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9" r:id="rId3"/>
    <p:sldId id="456" r:id="rId4"/>
    <p:sldId id="595" r:id="rId5"/>
    <p:sldId id="627" r:id="rId6"/>
    <p:sldId id="628" r:id="rId7"/>
    <p:sldId id="629" r:id="rId8"/>
    <p:sldId id="630" r:id="rId9"/>
    <p:sldId id="580" r:id="rId10"/>
    <p:sldId id="581" r:id="rId11"/>
    <p:sldId id="483" r:id="rId12"/>
    <p:sldId id="584" r:id="rId13"/>
    <p:sldId id="596" r:id="rId14"/>
    <p:sldId id="599" r:id="rId15"/>
    <p:sldId id="597" r:id="rId16"/>
    <p:sldId id="598" r:id="rId17"/>
    <p:sldId id="600" r:id="rId18"/>
    <p:sldId id="601" r:id="rId19"/>
    <p:sldId id="602" r:id="rId20"/>
    <p:sldId id="633" r:id="rId21"/>
    <p:sldId id="631" r:id="rId22"/>
    <p:sldId id="638" r:id="rId23"/>
    <p:sldId id="635" r:id="rId24"/>
    <p:sldId id="636" r:id="rId25"/>
    <p:sldId id="637" r:id="rId26"/>
    <p:sldId id="494" r:id="rId27"/>
    <p:sldId id="603" r:id="rId28"/>
    <p:sldId id="604" r:id="rId29"/>
    <p:sldId id="593" r:id="rId30"/>
    <p:sldId id="594" r:id="rId31"/>
    <p:sldId id="257" r:id="rId32"/>
    <p:sldId id="605"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64B8"/>
    <a:srgbClr val="0000CC"/>
    <a:srgbClr val="8BCD43"/>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2" autoAdjust="0"/>
    <p:restoredTop sz="94660"/>
  </p:normalViewPr>
  <p:slideViewPr>
    <p:cSldViewPr>
      <p:cViewPr varScale="1">
        <p:scale>
          <a:sx n="79" d="100"/>
          <a:sy n="79" d="100"/>
        </p:scale>
        <p:origin x="108" y="2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pPr/>
              <a:t>14/12/2023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pPr/>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17</a:t>
            </a:fld>
            <a:endParaRPr lang="en-US"/>
          </a:p>
        </p:txBody>
      </p:sp>
    </p:spTree>
    <p:extLst>
      <p:ext uri="{BB962C8B-B14F-4D97-AF65-F5344CB8AC3E}">
        <p14:creationId xmlns:p14="http://schemas.microsoft.com/office/powerpoint/2010/main" val="153731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18</a:t>
            </a:fld>
            <a:endParaRPr lang="en-US"/>
          </a:p>
        </p:txBody>
      </p:sp>
    </p:spTree>
    <p:extLst>
      <p:ext uri="{BB962C8B-B14F-4D97-AF65-F5344CB8AC3E}">
        <p14:creationId xmlns:p14="http://schemas.microsoft.com/office/powerpoint/2010/main" val="3993838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25</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26</a:t>
            </a:fld>
            <a:endParaRPr lang="en-US"/>
          </a:p>
        </p:txBody>
      </p:sp>
    </p:spTree>
    <p:extLst>
      <p:ext uri="{BB962C8B-B14F-4D97-AF65-F5344CB8AC3E}">
        <p14:creationId xmlns:p14="http://schemas.microsoft.com/office/powerpoint/2010/main" val="2200172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27</a:t>
            </a:fld>
            <a:endParaRPr lang="en-US"/>
          </a:p>
        </p:txBody>
      </p:sp>
    </p:spTree>
    <p:extLst>
      <p:ext uri="{BB962C8B-B14F-4D97-AF65-F5344CB8AC3E}">
        <p14:creationId xmlns:p14="http://schemas.microsoft.com/office/powerpoint/2010/main" val="405343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B1419-595D-4960-B38B-15EA643020F2}" type="slidenum">
              <a:rPr lang="en-US" smtClean="0"/>
              <a:pPr/>
              <a:t>29</a:t>
            </a:fld>
            <a:endParaRPr lang="en-US"/>
          </a:p>
        </p:txBody>
      </p:sp>
    </p:spTree>
    <p:extLst>
      <p:ext uri="{BB962C8B-B14F-4D97-AF65-F5344CB8AC3E}">
        <p14:creationId xmlns:p14="http://schemas.microsoft.com/office/powerpoint/2010/main" val="333921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Rèm</a:t>
            </a:r>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8</a:t>
            </a:fld>
            <a:endParaRPr lang="en-US"/>
          </a:p>
        </p:txBody>
      </p:sp>
    </p:spTree>
    <p:extLst>
      <p:ext uri="{BB962C8B-B14F-4D97-AF65-F5344CB8AC3E}">
        <p14:creationId xmlns:p14="http://schemas.microsoft.com/office/powerpoint/2010/main" val="156151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sz="1200" b="1" kern="10" dirty="0">
                <a:ln w="0"/>
                <a:solidFill>
                  <a:srgbClr val="FF0000"/>
                </a:solidFill>
                <a:latin typeface="UTM Ambrose" panose="02040603050506020204" pitchFamily="18" charset="0"/>
                <a:cs typeface="Times New Roman" panose="02020603050405020304" pitchFamily="18" charset="0"/>
              </a:rPr>
              <a:t>BÀI 8: CÔNG CỤ HỖ TRỢ TÍNH TOÁN</a:t>
            </a:r>
            <a:endParaRPr lang="vi-VN" sz="1200" b="1" kern="10" dirty="0">
              <a:ln w="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364BAAE-DBE1-4C16-93E3-AB68CB262A70}" type="slidenum">
              <a:rPr lang="en-US" smtClean="0"/>
              <a:pPr/>
              <a:t>9</a:t>
            </a:fld>
            <a:endParaRPr lang="en-US"/>
          </a:p>
        </p:txBody>
      </p:sp>
    </p:spTree>
    <p:extLst>
      <p:ext uri="{BB962C8B-B14F-4D97-AF65-F5344CB8AC3E}">
        <p14:creationId xmlns:p14="http://schemas.microsoft.com/office/powerpoint/2010/main" val="60749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11</a:t>
            </a:fld>
            <a:endParaRPr lang="en-US"/>
          </a:p>
        </p:txBody>
      </p:sp>
    </p:spTree>
    <p:extLst>
      <p:ext uri="{BB962C8B-B14F-4D97-AF65-F5344CB8AC3E}">
        <p14:creationId xmlns:p14="http://schemas.microsoft.com/office/powerpoint/2010/main" val="113030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12</a:t>
            </a:fld>
            <a:endParaRPr lang="en-US"/>
          </a:p>
        </p:txBody>
      </p:sp>
    </p:spTree>
    <p:extLst>
      <p:ext uri="{BB962C8B-B14F-4D97-AF65-F5344CB8AC3E}">
        <p14:creationId xmlns:p14="http://schemas.microsoft.com/office/powerpoint/2010/main" val="250917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13</a:t>
            </a:fld>
            <a:endParaRPr lang="en-US"/>
          </a:p>
        </p:txBody>
      </p:sp>
    </p:spTree>
    <p:extLst>
      <p:ext uri="{BB962C8B-B14F-4D97-AF65-F5344CB8AC3E}">
        <p14:creationId xmlns:p14="http://schemas.microsoft.com/office/powerpoint/2010/main" val="173947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14</a:t>
            </a:fld>
            <a:endParaRPr lang="en-US"/>
          </a:p>
        </p:txBody>
      </p:sp>
    </p:spTree>
    <p:extLst>
      <p:ext uri="{BB962C8B-B14F-4D97-AF65-F5344CB8AC3E}">
        <p14:creationId xmlns:p14="http://schemas.microsoft.com/office/powerpoint/2010/main" val="391004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15</a:t>
            </a:fld>
            <a:endParaRPr lang="en-US"/>
          </a:p>
        </p:txBody>
      </p:sp>
    </p:spTree>
    <p:extLst>
      <p:ext uri="{BB962C8B-B14F-4D97-AF65-F5344CB8AC3E}">
        <p14:creationId xmlns:p14="http://schemas.microsoft.com/office/powerpoint/2010/main" val="4187990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16</a:t>
            </a:fld>
            <a:endParaRPr lang="en-US"/>
          </a:p>
        </p:txBody>
      </p:sp>
    </p:spTree>
    <p:extLst>
      <p:ext uri="{BB962C8B-B14F-4D97-AF65-F5344CB8AC3E}">
        <p14:creationId xmlns:p14="http://schemas.microsoft.com/office/powerpoint/2010/main" val="378807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922545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8696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14/12/2023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35184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t>14/12/2023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51292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t>14/12/2023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416887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t>14/12/2023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90878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14/12/2023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92145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14/12/2023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3925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14/12/2023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56781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740274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7072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14/12/2023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pPr/>
              <a:t>14/12/2023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pPr/>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8BA026-E658-41C8-85D8-D06F141BD407}" type="datetimeFigureOut">
              <a:rPr lang="vi-VN" smtClean="0"/>
              <a:t>14/12/2023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305D4A9-5886-4647-AB06-84202763646E}" type="slidenum">
              <a:rPr lang="vi-VN" smtClean="0"/>
              <a:t>‹#›</a:t>
            </a:fld>
            <a:endParaRPr lang="vi-VN"/>
          </a:p>
        </p:txBody>
      </p:sp>
    </p:spTree>
    <p:extLst>
      <p:ext uri="{BB962C8B-B14F-4D97-AF65-F5344CB8AC3E}">
        <p14:creationId xmlns:p14="http://schemas.microsoft.com/office/powerpoint/2010/main" val="3131905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2.emf"/><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oleObject" Target="../embeddings/oleObject1.bin"/><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2.emf"/><Relationship Id="rId10"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emf"/><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oleObject" Target="../embeddings/oleObject4.bin"/><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6.gif"/><Relationship Id="rId18" Type="http://schemas.openxmlformats.org/officeDocument/2006/relationships/image" Target="../media/image31.png"/><Relationship Id="rId26" Type="http://schemas.openxmlformats.org/officeDocument/2006/relationships/image" Target="../media/image38.gif"/><Relationship Id="rId3" Type="http://schemas.openxmlformats.org/officeDocument/2006/relationships/slideLayout" Target="../slideLayouts/slideLayout13.xml"/><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slide" Target="slide21.xml"/><Relationship Id="rId2" Type="http://schemas.openxmlformats.org/officeDocument/2006/relationships/audio" Target="../media/media2.wav"/><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slide" Target="slide24.xml"/><Relationship Id="rId1" Type="http://schemas.microsoft.com/office/2007/relationships/media" Target="../media/media2.wav"/><Relationship Id="rId6" Type="http://schemas.openxmlformats.org/officeDocument/2006/relationships/audio" Target="../media/audio4.wav"/><Relationship Id="rId11" Type="http://schemas.openxmlformats.org/officeDocument/2006/relationships/image" Target="../media/image24.gif"/><Relationship Id="rId24" Type="http://schemas.openxmlformats.org/officeDocument/2006/relationships/image" Target="../media/image37.gif"/><Relationship Id="rId5" Type="http://schemas.openxmlformats.org/officeDocument/2006/relationships/audio" Target="../media/audio1.wav"/><Relationship Id="rId15" Type="http://schemas.openxmlformats.org/officeDocument/2006/relationships/image" Target="../media/image28.gif"/><Relationship Id="rId23" Type="http://schemas.openxmlformats.org/officeDocument/2006/relationships/image" Target="../media/image36.png"/><Relationship Id="rId28" Type="http://schemas.openxmlformats.org/officeDocument/2006/relationships/slide" Target="slide23.xml"/><Relationship Id="rId10" Type="http://schemas.openxmlformats.org/officeDocument/2006/relationships/slide" Target="slide12.xml"/><Relationship Id="rId19"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slide" Target="slide22.xml"/><Relationship Id="rId30"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0.xml"/><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0.xml"/><Relationship Id="rId5" Type="http://schemas.microsoft.com/office/2007/relationships/hdphoto" Target="../media/hdphoto1.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0.xml"/><Relationship Id="rId5" Type="http://schemas.microsoft.com/office/2007/relationships/hdphoto" Target="../media/hdphoto1.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6.wmf"/><Relationship Id="rId5" Type="http://schemas.openxmlformats.org/officeDocument/2006/relationships/oleObject" Target="../embeddings/oleObject6.bin"/><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id="{9D73F281-D85A-414B-B050-B924052F9282}"/>
              </a:ext>
            </a:extLst>
          </p:cNvPr>
          <p:cNvSpPr txBox="1"/>
          <p:nvPr/>
        </p:nvSpPr>
        <p:spPr>
          <a:xfrm>
            <a:off x="1749914" y="364839"/>
            <a:ext cx="6664004" cy="355642"/>
          </a:xfrm>
          <a:prstGeom prst="rect">
            <a:avLst/>
          </a:prstGeom>
        </p:spPr>
        <p:txBody>
          <a:bodyPr vert="horz" lIns="91440" tIns="45720" rIns="91440" bIns="45720" rtlCol="0">
            <a:noAutofit/>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a:t>
            </a:r>
            <a:r>
              <a:rPr lang="en-US" sz="2400" b="1">
                <a:solidFill>
                  <a:srgbClr val="002060"/>
                </a:solidFill>
                <a:latin typeface="Times New Roman" panose="02020603050405020304" pitchFamily="18" charset="0"/>
                <a:cs typeface="Times New Roman" panose="02020603050405020304" pitchFamily="18" charset="0"/>
              </a:rPr>
              <a:t>ĐÀO TẠO YÊN THẾ</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ABD37E8A-D45A-4AF4-AA02-27891D5290CA}"/>
              </a:ext>
            </a:extLst>
          </p:cNvPr>
          <p:cNvSpPr txBox="1"/>
          <p:nvPr/>
        </p:nvSpPr>
        <p:spPr>
          <a:xfrm>
            <a:off x="2667000" y="731189"/>
            <a:ext cx="4484048" cy="507831"/>
          </a:xfrm>
          <a:prstGeom prst="rect">
            <a:avLst/>
          </a:prstGeom>
          <a:noFill/>
        </p:spPr>
        <p:txBody>
          <a:bodyPr wrap="none" rtlCol="0">
            <a:spAutoFit/>
          </a:bodyPr>
          <a:lstStyle/>
          <a:p>
            <a:pPr>
              <a:spcAft>
                <a:spcPts val="600"/>
              </a:spcAft>
            </a:pPr>
            <a:r>
              <a:rPr lang="en-US" sz="2700" b="1">
                <a:solidFill>
                  <a:srgbClr val="002060"/>
                </a:solidFill>
                <a:latin typeface="Times New Roman" panose="02020603050405020304" pitchFamily="18" charset="0"/>
                <a:cs typeface="Times New Roman" panose="02020603050405020304" pitchFamily="18" charset="0"/>
              </a:rPr>
              <a:t>TRƯỜNG THCS ĐỒNG KỲ</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D5A797EB-37FC-432B-A43C-3061B2852843}"/>
              </a:ext>
            </a:extLst>
          </p:cNvPr>
          <p:cNvSpPr txBox="1"/>
          <p:nvPr/>
        </p:nvSpPr>
        <p:spPr>
          <a:xfrm>
            <a:off x="2290297" y="2884305"/>
            <a:ext cx="4895314" cy="553998"/>
          </a:xfrm>
          <a:prstGeom prst="rect">
            <a:avLst/>
          </a:prstGeom>
          <a:noFill/>
        </p:spPr>
        <p:txBody>
          <a:bodyPr wrap="none" rtlCol="0">
            <a:spAutoFit/>
          </a:bodyPr>
          <a:lstStyle/>
          <a:p>
            <a:pPr>
              <a:spcAft>
                <a:spcPts val="600"/>
              </a:spcAft>
            </a:pPr>
            <a:r>
              <a:rPr lang="en-US" sz="3000" b="1">
                <a:solidFill>
                  <a:srgbClr val="002060"/>
                </a:solidFill>
                <a:latin typeface="Times New Roman" panose="02020603050405020304" pitchFamily="18" charset="0"/>
                <a:cs typeface="Times New Roman" panose="02020603050405020304" pitchFamily="18" charset="0"/>
              </a:rPr>
              <a:t>GV: NGUYỄN THỊ HUYỀN</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2342523" y="1502274"/>
            <a:ext cx="4790863" cy="784830"/>
          </a:xfrm>
          <a:prstGeom prst="rect">
            <a:avLst/>
          </a:prstGeom>
          <a:noFill/>
        </p:spPr>
        <p:txBody>
          <a:bodyPr wrap="none" rtlCol="0">
            <a:spAutoFit/>
          </a:bodyPr>
          <a:lstStyle/>
          <a:p>
            <a:pPr>
              <a:spcAft>
                <a:spcPts val="600"/>
              </a:spcAft>
            </a:pPr>
            <a:r>
              <a:rPr lang="en-US" sz="4500" b="1">
                <a:solidFill>
                  <a:srgbClr val="FF0000"/>
                </a:solidFill>
                <a:latin typeface="Times New Roman" panose="02020603050405020304" pitchFamily="18" charset="0"/>
                <a:cs typeface="Times New Roman" panose="02020603050405020304" pitchFamily="18" charset="0"/>
              </a:rPr>
              <a:t>MÔN TIN HỌC 8 </a:t>
            </a:r>
            <a:endParaRPr lang="en-US" sz="4500" b="1"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2342523" y="3378391"/>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a:t>
            </a:r>
            <a:r>
              <a:rPr lang="en-US" sz="3000" b="1">
                <a:solidFill>
                  <a:srgbClr val="002060"/>
                </a:solidFill>
                <a:latin typeface="Times New Roman" panose="02020603050405020304" pitchFamily="18" charset="0"/>
                <a:cs typeface="Times New Roman" panose="02020603050405020304" pitchFamily="18" charset="0"/>
              </a:rPr>
              <a:t>: 2023 - 2024</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2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94476" y="1031346"/>
            <a:ext cx="8052382" cy="4331955"/>
          </a:xfrm>
          <a:prstGeom prst="rect">
            <a:avLst/>
          </a:prstGeom>
          <a:noFill/>
        </p:spPr>
        <p:txBody>
          <a:bodyPr wrap="square" lIns="68580" tIns="34290" rIns="68580" bIns="34290" rtlCol="0">
            <a:spAutoFit/>
          </a:bodyPr>
          <a:lstStyle/>
          <a:p>
            <a:pPr algn="just"/>
            <a:r>
              <a:rPr lang="en-US" sz="2700" b="1" dirty="0" err="1">
                <a:solidFill>
                  <a:srgbClr val="FF0000"/>
                </a:solidFill>
                <a:latin typeface="Times New Roman" panose="02020603050405020304" pitchFamily="18" charset="0"/>
                <a:cs typeface="Times New Roman" panose="02020603050405020304" pitchFamily="18" charset="0"/>
              </a:rPr>
              <a:t>Nhiệm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vụ</a:t>
            </a:r>
            <a:r>
              <a:rPr lang="en-US" sz="2700" b="1" dirty="0">
                <a:solidFill>
                  <a:srgbClr val="FF0000"/>
                </a:solidFill>
                <a:latin typeface="Times New Roman" panose="02020603050405020304" pitchFamily="18" charset="0"/>
                <a:cs typeface="Times New Roman" panose="02020603050405020304" pitchFamily="18" charset="0"/>
              </a:rPr>
              <a:t>: (SGK TRANG 93)</a:t>
            </a:r>
          </a:p>
          <a:p>
            <a:pPr algn="just"/>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Bằng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phím</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mũi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điều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khiển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Robot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tìm</a:t>
            </a:r>
            <a:r>
              <a:rPr lang="en-US" sz="2800" dirty="0">
                <a:solidFill>
                  <a:srgbClr val="0000CC"/>
                </a:solidFill>
                <a:latin typeface="Times New Roman" panose="02020603050405020304" pitchFamily="18" charset="0"/>
                <a:ea typeface="Calibri" panose="020F0502020204030204" pitchFamily="34" charset="0"/>
              </a:rPr>
              <a:t> bánh </a:t>
            </a:r>
            <a:r>
              <a:rPr lang="en-US" sz="2800" dirty="0" err="1">
                <a:solidFill>
                  <a:srgbClr val="0000CC"/>
                </a:solidFill>
                <a:latin typeface="Times New Roman" panose="02020603050405020304" pitchFamily="18" charset="0"/>
                <a:ea typeface="Calibri" panose="020F0502020204030204" pitchFamily="34" charset="0"/>
              </a:rPr>
              <a:t>sinh</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nhật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trong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mê</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cung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Trên</a:t>
            </a:r>
            <a:r>
              <a:rPr lang="en-US" sz="2800" dirty="0">
                <a:solidFill>
                  <a:srgbClr val="0000CC"/>
                </a:solidFill>
                <a:latin typeface="Times New Roman" panose="02020603050405020304" pitchFamily="18" charset="0"/>
                <a:ea typeface="Calibri" panose="020F0502020204030204" pitchFamily="34" charset="0"/>
              </a:rPr>
              <a:t> đường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Robot </a:t>
            </a:r>
            <a:r>
              <a:rPr lang="en-US" sz="2800" dirty="0" err="1">
                <a:solidFill>
                  <a:srgbClr val="0000CC"/>
                </a:solidFill>
                <a:latin typeface="Times New Roman" panose="02020603050405020304" pitchFamily="18" charset="0"/>
                <a:ea typeface="Calibri" panose="020F0502020204030204" pitchFamily="34" charset="0"/>
              </a:rPr>
              <a:t>chạm</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phải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tường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thì</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bật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trở</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trí</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xuất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phát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đồng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thời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gặp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Con </a:t>
            </a:r>
            <a:r>
              <a:rPr lang="en-US" sz="2800" dirty="0" err="1">
                <a:solidFill>
                  <a:srgbClr val="0000CC"/>
                </a:solidFill>
                <a:latin typeface="Times New Roman" panose="02020603050405020304" pitchFamily="18" charset="0"/>
                <a:ea typeface="Calibri" panose="020F0502020204030204" pitchFamily="34" charset="0"/>
              </a:rPr>
              <a:t>bọ</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đưa</a:t>
            </a:r>
            <a:r>
              <a:rPr lang="en-US" sz="2800" dirty="0">
                <a:solidFill>
                  <a:srgbClr val="0000CC"/>
                </a:solidFill>
                <a:latin typeface="Times New Roman" panose="02020603050405020304" pitchFamily="18" charset="0"/>
                <a:ea typeface="Calibri" panose="020F0502020204030204" pitchFamily="34" charset="0"/>
              </a:rPr>
              <a:t> ra </a:t>
            </a:r>
            <a:r>
              <a:rPr lang="en-US" sz="2800" dirty="0" err="1">
                <a:solidFill>
                  <a:srgbClr val="0000CC"/>
                </a:solidFill>
                <a:latin typeface="Times New Roman" panose="02020603050405020304" pitchFamily="18" charset="0"/>
                <a:ea typeface="Calibri" panose="020F0502020204030204" pitchFamily="34" charset="0"/>
              </a:rPr>
              <a:t>câu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hỏi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phép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cộng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các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số</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ngẫu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nhiên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đúng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được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tiếp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dừng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a:t>
            </a:r>
          </a:p>
          <a:p>
            <a:pPr algn="just"/>
            <a:endParaRPr lang="en-US" sz="2700" b="1" dirty="0">
              <a:solidFill>
                <a:srgbClr val="FF0000"/>
              </a:solidFill>
              <a:latin typeface="Times New Roman" panose="02020603050405020304" pitchFamily="18" charset="0"/>
              <a:cs typeface="Times New Roman" panose="02020603050405020304" pitchFamily="18" charset="0"/>
            </a:endParaRPr>
          </a:p>
          <a:p>
            <a:pPr algn="just"/>
            <a:endParaRPr lang="en-US" sz="27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259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19" name="Cloud Callout 18"/>
          <p:cNvSpPr/>
          <p:nvPr/>
        </p:nvSpPr>
        <p:spPr>
          <a:xfrm>
            <a:off x="580194" y="953832"/>
            <a:ext cx="2819400" cy="2203316"/>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02145" y="1381382"/>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Việc nào đã được giải quyết?</a:t>
            </a:r>
          </a:p>
        </p:txBody>
      </p:sp>
      <p:sp>
        <p:nvSpPr>
          <p:cNvPr id="27" name="Rectangle 26"/>
          <p:cNvSpPr/>
          <p:nvPr/>
        </p:nvSpPr>
        <p:spPr>
          <a:xfrm>
            <a:off x="1506981" y="1567549"/>
            <a:ext cx="7010400" cy="1815882"/>
          </a:xfrm>
          <a:prstGeom prst="rect">
            <a:avLst/>
          </a:prstGeom>
        </p:spPr>
        <p:txBody>
          <a:bodyPr wrap="square">
            <a:spAutoFit/>
          </a:bodyPr>
          <a:lstStyle/>
          <a:p>
            <a:pPr algn="just"/>
            <a:r>
              <a:rPr lang="en-US" sz="2800" dirty="0" err="1">
                <a:solidFill>
                  <a:srgbClr val="0000CC"/>
                </a:solidFill>
                <a:latin typeface="Times New Roman" panose="02020603050405020304" pitchFamily="18" charset="0"/>
                <a:ea typeface="Times New Roman" panose="02020603050405020304" pitchFamily="18" charset="0"/>
              </a:rPr>
              <a:t>Việc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được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giải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quyết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là</a:t>
            </a:r>
            <a:r>
              <a:rPr lang="en-US" sz="2800" dirty="0">
                <a:solidFill>
                  <a:srgbClr val="0000CC"/>
                </a:solidFill>
                <a:latin typeface="Times New Roman" panose="02020603050405020304" pitchFamily="18" charset="0"/>
                <a:ea typeface="Times New Roman" panose="02020603050405020304" pitchFamily="18" charset="0"/>
              </a:rPr>
              <a:t>:</a:t>
            </a:r>
            <a:r>
              <a:rPr lang="en-US" sz="2800" b="1" dirty="0">
                <a:solidFill>
                  <a:srgbClr val="0000CC"/>
                </a:solidFill>
                <a:latin typeface="Times New Roman" panose="02020603050405020304" pitchFamily="18" charset="0"/>
                <a:ea typeface="Times New Roman" panose="02020603050405020304" pitchFamily="18" charset="0"/>
              </a:rPr>
              <a:t> </a:t>
            </a:r>
          </a:p>
          <a:p>
            <a:pPr algn="just"/>
            <a:r>
              <a:rPr lang="en-US" sz="2800" dirty="0">
                <a:solidFill>
                  <a:srgbClr val="0000CC"/>
                </a:solidFill>
                <a:latin typeface="Times New Roman" panose="02020603050405020304" pitchFamily="18" charset="0"/>
                <a:ea typeface="Calibri" panose="020F0502020204030204" pitchFamily="34" charset="0"/>
              </a:rPr>
              <a:t>Con </a:t>
            </a:r>
            <a:r>
              <a:rPr lang="en-US" sz="2800" dirty="0" err="1">
                <a:solidFill>
                  <a:srgbClr val="0000CC"/>
                </a:solidFill>
                <a:latin typeface="Times New Roman" panose="02020603050405020304" pitchFamily="18" charset="0"/>
                <a:ea typeface="Calibri" panose="020F0502020204030204" pitchFamily="34" charset="0"/>
              </a:rPr>
              <a:t>bọ</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đưa</a:t>
            </a:r>
            <a:r>
              <a:rPr lang="en-US" sz="2800" dirty="0">
                <a:solidFill>
                  <a:srgbClr val="0000CC"/>
                </a:solidFill>
                <a:latin typeface="Times New Roman" panose="02020603050405020304" pitchFamily="18" charset="0"/>
                <a:ea typeface="Calibri" panose="020F0502020204030204" pitchFamily="34" charset="0"/>
              </a:rPr>
              <a:t> ra </a:t>
            </a:r>
            <a:r>
              <a:rPr lang="en-US" sz="2800" dirty="0" err="1">
                <a:solidFill>
                  <a:srgbClr val="0000CC"/>
                </a:solidFill>
                <a:latin typeface="Times New Roman" panose="02020603050405020304" pitchFamily="18" charset="0"/>
                <a:ea typeface="Calibri" panose="020F0502020204030204" pitchFamily="34" charset="0"/>
              </a:rPr>
              <a:t>câu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hỏi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phép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cộng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các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số</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ngẫu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nhiên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đúng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được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tiếp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dừng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a:t>
            </a:r>
            <a:endParaRPr lang="en-US" sz="2800" dirty="0">
              <a:solidFill>
                <a:srgbClr val="0000CC"/>
              </a:solidFill>
            </a:endParaRPr>
          </a:p>
        </p:txBody>
      </p:sp>
    </p:spTree>
    <p:custDataLst>
      <p:tags r:id="rId1"/>
    </p:custDataLst>
    <p:extLst>
      <p:ext uri="{BB962C8B-B14F-4D97-AF65-F5344CB8AC3E}">
        <p14:creationId xmlns:p14="http://schemas.microsoft.com/office/powerpoint/2010/main" val="102904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9"/>
                                        </p:tgtEl>
                                        <p:attrNameLst>
                                          <p:attrName>ppt_x</p:attrName>
                                        </p:attrNameLst>
                                      </p:cBhvr>
                                      <p:tavLst>
                                        <p:tav tm="0">
                                          <p:val>
                                            <p:strVal val="ppt_x"/>
                                          </p:val>
                                        </p:tav>
                                        <p:tav tm="100000">
                                          <p:val>
                                            <p:strVal val="ppt_x"/>
                                          </p:val>
                                        </p:tav>
                                      </p:tavLst>
                                    </p:anim>
                                    <p:anim calcmode="lin" valueType="num">
                                      <p:cBhvr additive="base">
                                        <p:cTn id="12" dur="500"/>
                                        <p:tgtEl>
                                          <p:spTgt spid="19"/>
                                        </p:tgtEl>
                                        <p:attrNameLst>
                                          <p:attrName>ppt_y</p:attrName>
                                        </p:attrNameLst>
                                      </p:cBhvr>
                                      <p:tavLst>
                                        <p:tav tm="0">
                                          <p:val>
                                            <p:strVal val="ppt_y"/>
                                          </p:val>
                                        </p:tav>
                                        <p:tav tm="100000">
                                          <p:val>
                                            <p:strVal val="1+ppt_h/2"/>
                                          </p:val>
                                        </p:tav>
                                      </p:tavLst>
                                    </p:anim>
                                    <p:set>
                                      <p:cBhvr>
                                        <p:cTn id="13" dur="1" fill="hold">
                                          <p:stCondLst>
                                            <p:cond delay="499"/>
                                          </p:stCondLst>
                                        </p:cTn>
                                        <p:tgtEl>
                                          <p:spTgt spid="19"/>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21"/>
                                        </p:tgtEl>
                                        <p:attrNameLst>
                                          <p:attrName>ppt_x</p:attrName>
                                        </p:attrNameLst>
                                      </p:cBhvr>
                                      <p:tavLst>
                                        <p:tav tm="0">
                                          <p:val>
                                            <p:strVal val="ppt_x"/>
                                          </p:val>
                                        </p:tav>
                                        <p:tav tm="100000">
                                          <p:val>
                                            <p:strVal val="ppt_x"/>
                                          </p:val>
                                        </p:tav>
                                      </p:tavLst>
                                    </p:anim>
                                    <p:anim calcmode="lin" valueType="num">
                                      <p:cBhvr additive="base">
                                        <p:cTn id="16" dur="500"/>
                                        <p:tgtEl>
                                          <p:spTgt spid="21"/>
                                        </p:tgtEl>
                                        <p:attrNameLst>
                                          <p:attrName>ppt_y</p:attrName>
                                        </p:attrNameLst>
                                      </p:cBhvr>
                                      <p:tavLst>
                                        <p:tav tm="0">
                                          <p:val>
                                            <p:strVal val="ppt_y"/>
                                          </p:val>
                                        </p:tav>
                                        <p:tav tm="100000">
                                          <p:val>
                                            <p:strVal val="1+ppt_h/2"/>
                                          </p:val>
                                        </p:tav>
                                      </p:tavLst>
                                    </p:anim>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2" name="Cloud Callout 21"/>
          <p:cNvSpPr/>
          <p:nvPr/>
        </p:nvSpPr>
        <p:spPr>
          <a:xfrm>
            <a:off x="4191000" y="1809750"/>
            <a:ext cx="4595520" cy="2257168"/>
          </a:xfrm>
          <a:prstGeom prst="cloudCallout">
            <a:avLst>
              <a:gd name="adj1" fmla="val 43711"/>
              <a:gd name="adj2" fmla="val 684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486400" y="2266949"/>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Việc nào cần hoàn thiện nốt?</a:t>
            </a:r>
          </a:p>
        </p:txBody>
      </p:sp>
      <p:sp>
        <p:nvSpPr>
          <p:cNvPr id="31" name="Rectangle 30"/>
          <p:cNvSpPr/>
          <p:nvPr/>
        </p:nvSpPr>
        <p:spPr>
          <a:xfrm>
            <a:off x="1211871" y="986651"/>
            <a:ext cx="7646979" cy="3724096"/>
          </a:xfrm>
          <a:prstGeom prst="rect">
            <a:avLst/>
          </a:prstGeom>
        </p:spPr>
        <p:txBody>
          <a:bodyPr wrap="square">
            <a:spAutoFit/>
          </a:bodyPr>
          <a:lstStyle/>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Việc cần hoàn thiện nốt là:</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Hình ảnh mê cung.</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Bằng phím mũi tên người chơi sẽ điều khiển nhân vật Robot đi tìm bánh sinh nhật trong mê cung. Trên đường đi, nếu nhân vật Robot chạm phải tường thì sẽ bị bật  trở lại vị trí xuất phát.</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Điều khiển bánh.</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Viết lệnh cho nhân vật Con bọ (đã có từ file Bài 4). HS lấy lại file hoặc viết lại lệnh.</a:t>
            </a:r>
          </a:p>
        </p:txBody>
      </p:sp>
    </p:spTree>
    <p:custDataLst>
      <p:tags r:id="rId1"/>
    </p:custDataLst>
    <p:extLst>
      <p:ext uri="{BB962C8B-B14F-4D97-AF65-F5344CB8AC3E}">
        <p14:creationId xmlns:p14="http://schemas.microsoft.com/office/powerpoint/2010/main" val="33822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23"/>
                                        </p:tgtEl>
                                      </p:cBhvr>
                                    </p:animEffect>
                                    <p:anim calcmode="lin" valueType="num">
                                      <p:cBhvr>
                                        <p:cTn id="12" dur="1000"/>
                                        <p:tgtEl>
                                          <p:spTgt spid="23"/>
                                        </p:tgtEl>
                                        <p:attrNameLst>
                                          <p:attrName>ppt_x</p:attrName>
                                        </p:attrNameLst>
                                      </p:cBhvr>
                                      <p:tavLst>
                                        <p:tav tm="0">
                                          <p:val>
                                            <p:strVal val="ppt_x"/>
                                          </p:val>
                                        </p:tav>
                                        <p:tav tm="100000">
                                          <p:val>
                                            <p:strVal val="ppt_x"/>
                                          </p:val>
                                        </p:tav>
                                      </p:tavLst>
                                    </p:anim>
                                    <p:anim calcmode="lin" valueType="num">
                                      <p:cBhvr>
                                        <p:cTn id="13" dur="1000"/>
                                        <p:tgtEl>
                                          <p:spTgt spid="23"/>
                                        </p:tgtEl>
                                        <p:attrNameLst>
                                          <p:attrName>ppt_y</p:attrName>
                                        </p:attrNameLst>
                                      </p:cBhvr>
                                      <p:tavLst>
                                        <p:tav tm="0">
                                          <p:val>
                                            <p:strVal val="ppt_y"/>
                                          </p:val>
                                        </p:tav>
                                        <p:tav tm="100000">
                                          <p:val>
                                            <p:strVal val="ppt_y+.1"/>
                                          </p:val>
                                        </p:tav>
                                      </p:tavLst>
                                    </p:anim>
                                    <p:set>
                                      <p:cBhvr>
                                        <p:cTn id="14" dur="1" fill="hold">
                                          <p:stCondLst>
                                            <p:cond delay="999"/>
                                          </p:stCondLst>
                                        </p:cTn>
                                        <p:tgtEl>
                                          <p:spTgt spid="2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2"/>
                                        </p:tgtEl>
                                      </p:cBhvr>
                                    </p:animEffect>
                                    <p:anim calcmode="lin" valueType="num">
                                      <p:cBhvr>
                                        <p:cTn id="17" dur="1000"/>
                                        <p:tgtEl>
                                          <p:spTgt spid="22"/>
                                        </p:tgtEl>
                                        <p:attrNameLst>
                                          <p:attrName>ppt_x</p:attrName>
                                        </p:attrNameLst>
                                      </p:cBhvr>
                                      <p:tavLst>
                                        <p:tav tm="0">
                                          <p:val>
                                            <p:strVal val="ppt_x"/>
                                          </p:val>
                                        </p:tav>
                                        <p:tav tm="100000">
                                          <p:val>
                                            <p:strVal val="ppt_x"/>
                                          </p:val>
                                        </p:tav>
                                      </p:tavLst>
                                    </p:anim>
                                    <p:anim calcmode="lin" valueType="num">
                                      <p:cBhvr>
                                        <p:cTn id="18" dur="1000"/>
                                        <p:tgtEl>
                                          <p:spTgt spid="22"/>
                                        </p:tgtEl>
                                        <p:attrNameLst>
                                          <p:attrName>ppt_y</p:attrName>
                                        </p:attrNameLst>
                                      </p:cBhvr>
                                      <p:tavLst>
                                        <p:tav tm="0">
                                          <p:val>
                                            <p:strVal val="ppt_y"/>
                                          </p:val>
                                        </p:tav>
                                        <p:tav tm="100000">
                                          <p:val>
                                            <p:strVal val="ppt_y+.1"/>
                                          </p:val>
                                        </p:tav>
                                      </p:tavLst>
                                    </p:anim>
                                    <p:set>
                                      <p:cBhvr>
                                        <p:cTn id="19" dur="1" fill="hold">
                                          <p:stCondLst>
                                            <p:cond delay="9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630128" y="825917"/>
            <a:ext cx="8164278" cy="900246"/>
          </a:xfrm>
          <a:prstGeom prst="rect">
            <a:avLst/>
          </a:prstGeom>
          <a:noFill/>
        </p:spPr>
        <p:txBody>
          <a:bodyPr wrap="square" lIns="68580" tIns="34290" rIns="68580" bIns="34290" rtlCol="0">
            <a:spAutoFit/>
          </a:bodyPr>
          <a:lstStyle/>
          <a:p>
            <a:pPr algn="ctr"/>
            <a:r>
              <a:rPr lang="en-US" sz="2700" b="1">
                <a:solidFill>
                  <a:srgbClr val="FF0000"/>
                </a:solidFill>
                <a:latin typeface="Times New Roman" panose="02020603050405020304" pitchFamily="18" charset="0"/>
                <a:cs typeface="Times New Roman" panose="02020603050405020304" pitchFamily="18" charset="0"/>
              </a:rPr>
              <a:t>HOẠT ĐỘNG NHÓM (Kỹ thuật khăn trải bàn)</a:t>
            </a:r>
            <a:endParaRPr lang="en-US" sz="2700" b="1" dirty="0">
              <a:solidFill>
                <a:srgbClr val="FF0000"/>
              </a:solidFill>
              <a:latin typeface="Times New Roman" panose="02020603050405020304" pitchFamily="18" charset="0"/>
              <a:cs typeface="Times New Roman" panose="02020603050405020304" pitchFamily="18" charset="0"/>
            </a:endParaRPr>
          </a:p>
          <a:p>
            <a:pPr algn="just"/>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5" name="Bevel 4"/>
          <p:cNvSpPr/>
          <p:nvPr/>
        </p:nvSpPr>
        <p:spPr>
          <a:xfrm>
            <a:off x="2003485" y="1352550"/>
            <a:ext cx="5464115" cy="3714750"/>
          </a:xfrm>
          <a:prstGeom prst="bevel">
            <a:avLst>
              <a:gd name="adj" fmla="val 293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24200" y="1714426"/>
            <a:ext cx="3200400" cy="461665"/>
          </a:xfrm>
          <a:prstGeom prst="rect">
            <a:avLst/>
          </a:prstGeom>
        </p:spPr>
        <p:txBody>
          <a:bodyPr wrap="square">
            <a:spAutoFit/>
          </a:bodyPr>
          <a:lstStyle/>
          <a:p>
            <a:pPr>
              <a:spcBef>
                <a:spcPts val="300"/>
              </a:spcBef>
              <a:spcAft>
                <a:spcPts val="300"/>
              </a:spcAft>
            </a:pPr>
            <a:r>
              <a:rPr lang="en-US" sz="1200">
                <a:solidFill>
                  <a:srgbClr val="0000CC"/>
                </a:solidFill>
                <a:latin typeface="Times New Roman" panose="02020603050405020304" pitchFamily="18" charset="0"/>
                <a:ea typeface="Calibri" panose="020F0502020204030204" pitchFamily="34" charset="0"/>
              </a:rPr>
              <a:t>1.Hình ảnh mê cung.</a:t>
            </a:r>
            <a:r>
              <a:rPr lang="en-US" sz="1200">
                <a:solidFill>
                  <a:srgbClr val="0000CC"/>
                </a:solidFill>
                <a:latin typeface="Times New Roman" panose="02020603050405020304" pitchFamily="18" charset="0"/>
                <a:ea typeface="Times New Roman" panose="02020603050405020304" pitchFamily="18" charset="0"/>
              </a:rPr>
              <a:t> đưa ra hình ảnh mê cung (hình vẽ có sẵn hoặc tự vẽ)</a:t>
            </a:r>
            <a:r>
              <a:rPr lang="en-US" sz="1200">
                <a:solidFill>
                  <a:srgbClr val="0000CC"/>
                </a:solidFill>
                <a:latin typeface="Times New Roman" panose="02020603050405020304" pitchFamily="18" charset="0"/>
                <a:ea typeface="Calibri" panose="020F0502020204030204" pitchFamily="34" charset="0"/>
              </a:rPr>
              <a:t>  </a:t>
            </a:r>
          </a:p>
        </p:txBody>
      </p:sp>
      <p:sp>
        <p:nvSpPr>
          <p:cNvPr id="30" name="Rectangle 29"/>
          <p:cNvSpPr/>
          <p:nvPr/>
        </p:nvSpPr>
        <p:spPr>
          <a:xfrm>
            <a:off x="3047999" y="4031421"/>
            <a:ext cx="3352801" cy="978729"/>
          </a:xfrm>
          <a:prstGeom prst="rect">
            <a:avLst/>
          </a:prstGeom>
        </p:spPr>
        <p:txBody>
          <a:bodyPr wrap="square">
            <a:spAutoFit/>
          </a:bodyPr>
          <a:lstStyle/>
          <a:p>
            <a:pPr algn="just">
              <a:lnSpc>
                <a:spcPct val="120000"/>
              </a:lnSpc>
              <a:spcBef>
                <a:spcPts val="300"/>
              </a:spcBef>
              <a:spcAft>
                <a:spcPts val="300"/>
              </a:spcAft>
            </a:pPr>
            <a:r>
              <a:rPr lang="en-US" sz="1200">
                <a:solidFill>
                  <a:srgbClr val="0000CC"/>
                </a:solidFill>
                <a:latin typeface="Times New Roman" panose="02020603050405020304" pitchFamily="18" charset="0"/>
                <a:ea typeface="Calibri" panose="020F0502020204030204" pitchFamily="34" charset="0"/>
              </a:rPr>
              <a:t>2.Bằng phím mũi tên người chơi sẽ điều khiển nhân vật Robot đi tìm bánh sinh nhật trong mê cung. Trên đường đi, nếu nhân vật Robot chạm phải tường thì sẽ bị bật trở lại vị trí xuất phát.</a:t>
            </a:r>
          </a:p>
        </p:txBody>
      </p:sp>
      <p:sp>
        <p:nvSpPr>
          <p:cNvPr id="31" name="TextBox 30"/>
          <p:cNvSpPr txBox="1"/>
          <p:nvPr/>
        </p:nvSpPr>
        <p:spPr>
          <a:xfrm>
            <a:off x="2207045" y="2419350"/>
            <a:ext cx="609600" cy="1384995"/>
          </a:xfrm>
          <a:prstGeom prst="rect">
            <a:avLst/>
          </a:prstGeom>
          <a:noFill/>
        </p:spPr>
        <p:txBody>
          <a:bodyPr wrap="square" rtlCol="0">
            <a:spAutoFit/>
          </a:bodyPr>
          <a:lstStyle/>
          <a:p>
            <a:r>
              <a:rPr lang="en-US" sz="1200">
                <a:solidFill>
                  <a:srgbClr val="0000CC"/>
                </a:solidFill>
                <a:latin typeface="Times New Roman" panose="02020603050405020304" pitchFamily="18" charset="0"/>
                <a:cs typeface="Times New Roman" panose="02020603050405020304" pitchFamily="18" charset="0"/>
              </a:rPr>
              <a:t>3. Viết lệnh điều khiển nhân vật Bánh</a:t>
            </a:r>
          </a:p>
        </p:txBody>
      </p:sp>
      <p:sp>
        <p:nvSpPr>
          <p:cNvPr id="34" name="Rectangle 33"/>
          <p:cNvSpPr/>
          <p:nvPr/>
        </p:nvSpPr>
        <p:spPr>
          <a:xfrm>
            <a:off x="6561499" y="2297831"/>
            <a:ext cx="883815" cy="1754326"/>
          </a:xfrm>
          <a:prstGeom prst="rect">
            <a:avLst/>
          </a:prstGeom>
        </p:spPr>
        <p:txBody>
          <a:bodyPr wrap="square">
            <a:spAutoFit/>
          </a:bodyPr>
          <a:lstStyle/>
          <a:p>
            <a:r>
              <a:rPr lang="en-US" sz="1200">
                <a:solidFill>
                  <a:srgbClr val="0000CC"/>
                </a:solidFill>
                <a:latin typeface="Times New Roman" panose="02020603050405020304" pitchFamily="18" charset="0"/>
                <a:ea typeface="Calibri" panose="020F0502020204030204" pitchFamily="34" charset="0"/>
              </a:rPr>
              <a:t>4.Viết lệnh cho nhân vật Con bọ (đã có từ file Bài 4). HS lấy lại file hoặc viết lại lệnh.</a:t>
            </a:r>
            <a:endParaRPr lang="en-US" sz="1200">
              <a:solidFill>
                <a:srgbClr val="0000CC"/>
              </a:solidFill>
            </a:endParaRPr>
          </a:p>
        </p:txBody>
      </p:sp>
      <p:sp>
        <p:nvSpPr>
          <p:cNvPr id="35" name="Rectangle 34"/>
          <p:cNvSpPr/>
          <p:nvPr/>
        </p:nvSpPr>
        <p:spPr>
          <a:xfrm>
            <a:off x="3124200" y="2962930"/>
            <a:ext cx="3276600" cy="523220"/>
          </a:xfrm>
          <a:prstGeom prst="rect">
            <a:avLst/>
          </a:prstGeom>
        </p:spPr>
        <p:txBody>
          <a:bodyPr wrap="square">
            <a:spAutoFit/>
          </a:bodyPr>
          <a:lstStyle/>
          <a:p>
            <a:pPr>
              <a:spcBef>
                <a:spcPts val="300"/>
              </a:spcBef>
              <a:spcAft>
                <a:spcPts val="300"/>
              </a:spcAft>
            </a:pPr>
            <a:r>
              <a:rPr lang="en-US" sz="2800" b="1">
                <a:solidFill>
                  <a:srgbClr val="00B050"/>
                </a:solidFill>
                <a:latin typeface="Times New Roman" panose="02020603050405020304" pitchFamily="18" charset="0"/>
                <a:ea typeface="Calibri" panose="020F0502020204030204" pitchFamily="34" charset="0"/>
              </a:rPr>
              <a:t>Trò chơi MÊ CUNG</a:t>
            </a:r>
          </a:p>
        </p:txBody>
      </p:sp>
      <p:pic>
        <p:nvPicPr>
          <p:cNvPr id="18" name="E542BE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88657" y="1379826"/>
            <a:ext cx="1588336" cy="619958"/>
          </a:xfrm>
          <a:prstGeom prst="rect">
            <a:avLst/>
          </a:prstGeom>
        </p:spPr>
      </p:pic>
    </p:spTree>
    <p:custDataLst>
      <p:tags r:id="rId1"/>
    </p:custDataLst>
    <p:extLst>
      <p:ext uri="{BB962C8B-B14F-4D97-AF65-F5344CB8AC3E}">
        <p14:creationId xmlns:p14="http://schemas.microsoft.com/office/powerpoint/2010/main" val="19656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80">
                                          <p:stCondLst>
                                            <p:cond delay="0"/>
                                          </p:stCondLst>
                                        </p:cTn>
                                        <p:tgtEl>
                                          <p:spTgt spid="20"/>
                                        </p:tgtEl>
                                      </p:cBhvr>
                                    </p:animEffect>
                                    <p:anim calcmode="lin" valueType="num">
                                      <p:cBhvr>
                                        <p:cTn id="2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
                                        </p:tgtEl>
                                      </p:cBhvr>
                                      <p:to x="100000" y="60000"/>
                                    </p:animScale>
                                    <p:animScale>
                                      <p:cBhvr>
                                        <p:cTn id="35" dur="166" decel="50000">
                                          <p:stCondLst>
                                            <p:cond delay="676"/>
                                          </p:stCondLst>
                                        </p:cTn>
                                        <p:tgtEl>
                                          <p:spTgt spid="20"/>
                                        </p:tgtEl>
                                      </p:cBhvr>
                                      <p:to x="100000" y="100000"/>
                                    </p:animScale>
                                    <p:animScale>
                                      <p:cBhvr>
                                        <p:cTn id="36" dur="26">
                                          <p:stCondLst>
                                            <p:cond delay="1312"/>
                                          </p:stCondLst>
                                        </p:cTn>
                                        <p:tgtEl>
                                          <p:spTgt spid="20"/>
                                        </p:tgtEl>
                                      </p:cBhvr>
                                      <p:to x="100000" y="80000"/>
                                    </p:animScale>
                                    <p:animScale>
                                      <p:cBhvr>
                                        <p:cTn id="37" dur="166" decel="50000">
                                          <p:stCondLst>
                                            <p:cond delay="1338"/>
                                          </p:stCondLst>
                                        </p:cTn>
                                        <p:tgtEl>
                                          <p:spTgt spid="20"/>
                                        </p:tgtEl>
                                      </p:cBhvr>
                                      <p:to x="100000" y="100000"/>
                                    </p:animScale>
                                    <p:animScale>
                                      <p:cBhvr>
                                        <p:cTn id="38" dur="26">
                                          <p:stCondLst>
                                            <p:cond delay="1642"/>
                                          </p:stCondLst>
                                        </p:cTn>
                                        <p:tgtEl>
                                          <p:spTgt spid="20"/>
                                        </p:tgtEl>
                                      </p:cBhvr>
                                      <p:to x="100000" y="90000"/>
                                    </p:animScale>
                                    <p:animScale>
                                      <p:cBhvr>
                                        <p:cTn id="39" dur="166" decel="50000">
                                          <p:stCondLst>
                                            <p:cond delay="1668"/>
                                          </p:stCondLst>
                                        </p:cTn>
                                        <p:tgtEl>
                                          <p:spTgt spid="20"/>
                                        </p:tgtEl>
                                      </p:cBhvr>
                                      <p:to x="100000" y="100000"/>
                                    </p:animScale>
                                    <p:animScale>
                                      <p:cBhvr>
                                        <p:cTn id="40" dur="26">
                                          <p:stCondLst>
                                            <p:cond delay="1808"/>
                                          </p:stCondLst>
                                        </p:cTn>
                                        <p:tgtEl>
                                          <p:spTgt spid="20"/>
                                        </p:tgtEl>
                                      </p:cBhvr>
                                      <p:to x="100000" y="95000"/>
                                    </p:animScale>
                                    <p:animScale>
                                      <p:cBhvr>
                                        <p:cTn id="41" dur="166" decel="50000">
                                          <p:stCondLst>
                                            <p:cond delay="1834"/>
                                          </p:stCondLst>
                                        </p:cTn>
                                        <p:tgtEl>
                                          <p:spTgt spid="2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80">
                                          <p:stCondLst>
                                            <p:cond delay="0"/>
                                          </p:stCondLst>
                                        </p:cTn>
                                        <p:tgtEl>
                                          <p:spTgt spid="30"/>
                                        </p:tgtEl>
                                      </p:cBhvr>
                                    </p:animEffect>
                                    <p:anim calcmode="lin" valueType="num">
                                      <p:cBhvr>
                                        <p:cTn id="4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52" dur="26">
                                          <p:stCondLst>
                                            <p:cond delay="650"/>
                                          </p:stCondLst>
                                        </p:cTn>
                                        <p:tgtEl>
                                          <p:spTgt spid="30"/>
                                        </p:tgtEl>
                                      </p:cBhvr>
                                      <p:to x="100000" y="60000"/>
                                    </p:animScale>
                                    <p:animScale>
                                      <p:cBhvr>
                                        <p:cTn id="53" dur="166" decel="50000">
                                          <p:stCondLst>
                                            <p:cond delay="676"/>
                                          </p:stCondLst>
                                        </p:cTn>
                                        <p:tgtEl>
                                          <p:spTgt spid="30"/>
                                        </p:tgtEl>
                                      </p:cBhvr>
                                      <p:to x="100000" y="100000"/>
                                    </p:animScale>
                                    <p:animScale>
                                      <p:cBhvr>
                                        <p:cTn id="54" dur="26">
                                          <p:stCondLst>
                                            <p:cond delay="1312"/>
                                          </p:stCondLst>
                                        </p:cTn>
                                        <p:tgtEl>
                                          <p:spTgt spid="30"/>
                                        </p:tgtEl>
                                      </p:cBhvr>
                                      <p:to x="100000" y="80000"/>
                                    </p:animScale>
                                    <p:animScale>
                                      <p:cBhvr>
                                        <p:cTn id="55" dur="166" decel="50000">
                                          <p:stCondLst>
                                            <p:cond delay="1338"/>
                                          </p:stCondLst>
                                        </p:cTn>
                                        <p:tgtEl>
                                          <p:spTgt spid="30"/>
                                        </p:tgtEl>
                                      </p:cBhvr>
                                      <p:to x="100000" y="100000"/>
                                    </p:animScale>
                                    <p:animScale>
                                      <p:cBhvr>
                                        <p:cTn id="56" dur="26">
                                          <p:stCondLst>
                                            <p:cond delay="1642"/>
                                          </p:stCondLst>
                                        </p:cTn>
                                        <p:tgtEl>
                                          <p:spTgt spid="30"/>
                                        </p:tgtEl>
                                      </p:cBhvr>
                                      <p:to x="100000" y="90000"/>
                                    </p:animScale>
                                    <p:animScale>
                                      <p:cBhvr>
                                        <p:cTn id="57" dur="166" decel="50000">
                                          <p:stCondLst>
                                            <p:cond delay="1668"/>
                                          </p:stCondLst>
                                        </p:cTn>
                                        <p:tgtEl>
                                          <p:spTgt spid="30"/>
                                        </p:tgtEl>
                                      </p:cBhvr>
                                      <p:to x="100000" y="100000"/>
                                    </p:animScale>
                                    <p:animScale>
                                      <p:cBhvr>
                                        <p:cTn id="58" dur="26">
                                          <p:stCondLst>
                                            <p:cond delay="1808"/>
                                          </p:stCondLst>
                                        </p:cTn>
                                        <p:tgtEl>
                                          <p:spTgt spid="30"/>
                                        </p:tgtEl>
                                      </p:cBhvr>
                                      <p:to x="100000" y="95000"/>
                                    </p:animScale>
                                    <p:animScale>
                                      <p:cBhvr>
                                        <p:cTn id="59" dur="166" decel="50000">
                                          <p:stCondLst>
                                            <p:cond delay="1834"/>
                                          </p:stCondLst>
                                        </p:cTn>
                                        <p:tgtEl>
                                          <p:spTgt spid="3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80">
                                          <p:stCondLst>
                                            <p:cond delay="0"/>
                                          </p:stCondLst>
                                        </p:cTn>
                                        <p:tgtEl>
                                          <p:spTgt spid="31"/>
                                        </p:tgtEl>
                                      </p:cBhvr>
                                    </p:animEffect>
                                    <p:anim calcmode="lin" valueType="num">
                                      <p:cBhvr>
                                        <p:cTn id="6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70" dur="26">
                                          <p:stCondLst>
                                            <p:cond delay="650"/>
                                          </p:stCondLst>
                                        </p:cTn>
                                        <p:tgtEl>
                                          <p:spTgt spid="31"/>
                                        </p:tgtEl>
                                      </p:cBhvr>
                                      <p:to x="100000" y="60000"/>
                                    </p:animScale>
                                    <p:animScale>
                                      <p:cBhvr>
                                        <p:cTn id="71" dur="166" decel="50000">
                                          <p:stCondLst>
                                            <p:cond delay="676"/>
                                          </p:stCondLst>
                                        </p:cTn>
                                        <p:tgtEl>
                                          <p:spTgt spid="31"/>
                                        </p:tgtEl>
                                      </p:cBhvr>
                                      <p:to x="100000" y="100000"/>
                                    </p:animScale>
                                    <p:animScale>
                                      <p:cBhvr>
                                        <p:cTn id="72" dur="26">
                                          <p:stCondLst>
                                            <p:cond delay="1312"/>
                                          </p:stCondLst>
                                        </p:cTn>
                                        <p:tgtEl>
                                          <p:spTgt spid="31"/>
                                        </p:tgtEl>
                                      </p:cBhvr>
                                      <p:to x="100000" y="80000"/>
                                    </p:animScale>
                                    <p:animScale>
                                      <p:cBhvr>
                                        <p:cTn id="73" dur="166" decel="50000">
                                          <p:stCondLst>
                                            <p:cond delay="1338"/>
                                          </p:stCondLst>
                                        </p:cTn>
                                        <p:tgtEl>
                                          <p:spTgt spid="31"/>
                                        </p:tgtEl>
                                      </p:cBhvr>
                                      <p:to x="100000" y="100000"/>
                                    </p:animScale>
                                    <p:animScale>
                                      <p:cBhvr>
                                        <p:cTn id="74" dur="26">
                                          <p:stCondLst>
                                            <p:cond delay="1642"/>
                                          </p:stCondLst>
                                        </p:cTn>
                                        <p:tgtEl>
                                          <p:spTgt spid="31"/>
                                        </p:tgtEl>
                                      </p:cBhvr>
                                      <p:to x="100000" y="90000"/>
                                    </p:animScale>
                                    <p:animScale>
                                      <p:cBhvr>
                                        <p:cTn id="75" dur="166" decel="50000">
                                          <p:stCondLst>
                                            <p:cond delay="1668"/>
                                          </p:stCondLst>
                                        </p:cTn>
                                        <p:tgtEl>
                                          <p:spTgt spid="31"/>
                                        </p:tgtEl>
                                      </p:cBhvr>
                                      <p:to x="100000" y="100000"/>
                                    </p:animScale>
                                    <p:animScale>
                                      <p:cBhvr>
                                        <p:cTn id="76" dur="26">
                                          <p:stCondLst>
                                            <p:cond delay="1808"/>
                                          </p:stCondLst>
                                        </p:cTn>
                                        <p:tgtEl>
                                          <p:spTgt spid="31"/>
                                        </p:tgtEl>
                                      </p:cBhvr>
                                      <p:to x="100000" y="95000"/>
                                    </p:animScale>
                                    <p:animScale>
                                      <p:cBhvr>
                                        <p:cTn id="77" dur="166" decel="50000">
                                          <p:stCondLst>
                                            <p:cond delay="1834"/>
                                          </p:stCondLst>
                                        </p:cTn>
                                        <p:tgtEl>
                                          <p:spTgt spid="31"/>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80">
                                          <p:stCondLst>
                                            <p:cond delay="0"/>
                                          </p:stCondLst>
                                        </p:cTn>
                                        <p:tgtEl>
                                          <p:spTgt spid="34"/>
                                        </p:tgtEl>
                                      </p:cBhvr>
                                    </p:animEffect>
                                    <p:anim calcmode="lin" valueType="num">
                                      <p:cBhvr>
                                        <p:cTn id="8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8" dur="26">
                                          <p:stCondLst>
                                            <p:cond delay="650"/>
                                          </p:stCondLst>
                                        </p:cTn>
                                        <p:tgtEl>
                                          <p:spTgt spid="34"/>
                                        </p:tgtEl>
                                      </p:cBhvr>
                                      <p:to x="100000" y="60000"/>
                                    </p:animScale>
                                    <p:animScale>
                                      <p:cBhvr>
                                        <p:cTn id="89" dur="166" decel="50000">
                                          <p:stCondLst>
                                            <p:cond delay="676"/>
                                          </p:stCondLst>
                                        </p:cTn>
                                        <p:tgtEl>
                                          <p:spTgt spid="34"/>
                                        </p:tgtEl>
                                      </p:cBhvr>
                                      <p:to x="100000" y="100000"/>
                                    </p:animScale>
                                    <p:animScale>
                                      <p:cBhvr>
                                        <p:cTn id="90" dur="26">
                                          <p:stCondLst>
                                            <p:cond delay="1312"/>
                                          </p:stCondLst>
                                        </p:cTn>
                                        <p:tgtEl>
                                          <p:spTgt spid="34"/>
                                        </p:tgtEl>
                                      </p:cBhvr>
                                      <p:to x="100000" y="80000"/>
                                    </p:animScale>
                                    <p:animScale>
                                      <p:cBhvr>
                                        <p:cTn id="91" dur="166" decel="50000">
                                          <p:stCondLst>
                                            <p:cond delay="1338"/>
                                          </p:stCondLst>
                                        </p:cTn>
                                        <p:tgtEl>
                                          <p:spTgt spid="34"/>
                                        </p:tgtEl>
                                      </p:cBhvr>
                                      <p:to x="100000" y="100000"/>
                                    </p:animScale>
                                    <p:animScale>
                                      <p:cBhvr>
                                        <p:cTn id="92" dur="26">
                                          <p:stCondLst>
                                            <p:cond delay="1642"/>
                                          </p:stCondLst>
                                        </p:cTn>
                                        <p:tgtEl>
                                          <p:spTgt spid="34"/>
                                        </p:tgtEl>
                                      </p:cBhvr>
                                      <p:to x="100000" y="90000"/>
                                    </p:animScale>
                                    <p:animScale>
                                      <p:cBhvr>
                                        <p:cTn id="93" dur="166" decel="50000">
                                          <p:stCondLst>
                                            <p:cond delay="1668"/>
                                          </p:stCondLst>
                                        </p:cTn>
                                        <p:tgtEl>
                                          <p:spTgt spid="34"/>
                                        </p:tgtEl>
                                      </p:cBhvr>
                                      <p:to x="100000" y="100000"/>
                                    </p:animScale>
                                    <p:animScale>
                                      <p:cBhvr>
                                        <p:cTn id="94" dur="26">
                                          <p:stCondLst>
                                            <p:cond delay="1808"/>
                                          </p:stCondLst>
                                        </p:cTn>
                                        <p:tgtEl>
                                          <p:spTgt spid="34"/>
                                        </p:tgtEl>
                                      </p:cBhvr>
                                      <p:to x="100000" y="95000"/>
                                    </p:animScale>
                                    <p:animScale>
                                      <p:cBhvr>
                                        <p:cTn id="95"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18"/>
                                        </p:tgtEl>
                                      </p:cBhvr>
                                    </p:cmd>
                                  </p:childTnLst>
                                </p:cTn>
                              </p:par>
                            </p:childTnLst>
                          </p:cTn>
                        </p:par>
                      </p:childTnLst>
                    </p:cTn>
                  </p:par>
                </p:childTnLst>
              </p:cTn>
              <p:nextCondLst>
                <p:cond evt="onClick" delay="0">
                  <p:tgtEl>
                    <p:spTgt spid="18"/>
                  </p:tgtEl>
                </p:cond>
              </p:nextCondLst>
            </p:seq>
            <p:video>
              <p:cMediaNode vol="80000">
                <p:cTn id="101" fill="hold" display="0">
                  <p:stCondLst>
                    <p:cond delay="indefinite"/>
                  </p:stCondLst>
                </p:cTn>
                <p:tgtEl>
                  <p:spTgt spid="18"/>
                </p:tgtEl>
              </p:cMediaNode>
            </p:video>
          </p:childTnLst>
        </p:cTn>
      </p:par>
    </p:tnLst>
    <p:bldLst>
      <p:bldP spid="2" grpId="0"/>
      <p:bldP spid="5" grpId="0" animBg="1"/>
      <p:bldP spid="20" grpId="0"/>
      <p:bldP spid="30" grpId="0"/>
      <p:bldP spid="31"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89247" y="950302"/>
            <a:ext cx="8164278" cy="484748"/>
          </a:xfrm>
          <a:prstGeom prst="rect">
            <a:avLst/>
          </a:prstGeom>
          <a:noFill/>
        </p:spPr>
        <p:txBody>
          <a:bodyPr wrap="square" lIns="68580" tIns="34290" rIns="68580" bIns="34290" rtlCol="0">
            <a:spAutoFit/>
          </a:bodyPr>
          <a:lstStyle/>
          <a:p>
            <a:pPr algn="just"/>
            <a:r>
              <a:rPr lang="en-US" sz="2700" b="1" err="1">
                <a:solidFill>
                  <a:srgbClr val="FF0000"/>
                </a:solidFill>
                <a:latin typeface="Times New Roman" panose="02020603050405020304" pitchFamily="18" charset="0"/>
                <a:cs typeface="Times New Roman" panose="02020603050405020304" pitchFamily="18" charset="0"/>
              </a:rPr>
              <a:t>Nhiệm</a:t>
            </a:r>
            <a:r>
              <a:rPr lang="en-US" sz="2700" b="1">
                <a:solidFill>
                  <a:srgbClr val="FF0000"/>
                </a:solidFill>
                <a:latin typeface="Times New Roman" panose="02020603050405020304" pitchFamily="18" charset="0"/>
                <a:cs typeface="Times New Roman" panose="02020603050405020304" pitchFamily="18" charset="0"/>
              </a:rPr>
              <a:t> vụ 1: Hình ảnh MÊ CUNG</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504950"/>
            <a:ext cx="3411082" cy="3411082"/>
          </a:xfrm>
          <a:prstGeom prst="rect">
            <a:avLst/>
          </a:prstGeom>
        </p:spPr>
      </p:pic>
    </p:spTree>
    <p:custDataLst>
      <p:tags r:id="rId1"/>
    </p:custDataLst>
    <p:extLst>
      <p:ext uri="{BB962C8B-B14F-4D97-AF65-F5344CB8AC3E}">
        <p14:creationId xmlns:p14="http://schemas.microsoft.com/office/powerpoint/2010/main" val="200686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89247" y="950302"/>
            <a:ext cx="8164278" cy="484748"/>
          </a:xfrm>
          <a:prstGeom prst="rect">
            <a:avLst/>
          </a:prstGeom>
          <a:noFill/>
        </p:spPr>
        <p:txBody>
          <a:bodyPr wrap="square" lIns="68580" tIns="34290" rIns="68580" bIns="34290" rtlCol="0">
            <a:spAutoFit/>
          </a:bodyPr>
          <a:lstStyle/>
          <a:p>
            <a:pPr algn="just"/>
            <a:r>
              <a:rPr lang="en-US" sz="2700" b="1" err="1">
                <a:solidFill>
                  <a:srgbClr val="FF0000"/>
                </a:solidFill>
                <a:latin typeface="Times New Roman" panose="02020603050405020304" pitchFamily="18" charset="0"/>
                <a:cs typeface="Times New Roman" panose="02020603050405020304" pitchFamily="18" charset="0"/>
              </a:rPr>
              <a:t>Nhiệm</a:t>
            </a:r>
            <a:r>
              <a:rPr lang="en-US" sz="2700" b="1">
                <a:solidFill>
                  <a:srgbClr val="FF0000"/>
                </a:solidFill>
                <a:latin typeface="Times New Roman" panose="02020603050405020304" pitchFamily="18" charset="0"/>
                <a:cs typeface="Times New Roman" panose="02020603050405020304" pitchFamily="18" charset="0"/>
              </a:rPr>
              <a:t> vụ 2:  Chương trình điều khiển nhân vật Robot</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p:nvPr/>
        </p:nvPicPr>
        <p:blipFill>
          <a:blip r:embed="rId6">
            <a:extLst>
              <a:ext uri="{28A0092B-C50C-407E-A947-70E740481C1C}">
                <a14:useLocalDpi xmlns:a14="http://schemas.microsoft.com/office/drawing/2010/main" val="0"/>
              </a:ext>
            </a:extLst>
          </a:blip>
          <a:srcRect/>
          <a:stretch>
            <a:fillRect/>
          </a:stretch>
        </p:blipFill>
        <p:spPr bwMode="auto">
          <a:xfrm>
            <a:off x="311422" y="1648779"/>
            <a:ext cx="1884472" cy="1142995"/>
          </a:xfrm>
          <a:prstGeom prst="rect">
            <a:avLst/>
          </a:prstGeom>
          <a:noFill/>
          <a:ln>
            <a:noFill/>
          </a:ln>
        </p:spPr>
      </p:pic>
      <p:sp>
        <p:nvSpPr>
          <p:cNvPr id="20" name="Rectangle 2"/>
          <p:cNvSpPr>
            <a:spLocks noChangeArrowheads="1"/>
          </p:cNvSpPr>
          <p:nvPr/>
        </p:nvSpPr>
        <p:spPr bwMode="auto">
          <a:xfrm>
            <a:off x="2286000" y="14484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1333330073"/>
              </p:ext>
            </p:extLst>
          </p:nvPr>
        </p:nvGraphicFramePr>
        <p:xfrm>
          <a:off x="2643320" y="1420496"/>
          <a:ext cx="2766879" cy="3723004"/>
        </p:xfrm>
        <a:graphic>
          <a:graphicData uri="http://schemas.openxmlformats.org/presentationml/2006/ole">
            <mc:AlternateContent xmlns:mc="http://schemas.openxmlformats.org/markup-compatibility/2006">
              <mc:Choice xmlns:v="urn:schemas-microsoft-com:vml" Requires="v">
                <p:oleObj spid="_x0000_s1076" name="Bitmap Image" r:id="rId7" imgW="2800741" imgH="4001058" progId="Paint.Picture">
                  <p:embed/>
                </p:oleObj>
              </mc:Choice>
              <mc:Fallback>
                <p:oleObj name="Bitmap Image" r:id="rId7" imgW="2800741" imgH="4001058"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320" y="1420496"/>
                        <a:ext cx="2766879" cy="3723004"/>
                      </a:xfrm>
                      <a:prstGeom prst="rect">
                        <a:avLst/>
                      </a:prstGeom>
                      <a:noFill/>
                    </p:spPr>
                  </p:pic>
                </p:oleObj>
              </mc:Fallback>
            </mc:AlternateContent>
          </a:graphicData>
        </a:graphic>
      </p:graphicFrame>
      <p:sp>
        <p:nvSpPr>
          <p:cNvPr id="23" name="Rectangle 5"/>
          <p:cNvSpPr>
            <a:spLocks noChangeArrowheads="1"/>
          </p:cNvSpPr>
          <p:nvPr/>
        </p:nvSpPr>
        <p:spPr bwMode="auto">
          <a:xfrm>
            <a:off x="5834062" y="15678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3398134758"/>
              </p:ext>
            </p:extLst>
          </p:nvPr>
        </p:nvGraphicFramePr>
        <p:xfrm>
          <a:off x="6096000" y="1531028"/>
          <a:ext cx="2460558" cy="2107521"/>
        </p:xfrm>
        <a:graphic>
          <a:graphicData uri="http://schemas.openxmlformats.org/presentationml/2006/ole">
            <mc:AlternateContent xmlns:mc="http://schemas.openxmlformats.org/markup-compatibility/2006">
              <mc:Choice xmlns:v="urn:schemas-microsoft-com:vml" Requires="v">
                <p:oleObj spid="_x0000_s1077" name="Bitmap Image" r:id="rId9" imgW="2190476" imgH="1876190" progId="Paint.Picture">
                  <p:embed/>
                </p:oleObj>
              </mc:Choice>
              <mc:Fallback>
                <p:oleObj name="Bitmap Image" r:id="rId9" imgW="2190476" imgH="1876190" progId="Paint.Picture">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1531028"/>
                        <a:ext cx="2460558" cy="2107521"/>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85439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688008" y="1010986"/>
            <a:ext cx="8164278" cy="484748"/>
          </a:xfrm>
          <a:prstGeom prst="rect">
            <a:avLst/>
          </a:prstGeom>
          <a:noFill/>
        </p:spPr>
        <p:txBody>
          <a:bodyPr wrap="square" lIns="68580" tIns="34290" rIns="68580" bIns="34290" rtlCol="0">
            <a:spAutoFit/>
          </a:bodyPr>
          <a:lstStyle/>
          <a:p>
            <a:pPr algn="just"/>
            <a:r>
              <a:rPr lang="en-US" sz="2700" b="1" dirty="0" err="1">
                <a:solidFill>
                  <a:srgbClr val="FF0000"/>
                </a:solidFill>
                <a:latin typeface="Times New Roman" panose="02020603050405020304" pitchFamily="18" charset="0"/>
                <a:cs typeface="Times New Roman" panose="02020603050405020304" pitchFamily="18" charset="0"/>
              </a:rPr>
              <a:t>Nhiệm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vụ</a:t>
            </a:r>
            <a:r>
              <a:rPr lang="en-US" sz="2700" b="1" dirty="0">
                <a:solidFill>
                  <a:srgbClr val="FF0000"/>
                </a:solidFill>
                <a:latin typeface="Times New Roman" panose="02020603050405020304" pitchFamily="18" charset="0"/>
                <a:cs typeface="Times New Roman" panose="02020603050405020304" pitchFamily="18" charset="0"/>
              </a:rPr>
              <a:t> 3: </a:t>
            </a:r>
            <a:r>
              <a:rPr lang="en-US" sz="2700" b="1" dirty="0" err="1">
                <a:solidFill>
                  <a:srgbClr val="FF0000"/>
                </a:solidFill>
                <a:latin typeface="Times New Roman" panose="02020603050405020304" pitchFamily="18" charset="0"/>
                <a:cs typeface="Times New Roman" panose="02020603050405020304" pitchFamily="18" charset="0"/>
              </a:rPr>
              <a:t>Chương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điều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Bánh</a:t>
            </a:r>
          </a:p>
        </p:txBody>
      </p:sp>
      <p:sp>
        <p:nvSpPr>
          <p:cNvPr id="19" name="Rectangle 2"/>
          <p:cNvSpPr>
            <a:spLocks noChangeArrowheads="1"/>
          </p:cNvSpPr>
          <p:nvPr/>
        </p:nvSpPr>
        <p:spPr bwMode="auto">
          <a:xfrm>
            <a:off x="3200400" y="18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123410427"/>
              </p:ext>
            </p:extLst>
          </p:nvPr>
        </p:nvGraphicFramePr>
        <p:xfrm>
          <a:off x="2809855" y="1778440"/>
          <a:ext cx="4079515" cy="3352800"/>
        </p:xfrm>
        <a:graphic>
          <a:graphicData uri="http://schemas.openxmlformats.org/presentationml/2006/ole">
            <mc:AlternateContent xmlns:mc="http://schemas.openxmlformats.org/markup-compatibility/2006">
              <mc:Choice xmlns:v="urn:schemas-microsoft-com:vml" Requires="v">
                <p:oleObj spid="_x0000_s2073" name="Bitmap Image" r:id="rId6" imgW="2352381" imgH="1933333" progId="Paint.Picture">
                  <p:embed/>
                </p:oleObj>
              </mc:Choice>
              <mc:Fallback>
                <p:oleObj name="Bitmap Image" r:id="rId6" imgW="2352381" imgH="1933333"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55" y="1778440"/>
                        <a:ext cx="4079515" cy="33528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73870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47185"/>
            <a:ext cx="3733800" cy="1315745"/>
          </a:xfrm>
          <a:prstGeom prst="rect">
            <a:avLst/>
          </a:prstGeom>
          <a:noFill/>
        </p:spPr>
        <p:txBody>
          <a:bodyPr wrap="square" lIns="68580" tIns="34290" rIns="68580" bIns="34290" rtlCol="0">
            <a:spAutoFit/>
          </a:bodyPr>
          <a:lstStyle/>
          <a:p>
            <a:pPr algn="ctr"/>
            <a:r>
              <a:rPr lang="en-US" sz="2700" b="1" u="sng" dirty="0" err="1">
                <a:solidFill>
                  <a:srgbClr val="FF0000"/>
                </a:solidFill>
                <a:latin typeface="Times New Roman" panose="02020603050405020304" pitchFamily="18" charset="0"/>
                <a:cs typeface="Times New Roman" panose="02020603050405020304" pitchFamily="18" charset="0"/>
              </a:rPr>
              <a:t>Nhiệm</a:t>
            </a:r>
            <a:r>
              <a:rPr lang="en-US" sz="2700" b="1" u="sng" dirty="0">
                <a:solidFill>
                  <a:srgbClr val="FF0000"/>
                </a:solidFill>
                <a:latin typeface="Times New Roman" panose="02020603050405020304" pitchFamily="18" charset="0"/>
                <a:cs typeface="Times New Roman" panose="02020603050405020304" pitchFamily="18" charset="0"/>
              </a:rPr>
              <a:t> </a:t>
            </a:r>
            <a:r>
              <a:rPr lang="en-US" sz="2700" b="1" u="sng" dirty="0" err="1">
                <a:solidFill>
                  <a:srgbClr val="FF0000"/>
                </a:solidFill>
                <a:latin typeface="Times New Roman" panose="02020603050405020304" pitchFamily="18" charset="0"/>
                <a:cs typeface="Times New Roman" panose="02020603050405020304" pitchFamily="18" charset="0"/>
              </a:rPr>
              <a:t>vụ</a:t>
            </a:r>
            <a:r>
              <a:rPr lang="en-US" sz="2700" b="1" u="sng" dirty="0">
                <a:solidFill>
                  <a:srgbClr val="FF0000"/>
                </a:solidFill>
                <a:latin typeface="Times New Roman" panose="02020603050405020304" pitchFamily="18" charset="0"/>
                <a:cs typeface="Times New Roman" panose="02020603050405020304" pitchFamily="18" charset="0"/>
              </a:rPr>
              <a:t> 4: </a:t>
            </a:r>
          </a:p>
          <a:p>
            <a:pPr algn="ctr"/>
            <a:r>
              <a:rPr lang="en-US" sz="2700" b="1" dirty="0" err="1">
                <a:solidFill>
                  <a:srgbClr val="FF0000"/>
                </a:solidFill>
                <a:latin typeface="Times New Roman" panose="02020603050405020304" pitchFamily="18" charset="0"/>
                <a:cs typeface="Times New Roman" panose="02020603050405020304" pitchFamily="18" charset="0"/>
              </a:rPr>
              <a:t>Chương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điều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Con </a:t>
            </a:r>
            <a:r>
              <a:rPr lang="en-US" sz="2700" b="1" dirty="0" err="1">
                <a:solidFill>
                  <a:srgbClr val="FF0000"/>
                </a:solidFill>
                <a:latin typeface="Times New Roman" panose="02020603050405020304" pitchFamily="18" charset="0"/>
                <a:cs typeface="Times New Roman" panose="02020603050405020304" pitchFamily="18" charset="0"/>
              </a:rPr>
              <a:t>bọ</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9" name="Rectangle 2"/>
          <p:cNvSpPr>
            <a:spLocks noChangeArrowheads="1"/>
          </p:cNvSpPr>
          <p:nvPr/>
        </p:nvSpPr>
        <p:spPr bwMode="auto">
          <a:xfrm>
            <a:off x="5191317" y="133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04435230"/>
              </p:ext>
            </p:extLst>
          </p:nvPr>
        </p:nvGraphicFramePr>
        <p:xfrm>
          <a:off x="4343400" y="133350"/>
          <a:ext cx="2981093" cy="4895850"/>
        </p:xfrm>
        <a:graphic>
          <a:graphicData uri="http://schemas.openxmlformats.org/presentationml/2006/ole">
            <mc:AlternateContent xmlns:mc="http://schemas.openxmlformats.org/markup-compatibility/2006">
              <mc:Choice xmlns:v="urn:schemas-microsoft-com:vml" Requires="v">
                <p:oleObj spid="_x0000_s3098" name="Bitmap Image" r:id="rId5" imgW="2514286" imgH="4885714" progId="Paint.Picture">
                  <p:embed/>
                </p:oleObj>
              </mc:Choice>
              <mc:Fallback>
                <p:oleObj name="Bitmap Image" r:id="rId5" imgW="2514286" imgH="4885714"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33350"/>
                        <a:ext cx="2981093" cy="489585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2657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28600" y="501139"/>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419600" y="11239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31022906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pPr algn="ctr"/>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3239" y="-28811"/>
            <a:ext cx="829447" cy="818533"/>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7997" y="3485759"/>
            <a:ext cx="2756055" cy="1182765"/>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3924" y="2969717"/>
            <a:ext cx="984298" cy="98429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7050" y="3140266"/>
            <a:ext cx="813749" cy="81374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3949" y="2951232"/>
            <a:ext cx="1550194" cy="985838"/>
          </a:xfrm>
          <a:prstGeom prst="rect">
            <a:avLst/>
          </a:prstGeom>
        </p:spPr>
      </p:pic>
      <p:sp>
        <p:nvSpPr>
          <p:cNvPr id="28" name="Cloud 27"/>
          <p:cNvSpPr/>
          <p:nvPr/>
        </p:nvSpPr>
        <p:spPr>
          <a:xfrm>
            <a:off x="-1028701" y="497455"/>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6620" y="727997"/>
            <a:ext cx="2717511" cy="918185"/>
          </a:xfrm>
          <a:prstGeom prst="rect">
            <a:avLst/>
          </a:prstGeom>
          <a:noFill/>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9393" y="39928"/>
            <a:ext cx="1485900" cy="1300163"/>
          </a:xfrm>
          <a:prstGeom prst="rect">
            <a:avLst/>
          </a:prstGeom>
        </p:spPr>
      </p:pic>
      <p:sp>
        <p:nvSpPr>
          <p:cNvPr id="29" name="Cloud 28"/>
          <p:cNvSpPr/>
          <p:nvPr/>
        </p:nvSpPr>
        <p:spPr>
          <a:xfrm>
            <a:off x="9263091" y="1230820"/>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27" name="Cloud 26"/>
          <p:cNvSpPr/>
          <p:nvPr/>
        </p:nvSpPr>
        <p:spPr>
          <a:xfrm>
            <a:off x="-1473023" y="3597514"/>
            <a:ext cx="1438134" cy="72263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5662" y="2078074"/>
            <a:ext cx="1285544" cy="447972"/>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76796" y="2847051"/>
            <a:ext cx="1512818" cy="532539"/>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29400" y="3490077"/>
            <a:ext cx="1737425" cy="634487"/>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18582" y="4317117"/>
            <a:ext cx="1849220" cy="826383"/>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6219" y="3545423"/>
            <a:ext cx="1518770" cy="733516"/>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82874" y="2098527"/>
            <a:ext cx="1117550" cy="460321"/>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49410" y="2847051"/>
            <a:ext cx="1392186" cy="566453"/>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1497" y="4414488"/>
            <a:ext cx="1664270" cy="729012"/>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18875" y="3208011"/>
            <a:ext cx="1293560" cy="1373052"/>
          </a:xfrm>
          <a:prstGeom prst="rect">
            <a:avLst/>
          </a:prstGeom>
        </p:spPr>
      </p:pic>
      <p:sp>
        <p:nvSpPr>
          <p:cNvPr id="42" name="Oval 41">
            <a:hlinkClick r:id="rId25" action="ppaction://hlinksldjump"/>
          </p:cNvPr>
          <p:cNvSpPr/>
          <p:nvPr/>
        </p:nvSpPr>
        <p:spPr>
          <a:xfrm>
            <a:off x="83229"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7923" y="3691171"/>
            <a:ext cx="980675" cy="1150489"/>
          </a:xfrm>
          <a:prstGeom prst="rect">
            <a:avLst/>
          </a:prstGeom>
        </p:spPr>
      </p:pic>
      <p:sp>
        <p:nvSpPr>
          <p:cNvPr id="66" name="Oval 65">
            <a:hlinkClick r:id="rId27" action="ppaction://hlinksldjump"/>
          </p:cNvPr>
          <p:cNvSpPr/>
          <p:nvPr/>
        </p:nvSpPr>
        <p:spPr>
          <a:xfrm>
            <a:off x="83229"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83229"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83229"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512218" y="243535"/>
            <a:ext cx="3205621"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latin typeface="Calibri"/>
              </a:rPr>
              <a:t>CHÚC MỪNG ĐỘI BẠN THỎ</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latin typeface="Calibri"/>
              </a:rPr>
              <a:t>CONGRATULATIONS RABBIT TEAM</a:t>
            </a:r>
          </a:p>
        </p:txBody>
      </p:sp>
      <p:sp>
        <p:nvSpPr>
          <p:cNvPr id="83" name="Rectangle 82"/>
          <p:cNvSpPr/>
          <p:nvPr/>
        </p:nvSpPr>
        <p:spPr>
          <a:xfrm>
            <a:off x="5673260" y="254514"/>
            <a:ext cx="3186000"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latin typeface="Calibri"/>
              </a:rPr>
              <a:t>CHÚC MỪNG ĐỘI BẠN CỌP</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latin typeface="Calibri"/>
              </a:rPr>
              <a:t>CONGRATULATIONS TIGER TEAM</a:t>
            </a:r>
            <a:endParaRPr lang="en-US" sz="3300" b="1" dirty="0">
              <a:ln w="6600">
                <a:solidFill>
                  <a:srgbClr val="ED7D31"/>
                </a:solidFill>
                <a:prstDash val="solid"/>
              </a:ln>
              <a:solidFill>
                <a:srgbClr val="FFFFFF"/>
              </a:solidFill>
              <a:effectLst>
                <a:outerShdw dist="38100" dir="2700000" algn="tl" rotWithShape="0">
                  <a:srgbClr val="ED7D31"/>
                </a:outerShdw>
              </a:effectLst>
              <a:latin typeface="Calibri"/>
            </a:endParaRPr>
          </a:p>
        </p:txBody>
      </p:sp>
      <p:sp>
        <p:nvSpPr>
          <p:cNvPr id="19" name="Cloud 18"/>
          <p:cNvSpPr/>
          <p:nvPr/>
        </p:nvSpPr>
        <p:spPr>
          <a:xfrm>
            <a:off x="1676912" y="814318"/>
            <a:ext cx="695528" cy="44418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20" name="Cloud 19"/>
          <p:cNvSpPr/>
          <p:nvPr/>
        </p:nvSpPr>
        <p:spPr>
          <a:xfrm>
            <a:off x="6937863" y="791221"/>
            <a:ext cx="688275" cy="43863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9263091" y="139960"/>
            <a:ext cx="457200" cy="457200"/>
          </a:xfrm>
          <a:prstGeom prst="rect">
            <a:avLst/>
          </a:prstGeom>
        </p:spPr>
      </p:pic>
      <p:sp>
        <p:nvSpPr>
          <p:cNvPr id="7" name="Rectangle 6"/>
          <p:cNvSpPr/>
          <p:nvPr/>
        </p:nvSpPr>
        <p:spPr>
          <a:xfrm>
            <a:off x="737078" y="1252644"/>
            <a:ext cx="7841093" cy="2461194"/>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3" name="Smiley Face 2"/>
          <p:cNvSpPr/>
          <p:nvPr/>
        </p:nvSpPr>
        <p:spPr>
          <a:xfrm>
            <a:off x="3802566" y="4276072"/>
            <a:ext cx="1710119" cy="304991"/>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4" name="Smiley Face 43"/>
          <p:cNvSpPr/>
          <p:nvPr/>
        </p:nvSpPr>
        <p:spPr>
          <a:xfrm>
            <a:off x="3821697" y="1267961"/>
            <a:ext cx="1488653" cy="231505"/>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Heart 8"/>
          <p:cNvSpPr/>
          <p:nvPr/>
        </p:nvSpPr>
        <p:spPr>
          <a:xfrm>
            <a:off x="324005" y="4864474"/>
            <a:ext cx="1229131" cy="248771"/>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7" name="Heart 46"/>
          <p:cNvSpPr/>
          <p:nvPr/>
        </p:nvSpPr>
        <p:spPr>
          <a:xfrm>
            <a:off x="7626139" y="4800945"/>
            <a:ext cx="1186010" cy="289485"/>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 name="Smiley Face 10"/>
          <p:cNvSpPr/>
          <p:nvPr/>
        </p:nvSpPr>
        <p:spPr>
          <a:xfrm>
            <a:off x="1221490" y="4034224"/>
            <a:ext cx="962581" cy="131384"/>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49" name="Smiley Face 48"/>
          <p:cNvSpPr/>
          <p:nvPr/>
        </p:nvSpPr>
        <p:spPr>
          <a:xfrm>
            <a:off x="6939032" y="3910367"/>
            <a:ext cx="868155" cy="12385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52" name="Smiley Face 51"/>
          <p:cNvSpPr/>
          <p:nvPr/>
        </p:nvSpPr>
        <p:spPr>
          <a:xfrm>
            <a:off x="6172085" y="3207827"/>
            <a:ext cx="962581" cy="131384"/>
          </a:xfrm>
          <a:prstGeom prst="smileyFace">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2" name="Smiley Face 61"/>
          <p:cNvSpPr/>
          <p:nvPr/>
        </p:nvSpPr>
        <p:spPr>
          <a:xfrm>
            <a:off x="2029651" y="3205614"/>
            <a:ext cx="880705" cy="15096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4" name="Smiley Face 63"/>
          <p:cNvSpPr/>
          <p:nvPr/>
        </p:nvSpPr>
        <p:spPr>
          <a:xfrm>
            <a:off x="2725861" y="2401863"/>
            <a:ext cx="819594" cy="65692"/>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5" name="Smiley Face 64"/>
          <p:cNvSpPr/>
          <p:nvPr/>
        </p:nvSpPr>
        <p:spPr>
          <a:xfrm>
            <a:off x="5944551" y="2401862"/>
            <a:ext cx="819594" cy="65692"/>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Rectangle 4"/>
          <p:cNvSpPr/>
          <p:nvPr/>
        </p:nvSpPr>
        <p:spPr>
          <a:xfrm>
            <a:off x="2024676" y="1812101"/>
            <a:ext cx="5535811" cy="830997"/>
          </a:xfrm>
          <a:prstGeom prst="rect">
            <a:avLst/>
          </a:prstGeom>
          <a:noFill/>
        </p:spPr>
        <p:txBody>
          <a:bodyPr wrap="none" lIns="68580" tIns="34290" rIns="68580" bIns="34290">
            <a:spAutoFit/>
          </a:bodyPr>
          <a:lstStyle/>
          <a:p>
            <a:pPr algn="ctr" defTabSz="685800"/>
            <a:r>
              <a:rPr lang="en-US" sz="49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82 -0.40772 C 0.22465 -0.56451 0.13316 -0.78951 0.26979 -0.82932 C 0.34896 -0.81327 0.32292 -0.76728 0.36389 -0.72407 " pathEditMode="relative" rAng="0" ptsTypes="AAA">
                                      <p:cBhvr>
                                        <p:cTn id="58" dur="500" fill="hold"/>
                                        <p:tgtEl>
                                          <p:spTgt spid="26"/>
                                        </p:tgtEl>
                                        <p:attrNameLst>
                                          <p:attrName>ppt_x</p:attrName>
                                          <p:attrName>ppt_y</p:attrName>
                                        </p:attrNameLst>
                                      </p:cBhvr>
                                      <p:rCtr x="5052" y="-21080"/>
                                    </p:animMotion>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par>
                          <p:cTn id="61" fill="hold">
                            <p:stCondLst>
                              <p:cond delay="500"/>
                            </p:stCondLst>
                            <p:childTnLst>
                              <p:par>
                                <p:cTn id="62" presetID="2" presetClass="entr" presetSubtype="4" fill="hold" grpId="1" nodeType="afterEffect">
                                  <p:stCondLst>
                                    <p:cond delay="0"/>
                                  </p:stCondLst>
                                  <p:childTnLst>
                                    <p:set>
                                      <p:cBhvr>
                                        <p:cTn id="63" dur="1" fill="hold">
                                          <p:stCondLst>
                                            <p:cond delay="0"/>
                                          </p:stCondLst>
                                        </p:cTn>
                                        <p:tgtEl>
                                          <p:spTgt spid="81"/>
                                        </p:tgtEl>
                                        <p:attrNameLst>
                                          <p:attrName>style.visibility</p:attrName>
                                        </p:attrNameLst>
                                      </p:cBhvr>
                                      <p:to>
                                        <p:strVal val="visible"/>
                                      </p:to>
                                    </p:set>
                                    <p:anim calcmode="lin" valueType="num">
                                      <p:cBhvr additive="base">
                                        <p:cTn id="64" dur="500" fill="hold"/>
                                        <p:tgtEl>
                                          <p:spTgt spid="81"/>
                                        </p:tgtEl>
                                        <p:attrNameLst>
                                          <p:attrName>ppt_x</p:attrName>
                                        </p:attrNameLst>
                                      </p:cBhvr>
                                      <p:tavLst>
                                        <p:tav tm="0">
                                          <p:val>
                                            <p:strVal val="#ppt_x"/>
                                          </p:val>
                                        </p:tav>
                                        <p:tav tm="100000">
                                          <p:val>
                                            <p:strVal val="#ppt_x"/>
                                          </p:val>
                                        </p:tav>
                                      </p:tavLst>
                                    </p:anim>
                                    <p:anim calcmode="lin" valueType="num">
                                      <p:cBhvr additive="base">
                                        <p:cTn id="65"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p:stCondLst>
                        <p:cond delay="0"/>
                      </p:stCondLst>
                      <p:childTnLst>
                        <p:par>
                          <p:cTn id="68" fill="hold">
                            <p:stCondLst>
                              <p:cond delay="0"/>
                            </p:stCondLst>
                            <p:childTnLst>
                              <p:par>
                                <p:cTn id="69"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0" dur="500" fill="hold"/>
                                        <p:tgtEl>
                                          <p:spTgt spid="25"/>
                                        </p:tgtEl>
                                        <p:attrNameLst>
                                          <p:attrName>ppt_x</p:attrName>
                                          <p:attrName>ppt_y</p:attrName>
                                        </p:attrNameLst>
                                      </p:cBhvr>
                                      <p:rCtr x="-4023" y="-13148"/>
                                    </p:animMotion>
                                  </p:childTnLst>
                                  <p:subTnLst>
                                    <p:audio>
                                      <p:cMediaNode>
                                        <p:cTn display="0" masterRel="sameClick">
                                          <p:stCondLst>
                                            <p:cond evt="begin" delay="0">
                                              <p:tn val="69"/>
                                            </p:cond>
                                          </p:stCondLst>
                                          <p:endCondLst>
                                            <p:cond evt="onStopAudio" delay="0">
                                              <p:tgtEl>
                                                <p:sldTgt/>
                                              </p:tgtEl>
                                            </p:cond>
                                          </p:endCondLst>
                                        </p:cTn>
                                        <p:tgtEl>
                                          <p:sndTgt r:embed="rId4" name="whoosh.wav"/>
                                        </p:tgtEl>
                                      </p:cMediaNode>
                                    </p:audio>
                                  </p:subTnLst>
                                </p:cTn>
                              </p:par>
                              <p:par>
                                <p:cTn id="71" presetID="6" presetClass="emph" presetSubtype="0" fill="hold" nodeType="withEffect">
                                  <p:stCondLst>
                                    <p:cond delay="0"/>
                                  </p:stCondLst>
                                  <p:childTnLst>
                                    <p:animScale>
                                      <p:cBhvr>
                                        <p:cTn id="72" dur="500" fill="hold"/>
                                        <p:tgtEl>
                                          <p:spTgt spid="25"/>
                                        </p:tgtEl>
                                      </p:cBhvr>
                                      <p:by x="97000" y="97000"/>
                                    </p:animScale>
                                  </p:childTnLst>
                                </p:cTn>
                              </p:par>
                            </p:childTnLst>
                          </p:cTn>
                        </p:par>
                      </p:childTnLst>
                    </p:cTn>
                  </p:par>
                  <p:par>
                    <p:cTn id="73" fill="hold">
                      <p:stCondLst>
                        <p:cond delay="indefinite"/>
                      </p:stCondLst>
                      <p:childTnLst>
                        <p:par>
                          <p:cTn id="74" fill="hold">
                            <p:stCondLst>
                              <p:cond delay="0"/>
                            </p:stCondLst>
                            <p:childTnLst>
                              <p:par>
                                <p:cTn id="75" presetID="51" presetClass="path" presetSubtype="0" accel="50000" decel="50000" fill="hold" nodeType="clickEffect">
                                  <p:stCondLst>
                                    <p:cond delay="0"/>
                                  </p:stCondLst>
                                  <p:childTnLst>
                                    <p:animMotion origin="layout" path="M -0.09549 -0.12469 C -0.09827 -0.2071 -0.07848 -0.43333 -0.14514 -0.43673 C -0.17361 -0.44074 -0.17726 -0.3429 -0.18837 -0.26945 " pathEditMode="relative" rAng="0" ptsTypes="AAA">
                                      <p:cBhvr>
                                        <p:cTn id="76" dur="500" fill="hold"/>
                                        <p:tgtEl>
                                          <p:spTgt spid="25"/>
                                        </p:tgtEl>
                                        <p:attrNameLst>
                                          <p:attrName>ppt_x</p:attrName>
                                          <p:attrName>ppt_y</p:attrName>
                                        </p:attrNameLst>
                                      </p:cBhvr>
                                      <p:rCtr x="-4618" y="-15617"/>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par>
                                <p:cTn id="77" presetID="6" presetClass="emph" presetSubtype="0" fill="hold" nodeType="withEffect">
                                  <p:stCondLst>
                                    <p:cond delay="0"/>
                                  </p:stCondLst>
                                  <p:childTnLst>
                                    <p:animScale>
                                      <p:cBhvr>
                                        <p:cTn id="78" dur="500" fill="hold"/>
                                        <p:tgtEl>
                                          <p:spTgt spid="25"/>
                                        </p:tgtEl>
                                      </p:cBhvr>
                                      <p:by x="94000" y="94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18837 -0.25432 C -0.18507 -0.37191 -0.14566 -0.53951 -0.18073 -0.5929 C -0.21077 -0.60926 -0.22466 -0.49321 -0.22483 -0.43395 " pathEditMode="relative" rAng="0" ptsTypes="AAA">
                                      <p:cBhvr>
                                        <p:cTn id="82" dur="500" fill="hold"/>
                                        <p:tgtEl>
                                          <p:spTgt spid="25"/>
                                        </p:tgtEl>
                                        <p:attrNameLst>
                                          <p:attrName>ppt_x</p:attrName>
                                          <p:attrName>ppt_y</p:attrName>
                                        </p:attrNameLst>
                                      </p:cBhvr>
                                      <p:rCtr x="-729" y="-17037"/>
                                    </p:animMotion>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3" presetID="6" presetClass="emph" presetSubtype="0" fill="hold" nodeType="withEffect">
                                  <p:stCondLst>
                                    <p:cond delay="0"/>
                                  </p:stCondLst>
                                  <p:childTnLst>
                                    <p:animScale>
                                      <p:cBhvr>
                                        <p:cTn id="84" dur="500" fill="hold"/>
                                        <p:tgtEl>
                                          <p:spTgt spid="25"/>
                                        </p:tgtEl>
                                      </p:cBhvr>
                                      <p:by x="91000" y="91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22639 -0.4429 C -0.23056 -0.43673 -0.18802 -0.75432 -0.26545 -0.80124 C -0.3316 -0.79105 -0.36216 -0.69537 -0.36823 -0.62901 " pathEditMode="relative" rAng="0" ptsTypes="AAA">
                                      <p:cBhvr>
                                        <p:cTn id="88" dur="500" fill="hold"/>
                                        <p:tgtEl>
                                          <p:spTgt spid="25"/>
                                        </p:tgtEl>
                                        <p:attrNameLst>
                                          <p:attrName>ppt_x</p:attrName>
                                          <p:attrName>ppt_y</p:attrName>
                                        </p:attrNameLst>
                                      </p:cBhvr>
                                      <p:rCtr x="-6701" y="-17932"/>
                                    </p:animMotion>
                                  </p:childTnLst>
                                  <p:subTnLst>
                                    <p:audio>
                                      <p:cMediaNode>
                                        <p:cTn display="0" masterRel="sameClick">
                                          <p:stCondLst>
                                            <p:cond evt="begin" delay="0">
                                              <p:tn val="87"/>
                                            </p:cond>
                                          </p:stCondLst>
                                          <p:endCondLst>
                                            <p:cond evt="onStopAudio" delay="0">
                                              <p:tgtEl>
                                                <p:sldTgt/>
                                              </p:tgtEl>
                                            </p:cond>
                                          </p:endCondLst>
                                        </p:cTn>
                                        <p:tgtEl>
                                          <p:sndTgt r:embed="rId4" name="whoosh.wav"/>
                                        </p:tgtEl>
                                      </p:cMediaNode>
                                    </p:audio>
                                  </p:subTnLst>
                                </p:cTn>
                              </p:par>
                              <p:par>
                                <p:cTn id="89" presetID="6" presetClass="emph" presetSubtype="0" fill="hold" nodeType="withEffect">
                                  <p:stCondLst>
                                    <p:cond delay="0"/>
                                  </p:stCondLst>
                                  <p:childTnLst>
                                    <p:animScale>
                                      <p:cBhvr>
                                        <p:cTn id="90" dur="500" fill="hold"/>
                                        <p:tgtEl>
                                          <p:spTgt spid="25"/>
                                        </p:tgtEl>
                                      </p:cBhvr>
                                      <p:by x="88000" y="88000"/>
                                    </p:animScale>
                                  </p:childTnLst>
                                </p:cTn>
                              </p:par>
                            </p:childTnLst>
                          </p:cTn>
                        </p:par>
                        <p:par>
                          <p:cTn id="91" fill="hold">
                            <p:stCondLst>
                              <p:cond delay="500"/>
                            </p:stCondLst>
                            <p:childTnLst>
                              <p:par>
                                <p:cTn id="92" presetID="2" presetClass="entr" presetSubtype="4" fill="hold" grpId="1" nodeType="afterEffect">
                                  <p:stCondLst>
                                    <p:cond delay="0"/>
                                  </p:stCondLst>
                                  <p:childTnLst>
                                    <p:set>
                                      <p:cBhvr>
                                        <p:cTn id="93" dur="1" fill="hold">
                                          <p:stCondLst>
                                            <p:cond delay="0"/>
                                          </p:stCondLst>
                                        </p:cTn>
                                        <p:tgtEl>
                                          <p:spTgt spid="83"/>
                                        </p:tgtEl>
                                        <p:attrNameLst>
                                          <p:attrName>style.visibility</p:attrName>
                                        </p:attrNameLst>
                                      </p:cBhvr>
                                      <p:to>
                                        <p:strVal val="visible"/>
                                      </p:to>
                                    </p:set>
                                    <p:anim calcmode="lin" valueType="num">
                                      <p:cBhvr additive="base">
                                        <p:cTn id="94" dur="500" fill="hold"/>
                                        <p:tgtEl>
                                          <p:spTgt spid="83"/>
                                        </p:tgtEl>
                                        <p:attrNameLst>
                                          <p:attrName>ppt_x</p:attrName>
                                        </p:attrNameLst>
                                      </p:cBhvr>
                                      <p:tavLst>
                                        <p:tav tm="0">
                                          <p:val>
                                            <p:strVal val="#ppt_x"/>
                                          </p:val>
                                        </p:tav>
                                        <p:tav tm="100000">
                                          <p:val>
                                            <p:strVal val="#ppt_x"/>
                                          </p:val>
                                        </p:tav>
                                      </p:tavLst>
                                    </p:anim>
                                    <p:anim calcmode="lin" valueType="num">
                                      <p:cBhvr additive="base">
                                        <p:cTn id="9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96" restart="whenNotActive" fill="hold" evtFilter="cancelBubble" nodeType="interactiveSeq">
                <p:stCondLst>
                  <p:cond evt="onClick" delay="0">
                    <p:tgtEl>
                      <p:spTgt spid="4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repeatCount="5000" fill="hold" nodeType="clickEffect">
                                  <p:stCondLst>
                                    <p:cond delay="0"/>
                                  </p:stCondLst>
                                  <p:childTnLst>
                                    <p:animClr clrSpc="rgb" dir="cw">
                                      <p:cBhvr>
                                        <p:cTn id="100" dur="500" fill="hold"/>
                                        <p:tgtEl>
                                          <p:spTgt spid="42"/>
                                        </p:tgtEl>
                                        <p:attrNameLst>
                                          <p:attrName>fillcolor</p:attrName>
                                        </p:attrNameLst>
                                      </p:cBhvr>
                                      <p:to>
                                        <a:srgbClr val="FF0000"/>
                                      </p:to>
                                    </p:animClr>
                                    <p:set>
                                      <p:cBhvr>
                                        <p:cTn id="101" dur="500" fill="hold"/>
                                        <p:tgtEl>
                                          <p:spTgt spid="42"/>
                                        </p:tgtEl>
                                        <p:attrNameLst>
                                          <p:attrName>fill.type</p:attrName>
                                        </p:attrNameLst>
                                      </p:cBhvr>
                                      <p:to>
                                        <p:strVal val="solid"/>
                                      </p:to>
                                    </p:set>
                                    <p:set>
                                      <p:cBhvr>
                                        <p:cTn id="102" dur="500" fill="hold"/>
                                        <p:tgtEl>
                                          <p:spTgt spid="42"/>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66"/>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repeatCount="5000" fill="hold" nodeType="clickEffect">
                                  <p:stCondLst>
                                    <p:cond delay="0"/>
                                  </p:stCondLst>
                                  <p:childTnLst>
                                    <p:animClr clrSpc="rgb" dir="cw">
                                      <p:cBhvr>
                                        <p:cTn id="107" dur="500" fill="hold"/>
                                        <p:tgtEl>
                                          <p:spTgt spid="66"/>
                                        </p:tgtEl>
                                        <p:attrNameLst>
                                          <p:attrName>fillcolor</p:attrName>
                                        </p:attrNameLst>
                                      </p:cBhvr>
                                      <p:to>
                                        <a:srgbClr val="FF0000"/>
                                      </p:to>
                                    </p:animClr>
                                    <p:set>
                                      <p:cBhvr>
                                        <p:cTn id="108" dur="500" fill="hold"/>
                                        <p:tgtEl>
                                          <p:spTgt spid="66"/>
                                        </p:tgtEl>
                                        <p:attrNameLst>
                                          <p:attrName>fill.type</p:attrName>
                                        </p:attrNameLst>
                                      </p:cBhvr>
                                      <p:to>
                                        <p:strVal val="solid"/>
                                      </p:to>
                                    </p:set>
                                    <p:set>
                                      <p:cBhvr>
                                        <p:cTn id="109" dur="500" fill="hold"/>
                                        <p:tgtEl>
                                          <p:spTgt spid="66"/>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10" restart="whenNotActive" fill="hold" evtFilter="cancelBubble" nodeType="interactiveSeq">
                <p:stCondLst>
                  <p:cond evt="onClick" delay="0">
                    <p:tgtEl>
                      <p:spTgt spid="67"/>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repeatCount="5000" fill="hold" nodeType="clickEffect">
                                  <p:stCondLst>
                                    <p:cond delay="0"/>
                                  </p:stCondLst>
                                  <p:childTnLst>
                                    <p:animClr clrSpc="rgb" dir="cw">
                                      <p:cBhvr>
                                        <p:cTn id="114" dur="500" fill="hold"/>
                                        <p:tgtEl>
                                          <p:spTgt spid="67"/>
                                        </p:tgtEl>
                                        <p:attrNameLst>
                                          <p:attrName>fillcolor</p:attrName>
                                        </p:attrNameLst>
                                      </p:cBhvr>
                                      <p:to>
                                        <a:srgbClr val="FF0000"/>
                                      </p:to>
                                    </p:animClr>
                                    <p:set>
                                      <p:cBhvr>
                                        <p:cTn id="115" dur="500" fill="hold"/>
                                        <p:tgtEl>
                                          <p:spTgt spid="67"/>
                                        </p:tgtEl>
                                        <p:attrNameLst>
                                          <p:attrName>fill.type</p:attrName>
                                        </p:attrNameLst>
                                      </p:cBhvr>
                                      <p:to>
                                        <p:strVal val="solid"/>
                                      </p:to>
                                    </p:set>
                                    <p:set>
                                      <p:cBhvr>
                                        <p:cTn id="116" dur="500" fill="hold"/>
                                        <p:tgtEl>
                                          <p:spTgt spid="67"/>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17" restart="whenNotActive" fill="hold" evtFilter="cancelBubble" nodeType="interactiveSeq">
                <p:stCondLst>
                  <p:cond evt="onClick" delay="0">
                    <p:tgtEl>
                      <p:spTgt spid="68"/>
                    </p:tgtEl>
                  </p:cond>
                </p:stCondLst>
                <p:endSync evt="end" delay="0">
                  <p:rtn val="all"/>
                </p:endSync>
                <p:childTnLst>
                  <p:par>
                    <p:cTn id="118" fill="hold">
                      <p:stCondLst>
                        <p:cond delay="0"/>
                      </p:stCondLst>
                      <p:childTnLst>
                        <p:par>
                          <p:cTn id="119" fill="hold">
                            <p:stCondLst>
                              <p:cond delay="0"/>
                            </p:stCondLst>
                            <p:childTnLst>
                              <p:par>
                                <p:cTn id="120" presetID="1" presetClass="emph" presetSubtype="2" repeatCount="5000" fill="hold" nodeType="clickEffect">
                                  <p:stCondLst>
                                    <p:cond delay="0"/>
                                  </p:stCondLst>
                                  <p:childTnLst>
                                    <p:animClr clrSpc="rgb" dir="cw">
                                      <p:cBhvr>
                                        <p:cTn id="121" dur="500" fill="hold"/>
                                        <p:tgtEl>
                                          <p:spTgt spid="68"/>
                                        </p:tgtEl>
                                        <p:attrNameLst>
                                          <p:attrName>fillcolor</p:attrName>
                                        </p:attrNameLst>
                                      </p:cBhvr>
                                      <p:to>
                                        <a:srgbClr val="FF0000"/>
                                      </p:to>
                                    </p:animClr>
                                    <p:set>
                                      <p:cBhvr>
                                        <p:cTn id="122" dur="500" fill="hold"/>
                                        <p:tgtEl>
                                          <p:spTgt spid="68"/>
                                        </p:tgtEl>
                                        <p:attrNameLst>
                                          <p:attrName>fill.type</p:attrName>
                                        </p:attrNameLst>
                                      </p:cBhvr>
                                      <p:to>
                                        <p:strVal val="solid"/>
                                      </p:to>
                                    </p:set>
                                    <p:set>
                                      <p:cBhvr>
                                        <p:cTn id="123" dur="500" fill="hold"/>
                                        <p:tgtEl>
                                          <p:spTgt spid="68"/>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24" restart="whenNotActive" fill="hold" evtFilter="cancelBubble" nodeType="interactiveSeq">
                <p:stCondLst>
                  <p:cond evt="onClick" delay="0">
                    <p:tgtEl>
                      <p:spTgt spid="19"/>
                    </p:tgtEl>
                  </p:cond>
                </p:stCondLst>
                <p:endSync evt="end" delay="0">
                  <p:rtn val="all"/>
                </p:endSync>
                <p:childTnLst>
                  <p:par>
                    <p:cTn id="125" fill="hold">
                      <p:stCondLst>
                        <p:cond delay="0"/>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81"/>
                                        </p:tgtEl>
                                        <p:attrNameLst>
                                          <p:attrName>style.visibility</p:attrName>
                                        </p:attrNameLst>
                                      </p:cBhvr>
                                      <p:to>
                                        <p:strVal val="visible"/>
                                      </p:to>
                                    </p:set>
                                    <p:anim calcmode="lin" valueType="num">
                                      <p:cBhvr additive="base">
                                        <p:cTn id="129" dur="500" fill="hold"/>
                                        <p:tgtEl>
                                          <p:spTgt spid="81"/>
                                        </p:tgtEl>
                                        <p:attrNameLst>
                                          <p:attrName>ppt_x</p:attrName>
                                        </p:attrNameLst>
                                      </p:cBhvr>
                                      <p:tavLst>
                                        <p:tav tm="0">
                                          <p:val>
                                            <p:strVal val="#ppt_x"/>
                                          </p:val>
                                        </p:tav>
                                        <p:tav tm="100000">
                                          <p:val>
                                            <p:strVal val="#ppt_x"/>
                                          </p:val>
                                        </p:tav>
                                      </p:tavLst>
                                    </p:anim>
                                    <p:anim calcmode="lin" valueType="num">
                                      <p:cBhvr additive="base">
                                        <p:cTn id="130"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31" restart="whenNotActive" fill="hold" evtFilter="cancelBubble" nodeType="interactiveSeq">
                <p:stCondLst>
                  <p:cond evt="onClick" delay="0">
                    <p:tgtEl>
                      <p:spTgt spid="20"/>
                    </p:tgtEl>
                  </p:cond>
                </p:stCondLst>
                <p:endSync evt="end" delay="0">
                  <p:rtn val="all"/>
                </p:endSync>
                <p:childTnLst>
                  <p:par>
                    <p:cTn id="132" fill="hold">
                      <p:stCondLst>
                        <p:cond delay="0"/>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83"/>
                                        </p:tgtEl>
                                        <p:attrNameLst>
                                          <p:attrName>style.visibility</p:attrName>
                                        </p:attrNameLst>
                                      </p:cBhvr>
                                      <p:to>
                                        <p:strVal val="visible"/>
                                      </p:to>
                                    </p:set>
                                    <p:anim calcmode="lin" valueType="num">
                                      <p:cBhvr additive="base">
                                        <p:cTn id="136" dur="500" fill="hold"/>
                                        <p:tgtEl>
                                          <p:spTgt spid="83"/>
                                        </p:tgtEl>
                                        <p:attrNameLst>
                                          <p:attrName>ppt_x</p:attrName>
                                        </p:attrNameLst>
                                      </p:cBhvr>
                                      <p:tavLst>
                                        <p:tav tm="0">
                                          <p:val>
                                            <p:strVal val="#ppt_x"/>
                                          </p:val>
                                        </p:tav>
                                        <p:tav tm="100000">
                                          <p:val>
                                            <p:strVal val="#ppt_x"/>
                                          </p:val>
                                        </p:tav>
                                      </p:tavLst>
                                    </p:anim>
                                    <p:anim calcmode="lin" valueType="num">
                                      <p:cBhvr additive="base">
                                        <p:cTn id="13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38"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33350" y="137319"/>
            <a:ext cx="9144000" cy="1276350"/>
            <a:chOff x="-1798431" y="-171903"/>
            <a:chExt cx="10264196" cy="1701799"/>
          </a:xfrm>
        </p:grpSpPr>
        <p:sp>
          <p:nvSpPr>
            <p:cNvPr id="13" name="Hình chữ nhật 12"/>
            <p:cNvSpPr/>
            <p:nvPr/>
          </p:nvSpPr>
          <p:spPr>
            <a:xfrm>
              <a:off x="-1301710" y="-52334"/>
              <a:ext cx="9767475" cy="158223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32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alt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Calibri" panose="020F0502020204030204" pitchFamily="34" charset="0"/>
                </a:rPr>
                <a:t>Thế</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nào</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là</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lỗi</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cú</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pháp</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lỗi</a:t>
              </a:r>
              <a:r>
                <a:rPr lang="en-US" sz="3200" dirty="0">
                  <a:solidFill>
                    <a:srgbClr val="333333"/>
                  </a:solidFill>
                  <a:effectLst/>
                  <a:latin typeface="Times New Roman" panose="02020603050405020304" pitchFamily="18" charset="0"/>
                  <a:ea typeface="Calibri" panose="020F0502020204030204" pitchFamily="34" charset="0"/>
                </a:rPr>
                <a:t> logic?</a:t>
              </a:r>
              <a:endParaRPr lang="en-US" alt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1798431" y="-171903"/>
              <a:ext cx="1704762" cy="866666"/>
            </a:xfrm>
            <a:prstGeom prst="rect">
              <a:avLst/>
            </a:prstGeom>
          </p:spPr>
        </p:pic>
      </p:grpSp>
      <p:sp>
        <p:nvSpPr>
          <p:cNvPr id="18" name="Rounded Rectangle 23"/>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581400" y="17515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581400" y="17590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581400" y="17518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581400" y="175545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581400" y="17479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581400" y="172556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581400" y="17330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581400" y="17330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95850" y="1712307"/>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0886BF95-0BC2-45FE-944C-C9D1C921631B}"/>
              </a:ext>
            </a:extLst>
          </p:cNvPr>
          <p:cNvSpPr/>
          <p:nvPr/>
        </p:nvSpPr>
        <p:spPr>
          <a:xfrm>
            <a:off x="290111" y="2466558"/>
            <a:ext cx="8549088" cy="21336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logic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a:t>
            </a:r>
          </a:p>
        </p:txBody>
      </p:sp>
      <p:pic>
        <p:nvPicPr>
          <p:cNvPr id="30" name="Picture 29">
            <a:hlinkClick r:id="rId6" action="ppaction://hlinksldjump"/>
            <a:extLst>
              <a:ext uri="{FF2B5EF4-FFF2-40B4-BE49-F238E27FC236}">
                <a16:creationId xmlns:a16="http://schemas.microsoft.com/office/drawing/2014/main" id="{CD1BCEAD-B792-4CEC-A5F7-E23654DC9D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9089" y="4600158"/>
            <a:ext cx="609599" cy="609599"/>
          </a:xfrm>
          <a:prstGeom prst="rect">
            <a:avLst/>
          </a:prstGeom>
        </p:spPr>
      </p:pic>
    </p:spTree>
    <p:extLst>
      <p:ext uri="{BB962C8B-B14F-4D97-AF65-F5344CB8AC3E}">
        <p14:creationId xmlns:p14="http://schemas.microsoft.com/office/powerpoint/2010/main" val="256019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strVal val="#ppt_w+.3"/>
                                          </p:val>
                                        </p:tav>
                                        <p:tav tm="100000">
                                          <p:val>
                                            <p:strVal val="#ppt_w"/>
                                          </p:val>
                                        </p:tav>
                                      </p:tavLst>
                                    </p:anim>
                                    <p:anim calcmode="lin" valueType="num">
                                      <p:cBhvr>
                                        <p:cTn id="14" dur="1000" fill="hold"/>
                                        <p:tgtEl>
                                          <p:spTgt spid="40"/>
                                        </p:tgtEl>
                                        <p:attrNameLst>
                                          <p:attrName>ppt_h</p:attrName>
                                        </p:attrNameLst>
                                      </p:cBhvr>
                                      <p:tavLst>
                                        <p:tav tm="0">
                                          <p:val>
                                            <p:strVal val="#ppt_h"/>
                                          </p:val>
                                        </p:tav>
                                        <p:tav tm="100000">
                                          <p:val>
                                            <p:strVal val="#ppt_h"/>
                                          </p:val>
                                        </p:tav>
                                      </p:tavLst>
                                    </p:anim>
                                    <p:animEffect transition="in" filter="fade">
                                      <p:cBhvr>
                                        <p:cTn id="15" dur="1000"/>
                                        <p:tgtEl>
                                          <p:spTgt spid="40"/>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28600" y="-147512"/>
            <a:ext cx="9263627" cy="3786062"/>
            <a:chOff x="-1891742" y="-249016"/>
            <a:chExt cx="10406291" cy="5048081"/>
          </a:xfrm>
        </p:grpSpPr>
        <p:sp>
          <p:nvSpPr>
            <p:cNvPr id="13" name="Hình chữ nhật 12"/>
            <p:cNvSpPr/>
            <p:nvPr/>
          </p:nvSpPr>
          <p:spPr>
            <a:xfrm>
              <a:off x="-1463746" y="129100"/>
              <a:ext cx="9978295" cy="4669965"/>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8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alt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8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alt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Hãy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sắp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xếp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các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việc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dưới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đây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theo</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trình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tự</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để</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phát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hiện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gỡ</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lỗi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chương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trình</a:t>
              </a:r>
              <a:r>
                <a:rPr lang="en-US" sz="2800" dirty="0">
                  <a:solidFill>
                    <a:srgbClr val="33333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A. </a:t>
              </a:r>
              <a:r>
                <a:rPr lang="en-US" sz="2800" dirty="0" err="1">
                  <a:solidFill>
                    <a:srgbClr val="0000CC"/>
                  </a:solidFill>
                  <a:effectLst/>
                  <a:latin typeface="Times New Roman" panose="02020603050405020304" pitchFamily="18" charset="0"/>
                  <a:ea typeface="Times New Roman" panose="02020603050405020304" pitchFamily="18" charset="0"/>
                </a:rPr>
                <a:t>Xây</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dựng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bộ</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dữ</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liệu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thử</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với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huống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có</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thể</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xảy</a:t>
              </a:r>
              <a:r>
                <a:rPr lang="en-US" sz="2800" dirty="0">
                  <a:solidFill>
                    <a:srgbClr val="0000CC"/>
                  </a:solidFill>
                  <a:effectLst/>
                  <a:latin typeface="Times New Roman" panose="02020603050405020304" pitchFamily="18" charset="0"/>
                  <a:ea typeface="Times New Roman" panose="02020603050405020304" pitchFamily="18" charset="0"/>
                </a:rPr>
                <a:t> ra </a:t>
              </a:r>
              <a:r>
                <a:rPr lang="en-US" sz="2800" dirty="0" err="1">
                  <a:solidFill>
                    <a:srgbClr val="0000CC"/>
                  </a:solidFill>
                  <a:effectLst/>
                  <a:latin typeface="Times New Roman" panose="02020603050405020304" pitchFamily="18" charset="0"/>
                  <a:ea typeface="Times New Roman" panose="02020603050405020304" pitchFamily="18" charset="0"/>
                </a:rPr>
                <a:t>khi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đưa</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vào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sử</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dụng</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B. </a:t>
              </a:r>
              <a:r>
                <a:rPr lang="en-US" sz="2800" dirty="0" err="1">
                  <a:solidFill>
                    <a:srgbClr val="0000CC"/>
                  </a:solidFill>
                  <a:effectLst/>
                  <a:latin typeface="Times New Roman" panose="02020603050405020304" pitchFamily="18" charset="0"/>
                  <a:ea typeface="Times New Roman" panose="02020603050405020304" pitchFamily="18" charset="0"/>
                </a:rPr>
                <a:t>Tìm</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câu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lệnh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cấu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trúc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điều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khiển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gây</a:t>
              </a:r>
              <a:r>
                <a:rPr lang="en-US" sz="2800" dirty="0">
                  <a:solidFill>
                    <a:srgbClr val="0000CC"/>
                  </a:solidFill>
                  <a:effectLst/>
                  <a:latin typeface="Times New Roman" panose="02020603050405020304" pitchFamily="18" charset="0"/>
                  <a:ea typeface="Times New Roman" panose="02020603050405020304" pitchFamily="18" charset="0"/>
                </a:rPr>
                <a:t> ra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C. </a:t>
              </a:r>
              <a:r>
                <a:rPr lang="en-US" sz="2800" dirty="0" err="1">
                  <a:solidFill>
                    <a:srgbClr val="0000CC"/>
                  </a:solidFill>
                  <a:effectLst/>
                  <a:latin typeface="Times New Roman" panose="02020603050405020304" pitchFamily="18" charset="0"/>
                  <a:ea typeface="Times New Roman" panose="02020603050405020304" pitchFamily="18" charset="0"/>
                </a:rPr>
                <a:t>Thực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hiện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với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bộ</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dữ</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liệu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thử</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D. </a:t>
              </a:r>
              <a:r>
                <a:rPr lang="en-US" sz="2800" dirty="0" err="1">
                  <a:solidFill>
                    <a:srgbClr val="0000CC"/>
                  </a:solidFill>
                  <a:effectLst/>
                  <a:latin typeface="Times New Roman" panose="02020603050405020304" pitchFamily="18" charset="0"/>
                  <a:ea typeface="Times New Roman" panose="02020603050405020304" pitchFamily="18" charset="0"/>
                </a:rPr>
                <a:t>Sửa</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E. </a:t>
              </a:r>
              <a:r>
                <a:rPr lang="en-US" sz="2800" dirty="0" err="1">
                  <a:solidFill>
                    <a:srgbClr val="0000CC"/>
                  </a:solidFill>
                  <a:effectLst/>
                  <a:latin typeface="Times New Roman" panose="02020603050405020304" pitchFamily="18" charset="0"/>
                  <a:ea typeface="Times New Roman" panose="02020603050405020304" pitchFamily="18" charset="0"/>
                </a:rPr>
                <a:t>Xác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định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nguyên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gây</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a:t>
              </a:r>
            </a:p>
            <a:p>
              <a:pPr lvl="0" eaLnBrk="0" fontAlgn="base" hangingPunct="0">
                <a:spcBef>
                  <a:spcPct val="0"/>
                </a:spcBef>
                <a:spcAft>
                  <a:spcPct val="0"/>
                </a:spcAft>
              </a:pPr>
              <a:endParaRPr lang="en-US" alt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1891742" y="-249016"/>
              <a:ext cx="1704762" cy="866666"/>
            </a:xfrm>
            <a:prstGeom prst="rect">
              <a:avLst/>
            </a:prstGeom>
          </p:spPr>
        </p:pic>
      </p:grpSp>
      <p:sp>
        <p:nvSpPr>
          <p:cNvPr id="18" name="Rounded Rectangle 23"/>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790950" y="383024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790950" y="383771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790950" y="38304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790950" y="383409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790950" y="382662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790950" y="380420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790950" y="38116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790950" y="38116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05400" y="3790950"/>
            <a:ext cx="585656" cy="592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6" action="ppaction://hlinksldjump"/>
            <a:extLst>
              <a:ext uri="{FF2B5EF4-FFF2-40B4-BE49-F238E27FC236}">
                <a16:creationId xmlns:a16="http://schemas.microsoft.com/office/drawing/2014/main" id="{D4D92144-ED52-4CE0-97B7-0FF1AEAB43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3956" y="4533900"/>
            <a:ext cx="609600" cy="609600"/>
          </a:xfrm>
          <a:prstGeom prst="rect">
            <a:avLst/>
          </a:prstGeom>
        </p:spPr>
      </p:pic>
      <p:sp>
        <p:nvSpPr>
          <p:cNvPr id="37" name="Rectangle 36">
            <a:extLst>
              <a:ext uri="{FF2B5EF4-FFF2-40B4-BE49-F238E27FC236}">
                <a16:creationId xmlns:a16="http://schemas.microsoft.com/office/drawing/2014/main" id="{6F085047-C27E-41C8-AD27-DE547B70C4F0}"/>
              </a:ext>
            </a:extLst>
          </p:cNvPr>
          <p:cNvSpPr/>
          <p:nvPr/>
        </p:nvSpPr>
        <p:spPr>
          <a:xfrm>
            <a:off x="2044203" y="4549540"/>
            <a:ext cx="4636494" cy="51435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 – C – E – B – D</a:t>
            </a:r>
          </a:p>
        </p:txBody>
      </p:sp>
    </p:spTree>
    <p:extLst>
      <p:ext uri="{BB962C8B-B14F-4D97-AF65-F5344CB8AC3E}">
        <p14:creationId xmlns:p14="http://schemas.microsoft.com/office/powerpoint/2010/main" val="4070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0" fill="hold"/>
                                        <p:tgtEl>
                                          <p:spTgt spid="37"/>
                                        </p:tgtEl>
                                        <p:attrNameLst>
                                          <p:attrName>ppt_w</p:attrName>
                                        </p:attrNameLst>
                                      </p:cBhvr>
                                      <p:tavLst>
                                        <p:tav tm="0">
                                          <p:val>
                                            <p:strVal val="#ppt_w+.3"/>
                                          </p:val>
                                        </p:tav>
                                        <p:tav tm="100000">
                                          <p:val>
                                            <p:strVal val="#ppt_w"/>
                                          </p:val>
                                        </p:tav>
                                      </p:tavLst>
                                    </p:anim>
                                    <p:anim calcmode="lin" valueType="num">
                                      <p:cBhvr>
                                        <p:cTn id="14" dur="1000" fill="hold"/>
                                        <p:tgtEl>
                                          <p:spTgt spid="37"/>
                                        </p:tgtEl>
                                        <p:attrNameLst>
                                          <p:attrName>ppt_h</p:attrName>
                                        </p:attrNameLst>
                                      </p:cBhvr>
                                      <p:tavLst>
                                        <p:tav tm="0">
                                          <p:val>
                                            <p:strVal val="#ppt_h"/>
                                          </p:val>
                                        </p:tav>
                                        <p:tav tm="100000">
                                          <p:val>
                                            <p:strVal val="#ppt_h"/>
                                          </p:val>
                                        </p:tav>
                                      </p:tavLst>
                                    </p:anim>
                                    <p:animEffect transition="in" filter="fade">
                                      <p:cBhvr>
                                        <p:cTn id="15" dur="1000"/>
                                        <p:tgtEl>
                                          <p:spTgt spid="37"/>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28600" y="-63745"/>
            <a:ext cx="9207882" cy="1187695"/>
            <a:chOff x="-1835634" y="-137327"/>
            <a:chExt cx="10203312" cy="1583592"/>
          </a:xfrm>
        </p:grpSpPr>
        <p:sp>
          <p:nvSpPr>
            <p:cNvPr id="13" name="Hình chữ nhật 12"/>
            <p:cNvSpPr/>
            <p:nvPr/>
          </p:nvSpPr>
          <p:spPr>
            <a:xfrm>
              <a:off x="-1399797" y="178590"/>
              <a:ext cx="9767475" cy="1267675"/>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6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Những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phát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biểu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nào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đây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khi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nói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về</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việc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xác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định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vị</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trí</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nguyên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nhân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gây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lỗi</a:t>
              </a:r>
              <a:r>
                <a:rPr lang="en-US" sz="2600" dirty="0">
                  <a:solidFill>
                    <a:srgbClr val="333333"/>
                  </a:solidFill>
                  <a:effectLst/>
                  <a:latin typeface="Times New Roman" panose="02020603050405020304" pitchFamily="18" charset="0"/>
                  <a:ea typeface="Times New Roman" panose="02020603050405020304" pitchFamily="18" charset="0"/>
                </a:rPr>
                <a:t>?</a:t>
              </a:r>
              <a:endPar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835634" y="-137327"/>
              <a:ext cx="1351003" cy="866666"/>
            </a:xfrm>
            <a:prstGeom prst="rect">
              <a:avLst/>
            </a:prstGeom>
          </p:spPr>
        </p:pic>
      </p:grpSp>
      <p:sp>
        <p:nvSpPr>
          <p:cNvPr id="18" name="Rounded Rectangle 23"/>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562350" y="120749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562350" y="121496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562350" y="12077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562350" y="121134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562350" y="120387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562350" y="118145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562350" y="11889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562350" y="11889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76800" y="1168199"/>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350783" y="3074908"/>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r>
              <a:rPr lang="en-US" sz="2000" dirty="0">
                <a:latin typeface="Times New Roman" panose="02020603050405020304" pitchFamily="18" charset="0"/>
                <a:cs typeface="Times New Roman" panose="02020603050405020304" pitchFamily="18" charset="0"/>
              </a:rPr>
              <a:t> logic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32" name="B"/>
          <p:cNvSpPr/>
          <p:nvPr/>
        </p:nvSpPr>
        <p:spPr>
          <a:xfrm>
            <a:off x="345528" y="1794120"/>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hay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0" name="Picture 29">
            <a:hlinkClick r:id="rId7" action="ppaction://hlinksldjump"/>
            <a:extLst>
              <a:ext uri="{FF2B5EF4-FFF2-40B4-BE49-F238E27FC236}">
                <a16:creationId xmlns:a16="http://schemas.microsoft.com/office/drawing/2014/main" id="{B1B37B0C-EC4C-43BA-A7F9-9147E1AC42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5128" y="4574628"/>
            <a:ext cx="568872" cy="568872"/>
          </a:xfrm>
          <a:prstGeom prst="rect">
            <a:avLst/>
          </a:prstGeom>
        </p:spPr>
      </p:pic>
      <p:sp>
        <p:nvSpPr>
          <p:cNvPr id="38" name="B">
            <a:extLst>
              <a:ext uri="{FF2B5EF4-FFF2-40B4-BE49-F238E27FC236}">
                <a16:creationId xmlns:a16="http://schemas.microsoft.com/office/drawing/2014/main" id="{FF20EB0C-0C1B-4300-9006-EE8036082933}"/>
              </a:ext>
            </a:extLst>
          </p:cNvPr>
          <p:cNvSpPr/>
          <p:nvPr/>
        </p:nvSpPr>
        <p:spPr>
          <a:xfrm>
            <a:off x="345528" y="2434514"/>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p>
        </p:txBody>
      </p:sp>
      <p:sp>
        <p:nvSpPr>
          <p:cNvPr id="39" name="B">
            <a:extLst>
              <a:ext uri="{FF2B5EF4-FFF2-40B4-BE49-F238E27FC236}">
                <a16:creationId xmlns:a16="http://schemas.microsoft.com/office/drawing/2014/main" id="{3CFC6FB4-FA77-48D8-9C6C-01FB8886880D}"/>
              </a:ext>
            </a:extLst>
          </p:cNvPr>
          <p:cNvSpPr/>
          <p:nvPr/>
        </p:nvSpPr>
        <p:spPr>
          <a:xfrm>
            <a:off x="345528" y="3726245"/>
            <a:ext cx="8229600" cy="136862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D. Khi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sung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2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8"/>
                                        </p:tgtEl>
                                      </p:cBhvr>
                                    </p:animEffect>
                                    <p:animScale>
                                      <p:cBhvr>
                                        <p:cTn id="75" dur="250" autoRev="1" fill="hold"/>
                                        <p:tgtEl>
                                          <p:spTgt spid="38"/>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39"/>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9"/>
                                        </p:tgtEl>
                                      </p:cBhvr>
                                    </p:animEffect>
                                    <p:animScale>
                                      <p:cBhvr>
                                        <p:cTn id="81" dur="250" autoRev="1" fill="hold"/>
                                        <p:tgtEl>
                                          <p:spTgt spid="39"/>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8" grpId="0" animBg="1"/>
      <p:bldP spid="38" grpId="1" animBg="1"/>
      <p:bldP spid="39" grpId="0" animBg="1"/>
      <p:bldP spid="3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381000" y="-133651"/>
            <a:ext cx="9525000" cy="3661012"/>
            <a:chOff x="-2022056" y="-367623"/>
            <a:chExt cx="10487821" cy="5369885"/>
          </a:xfrm>
        </p:grpSpPr>
        <p:sp>
          <p:nvSpPr>
            <p:cNvPr id="13" name="Hình chữ nhật 12"/>
            <p:cNvSpPr/>
            <p:nvPr/>
          </p:nvSpPr>
          <p:spPr>
            <a:xfrm>
              <a:off x="-1425188" y="-52334"/>
              <a:ext cx="9890953" cy="505459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2022056" y="-367623"/>
              <a:ext cx="1704762" cy="866666"/>
            </a:xfrm>
            <a:prstGeom prst="rect">
              <a:avLst/>
            </a:prstGeom>
          </p:spPr>
        </p:pic>
      </p:grpSp>
      <p:sp>
        <p:nvSpPr>
          <p:cNvPr id="18" name="Rounded Rectangle 23"/>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2266950" y="29163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2266950" y="29238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2266950" y="29166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2266950" y="29202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2266950" y="291275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2266950" y="28903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2266950" y="28978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2266950" y="28978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81400" y="2877079"/>
            <a:ext cx="585656" cy="592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6" action="ppaction://hlinksldjump"/>
            <a:extLst>
              <a:ext uri="{FF2B5EF4-FFF2-40B4-BE49-F238E27FC236}">
                <a16:creationId xmlns:a16="http://schemas.microsoft.com/office/drawing/2014/main" id="{34FEBB62-DB1B-4ED4-B9BD-3C7A1B756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7414" y="4525140"/>
            <a:ext cx="536586" cy="536586"/>
          </a:xfrm>
          <a:prstGeom prst="rect">
            <a:avLst/>
          </a:prstGeom>
        </p:spPr>
      </p:pic>
      <p:sp>
        <p:nvSpPr>
          <p:cNvPr id="38" name="TextBox 37">
            <a:extLst>
              <a:ext uri="{FF2B5EF4-FFF2-40B4-BE49-F238E27FC236}">
                <a16:creationId xmlns:a16="http://schemas.microsoft.com/office/drawing/2014/main" id="{559D09A6-1DFC-4954-A314-C3B417ED79C5}"/>
              </a:ext>
            </a:extLst>
          </p:cNvPr>
          <p:cNvSpPr txBox="1"/>
          <p:nvPr/>
        </p:nvSpPr>
        <p:spPr>
          <a:xfrm>
            <a:off x="338922" y="403911"/>
            <a:ext cx="5317552" cy="2492990"/>
          </a:xfrm>
          <a:prstGeom prst="rect">
            <a:avLst/>
          </a:prstGeom>
          <a:noFill/>
        </p:spPr>
        <p:txBody>
          <a:bodyPr wrap="square">
            <a:spAutoFit/>
          </a:bodyPr>
          <a:lstStyle/>
          <a:p>
            <a:pPr algn="just"/>
            <a:r>
              <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6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Hình</a:t>
            </a:r>
            <a:r>
              <a:rPr lang="en-US" sz="2600" dirty="0">
                <a:solidFill>
                  <a:srgbClr val="333333"/>
                </a:solidFill>
                <a:effectLst/>
                <a:latin typeface="Times New Roman" panose="02020603050405020304" pitchFamily="18" charset="0"/>
                <a:ea typeface="Times New Roman" panose="02020603050405020304" pitchFamily="18" charset="0"/>
              </a:rPr>
              <a:t> 7 </a:t>
            </a:r>
            <a:r>
              <a:rPr lang="en-US" sz="2600" dirty="0" err="1">
                <a:solidFill>
                  <a:srgbClr val="333333"/>
                </a:solidFill>
                <a:effectLst/>
                <a:latin typeface="Times New Roman" panose="02020603050405020304" pitchFamily="18" charset="0"/>
                <a:ea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chương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trình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một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đã</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tạo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với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mục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đích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tính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thông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báo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tổng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của</a:t>
            </a:r>
            <a:r>
              <a:rPr lang="en-US" sz="2600" dirty="0">
                <a:solidFill>
                  <a:srgbClr val="333333"/>
                </a:solidFill>
                <a:effectLst/>
                <a:latin typeface="Times New Roman" panose="02020603050405020304" pitchFamily="18" charset="0"/>
                <a:ea typeface="Times New Roman" panose="02020603050405020304" pitchFamily="18" charset="0"/>
              </a:rPr>
              <a:t> 10 </a:t>
            </a:r>
            <a:r>
              <a:rPr lang="en-US" sz="2600" dirty="0" err="1">
                <a:solidFill>
                  <a:srgbClr val="333333"/>
                </a:solidFill>
                <a:effectLst/>
                <a:latin typeface="Times New Roman" panose="02020603050405020304" pitchFamily="18" charset="0"/>
                <a:ea typeface="Times New Roman" panose="02020603050405020304" pitchFamily="18" charset="0"/>
              </a:rPr>
              <a:t>số</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được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nhập</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từ</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bàn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phím</a:t>
            </a:r>
            <a:r>
              <a:rPr lang="en-US" sz="2600" dirty="0">
                <a:solidFill>
                  <a:srgbClr val="333333"/>
                </a:solidFill>
                <a:effectLst/>
                <a:latin typeface="Times New Roman" panose="02020603050405020304" pitchFamily="18" charset="0"/>
                <a:ea typeface="Times New Roman" panose="02020603050405020304" pitchFamily="18" charset="0"/>
              </a:rPr>
              <a:t>. Theo </a:t>
            </a:r>
            <a:r>
              <a:rPr lang="en-US" sz="2600" dirty="0" err="1">
                <a:solidFill>
                  <a:srgbClr val="333333"/>
                </a:solidFill>
                <a:effectLst/>
                <a:latin typeface="Times New Roman" panose="02020603050405020304" pitchFamily="18" charset="0"/>
                <a:ea typeface="Times New Roman" panose="02020603050405020304" pitchFamily="18" charset="0"/>
              </a:rPr>
              <a:t>em</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khi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thực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hiện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chương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trình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này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có</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đưa</a:t>
            </a:r>
            <a:r>
              <a:rPr lang="en-US" sz="2600" dirty="0">
                <a:solidFill>
                  <a:srgbClr val="333333"/>
                </a:solidFill>
                <a:effectLst/>
                <a:latin typeface="Times New Roman" panose="02020603050405020304" pitchFamily="18" charset="0"/>
                <a:ea typeface="Times New Roman" panose="02020603050405020304" pitchFamily="18" charset="0"/>
              </a:rPr>
              <a:t> ra </a:t>
            </a:r>
            <a:r>
              <a:rPr lang="en-US" sz="2600" dirty="0" err="1">
                <a:solidFill>
                  <a:srgbClr val="333333"/>
                </a:solidFill>
                <a:effectLst/>
                <a:latin typeface="Times New Roman" panose="02020603050405020304" pitchFamily="18" charset="0"/>
                <a:ea typeface="Times New Roman" panose="02020603050405020304" pitchFamily="18" charset="0"/>
              </a:rPr>
              <a:t>kết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quả</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như</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mong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muốn</a:t>
            </a:r>
            <a:r>
              <a:rPr lang="en-US" sz="2600" dirty="0">
                <a:solidFill>
                  <a:srgbClr val="333333"/>
                </a:solidFill>
                <a:effectLst/>
                <a:latin typeface="Times New Roman" panose="02020603050405020304" pitchFamily="18" charset="0"/>
                <a:ea typeface="Times New Roman" panose="02020603050405020304" pitchFamily="18" charset="0"/>
              </a:rPr>
              <a:t> hay </a:t>
            </a:r>
            <a:r>
              <a:rPr lang="en-US" sz="2600" dirty="0" err="1">
                <a:solidFill>
                  <a:srgbClr val="333333"/>
                </a:solidFill>
                <a:effectLst/>
                <a:latin typeface="Times New Roman" panose="02020603050405020304" pitchFamily="18" charset="0"/>
                <a:ea typeface="Times New Roman" panose="02020603050405020304" pitchFamily="18" charset="0"/>
              </a:rPr>
              <a:t>không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Tại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sao</a:t>
            </a:r>
            <a:r>
              <a:rPr lang="en-US" sz="2600" dirty="0">
                <a:solidFill>
                  <a:srgbClr val="333333"/>
                </a:solidFill>
                <a:effectLst/>
                <a:latin typeface="Times New Roman" panose="02020603050405020304" pitchFamily="18" charset="0"/>
                <a:ea typeface="Times New Roman" panose="02020603050405020304" pitchFamily="18" charset="0"/>
              </a:rPr>
              <a:t>?</a:t>
            </a:r>
            <a:endParaRPr lang="en-US" sz="2600" dirty="0"/>
          </a:p>
        </p:txBody>
      </p:sp>
      <p:sp>
        <p:nvSpPr>
          <p:cNvPr id="39" name="Rectangle 38">
            <a:extLst>
              <a:ext uri="{FF2B5EF4-FFF2-40B4-BE49-F238E27FC236}">
                <a16:creationId xmlns:a16="http://schemas.microsoft.com/office/drawing/2014/main" id="{3A5B126D-CC29-4B46-9F9E-C58CE1DC6CF5}"/>
              </a:ext>
            </a:extLst>
          </p:cNvPr>
          <p:cNvSpPr/>
          <p:nvPr/>
        </p:nvSpPr>
        <p:spPr>
          <a:xfrm>
            <a:off x="271036" y="3650034"/>
            <a:ext cx="8305800" cy="149346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BB5A106-57D6-4EDE-B19B-520A01652FA4}"/>
              </a:ext>
            </a:extLst>
          </p:cNvPr>
          <p:cNvPicPr>
            <a:picLocks noChangeAspect="1"/>
          </p:cNvPicPr>
          <p:nvPr/>
        </p:nvPicPr>
        <p:blipFill>
          <a:blip r:embed="rId8"/>
          <a:stretch>
            <a:fillRect/>
          </a:stretch>
        </p:blipFill>
        <p:spPr>
          <a:xfrm>
            <a:off x="6168279" y="203976"/>
            <a:ext cx="2636799" cy="3266035"/>
          </a:xfrm>
          <a:prstGeom prst="rect">
            <a:avLst/>
          </a:prstGeom>
        </p:spPr>
      </p:pic>
    </p:spTree>
    <p:extLst>
      <p:ext uri="{BB962C8B-B14F-4D97-AF65-F5344CB8AC3E}">
        <p14:creationId xmlns:p14="http://schemas.microsoft.com/office/powerpoint/2010/main" val="37721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1000" fill="hold"/>
                                        <p:tgtEl>
                                          <p:spTgt spid="39"/>
                                        </p:tgtEl>
                                        <p:attrNameLst>
                                          <p:attrName>ppt_w</p:attrName>
                                        </p:attrNameLst>
                                      </p:cBhvr>
                                      <p:tavLst>
                                        <p:tav tm="0">
                                          <p:val>
                                            <p:strVal val="#ppt_w+.3"/>
                                          </p:val>
                                        </p:tav>
                                        <p:tav tm="100000">
                                          <p:val>
                                            <p:strVal val="#ppt_w"/>
                                          </p:val>
                                        </p:tav>
                                      </p:tavLst>
                                    </p:anim>
                                    <p:anim calcmode="lin" valueType="num">
                                      <p:cBhvr>
                                        <p:cTn id="14" dur="1000" fill="hold"/>
                                        <p:tgtEl>
                                          <p:spTgt spid="39"/>
                                        </p:tgtEl>
                                        <p:attrNameLst>
                                          <p:attrName>ppt_h</p:attrName>
                                        </p:attrNameLst>
                                      </p:cBhvr>
                                      <p:tavLst>
                                        <p:tav tm="0">
                                          <p:val>
                                            <p:strVal val="#ppt_h"/>
                                          </p:val>
                                        </p:tav>
                                        <p:tav tm="100000">
                                          <p:val>
                                            <p:strVal val="#ppt_h"/>
                                          </p:val>
                                        </p:tav>
                                      </p:tavLst>
                                    </p:anim>
                                    <p:animEffect transition="in" filter="fade">
                                      <p:cBhvr>
                                        <p:cTn id="15" dur="10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431325" y="1428750"/>
            <a:ext cx="4495800" cy="769441"/>
          </a:xfrm>
          <a:prstGeom prst="rect">
            <a:avLst/>
          </a:prstGeom>
          <a:noFill/>
        </p:spPr>
        <p:txBody>
          <a:bodyPr wrap="square">
            <a:spAutoFit/>
          </a:bodyPr>
          <a:lstStyle/>
          <a:p>
            <a:r>
              <a:rPr lang="en-US" sz="4400" b="1" dirty="0">
                <a:solidFill>
                  <a:srgbClr val="FF0000"/>
                </a:solidFill>
                <a:latin typeface="Times New Roman" panose="02020603050405020304" pitchFamily="18" charset="0"/>
              </a:rPr>
              <a:t>VẬN DỤNG</a:t>
            </a:r>
            <a:endParaRPr lang="en-US" sz="44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209800" y="258921"/>
            <a:ext cx="4265433" cy="571500"/>
            <a:chOff x="880761" y="539846"/>
            <a:chExt cx="9802364"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971092" y="558503"/>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a:solidFill>
                    <a:srgbClr val="CC00CC"/>
                  </a:solidFill>
                  <a:latin typeface="Times New Roman" panose="02020603050405020304" pitchFamily="18" charset="0"/>
                  <a:cs typeface="Times New Roman" panose="02020603050405020304" pitchFamily="18" charset="0"/>
                </a:rPr>
                <a:t>VẬN DỤNG: GỠ LỖI</a:t>
              </a:r>
            </a:p>
          </p:txBody>
        </p:sp>
      </p:grpSp>
      <p:sp>
        <p:nvSpPr>
          <p:cNvPr id="19" name="Cloud Callout 18"/>
          <p:cNvSpPr/>
          <p:nvPr/>
        </p:nvSpPr>
        <p:spPr>
          <a:xfrm>
            <a:off x="576190" y="1123950"/>
            <a:ext cx="3077406" cy="2303718"/>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66800" y="1490017"/>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Chương trình còn lỗi gì cần khắc phục?</a:t>
            </a:r>
          </a:p>
        </p:txBody>
      </p:sp>
      <p:sp>
        <p:nvSpPr>
          <p:cNvPr id="5" name="Rectangle 4"/>
          <p:cNvSpPr/>
          <p:nvPr/>
        </p:nvSpPr>
        <p:spPr>
          <a:xfrm>
            <a:off x="1371600" y="1771654"/>
            <a:ext cx="7023993" cy="1384995"/>
          </a:xfrm>
          <a:prstGeom prst="rect">
            <a:avLst/>
          </a:prstGeom>
        </p:spPr>
        <p:txBody>
          <a:bodyPr wrap="square">
            <a:spAutoFit/>
          </a:bodyPr>
          <a:lstStyle/>
          <a:p>
            <a:pPr algn="just"/>
            <a:r>
              <a:rPr lang="en-US" sz="2800" b="1" dirty="0" err="1">
                <a:solidFill>
                  <a:srgbClr val="0000CC"/>
                </a:solidFill>
                <a:latin typeface="Times New Roman" panose="02020603050405020304" pitchFamily="18" charset="0"/>
                <a:ea typeface="Times New Roman" panose="02020603050405020304" pitchFamily="18" charset="0"/>
              </a:rPr>
              <a:t>Lỗi</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Nếu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nháy</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chuột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vào</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vị</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trí</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bất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kì</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trên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mê</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cung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lúc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xuất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hiện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thì</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nhân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vật</a:t>
            </a:r>
            <a:r>
              <a:rPr lang="en-US" sz="2800" b="1" dirty="0">
                <a:solidFill>
                  <a:srgbClr val="0000CC"/>
                </a:solidFill>
                <a:latin typeface="Times New Roman" panose="02020603050405020304" pitchFamily="18" charset="0"/>
                <a:ea typeface="Times New Roman" panose="02020603050405020304" pitchFamily="18" charset="0"/>
              </a:rPr>
              <a:t> Robot </a:t>
            </a:r>
            <a:r>
              <a:rPr lang="en-US" sz="2800" dirty="0" err="1">
                <a:solidFill>
                  <a:srgbClr val="0000CC"/>
                </a:solidFill>
                <a:latin typeface="Times New Roman" panose="02020603050405020304" pitchFamily="18" charset="0"/>
                <a:ea typeface="Times New Roman" panose="02020603050405020304" pitchFamily="18" charset="0"/>
              </a:rPr>
              <a:t>vẫn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có</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thể</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đi</a:t>
            </a:r>
            <a:r>
              <a:rPr lang="en-US" sz="2800" dirty="0">
                <a:solidFill>
                  <a:srgbClr val="0000CC"/>
                </a:solidFill>
                <a:latin typeface="Times New Roman" panose="02020603050405020304" pitchFamily="18" charset="0"/>
                <a:ea typeface="Times New Roman" panose="02020603050405020304" pitchFamily="18" charset="0"/>
              </a:rPr>
              <a:t> qua </a:t>
            </a:r>
            <a:r>
              <a:rPr lang="en-US" sz="2800" dirty="0" err="1">
                <a:solidFill>
                  <a:srgbClr val="0000CC"/>
                </a:solidFill>
                <a:latin typeface="Times New Roman" panose="02020603050405020304" pitchFamily="18" charset="0"/>
                <a:ea typeface="Times New Roman" panose="02020603050405020304" pitchFamily="18" charset="0"/>
              </a:rPr>
              <a:t>mặc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dù</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không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lời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a:t>
            </a:r>
            <a:endParaRPr lang="en-US" sz="2800" dirty="0">
              <a:solidFill>
                <a:srgbClr val="0000CC"/>
              </a:solidFill>
            </a:endParaRPr>
          </a:p>
        </p:txBody>
      </p:sp>
    </p:spTree>
    <p:custDataLst>
      <p:tags r:id="rId1"/>
    </p:custDataLst>
    <p:extLst>
      <p:ext uri="{BB962C8B-B14F-4D97-AF65-F5344CB8AC3E}">
        <p14:creationId xmlns:p14="http://schemas.microsoft.com/office/powerpoint/2010/main" val="25924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21"/>
                                        </p:tgtEl>
                                      </p:cBhvr>
                                    </p:animEffect>
                                    <p:anim calcmode="lin" valueType="num">
                                      <p:cBhvr>
                                        <p:cTn id="12" dur="1000"/>
                                        <p:tgtEl>
                                          <p:spTgt spid="21"/>
                                        </p:tgtEl>
                                        <p:attrNameLst>
                                          <p:attrName>ppt_x</p:attrName>
                                        </p:attrNameLst>
                                      </p:cBhvr>
                                      <p:tavLst>
                                        <p:tav tm="0">
                                          <p:val>
                                            <p:strVal val="ppt_x"/>
                                          </p:val>
                                        </p:tav>
                                        <p:tav tm="100000">
                                          <p:val>
                                            <p:strVal val="ppt_x"/>
                                          </p:val>
                                        </p:tav>
                                      </p:tavLst>
                                    </p:anim>
                                    <p:anim calcmode="lin" valueType="num">
                                      <p:cBhvr>
                                        <p:cTn id="13" dur="1000"/>
                                        <p:tgtEl>
                                          <p:spTgt spid="21"/>
                                        </p:tgtEl>
                                        <p:attrNameLst>
                                          <p:attrName>ppt_y</p:attrName>
                                        </p:attrNameLst>
                                      </p:cBhvr>
                                      <p:tavLst>
                                        <p:tav tm="0">
                                          <p:val>
                                            <p:strVal val="ppt_y"/>
                                          </p:val>
                                        </p:tav>
                                        <p:tav tm="100000">
                                          <p:val>
                                            <p:strVal val="ppt_y+.1"/>
                                          </p:val>
                                        </p:tav>
                                      </p:tavLst>
                                    </p:anim>
                                    <p:set>
                                      <p:cBhvr>
                                        <p:cTn id="14" dur="1" fill="hold">
                                          <p:stCondLst>
                                            <p:cond delay="999"/>
                                          </p:stCondLst>
                                        </p:cTn>
                                        <p:tgtEl>
                                          <p:spTgt spid="21"/>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9"/>
                                        </p:tgtEl>
                                      </p:cBhvr>
                                    </p:animEffect>
                                    <p:anim calcmode="lin" valueType="num">
                                      <p:cBhvr>
                                        <p:cTn id="17" dur="1000"/>
                                        <p:tgtEl>
                                          <p:spTgt spid="19"/>
                                        </p:tgtEl>
                                        <p:attrNameLst>
                                          <p:attrName>ppt_x</p:attrName>
                                        </p:attrNameLst>
                                      </p:cBhvr>
                                      <p:tavLst>
                                        <p:tav tm="0">
                                          <p:val>
                                            <p:strVal val="ppt_x"/>
                                          </p:val>
                                        </p:tav>
                                        <p:tav tm="100000">
                                          <p:val>
                                            <p:strVal val="ppt_x"/>
                                          </p:val>
                                        </p:tav>
                                      </p:tavLst>
                                    </p:anim>
                                    <p:anim calcmode="lin" valueType="num">
                                      <p:cBhvr>
                                        <p:cTn id="18" dur="1000"/>
                                        <p:tgtEl>
                                          <p:spTgt spid="19"/>
                                        </p:tgtEl>
                                        <p:attrNameLst>
                                          <p:attrName>ppt_y</p:attrName>
                                        </p:attrNameLst>
                                      </p:cBhvr>
                                      <p:tavLst>
                                        <p:tav tm="0">
                                          <p:val>
                                            <p:strVal val="ppt_y"/>
                                          </p:val>
                                        </p:tav>
                                        <p:tav tm="100000">
                                          <p:val>
                                            <p:strVal val="ppt_y+.1"/>
                                          </p:val>
                                        </p:tav>
                                      </p:tavLst>
                                    </p:anim>
                                    <p:set>
                                      <p:cBhvr>
                                        <p:cTn id="19" dur="1" fill="hold">
                                          <p:stCondLst>
                                            <p:cond delay="9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33600" y="181352"/>
            <a:ext cx="4265433" cy="571500"/>
            <a:chOff x="880761" y="539846"/>
            <a:chExt cx="9802364"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971092" y="558503"/>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a:solidFill>
                    <a:srgbClr val="CC00CC"/>
                  </a:solidFill>
                  <a:latin typeface="Times New Roman" panose="02020603050405020304" pitchFamily="18" charset="0"/>
                  <a:cs typeface="Times New Roman" panose="02020603050405020304" pitchFamily="18" charset="0"/>
                </a:rPr>
                <a:t>VẬN DỤNG: GỠ LỖI</a:t>
              </a:r>
            </a:p>
          </p:txBody>
        </p:sp>
      </p:grpSp>
      <p:sp>
        <p:nvSpPr>
          <p:cNvPr id="19" name="Cloud Callout 18"/>
          <p:cNvSpPr/>
          <p:nvPr/>
        </p:nvSpPr>
        <p:spPr>
          <a:xfrm>
            <a:off x="580194" y="953832"/>
            <a:ext cx="2819400" cy="2203316"/>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60250" y="1578436"/>
            <a:ext cx="2209800" cy="954107"/>
          </a:xfrm>
          <a:prstGeom prst="rect">
            <a:avLst/>
          </a:prstGeom>
          <a:noFill/>
        </p:spPr>
        <p:txBody>
          <a:bodyPr wrap="square" rtlCol="0">
            <a:spAutoFit/>
          </a:bodyPr>
          <a:lstStyle/>
          <a:p>
            <a:r>
              <a:rPr lang="en-US" sz="2800" b="1">
                <a:solidFill>
                  <a:schemeClr val="accent2">
                    <a:lumMod val="75000"/>
                  </a:schemeClr>
                </a:solidFill>
                <a:latin typeface="Times New Roman" panose="02020603050405020304" pitchFamily="18" charset="0"/>
                <a:cs typeface="Times New Roman" panose="02020603050405020304" pitchFamily="18" charset="0"/>
              </a:rPr>
              <a:t>Cách khắc phục?</a:t>
            </a:r>
          </a:p>
        </p:txBody>
      </p:sp>
      <p:sp>
        <p:nvSpPr>
          <p:cNvPr id="18" name="Rectangle 17"/>
          <p:cNvSpPr/>
          <p:nvPr/>
        </p:nvSpPr>
        <p:spPr>
          <a:xfrm>
            <a:off x="990600" y="1216285"/>
            <a:ext cx="7268406" cy="2632516"/>
          </a:xfrm>
          <a:prstGeom prst="rect">
            <a:avLst/>
          </a:prstGeom>
        </p:spPr>
        <p:txBody>
          <a:bodyPr wrap="square">
            <a:spAutoFit/>
          </a:bodyPr>
          <a:lstStyle/>
          <a:p>
            <a:pPr algn="just">
              <a:lnSpc>
                <a:spcPct val="120000"/>
              </a:lnSpc>
              <a:spcBef>
                <a:spcPts val="300"/>
              </a:spcBef>
              <a:spcAft>
                <a:spcPts val="300"/>
              </a:spcAft>
            </a:pPr>
            <a:r>
              <a:rPr lang="en-US" sz="2800" dirty="0" err="1">
                <a:solidFill>
                  <a:srgbClr val="0000CC"/>
                </a:solidFill>
                <a:latin typeface="Times New Roman" panose="02020603050405020304" pitchFamily="18" charset="0"/>
                <a:ea typeface="Times New Roman" panose="02020603050405020304" pitchFamily="18" charset="0"/>
              </a:rPr>
              <a:t>Cần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kiểm</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tra</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lời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chưa</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bằng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cách</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sử</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dụng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thêm</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biến</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Đang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trả</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lời</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Biến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này</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sẽ</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được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gán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giá</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trị</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bằng</a:t>
            </a:r>
            <a:r>
              <a:rPr lang="en-US" sz="2800" dirty="0">
                <a:solidFill>
                  <a:srgbClr val="0000CC"/>
                </a:solidFill>
                <a:latin typeface="Times New Roman" panose="02020603050405020304" pitchFamily="18" charset="0"/>
                <a:ea typeface="Times New Roman" panose="02020603050405020304" pitchFamily="18" charset="0"/>
              </a:rPr>
              <a:t> 0 </a:t>
            </a:r>
            <a:r>
              <a:rPr lang="en-US" sz="2800" dirty="0" err="1">
                <a:solidFill>
                  <a:srgbClr val="0000CC"/>
                </a:solidFill>
                <a:latin typeface="Times New Roman" panose="02020603050405020304" pitchFamily="18" charset="0"/>
                <a:ea typeface="Times New Roman" panose="02020603050405020304" pitchFamily="18" charset="0"/>
              </a:rPr>
              <a:t>khi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bắt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đầu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trò</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chơi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Nhân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vật</a:t>
            </a:r>
            <a:r>
              <a:rPr lang="en-US" sz="2800" b="1" dirty="0">
                <a:solidFill>
                  <a:srgbClr val="0000CC"/>
                </a:solidFill>
                <a:latin typeface="Times New Roman" panose="02020603050405020304" pitchFamily="18" charset="0"/>
                <a:ea typeface="Times New Roman" panose="02020603050405020304" pitchFamily="18" charset="0"/>
              </a:rPr>
              <a:t> robot </a:t>
            </a:r>
            <a:r>
              <a:rPr lang="en-US" sz="2800" dirty="0" err="1">
                <a:solidFill>
                  <a:srgbClr val="0000CC"/>
                </a:solidFill>
                <a:latin typeface="Times New Roman" panose="02020603050405020304" pitchFamily="18" charset="0"/>
                <a:ea typeface="Times New Roman" panose="02020603050405020304" pitchFamily="18" charset="0"/>
              </a:rPr>
              <a:t>sẽ</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thực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hiện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lặp</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liên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tục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việc</a:t>
            </a:r>
            <a:r>
              <a:rPr lang="en-US" sz="2800" dirty="0">
                <a:solidFill>
                  <a:srgbClr val="0000CC"/>
                </a:solidFill>
                <a:latin typeface="Times New Roman" panose="02020603050405020304" pitchFamily="18" charset="0"/>
                <a:ea typeface="Times New Roman" panose="02020603050405020304" pitchFamily="18" charset="0"/>
              </a:rPr>
              <a:t> di </a:t>
            </a:r>
            <a:r>
              <a:rPr lang="en-US" sz="2800" dirty="0" err="1">
                <a:solidFill>
                  <a:srgbClr val="0000CC"/>
                </a:solidFill>
                <a:latin typeface="Times New Roman" panose="02020603050405020304" pitchFamily="18" charset="0"/>
                <a:ea typeface="Times New Roman" panose="02020603050405020304" pitchFamily="18" charset="0"/>
              </a:rPr>
              <a:t>chuyển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khi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Đang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trả</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lời</a:t>
            </a:r>
            <a:r>
              <a:rPr lang="en-US" sz="2800" b="1" dirty="0">
                <a:solidFill>
                  <a:srgbClr val="0000CC"/>
                </a:solidFill>
                <a:latin typeface="Times New Roman" panose="02020603050405020304" pitchFamily="18" charset="0"/>
                <a:ea typeface="Times New Roman" panose="02020603050405020304" pitchFamily="18" charset="0"/>
              </a:rPr>
              <a:t> = 0.</a:t>
            </a:r>
            <a:endParaRPr lang="en-US" sz="2800" dirty="0">
              <a:solidFill>
                <a:srgbClr val="0000CC"/>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3054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19"/>
                                        </p:tgtEl>
                                      </p:cBhvr>
                                    </p:animEffect>
                                    <p:anim calcmode="lin" valueType="num">
                                      <p:cBhvr>
                                        <p:cTn id="12" dur="1000"/>
                                        <p:tgtEl>
                                          <p:spTgt spid="19"/>
                                        </p:tgtEl>
                                        <p:attrNameLst>
                                          <p:attrName>ppt_x</p:attrName>
                                        </p:attrNameLst>
                                      </p:cBhvr>
                                      <p:tavLst>
                                        <p:tav tm="0">
                                          <p:val>
                                            <p:strVal val="ppt_x"/>
                                          </p:val>
                                        </p:tav>
                                        <p:tav tm="100000">
                                          <p:val>
                                            <p:strVal val="ppt_x"/>
                                          </p:val>
                                        </p:tav>
                                      </p:tavLst>
                                    </p:anim>
                                    <p:anim calcmode="lin" valueType="num">
                                      <p:cBhvr>
                                        <p:cTn id="13" dur="1000"/>
                                        <p:tgtEl>
                                          <p:spTgt spid="19"/>
                                        </p:tgtEl>
                                        <p:attrNameLst>
                                          <p:attrName>ppt_y</p:attrName>
                                        </p:attrNameLst>
                                      </p:cBhvr>
                                      <p:tavLst>
                                        <p:tav tm="0">
                                          <p:val>
                                            <p:strVal val="ppt_y"/>
                                          </p:val>
                                        </p:tav>
                                        <p:tav tm="100000">
                                          <p:val>
                                            <p:strVal val="ppt_y+.1"/>
                                          </p:val>
                                        </p:tav>
                                      </p:tavLst>
                                    </p:anim>
                                    <p:set>
                                      <p:cBhvr>
                                        <p:cTn id="14" dur="1" fill="hold">
                                          <p:stCondLst>
                                            <p:cond delay="999"/>
                                          </p:stCondLst>
                                        </p:cTn>
                                        <p:tgtEl>
                                          <p:spTgt spid="1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1"/>
                                        </p:tgtEl>
                                      </p:cBhvr>
                                    </p:animEffect>
                                    <p:anim calcmode="lin" valueType="num">
                                      <p:cBhvr>
                                        <p:cTn id="17" dur="1000"/>
                                        <p:tgtEl>
                                          <p:spTgt spid="21"/>
                                        </p:tgtEl>
                                        <p:attrNameLst>
                                          <p:attrName>ppt_x</p:attrName>
                                        </p:attrNameLst>
                                      </p:cBhvr>
                                      <p:tavLst>
                                        <p:tav tm="0">
                                          <p:val>
                                            <p:strVal val="ppt_x"/>
                                          </p:val>
                                        </p:tav>
                                        <p:tav tm="100000">
                                          <p:val>
                                            <p:strVal val="ppt_x"/>
                                          </p:val>
                                        </p:tav>
                                      </p:tavLst>
                                    </p:anim>
                                    <p:anim calcmode="lin" valueType="num">
                                      <p:cBhvr>
                                        <p:cTn id="18" dur="1000"/>
                                        <p:tgtEl>
                                          <p:spTgt spid="21"/>
                                        </p:tgtEl>
                                        <p:attrNameLst>
                                          <p:attrName>ppt_y</p:attrName>
                                        </p:attrNameLst>
                                      </p:cBhvr>
                                      <p:tavLst>
                                        <p:tav tm="0">
                                          <p:val>
                                            <p:strVal val="ppt_y"/>
                                          </p:val>
                                        </p:tav>
                                        <p:tav tm="100000">
                                          <p:val>
                                            <p:strVal val="ppt_y+.1"/>
                                          </p:val>
                                        </p:tav>
                                      </p:tavLst>
                                    </p:anim>
                                    <p:set>
                                      <p:cBhvr>
                                        <p:cTn id="19" dur="1" fill="hold">
                                          <p:stCondLst>
                                            <p:cond delay="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11028895"/>
              </p:ext>
            </p:extLst>
          </p:nvPr>
        </p:nvGraphicFramePr>
        <p:xfrm>
          <a:off x="508990" y="607970"/>
          <a:ext cx="3481294" cy="2725779"/>
        </p:xfrm>
        <a:graphic>
          <a:graphicData uri="http://schemas.openxmlformats.org/presentationml/2006/ole">
            <mc:AlternateContent xmlns:mc="http://schemas.openxmlformats.org/markup-compatibility/2006">
              <mc:Choice xmlns:v="urn:schemas-microsoft-com:vml" Requires="v">
                <p:oleObj spid="_x0000_s4145" name="Bitmap Image" r:id="rId3" imgW="2238687" imgH="1752381" progId="Paint.Picture">
                  <p:embed/>
                </p:oleObj>
              </mc:Choice>
              <mc:Fallback>
                <p:oleObj name="Bitmap Image" r:id="rId3" imgW="2238687" imgH="175238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90" y="607970"/>
                        <a:ext cx="3481294" cy="2725779"/>
                      </a:xfrm>
                      <a:prstGeom prst="rect">
                        <a:avLst/>
                      </a:prstGeom>
                      <a:noFill/>
                    </p:spPr>
                  </p:pic>
                </p:oleObj>
              </mc:Fallback>
            </mc:AlternateContent>
          </a:graphicData>
        </a:graphic>
      </p:graphicFrame>
      <p:sp>
        <p:nvSpPr>
          <p:cNvPr id="7" name="Rectangle 4"/>
          <p:cNvSpPr>
            <a:spLocks noChangeArrowheads="1"/>
          </p:cNvSpPr>
          <p:nvPr/>
        </p:nvSpPr>
        <p:spPr bwMode="auto">
          <a:xfrm>
            <a:off x="4724400" y="438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005043117"/>
              </p:ext>
            </p:extLst>
          </p:nvPr>
        </p:nvGraphicFramePr>
        <p:xfrm>
          <a:off x="4738590" y="945981"/>
          <a:ext cx="4437508" cy="2306232"/>
        </p:xfrm>
        <a:graphic>
          <a:graphicData uri="http://schemas.openxmlformats.org/presentationml/2006/ole">
            <mc:AlternateContent xmlns:mc="http://schemas.openxmlformats.org/markup-compatibility/2006">
              <mc:Choice xmlns:v="urn:schemas-microsoft-com:vml" Requires="v">
                <p:oleObj spid="_x0000_s4146" name="Bitmap Image" r:id="rId5" imgW="2657520" imgH="1380960" progId="Paint.Picture">
                  <p:embed/>
                </p:oleObj>
              </mc:Choice>
              <mc:Fallback>
                <p:oleObj name="Bitmap Image" r:id="rId5" imgW="2657520" imgH="1380960" progId="Paint.Picture">
                  <p:embed/>
                  <p:pic>
                    <p:nvPicPr>
                      <p:cNvPr id="0" name="Object 3"/>
                      <p:cNvPicPr>
                        <a:picLocks noChangeAspect="1" noChangeArrowheads="1"/>
                      </p:cNvPicPr>
                      <p:nvPr/>
                    </p:nvPicPr>
                    <p:blipFill>
                      <a:blip r:embed="rId6"/>
                      <a:srcRect/>
                      <a:stretch>
                        <a:fillRect/>
                      </a:stretch>
                    </p:blipFill>
                    <p:spPr bwMode="auto">
                      <a:xfrm>
                        <a:off x="4738590" y="945981"/>
                        <a:ext cx="4437508" cy="2306232"/>
                      </a:xfrm>
                      <a:prstGeom prst="rect">
                        <a:avLst/>
                      </a:prstGeom>
                      <a:noFill/>
                    </p:spPr>
                  </p:pic>
                </p:oleObj>
              </mc:Fallback>
            </mc:AlternateContent>
          </a:graphicData>
        </a:graphic>
      </p:graphicFrame>
      <p:sp>
        <p:nvSpPr>
          <p:cNvPr id="9" name="TextBox 8"/>
          <p:cNvSpPr txBox="1"/>
          <p:nvPr/>
        </p:nvSpPr>
        <p:spPr>
          <a:xfrm>
            <a:off x="0" y="3481685"/>
            <a:ext cx="4522392" cy="461665"/>
          </a:xfrm>
          <a:prstGeom prst="rect">
            <a:avLst/>
          </a:prstGeom>
          <a:noFill/>
        </p:spPr>
        <p:txBody>
          <a:bodyPr wrap="none" rtlCol="0">
            <a:spAutoFit/>
          </a:bodyPr>
          <a:lstStyle/>
          <a:p>
            <a:r>
              <a:rPr lang="en-US" sz="2400" dirty="0">
                <a:solidFill>
                  <a:srgbClr val="0000CC"/>
                </a:solidFill>
                <a:latin typeface="Times New Roman" panose="02020603050405020304" pitchFamily="18" charset="0"/>
                <a:cs typeface="Times New Roman" panose="02020603050405020304" pitchFamily="18" charset="0"/>
              </a:rPr>
              <a:t>“</a:t>
            </a:r>
            <a:r>
              <a:rPr lang="en-US" sz="2400" b="1" dirty="0" err="1">
                <a:solidFill>
                  <a:srgbClr val="0000CC"/>
                </a:solidFill>
                <a:latin typeface="Times New Roman" panose="02020603050405020304" pitchFamily="18" charset="0"/>
                <a:cs typeface="Times New Roman" panose="02020603050405020304" pitchFamily="18" charset="0"/>
              </a:rPr>
              <a:t>Đang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trả</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lời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cho</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vật</a:t>
            </a:r>
            <a:r>
              <a:rPr lang="en-US" sz="2400" dirty="0">
                <a:solidFill>
                  <a:srgbClr val="0000CC"/>
                </a:solidFill>
                <a:latin typeface="Times New Roman" panose="02020603050405020304" pitchFamily="18" charset="0"/>
                <a:cs typeface="Times New Roman" panose="02020603050405020304" pitchFamily="18" charset="0"/>
              </a:rPr>
              <a:t> Robot</a:t>
            </a:r>
          </a:p>
        </p:txBody>
      </p:sp>
      <p:sp>
        <p:nvSpPr>
          <p:cNvPr id="10" name="TextBox 9"/>
          <p:cNvSpPr txBox="1"/>
          <p:nvPr/>
        </p:nvSpPr>
        <p:spPr>
          <a:xfrm>
            <a:off x="4495800" y="3481684"/>
            <a:ext cx="4668266" cy="461665"/>
          </a:xfrm>
          <a:prstGeom prst="rect">
            <a:avLst/>
          </a:prstGeom>
          <a:noFill/>
        </p:spPr>
        <p:txBody>
          <a:bodyPr wrap="none" rtlCol="0">
            <a:spAutoFit/>
          </a:bodyPr>
          <a:lstStyle/>
          <a:p>
            <a:r>
              <a:rPr lang="en-US" sz="2400">
                <a:solidFill>
                  <a:srgbClr val="0000CC"/>
                </a:solidFill>
                <a:latin typeface="Times New Roman" panose="02020603050405020304" pitchFamily="18" charset="0"/>
                <a:cs typeface="Times New Roman" panose="02020603050405020304" pitchFamily="18" charset="0"/>
              </a:rPr>
              <a:t>“</a:t>
            </a:r>
            <a:r>
              <a:rPr lang="en-US" sz="2400" b="1">
                <a:solidFill>
                  <a:srgbClr val="0000CC"/>
                </a:solidFill>
                <a:latin typeface="Times New Roman" panose="02020603050405020304" pitchFamily="18" charset="0"/>
                <a:cs typeface="Times New Roman" panose="02020603050405020304" pitchFamily="18" charset="0"/>
              </a:rPr>
              <a:t>Đang trả lời</a:t>
            </a:r>
            <a:r>
              <a:rPr lang="en-US" sz="2400">
                <a:solidFill>
                  <a:srgbClr val="0000CC"/>
                </a:solidFill>
                <a:latin typeface="Times New Roman" panose="02020603050405020304" pitchFamily="18" charset="0"/>
                <a:cs typeface="Times New Roman" panose="02020603050405020304" pitchFamily="18" charset="0"/>
              </a:rPr>
              <a:t>” cho nhân vật Con bọ</a:t>
            </a:r>
          </a:p>
        </p:txBody>
      </p:sp>
      <p:cxnSp>
        <p:nvCxnSpPr>
          <p:cNvPr id="12" name="Straight Connector 11"/>
          <p:cNvCxnSpPr>
            <a:cxnSpLocks/>
          </p:cNvCxnSpPr>
          <p:nvPr/>
        </p:nvCxnSpPr>
        <p:spPr>
          <a:xfrm>
            <a:off x="4572000" y="893915"/>
            <a:ext cx="0" cy="42495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Box 26"/>
          <p:cNvSpPr txBox="1">
            <a:spLocks noChangeArrowheads="1"/>
          </p:cNvSpPr>
          <p:nvPr/>
        </p:nvSpPr>
        <p:spPr bwMode="gray">
          <a:xfrm>
            <a:off x="2676508" y="103148"/>
            <a:ext cx="3790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a:solidFill>
                  <a:srgbClr val="CC00CC"/>
                </a:solidFill>
                <a:latin typeface="Times New Roman" panose="02020603050405020304" pitchFamily="18" charset="0"/>
                <a:cs typeface="Times New Roman" panose="02020603050405020304" pitchFamily="18" charset="0"/>
              </a:rPr>
              <a:t>VẬN DỤNG: GỠ LỖI</a:t>
            </a:r>
          </a:p>
        </p:txBody>
      </p:sp>
    </p:spTree>
    <p:extLst>
      <p:ext uri="{BB962C8B-B14F-4D97-AF65-F5344CB8AC3E}">
        <p14:creationId xmlns:p14="http://schemas.microsoft.com/office/powerpoint/2010/main" val="7728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descr="Frames PPT 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 y="20241"/>
            <a:ext cx="914995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a:grpSpLocks/>
          </p:cNvGrpSpPr>
          <p:nvPr/>
        </p:nvGrpSpPr>
        <p:grpSpPr bwMode="auto">
          <a:xfrm>
            <a:off x="851482" y="2839262"/>
            <a:ext cx="7435082" cy="1085850"/>
            <a:chOff x="1513656" y="2808834"/>
            <a:chExt cx="9164687" cy="1240333"/>
          </a:xfrm>
        </p:grpSpPr>
        <p:sp>
          <p:nvSpPr>
            <p:cNvPr id="18" name="Rectangle: Rounded Corners 25"/>
            <p:cNvSpPr/>
            <p:nvPr/>
          </p:nvSpPr>
          <p:spPr>
            <a:xfrm>
              <a:off x="1513656" y="2808834"/>
              <a:ext cx="1240333" cy="1240333"/>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5197846"/>
                <a:satOff val="-23984"/>
                <a:lumOff val="883"/>
                <a:alphaOff val="0"/>
              </a:schemeClr>
            </a:effectRef>
            <a:fontRef idx="minor">
              <a:schemeClr val="lt1"/>
            </a:fontRef>
          </p:style>
          <p:txBody>
            <a:bodyPr/>
            <a:lstStyle/>
            <a:p>
              <a:pPr>
                <a:defRPr/>
              </a:pPr>
              <a:endParaRPr lang="en-US" sz="2000" dirty="0"/>
            </a:p>
          </p:txBody>
        </p:sp>
        <p:grpSp>
          <p:nvGrpSpPr>
            <p:cNvPr id="5" name="Group 18"/>
            <p:cNvGrpSpPr/>
            <p:nvPr/>
          </p:nvGrpSpPr>
          <p:grpSpPr>
            <a:xfrm>
              <a:off x="2828410" y="2808834"/>
              <a:ext cx="7849933" cy="1240333"/>
              <a:chOff x="1799710" y="2854830"/>
              <a:chExt cx="7849933" cy="1240333"/>
            </a:xfrm>
            <a:scene3d>
              <a:camera prst="orthographicFront"/>
              <a:lightRig rig="flat" dir="t"/>
            </a:scene3d>
          </p:grpSpPr>
          <p:sp>
            <p:nvSpPr>
              <p:cNvPr id="20" name="Rectangle: Rounded Corners 27"/>
              <p:cNvSpPr/>
              <p:nvPr/>
            </p:nvSpPr>
            <p:spPr>
              <a:xfrm>
                <a:off x="1799710" y="2854830"/>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5197846"/>
                  <a:satOff val="-23984"/>
                  <a:lumOff val="883"/>
                  <a:alphaOff val="0"/>
                </a:schemeClr>
              </a:fillRef>
              <a:effectRef idx="1">
                <a:schemeClr val="accent4">
                  <a:hueOff val="5197846"/>
                  <a:satOff val="-23984"/>
                  <a:lumOff val="883"/>
                  <a:alphaOff val="0"/>
                </a:schemeClr>
              </a:effectRef>
              <a:fontRef idx="minor">
                <a:schemeClr val="lt1"/>
              </a:fontRef>
            </p:style>
          </p:sp>
          <p:sp>
            <p:nvSpPr>
              <p:cNvPr id="21" name="Rectangle: Rounded Corners 5"/>
              <p:cNvSpPr txBox="1"/>
              <p:nvPr/>
            </p:nvSpPr>
            <p:spPr>
              <a:xfrm>
                <a:off x="1860269" y="2915389"/>
                <a:ext cx="7728815" cy="1119215"/>
              </a:xfrm>
              <a:prstGeom prst="rect">
                <a:avLst/>
              </a:prstGeom>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766763">
                  <a:lnSpc>
                    <a:spcPct val="130000"/>
                  </a:lnSpc>
                  <a:defRPr/>
                </a:pPr>
                <a:r>
                  <a:rPr lang="en-US" altLang="en-US" sz="2400" dirty="0" err="1">
                    <a:latin typeface="Times New Roman" pitchFamily="18" charset="0"/>
                    <a:cs typeface="Times New Roman" pitchFamily="18" charset="0"/>
                  </a:rPr>
                  <a:t>Chuẩn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bài</a:t>
                </a:r>
                <a:r>
                  <a:rPr lang="en-US" altLang="en-US" sz="2400" dirty="0">
                    <a:latin typeface="Times New Roman" pitchFamily="18" charset="0"/>
                    <a:cs typeface="Times New Roman" pitchFamily="18" charset="0"/>
                  </a:rPr>
                  <a:t> </a:t>
                </a:r>
                <a:r>
                  <a:rPr lang="en-US" altLang="en-US" sz="2400" b="1" dirty="0">
                    <a:solidFill>
                      <a:srgbClr val="FFFF00"/>
                    </a:solidFill>
                    <a:latin typeface="Times New Roman" pitchFamily="18" charset="0"/>
                    <a:cs typeface="Times New Roman" pitchFamily="18" charset="0"/>
                  </a:rPr>
                  <a:t>“</a:t>
                </a:r>
                <a:r>
                  <a:rPr lang="en-US" altLang="en-US" sz="2400" b="1" err="1">
                    <a:solidFill>
                      <a:srgbClr val="FFFF00"/>
                    </a:solidFill>
                    <a:latin typeface="Times New Roman" pitchFamily="18" charset="0"/>
                    <a:cs typeface="Times New Roman" pitchFamily="18" charset="0"/>
                  </a:rPr>
                  <a:t>Bài</a:t>
                </a:r>
                <a:r>
                  <a:rPr lang="en-US" altLang="en-US" sz="2400" b="1">
                    <a:solidFill>
                      <a:srgbClr val="FFFF00"/>
                    </a:solidFill>
                    <a:latin typeface="Times New Roman" pitchFamily="18" charset="0"/>
                    <a:cs typeface="Times New Roman" pitchFamily="18" charset="0"/>
                  </a:rPr>
                  <a:t> 1: Tin học và ứng dụng”</a:t>
                </a:r>
                <a:endParaRPr lang="en-US" sz="2400" b="1" dirty="0">
                  <a:solidFill>
                    <a:srgbClr val="FFFF00"/>
                  </a:solidFill>
                  <a:latin typeface="Times New Roman" pitchFamily="18" charset="0"/>
                  <a:cs typeface="Times New Roman" pitchFamily="18" charset="0"/>
                </a:endParaRPr>
              </a:p>
            </p:txBody>
          </p:sp>
        </p:grpSp>
      </p:grpSp>
      <p:sp>
        <p:nvSpPr>
          <p:cNvPr id="2" name="Rectangle 1"/>
          <p:cNvSpPr/>
          <p:nvPr/>
        </p:nvSpPr>
        <p:spPr>
          <a:xfrm>
            <a:off x="2144782" y="528096"/>
            <a:ext cx="5551841" cy="700192"/>
          </a:xfrm>
          <a:prstGeom prst="rect">
            <a:avLst/>
          </a:prstGeom>
        </p:spPr>
        <p:style>
          <a:lnRef idx="1">
            <a:schemeClr val="accent3"/>
          </a:lnRef>
          <a:fillRef idx="2">
            <a:schemeClr val="accent3"/>
          </a:fillRef>
          <a:effectRef idx="1">
            <a:schemeClr val="accent3"/>
          </a:effectRef>
          <a:fontRef idx="minor">
            <a:schemeClr val="dk1"/>
          </a:fontRef>
        </p:style>
        <p:txBody>
          <a:bodyPr wrap="none" lIns="68580" tIns="34290" rIns="68580" bIns="34290">
            <a:spAutoFit/>
          </a:bodyPr>
          <a:lstStyle/>
          <a:p>
            <a:pPr lvl="0"/>
            <a:r>
              <a:rPr lang="en-US" sz="4100" b="1" dirty="0" err="1">
                <a:ln w="0"/>
                <a:solidFill>
                  <a:srgbClr val="FF0000"/>
                </a:solidFill>
                <a:latin typeface="UTM Ambrose" panose="02040603050506020204" pitchFamily="18" charset="0"/>
                <a:cs typeface="Times New Roman" panose="02020603050405020304" pitchFamily="18" charset="0"/>
              </a:rPr>
              <a:t>HƯỚNG</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DẪN</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VỀ</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NHÀ</a:t>
            </a:r>
            <a:endParaRPr lang="en-US" sz="4100" dirty="0">
              <a:solidFill>
                <a:srgbClr val="FF0000"/>
              </a:solidFill>
            </a:endParaRPr>
          </a:p>
        </p:txBody>
      </p:sp>
      <p:grpSp>
        <p:nvGrpSpPr>
          <p:cNvPr id="6" name="Group 3"/>
          <p:cNvGrpSpPr/>
          <p:nvPr/>
        </p:nvGrpSpPr>
        <p:grpSpPr>
          <a:xfrm>
            <a:off x="733926" y="1487003"/>
            <a:ext cx="7581399" cy="1085850"/>
            <a:chOff x="978568" y="1771650"/>
            <a:chExt cx="10108532" cy="1447800"/>
          </a:xfrm>
        </p:grpSpPr>
        <p:grpSp>
          <p:nvGrpSpPr>
            <p:cNvPr id="7" name="Group 13"/>
            <p:cNvGrpSpPr/>
            <p:nvPr/>
          </p:nvGrpSpPr>
          <p:grpSpPr bwMode="auto">
            <a:xfrm>
              <a:off x="2573647" y="1771650"/>
              <a:ext cx="8513453" cy="1447800"/>
              <a:chOff x="1799710" y="1465656"/>
              <a:chExt cx="7849933" cy="1240333"/>
            </a:xfrm>
            <a:scene3d>
              <a:camera prst="orthographicFront"/>
              <a:lightRig rig="flat" dir="t"/>
            </a:scene3d>
          </p:grpSpPr>
          <p:sp>
            <p:nvSpPr>
              <p:cNvPr id="15" name="Rectangle: Rounded Corners 22"/>
              <p:cNvSpPr/>
              <p:nvPr/>
            </p:nvSpPr>
            <p:spPr>
              <a:xfrm>
                <a:off x="1799710" y="1465656"/>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ectangle: Rounded Corners 5"/>
              <p:cNvSpPr txBox="1"/>
              <p:nvPr/>
            </p:nvSpPr>
            <p:spPr>
              <a:xfrm>
                <a:off x="1860269" y="1526215"/>
                <a:ext cx="7728815" cy="1119215"/>
              </a:xfrm>
              <a:prstGeom prst="rect">
                <a:avLst/>
              </a:prstGeom>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766763">
                  <a:lnSpc>
                    <a:spcPct val="130000"/>
                  </a:lnSpc>
                  <a:defRPr/>
                </a:pPr>
                <a:r>
                  <a:rPr lang="en-US" altLang="en-US" sz="2400">
                    <a:latin typeface="Times New Roman" pitchFamily="18" charset="0"/>
                    <a:cs typeface="Times New Roman" pitchFamily="18" charset="0"/>
                  </a:rPr>
                  <a:t>Tự </a:t>
                </a:r>
                <a:r>
                  <a:rPr lang="en-US" altLang="en-US" sz="2400" dirty="0" err="1">
                    <a:latin typeface="Times New Roman" pitchFamily="18" charset="0"/>
                    <a:cs typeface="Times New Roman" pitchFamily="18" charset="0"/>
                  </a:rPr>
                  <a:t>luyện</a:t>
                </a:r>
                <a:r>
                  <a:rPr lang="en-US" altLang="en-US" sz="2400" dirty="0">
                    <a:latin typeface="Times New Roman" pitchFamily="18" charset="0"/>
                    <a:cs typeface="Times New Roman" pitchFamily="18" charset="0"/>
                  </a:rPr>
                  <a:t> </a:t>
                </a:r>
                <a:r>
                  <a:rPr lang="en-US" altLang="en-US" sz="2400" err="1">
                    <a:latin typeface="Times New Roman" pitchFamily="18" charset="0"/>
                    <a:cs typeface="Times New Roman" pitchFamily="18" charset="0"/>
                  </a:rPr>
                  <a:t>tập</a:t>
                </a:r>
                <a:r>
                  <a:rPr lang="en-US" altLang="en-US" sz="2400">
                    <a:latin typeface="Times New Roman" pitchFamily="18" charset="0"/>
                    <a:cs typeface="Times New Roman" pitchFamily="18" charset="0"/>
                  </a:rPr>
                  <a:t> thực hành trò chơi MÊ CUNG</a:t>
                </a:r>
                <a:r>
                  <a:rPr lang="en-US" altLang="vi-VN" sz="240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68" y="1826419"/>
              <a:ext cx="1558231" cy="1393031"/>
            </a:xfrm>
            <a:prstGeom prst="rect">
              <a:avLst/>
            </a:prstGeom>
          </p:spPr>
        </p:pic>
      </p:grpSp>
    </p:spTree>
    <p:custDataLst>
      <p:tags r:id="rId1"/>
    </p:custDataLst>
    <p:extLst>
      <p:ext uri="{BB962C8B-B14F-4D97-AF65-F5344CB8AC3E}">
        <p14:creationId xmlns:p14="http://schemas.microsoft.com/office/powerpoint/2010/main" val="40554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25193"/>
            <a:ext cx="5020614" cy="341557"/>
          </a:xfrm>
        </p:spPr>
        <p:txBody>
          <a:bodyPr>
            <a:noAutofit/>
          </a:bodyPr>
          <a:lstStyle/>
          <a:p>
            <a:r>
              <a:rPr lang="en-US" sz="3000" b="1" dirty="0">
                <a:solidFill>
                  <a:srgbClr val="FF0000"/>
                </a:solidFill>
                <a:latin typeface="Times New Roman" panose="02020603050405020304" pitchFamily="18" charset="0"/>
                <a:cs typeface="Times New Roman" panose="02020603050405020304" pitchFamily="18" charset="0"/>
              </a:rPr>
              <a:t>TRÒ CHƠI </a:t>
            </a:r>
            <a:r>
              <a:rPr lang="en-US" sz="3200" b="1" dirty="0">
                <a:solidFill>
                  <a:srgbClr val="FF0000"/>
                </a:solidFill>
                <a:latin typeface="Times New Roman" pitchFamily="18" charset="0"/>
                <a:cs typeface="Times New Roman" pitchFamily="18" charset="0"/>
              </a:rPr>
              <a:t>PLICKERS</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1048256"/>
            <a:ext cx="7997780" cy="3046988"/>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Luật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chơi</a:t>
            </a:r>
            <a:r>
              <a:rPr lang="en-US" sz="2400" b="1" dirty="0">
                <a:solidFill>
                  <a:srgbClr val="002060"/>
                </a:solidFill>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giây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giây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56887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OPL20U25GSXzBJYl68kk8uQGfFKzs7yb1M4KJWUiLk6ZEvGF+qCIPSnY57AbBFCvTWID132022KNTTSTT 185+K4lPs7H94VUqPe2XwIsfPRnrXQE//QTEXxb8/8N4CNc6FpgZahzpTjFhMzSA7T/nHJa11DE8Ng2TP3iAmRczFlmslSuUNOgUeb6yRvs0=">
            <a:extLst>
              <a:ext uri="{FF2B5EF4-FFF2-40B4-BE49-F238E27FC236}">
                <a16:creationId xmlns:a16="http://schemas.microsoft.com/office/drawing/2014/main" id="{1045978B-5EEB-4332-B7FF-A0E60C1AF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45" y="142906"/>
            <a:ext cx="8156951" cy="4804652"/>
          </a:xfrm>
          <a:prstGeom prst="rect">
            <a:avLst/>
          </a:prstGeom>
        </p:spPr>
      </p:pic>
      <p:sp>
        <p:nvSpPr>
          <p:cNvPr id="7" name="Flowchart: Alternate Process 6" descr="OPL20U25GSXzBJYl68kk8uQGfFKzs7yb1M4KJWUiLk6ZEvGF+qCIPSnY57AbBFCvTWID132022KNTTSTT 185+K4lPs7H94VUqPe2XwIsfPRnrXQE//QTEXxb8/8N4CNc6FpgZahzpTjFhMzSA7T/nHJa11DE8Ng2TP3iAmRczFlmslSuUNOgUeb6yRvs0=">
            <a:extLst>
              <a:ext uri="{FF2B5EF4-FFF2-40B4-BE49-F238E27FC236}">
                <a16:creationId xmlns:a16="http://schemas.microsoft.com/office/drawing/2014/main" id="{C9C20AF9-0140-491C-A859-F6ECBFED6351}"/>
              </a:ext>
            </a:extLst>
          </p:cNvPr>
          <p:cNvSpPr/>
          <p:nvPr/>
        </p:nvSpPr>
        <p:spPr>
          <a:xfrm>
            <a:off x="3423658" y="3409408"/>
            <a:ext cx="2846516" cy="1133797"/>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i="1">
                <a:solidFill>
                  <a:srgbClr val="FF0000"/>
                </a:solidFill>
                <a:latin typeface="Times New Roman" panose="02020603050405020304" pitchFamily="18" charset="0"/>
                <a:cs typeface="Times New Roman" panose="02020603050405020304" pitchFamily="18" charset="0"/>
              </a:rPr>
              <a:t>Thanh you!</a:t>
            </a:r>
            <a:endParaRPr lang="zh-CN" alt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0307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53235" y="-133969"/>
            <a:ext cx="7976365" cy="2459220"/>
            <a:chOff x="-1301710" y="-230959"/>
            <a:chExt cx="9767475" cy="3278959"/>
          </a:xfrm>
        </p:grpSpPr>
        <p:sp>
          <p:nvSpPr>
            <p:cNvPr id="13" name="Hình chữ nhật 12"/>
            <p:cNvSpPr/>
            <p:nvPr/>
          </p:nvSpPr>
          <p:spPr>
            <a:xfrm>
              <a:off x="-449328" y="-52334"/>
              <a:ext cx="8915093" cy="31003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lệnh ở hình 1 thể hiện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 trúc điều khiển nào?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1)</a:t>
              </a:r>
              <a:endPar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301710" y="-230959"/>
              <a:ext cx="1704762" cy="866666"/>
            </a:xfrm>
            <a:prstGeom prst="rect">
              <a:avLst/>
            </a:prstGeom>
          </p:spPr>
        </p:pic>
      </p:grpSp>
      <p:sp>
        <p:nvSpPr>
          <p:cNvPr id="18" name="Rounded Rectangle 23"/>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562350" y="256107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562350" y="256854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562350" y="25613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562350" y="256493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562350" y="255745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562350" y="25350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562350" y="25425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562350" y="25425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76800" y="2521784"/>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722516" y="3412672"/>
            <a:ext cx="373142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rẽ nhánh dạng đủ</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722516" y="4286250"/>
            <a:ext cx="3748804"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flipH="1">
            <a:off x="4687549" y="3412672"/>
            <a:ext cx="377065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722187" y="4286250"/>
            <a:ext cx="373377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tuần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13545"/>
            <a:ext cx="1828800" cy="193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7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53235" y="-133969"/>
            <a:ext cx="7976365" cy="2459220"/>
            <a:chOff x="-1301710" y="-230959"/>
            <a:chExt cx="9767475" cy="3278959"/>
          </a:xfrm>
        </p:grpSpPr>
        <p:sp>
          <p:nvSpPr>
            <p:cNvPr id="13" name="Hình chữ nhật 12"/>
            <p:cNvSpPr/>
            <p:nvPr/>
          </p:nvSpPr>
          <p:spPr>
            <a:xfrm>
              <a:off x="-449328" y="-52334"/>
              <a:ext cx="8915093" cy="31003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khiển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301710" y="-230959"/>
              <a:ext cx="1704762" cy="866666"/>
            </a:xfrm>
            <a:prstGeom prst="rect">
              <a:avLst/>
            </a:prstGeom>
          </p:spPr>
        </p:pic>
      </p:grpSp>
      <p:sp>
        <p:nvSpPr>
          <p:cNvPr id="18" name="Rounded Rectangle 23"/>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407737" y="255403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407737" y="256151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407737" y="25542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407737" y="255789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407737" y="255042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407737" y="252800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407737" y="25354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407737" y="25354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22187" y="2514747"/>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740703" y="4286250"/>
            <a:ext cx="373142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724375" y="3424545"/>
            <a:ext cx="3748804"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rẽ nhánh dạng đủ</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flipH="1">
            <a:off x="4687549" y="3412672"/>
            <a:ext cx="377065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722187" y="4286250"/>
            <a:ext cx="373377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tuần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5" name="Picture 34"/>
          <p:cNvPicPr/>
          <p:nvPr/>
        </p:nvPicPr>
        <p:blipFill>
          <a:blip r:embed="rId7">
            <a:extLst>
              <a:ext uri="{28A0092B-C50C-407E-A947-70E740481C1C}">
                <a14:useLocalDpi xmlns:a14="http://schemas.microsoft.com/office/drawing/2010/main" val="0"/>
              </a:ext>
            </a:extLst>
          </a:blip>
          <a:srcRect/>
          <a:stretch>
            <a:fillRect/>
          </a:stretch>
        </p:blipFill>
        <p:spPr bwMode="auto">
          <a:xfrm>
            <a:off x="5105400" y="87744"/>
            <a:ext cx="2133600" cy="2149762"/>
          </a:xfrm>
          <a:prstGeom prst="rect">
            <a:avLst/>
          </a:prstGeom>
          <a:noFill/>
          <a:ln>
            <a:noFill/>
          </a:ln>
        </p:spPr>
      </p:pic>
    </p:spTree>
    <p:extLst>
      <p:ext uri="{BB962C8B-B14F-4D97-AF65-F5344CB8AC3E}">
        <p14:creationId xmlns:p14="http://schemas.microsoft.com/office/powerpoint/2010/main" val="36792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0" y="114300"/>
            <a:ext cx="8458200" cy="2210951"/>
            <a:chOff x="-7257" y="100066"/>
            <a:chExt cx="8473022" cy="2947934"/>
          </a:xfrm>
        </p:grpSpPr>
        <p:sp>
          <p:nvSpPr>
            <p:cNvPr id="13" name="Hình chữ nhật 12"/>
            <p:cNvSpPr/>
            <p:nvPr/>
          </p:nvSpPr>
          <p:spPr>
            <a:xfrm>
              <a:off x="609600" y="100066"/>
              <a:ext cx="7856165" cy="29479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Câu 3:</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Trong Scratch, câu lệnh ở hình 3 có ý nghĩa gì?</a:t>
              </a:r>
              <a:r>
                <a:rPr kumimoji="0" lang="en-US" sz="4000" b="1" i="0"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Câu 3:</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Trong Scratch, câu lệnh ở hình 3 có ý nghĩa gì?</a:t>
              </a:r>
              <a:endParaRPr kumimoji="0" lang="en-US" sz="6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347357" y="240501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347357" y="241248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347357" y="24052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347357" y="240886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347357" y="240139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347357" y="237897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347357" y="23864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347357" y="23864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61807" y="2365720"/>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4624216" y="3020095"/>
            <a:ext cx="4062582" cy="10023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toạ</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(x; y) = (50; 120)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615164" y="4095750"/>
            <a:ext cx="3875193" cy="1009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tung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a:off x="615778" y="3012623"/>
            <a:ext cx="3874579" cy="1009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624217" y="4095750"/>
            <a:ext cx="4062582" cy="10023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120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670833" y="457021"/>
            <a:ext cx="305356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3:</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Trong Scratch,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lệnh ở hình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có ý nghĩa gì?</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44900"/>
            <a:ext cx="2535870" cy="1549358"/>
          </a:xfrm>
          <a:prstGeom prst="rect">
            <a:avLst/>
          </a:prstGeom>
          <a:noFill/>
          <a:ln>
            <a:noFill/>
          </a:ln>
        </p:spPr>
      </p:pic>
      <p:sp>
        <p:nvSpPr>
          <p:cNvPr id="36" name="Rectangle 35"/>
          <p:cNvSpPr/>
          <p:nvPr/>
        </p:nvSpPr>
        <p:spPr>
          <a:xfrm>
            <a:off x="4267200" y="1768096"/>
            <a:ext cx="30535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(Hình 3)</a:t>
            </a:r>
          </a:p>
        </p:txBody>
      </p:sp>
    </p:spTree>
    <p:extLst>
      <p:ext uri="{BB962C8B-B14F-4D97-AF65-F5344CB8AC3E}">
        <p14:creationId xmlns:p14="http://schemas.microsoft.com/office/powerpoint/2010/main" val="1419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76200" y="2401"/>
            <a:ext cx="8593905" cy="2301218"/>
            <a:chOff x="-236258" y="-49133"/>
            <a:chExt cx="8608965" cy="3068290"/>
          </a:xfrm>
        </p:grpSpPr>
        <p:sp>
          <p:nvSpPr>
            <p:cNvPr id="13" name="Hình chữ nhật 12"/>
            <p:cNvSpPr/>
            <p:nvPr/>
          </p:nvSpPr>
          <p:spPr>
            <a:xfrm>
              <a:off x="516542" y="71223"/>
              <a:ext cx="7856165" cy="29479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236258" y="-49133"/>
              <a:ext cx="1704762" cy="866666"/>
            </a:xfrm>
            <a:prstGeom prst="rect">
              <a:avLst/>
            </a:prstGeom>
          </p:spPr>
        </p:pic>
      </p:grpSp>
      <p:sp>
        <p:nvSpPr>
          <p:cNvPr id="18" name="Rounded Rectangle 23"/>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486150" y="257165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486150" y="257913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486150" y="25718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486150" y="257551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486150" y="25680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486150" y="25456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486150" y="25530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486150" y="25530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2532368"/>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4596493" y="4286250"/>
            <a:ext cx="3633105"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1232808" y="4286250"/>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a:off x="1232809" y="3426485"/>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tuần tự</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589388" y="3426485"/>
            <a:ext cx="362950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đủ</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381991" y="299076"/>
            <a:ext cx="4572000" cy="193899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lệnh ở hình 4 thể hiện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 trúc điều khiển nào?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4)</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60938"/>
            <a:ext cx="2143251" cy="1881702"/>
          </a:xfrm>
          <a:prstGeom prst="rect">
            <a:avLst/>
          </a:prstGeom>
          <a:noFill/>
          <a:ln>
            <a:noFill/>
          </a:ln>
        </p:spPr>
      </p:pic>
    </p:spTree>
    <p:extLst>
      <p:ext uri="{BB962C8B-B14F-4D97-AF65-F5344CB8AC3E}">
        <p14:creationId xmlns:p14="http://schemas.microsoft.com/office/powerpoint/2010/main" val="302002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127674"/>
          </a:xfrm>
          <a:prstGeom prst="rect">
            <a:avLst/>
          </a:prstGeom>
        </p:spPr>
      </p:pic>
    </p:spTree>
    <p:custDataLst>
      <p:tags r:id="rId1"/>
    </p:custDataLst>
    <p:extLst>
      <p:ext uri="{BB962C8B-B14F-4D97-AF65-F5344CB8AC3E}">
        <p14:creationId xmlns:p14="http://schemas.microsoft.com/office/powerpoint/2010/main" val="32523789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1270584" y="1057763"/>
            <a:ext cx="6680045" cy="1241004"/>
          </a:xfrm>
          <a:prstGeom prst="rect">
            <a:avLst/>
          </a:prstGeom>
        </p:spPr>
        <p:txBody>
          <a:bodyPr wrap="none" lIns="68580" tIns="34290" rIns="68580" bIns="34290" fromWordArt="1">
            <a:prstTxWarp prst="textPlain">
              <a:avLst>
                <a:gd name="adj" fmla="val 50000"/>
              </a:avLst>
            </a:prstTxWarp>
          </a:bodyPr>
          <a:lstStyle/>
          <a:p>
            <a:pPr algn="ctr">
              <a:lnSpc>
                <a:spcPct val="110000"/>
              </a:lnSpc>
            </a:pPr>
            <a:endParaRPr lang="vi-VN" sz="2700" b="1" kern="10" dirty="0">
              <a:ln w="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a14:imgEffect>
                      <a14:backgroundRemoval t="10000" b="100000" l="10000" r="96744">
                        <a14:backgroundMark x1="79767" y1="74651" x2="79767" y2="74651"/>
                        <a14:backgroundMark x1="80581" y1="75465" x2="80581" y2="75465"/>
                        <a14:backgroundMark x1="85814" y1="84419" x2="85814" y2="84419"/>
                        <a14:backgroundMark x1="87674" y1="86395" x2="87674" y2="86395"/>
                        <a14:backgroundMark x1="62674" y1="29070" x2="62674" y2="29070"/>
                      </a14:backgroundRemoval>
                    </a14:imgEffect>
                  </a14:imgLayer>
                </a14:imgProps>
              </a:ext>
              <a:ext uri="{28A0092B-C50C-407E-A947-70E740481C1C}">
                <a14:useLocalDpi xmlns:a14="http://schemas.microsoft.com/office/drawing/2010/main" val="0"/>
              </a:ext>
            </a:extLst>
          </a:blip>
          <a:stretch>
            <a:fillRect/>
          </a:stretch>
        </p:blipFill>
        <p:spPr>
          <a:xfrm rot="20463818">
            <a:off x="3892327" y="1940516"/>
            <a:ext cx="3126783" cy="3431722"/>
          </a:xfrm>
          <a:prstGeom prst="rect">
            <a:avLst/>
          </a:prstGeom>
        </p:spPr>
      </p:pic>
      <p:sp>
        <p:nvSpPr>
          <p:cNvPr id="6" name="Rectangle 5"/>
          <p:cNvSpPr/>
          <p:nvPr/>
        </p:nvSpPr>
        <p:spPr>
          <a:xfrm>
            <a:off x="533400" y="1525641"/>
            <a:ext cx="8405313" cy="769441"/>
          </a:xfrm>
          <a:prstGeom prst="rect">
            <a:avLst/>
          </a:prstGeom>
          <a:noFill/>
        </p:spPr>
        <p:txBody>
          <a:bodyPr wrap="none" lIns="91440" tIns="45720" rIns="91440" bIns="45720">
            <a:spAutoFit/>
          </a:bodyPr>
          <a:lstStyle/>
          <a:p>
            <a:pPr algn="ctr"/>
            <a:r>
              <a:rPr lang="en-US" sz="4400" b="1" cap="none" spc="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7: THỰC HÀNH TỔNG HỢP</a:t>
            </a:r>
          </a:p>
        </p:txBody>
      </p:sp>
    </p:spTree>
    <p:custDataLst>
      <p:tags r:id="rId1"/>
    </p:custDataLst>
    <p:extLst>
      <p:ext uri="{BB962C8B-B14F-4D97-AF65-F5344CB8AC3E}">
        <p14:creationId xmlns:p14="http://schemas.microsoft.com/office/powerpoint/2010/main" val="117747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iterate type="lt">
                                    <p:tmPct val="10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0" presetClass="path" presetSubtype="0" accel="50000" decel="50000" fill="hold" nodeType="withEffect">
                                  <p:stCondLst>
                                    <p:cond delay="0"/>
                                  </p:stCondLst>
                                  <p:childTnLst>
                                    <p:animMotion origin="layout" path="M -0.37526 -0.30093 L -0.37526 -0.30069 L -0.37526 -0.18495 L -0.372 -0.29514 C -0.36901 -0.29236 -0.36575 -0.29074 -0.36315 -0.28727 C -0.36223 -0.28611 -0.36237 -0.28357 -0.36197 -0.28148 C -0.36158 -0.27894 -0.36132 -0.27639 -0.36093 -0.27384 C -0.36171 -0.26806 -0.3621 -0.26204 -0.36315 -0.25648 C -0.36354 -0.2537 -0.36458 -0.25139 -0.36536 -0.24861 C -0.36588 -0.24676 -0.36614 -0.24491 -0.36653 -0.24282 C -0.35885 -0.22963 -0.36237 -0.23426 -0.35651 -0.22732 C -0.35572 -0.22546 -0.35416 -0.22384 -0.35416 -0.22153 C -0.3539 -0.21204 -0.35429 -0.20208 -0.35533 -0.19259 C -0.35572 -0.18889 -0.3595 -0.1875 -0.36093 -0.18681 C -0.36237 -0.18611 -0.3638 -0.18565 -0.36536 -0.18495 C -0.36653 -0.18426 -0.36757 -0.18333 -0.36862 -0.18287 C -0.36979 -0.18264 -0.37096 -0.18287 -0.372 -0.18287 L -0.34088 -0.28727 C -0.34309 -0.20949 -0.34075 -0.27917 -0.34296 -0.22732 C -0.34348 -0.21782 -0.34322 -0.20787 -0.34427 -0.19838 C -0.34466 -0.19375 -0.34726 -0.19213 -0.34856 -0.18866 C -0.34882 -0.18819 -0.34856 -0.1875 -0.34856 -0.18681 L -0.34296 -0.27963 C -0.34153 -0.27454 -0.33997 -0.26944 -0.33854 -0.26412 C -0.33802 -0.26157 -0.33789 -0.25903 -0.3375 -0.25648 C -0.3371 -0.2544 -0.33671 -0.25255 -0.33632 -0.25069 C -0.33606 -0.24537 -0.3358 -0.24028 -0.33528 -0.23519 C -0.33502 -0.23241 -0.33437 -0.23009 -0.33424 -0.22732 C -0.33372 -0.22153 -0.33359 -0.21574 -0.33294 -0.20995 C -0.33268 -0.20671 -0.33203 -0.2037 -0.3319 -0.20046 C -0.33164 -0.19468 -0.3319 -0.18866 -0.3319 -0.18287 L -0.34531 -0.2294 C -0.33489 -0.22523 -0.3388 -0.22546 -0.33424 -0.22546 L -0.3207 -0.2912 C -0.3207 -0.29074 -0.3177 -0.26852 -0.31731 -0.26412 C -0.31653 -0.25394 -0.31523 -0.2331 -0.31523 -0.23287 C -0.31549 -0.21713 -0.31562 -0.20093 -0.31627 -0.18495 C -0.3164 -0.18171 -0.31692 -0.17847 -0.31731 -0.17523 C -0.3177 -0.17315 -0.31757 -0.17083 -0.31862 -0.16944 L -0.31862 -0.17338 L -0.34088 -0.33565 L -0.33294 -0.31435 L -0.28619 -0.30093 C -0.28697 -0.29514 -0.28763 -0.28912 -0.28841 -0.28333 C -0.28867 -0.28148 -0.28919 -0.27963 -0.28958 -0.27755 C -0.29023 -0.27292 -0.29153 -0.26181 -0.29296 -0.25833 L -0.29505 -0.25255 C -0.29544 -0.25 -0.2957 -0.24745 -0.29622 -0.24491 C -0.297 -0.24097 -0.29791 -0.23727 -0.29843 -0.2331 L -0.30065 -0.21782 C -0.29505 -0.21528 -0.2944 -0.21412 -0.28737 -0.21782 C -0.28619 -0.21829 -0.28606 -0.22107 -0.28502 -0.22153 C -0.28229 -0.22315 -0.27916 -0.22292 -0.27617 -0.22361 L -0.27278 -0.22546 L -0.28958 -0.27176 L -0.28958 -0.18681 L -0.27057 -0.26597 L -0.27395 -0.20046 L -0.23828 -0.28935 C -0.24322 -0.29005 -0.25 -0.2956 -0.25377 -0.28727 C -0.25481 -0.28519 -0.25546 -0.28218 -0.25612 -0.27963 C -0.25546 -0.25556 -0.25885 -0.25023 -0.25273 -0.23704 C -0.25208 -0.23565 -0.25143 -0.23426 -0.25052 -0.2331 C -0.24908 -0.23171 -0.24752 -0.23056 -0.24609 -0.2294 C -0.24531 -0.22732 -0.2444 -0.22569 -0.24375 -0.22361 C -0.24322 -0.22176 -0.24335 -0.21944 -0.2427 -0.21782 C -0.24218 -0.2162 -0.24127 -0.21528 -0.24049 -0.21389 C -0.24088 -0.20741 -0.23984 -0.20023 -0.24166 -0.19444 C -0.24244 -0.19167 -0.24531 -0.19259 -0.24713 -0.19259 C -0.25598 -0.19259 -0.25442 -0.19167 -0.25833 -0.19838 L -0.23606 -0.2912 C -0.23528 -0.28472 -0.23476 -0.27824 -0.23372 -0.27176 C -0.23346 -0.26991 -0.23268 -0.26806 -0.23268 -0.26597 C -0.23203 -0.24421 -0.23255 -0.22222 -0.23164 -0.20046 C -0.23138 -0.1963 -0.23072 -0.19213 -0.22942 -0.18866 C -0.22656 -0.18148 -0.22799 -0.18449 -0.22487 -0.17917 C -0.22382 -0.17963 -0.22213 -0.1794 -0.22148 -0.18102 C -0.22018 -0.18426 -0.2194 -0.19259 -0.2194 -0.19236 C -0.21901 -0.19722 -0.21875 -0.20162 -0.21809 -0.20625 C -0.21796 -0.2081 -0.21718 -0.20995 -0.21705 -0.21204 C -0.21653 -0.21898 -0.21601 -0.22616 -0.21601 -0.2331 C -0.21575 -0.25579 -0.21601 -0.27824 -0.21601 -0.30093 L -0.21263 -0.32199 L -0.22487 -0.35116 C -0.22304 -0.34653 -0.22057 -0.34259 -0.2194 -0.3375 C -0.21888 -0.33565 -0.21979 -0.33357 -0.22044 -0.33171 C -0.22161 -0.32824 -0.22291 -0.32755 -0.22487 -0.32593 L -0.19479 -0.29699 L -0.19479 -0.18102 L -0.19479 -0.29699 C -0.19322 -0.29514 -0.1845 -0.2875 -0.18255 -0.28148 C -0.18164 -0.27917 -0.1819 -0.27639 -0.18138 -0.27384 C -0.17825 -0.2544 -0.18268 -0.28449 -0.17916 -0.26019 C -0.17955 -0.24537 -0.17942 -0.23056 -0.1802 -0.21574 C -0.18046 -0.21181 -0.1819 -0.2081 -0.18255 -0.20417 C -0.18294 -0.20232 -0.18281 -0.19977 -0.18372 -0.19838 C -0.18567 -0.19491 -0.18632 -0.19306 -0.18919 -0.19074 C -0.19023 -0.18982 -0.1914 -0.18935 -0.19257 -0.18866 L -0.19921 -0.18102 L -0.17356 -0.30093 C -0.16406 -0.25671 -0.17161 -0.2963 -0.16914 -0.19653 C -0.16914 -0.19444 -0.16835 -0.19259 -0.16809 -0.19074 C -0.16757 -0.18819 -0.16783 -0.18495 -0.16692 -0.18287 C -0.16627 -0.18148 -0.16471 -0.18171 -0.16354 -0.18102 C -0.16145 -0.18171 -0.15885 -0.18125 -0.1569 -0.18287 C -0.15572 -0.18403 -0.15494 -0.18657 -0.15455 -0.18866 C -0.1539 -0.19306 -0.15403 -0.19792 -0.15351 -0.20232 C -0.15325 -0.20417 -0.15273 -0.20602 -0.15247 -0.2081 C -0.15208 -0.21065 -0.15182 -0.21319 -0.1513 -0.21574 C -0.15104 -0.21782 -0.15013 -0.21968 -0.15013 -0.22153 C -0.14973 -0.24607 -0.15013 -0.2706 -0.15013 -0.29514 L -0.14127 -0.29306 C -0.14218 -0.27315 -0.14231 -0.26736 -0.14348 -0.24861 C -0.14453 -0.23264 -0.14544 -0.22778 -0.14583 -0.20995 C -0.14596 -0.20162 -0.14583 -0.19329 -0.14583 -0.18495 L -0.14687 -0.28727 C -0.14414 -0.28264 -0.13802 -0.27338 -0.1358 -0.26597 C -0.13281 -0.25694 -0.13424 -0.2581 -0.13229 -0.25069 C -0.13177 -0.24792 -0.13072 -0.2456 -0.1302 -0.24282 C -0.12747 -0.23148 -0.12838 -0.23357 -0.12682 -0.22361 C -0.1246 -0.20972 -0.12682 -0.22778 -0.1246 -0.2081 L -0.12565 -0.19259 L -0.12565 -0.29306 C -0.12708 -0.24537 -0.12682 -0.26875 -0.12682 -0.22361 L -0.09895 -0.28935 C -0.10221 -0.28866 -0.10572 -0.28935 -0.10898 -0.28727 C -0.11041 -0.28634 -0.11197 -0.27801 -0.11223 -0.27569 C -0.11276 -0.27245 -0.11289 -0.26921 -0.11341 -0.26597 C -0.11406 -0.26204 -0.1151 -0.25833 -0.11562 -0.2544 L -0.11679 -0.24676 C -0.11614 -0.21806 -0.12382 -0.20069 -0.11223 -0.19074 C -0.11119 -0.18982 -0.11015 -0.18935 -0.10898 -0.18866 C -0.1082 -0.1875 -0.10768 -0.18519 -0.10664 -0.18495 C -0.10182 -0.18357 -0.10169 -0.18889 -0.1 -0.19444 C -0.09739 -0.2169 -0.09895 -0.20093 -0.09895 -0.24282 L -0.09895 -0.24259 C -0.09856 -0.23634 -0.09843 -0.22986 -0.09778 -0.22361 C -0.09752 -0.22153 -0.09674 -0.21968 -0.09661 -0.21782 C -0.09635 -0.2125 -0.09661 -0.20741 -0.09661 -0.20232 L -0.10338 -0.24861 C -0.09401 -0.24259 -0.09661 -0.24676 -0.09335 -0.24097 L -0.1625 -0.15579 L -0.06223 -0.28935 C -0.06549 -0.28866 -0.06901 -0.28958 -0.07226 -0.28727 C -0.0733 -0.28657 -0.07278 -0.28333 -0.0733 -0.28148 C -0.07382 -0.2794 -0.07473 -0.27755 -0.07552 -0.27569 C -0.07838 -0.26111 -0.07734 -0.26806 -0.0789 -0.2544 C -0.07825 -0.23148 -0.07968 -0.22014 -0.07656 -0.20232 C -0.07591 -0.19838 -0.07565 -0.19398 -0.07434 -0.19074 C -0.0694 -0.17755 -0.07174 -0.18241 -0.0677 -0.17523 C -0.06705 -0.17778 -0.06627 -0.18056 -0.06549 -0.18287 C -0.06484 -0.18495 -0.0638 -0.18657 -0.06328 -0.18866 C -0.06067 -0.19769 -0.06354 -0.19213 -0.06093 -0.19653 L -0.04427 -0.28542 C -0.04492 -0.27963 -0.04557 -0.27361 -0.04661 -0.26806 C -0.04713 -0.26412 -0.0483 -0.26042 -0.04869 -0.25648 C -0.04973 -0.24607 -0.04908 -0.23542 -0.05091 -0.22546 C -0.05143 -0.22361 -0.05182 -0.22176 -0.05208 -0.21968 C -0.05533 -0.19491 -0.05234 -0.20741 -0.05664 -0.19259 C -0.05781 -0.18357 -0.05768 -0.1875 -0.05768 -0.18102 L -0.04205 -0.27176 C -0.04114 -0.25 -0.04101 -0.24421 -0.03984 -0.22361 C -0.03945 -0.21782 -0.03919 -0.21181 -0.03867 -0.20625 C -0.03841 -0.20301 -0.03802 -0.19977 -0.03763 -0.19653 C -0.03737 -0.19444 -0.03658 -0.19282 -0.03645 -0.19074 C -0.03619 -0.18495 -0.03645 -0.17917 -0.03645 -0.17338 L -0.05091 -0.22732 L -0.03541 -0.22732 L -0.01302 -0.29884 C -0.0233 -0.26366 -0.01132 -0.30347 -0.02304 -0.26806 C -0.02825 -0.25255 -0.02591 -0.2588 -0.02968 -0.24861 C -0.02942 -0.23519 -0.02929 -0.22153 -0.02864 -0.2081 C -0.02851 -0.20602 -0.02812 -0.20417 -0.0276 -0.20232 C -0.02539 -0.19444 -0.02578 -0.19769 -0.022 -0.19259 C -0.02122 -0.19144 -0.02057 -0.18982 -0.01979 -0.18866 C -0.01835 -0.18681 -0.01692 -0.18449 -0.01536 -0.18287 C -0.01419 -0.18194 -0.01197 -0.18102 -0.01197 -0.18079 L -0.03867 -0.3338 C -0.04583 -0.31944 -0.04296 -0.32431 -0.04661 -0.31829 L 0.01368 -0.30278 C 0.01329 -0.28819 0.0125 -0.25023 0.01146 -0.2331 C 0.0112 -0.2294 0.01042 -0.22546 0.01029 -0.22153 C 0.01003 -0.2081 0.01029 -0.19444 0.01029 -0.18102 L 0.02487 -0.30093 C 0.02513 -0.28611 0.02592 -0.2713 0.02592 -0.25648 C 0.02592 -0.24097 0.02513 -0.22546 0.02487 -0.20995 C 0.02474 -0.20232 0.02487 -0.19444 0.02487 -0.18681 L 0.01146 -0.25069 L 0.0293 -0.24861 L 0.04818 -0.29306 C 0.04714 -0.28218 0.04727 -0.2706 0.04493 -0.26019 C 0.04428 -0.25741 0.04206 -0.24884 0.04154 -0.24491 C 0.03959 -0.23148 0.0418 -0.23889 0.03829 -0.2294 C 0.03816 -0.2287 0.03503 -0.20787 0.0349 -0.20417 C 0.03464 -0.19398 0.0349 -0.18357 0.0349 -0.17338 L 0.04714 -0.27755 C 0.0474 -0.27616 0.05222 -0.2544 0.05261 -0.25069 C 0.05339 -0.24329 0.05469 -0.21111 0.05495 -0.20625 C 0.05508 -0.20347 0.0556 -0.20093 0.05599 -0.19838 C 0.05678 -0.19444 0.05821 -0.18681 0.05821 -0.18657 L 0.0405 -0.22732 C 0.05235 -0.22523 0.04779 -0.22546 0.05391 -0.22546 L 0.07058 -0.29884 C 0.07019 -0.26482 0.06954 -0.23056 0.06954 -0.19653 L 0.075 -0.26991 C 0.0754 -0.25579 0.07487 -0.24144 0.07618 -0.22732 C 0.07631 -0.225 0.07774 -0.23102 0.07826 -0.2331 C 0.0793 -0.23704 0.07995 -0.24097 0.0806 -0.24491 C 0.08099 -0.24676 0.08112 -0.24884 0.08165 -0.25069 C 0.08451 -0.25787 0.08295 -0.25486 0.0862 -0.26019 C 0.08659 -0.26227 0.08698 -0.26412 0.08724 -0.26597 C 0.08763 -0.26852 0.08777 -0.2713 0.08842 -0.27384 C 0.08894 -0.27593 0.08985 -0.27755 0.09063 -0.27963 C 0.09753 -0.31528 0.0918 -0.2875 0.0918 -0.19074 L 0.04388 -0.34329 C 0.04493 -0.33819 0.04571 -0.33287 0.04714 -0.32778 C 0.04714 -0.32755 0.05 -0.32315 0.05053 -0.32199 L 0.11185 -0.30278 C 0.11146 -0.28982 0.11107 -0.27708 0.11068 -0.26412 C 0.11029 -0.2544 0.10964 -0.24491 0.10951 -0.23519 C 0.10925 -0.21782 0.10951 -0.20046 0.10951 -0.18287 L 0.10951 -0.30093 C 0.1125 -0.29815 0.11576 -0.2963 0.11849 -0.29306 C 0.11954 -0.29167 0.1198 -0.28889 0.12071 -0.28727 C 0.12175 -0.28565 0.12292 -0.28472 0.12409 -0.28333 C 0.12448 -0.28079 0.12474 -0.27824 0.12513 -0.27569 C 0.1254 -0.27384 0.12592 -0.27199 0.12618 -0.26991 L 0.12852 -0.2544 C 0.12813 -0.24167 0.12839 -0.2287 0.12748 -0.21574 C 0.12722 -0.21296 0.12592 -0.21065 0.12513 -0.2081 C 0.12383 -0.20417 0.12266 -0.19977 0.12071 -0.19653 L 0.11407 -0.18495 L 0.10625 -0.24676 L 0.1375 -0.29699 C 0.13868 -0.17269 0.11576 -0.17917 0.14974 -0.17917 L 0.14415 -0.24097 L 0.13972 -0.29884 C 0.1431 -0.29769 0.14636 -0.29653 0.14974 -0.29514 C 0.15079 -0.29444 0.15196 -0.29421 0.15313 -0.29306 C 0.15756 -0.28843 0.15287 -0.28935 0.15743 -0.28935 L 0.13633 -0.32593 C 0.1461 -0.32755 0.14532 -0.33171 0.15079 -0.32407 C 0.15157 -0.32292 0.15222 -0.32153 0.15313 -0.32014 L 0.14636 -0.37222 C 0.14727 -0.36389 0.15027 -0.35532 0.1474 -0.34722 C 0.14688 -0.3456 0.14597 -0.34468 0.14519 -0.34329 L 0.17644 -0.2912 C 0.17605 -0.28472 0.17579 -0.27824 0.1754 -0.27176 C 0.17513 -0.26852 0.17422 -0.26551 0.17422 -0.26227 C 0.17422 -0.23843 0.17474 -0.21458 0.1754 -0.19074 C 0.1754 -0.18796 0.17644 -0.18287 0.17644 -0.18264 L 0.16303 -0.29884 C 0.18464 -0.29699 0.17722 -0.29699 0.18542 -0.29699 L 0.18985 -0.29884 C 0.19662 -0.22847 0.19428 -0.26829 0.19428 -0.17917 L 0.20665 -0.29514 C 0.20599 -0.26852 0.20599 -0.24375 0.2043 -0.21782 C 0.20404 -0.21389 0.20352 -0.20995 0.20313 -0.20625 C 0.20196 -0.18958 0.20209 -0.19306 0.20209 -0.18102 L 0.20769 -0.27755 C 0.20951 -0.27245 0.21172 -0.26759 0.21329 -0.26227 C 0.21433 -0.25857 0.21459 -0.2544 0.21537 -0.25069 C 0.21615 -0.24722 0.21693 -0.24421 0.21771 -0.24097 C 0.21836 -0.23819 0.21928 -0.23588 0.21993 -0.2331 C 0.22123 -0.22755 0.22201 -0.22153 0.22331 -0.21574 C 0.22396 -0.2125 0.22474 -0.20949 0.2254 -0.20625 C 0.22618 -0.20232 0.22774 -0.19444 0.22774 -0.19421 C 0.22735 -0.19005 0.22787 -0.18519 0.2267 -0.18102 C 0.22605 -0.17917 0.22331 -0.17917 0.22331 -0.17894 L 0.22435 -0.30278 C 0.22396 -0.29514 0.2237 -0.28727 0.22331 -0.27963 C 0.22292 -0.27315 0.22253 -0.26667 0.22214 -0.26019 C 0.22149 -0.24491 0.21993 -0.2294 0.21993 -0.21389 L 0.21993 -0.19074 L 0.2323 -0.30278 L 0.2323 -0.16759 L 0.23099 -0.24282 C 0.24831 -0.24097 0.24388 -0.24769 0.24896 -0.23889 L 0.24779 -0.29514 C 0.24857 -0.28657 0.24922 -0.27824 0.25 -0.26991 C 0.25027 -0.26667 0.25105 -0.26343 0.25105 -0.26019 C 0.25326 -0.17431 0.24519 -0.20347 0.25339 -0.17523 L 0.18763 -0.31829 C 0.1892 -0.32083 0.19636 -0.33056 0.1987 -0.33565 C 0.2017 -0.34167 0.20183 -0.34005 0.19974 -0.34329 L 0.28125 -0.29699 L 0.28125 -0.18102 L 0.27344 -0.30671 C 0.27683 -0.30532 0.28021 -0.30417 0.28347 -0.30278 C 0.28464 -0.30232 0.28581 -0.30185 0.28685 -0.30093 C 0.28803 -0.29977 0.29024 -0.29699 0.29024 -0.29676 L 0.30248 -0.29699 C 0.30092 -0.2912 0.29909 -0.28565 0.29792 -0.27963 C 0.29636 -0.27176 0.29753 -0.2706 0.29571 -0.26412 C 0.29519 -0.26204 0.29415 -0.26019 0.29349 -0.25833 C 0.29388 -0.24028 0.29388 -0.22222 0.29467 -0.20417 C 0.2948 -0.20208 0.29532 -0.20023 0.29571 -0.19838 C 0.29753 -0.19213 0.30066 -0.18796 0.30352 -0.18287 L 0.30586 -0.17917 C 0.3073 -0.17963 0.30899 -0.1794 0.31029 -0.18102 C 0.3112 -0.18241 0.31081 -0.18495 0.31133 -0.18681 C 0.31198 -0.18889 0.31277 -0.19074 0.31355 -0.19259 C 0.31394 -0.19769 0.31407 -0.20301 0.31459 -0.2081 C 0.31485 -0.21019 0.31563 -0.21181 0.31589 -0.21389 C 0.31667 -0.21968 0.31719 -0.22546 0.31797 -0.23125 C 0.31771 -0.24421 0.31771 -0.25718 0.31693 -0.26991 C 0.31589 -0.28657 0.31355 -0.2787 0.30795 -0.29306 C 0.30521 -0.30046 0.30678 -0.29722 0.30352 -0.30278 L 0.32696 -0.2912 C 0.32657 -0.27454 0.32644 -0.25764 0.32592 -0.24097 C 0.32527 -0.22523 0.32448 -0.2331 0.32253 -0.21782 L 0.32019 -0.20046 C 0.31902 -0.18032 0.31915 -0.1875 0.31915 -0.17917 L 0.32917 -0.28727 C 0.33112 -0.28148 0.3336 -0.27616 0.33477 -0.26991 C 0.33581 -0.26435 0.33529 -0.25833 0.33581 -0.25255 C 0.3362 -0.25 0.33672 -0.24745 0.33698 -0.24491 C 0.33737 -0.22732 0.3375 -0.20995 0.33816 -0.19259 C 0.33816 -0.19005 0.3392 -0.18495 0.3392 -0.18472 L 0.32357 -0.2331 C 0.33438 -0.23102 0.3306 -0.2338 0.33581 -0.2294 L 0.35144 -0.29699 C 0.35066 -0.29051 0.35013 -0.28403 0.34922 -0.27755 C 0.34896 -0.27569 0.34844 -0.27384 0.34818 -0.27176 C 0.34701 -0.26412 0.3448 -0.24861 0.3448 -0.24838 C 0.34441 -0.24282 0.34415 -0.23704 0.34362 -0.23125 C 0.34336 -0.22801 0.34258 -0.225 0.34258 -0.22153 C 0.34258 -0.20995 0.34362 -0.19838 0.34362 -0.18681 L 0.35261 -0.28333 C 0.35521 -0.27708 0.35834 -0.27107 0.36042 -0.26412 C 0.36329 -0.2544 0.36146 -0.2588 0.36485 -0.25069 L 0.36706 -0.23889 C 0.36758 -0.23704 0.36797 -0.23519 0.36823 -0.2331 L 0.36928 -0.22546 C 0.36902 -0.20926 0.36823 -0.19329 0.36823 -0.17708 L 0.37279 -0.28542 C 0.37227 -0.27708 0.37214 -0.26852 0.37149 -0.26019 C 0.37136 -0.25833 0.37058 -0.25648 0.37045 -0.2544 C 0.36902 -0.22894 0.36928 -0.21713 0.36928 -0.19259 L 0.33477 -0.34144 C 0.33243 -0.32338 0.33256 -0.32986 0.33256 -0.32199 L 0.33152 -0.32199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2" dur="10000" fill="hold"/>
                                        <p:tgtEl>
                                          <p:spTgt spid="5"/>
                                        </p:tgtEl>
                                        <p:attrNameLst>
                                          <p:attrName>ppt_x</p:attrName>
                                          <p:attrName>ppt_y</p:attrName>
                                        </p:attrNameLst>
                                      </p:cBhvr>
                                      <p:rCtr x="37396" y="3681"/>
                                    </p:animMotion>
                                  </p:childTnLst>
                                </p:cTn>
                              </p:par>
                            </p:childTnLst>
                          </p:cTn>
                        </p:par>
                        <p:par>
                          <p:cTn id="13" fill="hold">
                            <p:stCondLst>
                              <p:cond delay="10000"/>
                            </p:stCondLst>
                            <p:childTnLst>
                              <p:par>
                                <p:cTn id="14" presetID="6" presetClass="exit" presetSubtype="32" fill="hold" nodeType="afterEffect">
                                  <p:stCondLst>
                                    <p:cond delay="0"/>
                                  </p:stCondLst>
                                  <p:childTnLst>
                                    <p:animEffect transition="out" filter="circle(out)">
                                      <p:cBhvr>
                                        <p:cTn id="15" dur="10"/>
                                        <p:tgtEl>
                                          <p:spTgt spid="5"/>
                                        </p:tgtEl>
                                      </p:cBhvr>
                                    </p:animEffect>
                                    <p:set>
                                      <p:cBhvr>
                                        <p:cTn id="16"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RÈM"/>
  <p:tag name="ISPRING_SLIDE_INDENT_LEVEL" val="0"/>
  <p:tag name="ISPRING_SLIDE_ID_2" val="{D6D9E0D4-8E48-423F-8740-17F7BDDACD75}"/>
  <p:tag name="GENSWF_ADVANCE_TIME" val="5.00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SLIDE_TITLE" val="HƯỚNG DẪN VỀ NHÀ"/>
  <p:tag name="TIMING" val="|1.777|2.915|6.185|4.939"/>
  <p:tag name="GENSWF_ADVANCE_TIME" val="22.201"/>
  <p:tag name="ISPRING_SLIDE_ID_2" val="{51A8C3C4-36BC-4B59-A3A9-54347D2AEE2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ÀI 4: SỬ DỤNG CÁC HÀM ĐỂ TÍNH TOÁN"/>
  <p:tag name="ISPRING_SLIDE_INDENT_LEVEL" val="0"/>
  <p:tag name="ISPRING_SLIDE_ID_2" val="{868562D1-B3DB-417D-8342-CD23D8992048}"/>
  <p:tag name="GENSWF_ADVANCE_TIME" val="2.88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1520</Words>
  <Application>Microsoft Office PowerPoint</Application>
  <PresentationFormat>On-screen Show (16:9)</PresentationFormat>
  <Paragraphs>266</Paragraphs>
  <Slides>31</Slides>
  <Notes>15</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1" baseType="lpstr">
      <vt:lpstr>宋体</vt:lpstr>
      <vt:lpstr>Arial</vt:lpstr>
      <vt:lpstr>Calibri</vt:lpstr>
      <vt:lpstr>Calibri Light</vt:lpstr>
      <vt:lpstr>Tahoma</vt:lpstr>
      <vt:lpstr>Times New Roman</vt:lpstr>
      <vt:lpstr>UTM Ambrose</vt:lpstr>
      <vt:lpstr>Office Theme</vt:lpstr>
      <vt:lpstr>1_Office Theme</vt:lpstr>
      <vt:lpstr>Bitmap Image</vt:lpstr>
      <vt:lpstr>PowerPoint Presentation</vt:lpstr>
      <vt:lpstr>PowerPoint Presentation</vt:lpstr>
      <vt:lpstr>TRÒ CHƠI PLICKERS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237</cp:revision>
  <dcterms:created xsi:type="dcterms:W3CDTF">2021-07-22T17:31:00Z</dcterms:created>
  <dcterms:modified xsi:type="dcterms:W3CDTF">2023-12-14T01:10:51Z</dcterms:modified>
</cp:coreProperties>
</file>