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62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002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04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7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763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8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42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60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87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0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0C5E-3B35-4141-BB0A-12EC9D3C1EA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1EA2-2ABF-44FB-A3E0-2E91B2EBE8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1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68.svg"/><Relationship Id="rId3" Type="http://schemas.openxmlformats.org/officeDocument/2006/relationships/image" Target="../media/image4.svg"/><Relationship Id="rId21" Type="http://schemas.openxmlformats.org/officeDocument/2006/relationships/image" Target="../media/image10.png"/><Relationship Id="rId7" Type="http://schemas.openxmlformats.org/officeDocument/2006/relationships/image" Target="../media/image16.svg"/><Relationship Id="rId12" Type="http://schemas.openxmlformats.org/officeDocument/2006/relationships/image" Target="../media/image6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98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0.svg"/><Relationship Id="rId15" Type="http://schemas.openxmlformats.org/officeDocument/2006/relationships/image" Target="../media/image7.png"/><Relationship Id="rId10" Type="http://schemas.openxmlformats.org/officeDocument/2006/relationships/image" Target="../media/image96.sv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14" Type="http://schemas.openxmlformats.org/officeDocument/2006/relationships/image" Target="../media/image8.svg"/><Relationship Id="rId22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svg"/><Relationship Id="rId18" Type="http://schemas.openxmlformats.org/officeDocument/2006/relationships/image" Target="../media/image18.png"/><Relationship Id="rId3" Type="http://schemas.openxmlformats.org/officeDocument/2006/relationships/image" Target="../media/image100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102.sv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8.svg"/><Relationship Id="rId5" Type="http://schemas.openxmlformats.org/officeDocument/2006/relationships/image" Target="../media/image6.svg"/><Relationship Id="rId15" Type="http://schemas.openxmlformats.org/officeDocument/2006/relationships/image" Target="../media/image64.sv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7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6.svg"/><Relationship Id="rId7" Type="http://schemas.openxmlformats.org/officeDocument/2006/relationships/image" Target="../media/image11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14.svg"/><Relationship Id="rId5" Type="http://schemas.openxmlformats.org/officeDocument/2006/relationships/image" Target="../media/image108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7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4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8.svg"/><Relationship Id="rId7" Type="http://schemas.openxmlformats.org/officeDocument/2006/relationships/image" Target="../media/image12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20.svg"/><Relationship Id="rId4" Type="http://schemas.openxmlformats.org/officeDocument/2006/relationships/image" Target="../media/image28.png"/><Relationship Id="rId9" Type="http://schemas.openxmlformats.org/officeDocument/2006/relationships/image" Target="../media/image1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7.svg"/><Relationship Id="rId3" Type="http://schemas.openxmlformats.org/officeDocument/2006/relationships/image" Target="../media/image84.svg"/><Relationship Id="rId7" Type="http://schemas.openxmlformats.org/officeDocument/2006/relationships/image" Target="../media/image92.svg"/><Relationship Id="rId12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74.svg"/><Relationship Id="rId5" Type="http://schemas.openxmlformats.org/officeDocument/2006/relationships/image" Target="../media/image86.svg"/><Relationship Id="rId10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9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jpg"/><Relationship Id="rId3" Type="http://schemas.openxmlformats.org/officeDocument/2006/relationships/image" Target="../media/image129.svg"/><Relationship Id="rId7" Type="http://schemas.openxmlformats.org/officeDocument/2006/relationships/image" Target="../media/image133.svg"/><Relationship Id="rId12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37.svg"/><Relationship Id="rId5" Type="http://schemas.openxmlformats.org/officeDocument/2006/relationships/image" Target="../media/image131.sv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135.svg"/><Relationship Id="rId1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2.svg"/><Relationship Id="rId7" Type="http://schemas.openxmlformats.org/officeDocument/2006/relationships/image" Target="../media/image146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44.svg"/><Relationship Id="rId4" Type="http://schemas.openxmlformats.org/officeDocument/2006/relationships/image" Target="../media/image45.png"/><Relationship Id="rId9" Type="http://schemas.openxmlformats.org/officeDocument/2006/relationships/image" Target="../media/image14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53791">
            <a:off x="2308005" y="-563471"/>
            <a:ext cx="2872383" cy="30675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80321">
            <a:off x="148680" y="-1299887"/>
            <a:ext cx="2839978" cy="31619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53281" y="1041400"/>
            <a:ext cx="8279079" cy="543687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82964" y="1804603"/>
            <a:ext cx="9419712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4"/>
              </a:lnSpc>
              <a:spcBef>
                <a:spcPct val="0"/>
              </a:spcBef>
            </a:pPr>
            <a:r>
              <a:rPr lang="vi-VN" sz="4874" spc="243" smtClean="0">
                <a:solidFill>
                  <a:srgbClr val="44688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Tiết 8: Thực hành tiếng Việt</a:t>
            </a:r>
            <a:endParaRPr lang="en-US" sz="4874" spc="243" dirty="0" smtClean="0">
              <a:solidFill>
                <a:srgbClr val="44688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lnSpc>
                <a:spcPts val="6824"/>
              </a:lnSpc>
              <a:spcBef>
                <a:spcPct val="0"/>
              </a:spcBef>
            </a:pPr>
            <a:r>
              <a:rPr lang="en-US" sz="4874" spc="243" dirty="0" smtClean="0">
                <a:solidFill>
                  <a:srgbClr val="44688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MỞ </a:t>
            </a:r>
            <a:r>
              <a:rPr lang="en-US" sz="4874" spc="243" dirty="0">
                <a:solidFill>
                  <a:srgbClr val="44688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RỘNG THÀNH PHẦN CHÍNH CỦA CÂU BẰNG CỤM TỪ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795045" y="1928446"/>
            <a:ext cx="2848325" cy="30011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963011" y="-1329229"/>
            <a:ext cx="3107781" cy="340494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736256" y="2661994"/>
            <a:ext cx="2911488" cy="28585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09482">
            <a:off x="2898600" y="4889508"/>
            <a:ext cx="1945027" cy="2565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643470">
            <a:off x="655682" y="5586444"/>
            <a:ext cx="1069293" cy="1629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373408">
            <a:off x="9205153" y="5781642"/>
            <a:ext cx="1985071" cy="31738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88163">
            <a:off x="9076238" y="5306692"/>
            <a:ext cx="1105017" cy="12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282696" flipH="1" flipV="1">
            <a:off x="11080482" y="872140"/>
            <a:ext cx="1873286" cy="206889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03163" y="4130405"/>
            <a:ext cx="3075945" cy="33700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734570">
            <a:off x="11678858" y="6033434"/>
            <a:ext cx="942333" cy="10491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1739" y="937488"/>
            <a:ext cx="11125500" cy="1515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229"/>
              </a:lnSpc>
            </a:pPr>
            <a:r>
              <a:rPr lang="en-US" sz="4266" spc="8" dirty="0">
                <a:solidFill>
                  <a:srgbClr val="454B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I.  TÁC DỤNG CỦA VIỆC MỞ RỘNG THÀNH PHẦN CHÍNH CỦA CÂU BẰNG CỤM TỪ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28590" y="2334068"/>
            <a:ext cx="1636985" cy="14881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247162" y="-321964"/>
            <a:ext cx="791914" cy="7890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273900" y="1906584"/>
            <a:ext cx="1218219" cy="4274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1612866" y="-3022602"/>
            <a:ext cx="10756871" cy="12395570"/>
            <a:chOff x="-180632" y="-436978"/>
            <a:chExt cx="812800" cy="9366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384" cy="71439"/>
            </a:xfrm>
            <a:custGeom>
              <a:avLst/>
              <a:gdLst/>
              <a:ahLst/>
              <a:cxnLst/>
              <a:rect l="l" t="t" r="r" b="b"/>
              <a:pathLst>
                <a:path w="444384" h="71439">
                  <a:moveTo>
                    <a:pt x="35719" y="0"/>
                  </a:moveTo>
                  <a:lnTo>
                    <a:pt x="408665" y="0"/>
                  </a:lnTo>
                  <a:cubicBezTo>
                    <a:pt x="428392" y="0"/>
                    <a:pt x="444384" y="15992"/>
                    <a:pt x="444384" y="35719"/>
                  </a:cubicBezTo>
                  <a:lnTo>
                    <a:pt x="444384" y="35719"/>
                  </a:lnTo>
                  <a:cubicBezTo>
                    <a:pt x="444384" y="55447"/>
                    <a:pt x="428392" y="71439"/>
                    <a:pt x="408665" y="71439"/>
                  </a:cubicBezTo>
                  <a:lnTo>
                    <a:pt x="35719" y="71439"/>
                  </a:lnTo>
                  <a:cubicBezTo>
                    <a:pt x="15992" y="71439"/>
                    <a:pt x="0" y="55447"/>
                    <a:pt x="0" y="35719"/>
                  </a:cubicBezTo>
                  <a:lnTo>
                    <a:pt x="0" y="35719"/>
                  </a:lnTo>
                  <a:cubicBezTo>
                    <a:pt x="0" y="15992"/>
                    <a:pt x="15992" y="0"/>
                    <a:pt x="35719" y="0"/>
                  </a:cubicBezTo>
                  <a:close/>
                </a:path>
              </a:pathLst>
            </a:custGeom>
            <a:solidFill>
              <a:srgbClr val="FFF9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180632" y="-436978"/>
              <a:ext cx="812800" cy="936625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333" dirty="0" err="1">
                  <a:solidFill>
                    <a:srgbClr val="CD5E5E"/>
                  </a:solidFill>
                  <a:latin typeface="Roboto Condensed Bold"/>
                </a:rPr>
                <a:t>Yêu</a:t>
              </a:r>
              <a:r>
                <a:rPr lang="en-US" sz="2333" dirty="0">
                  <a:solidFill>
                    <a:srgbClr val="CD5E5E"/>
                  </a:solidFill>
                  <a:latin typeface="Roboto Condensed Bold"/>
                </a:rPr>
                <a:t> </a:t>
              </a:r>
              <a:r>
                <a:rPr lang="en-US" sz="2333" dirty="0" err="1">
                  <a:solidFill>
                    <a:srgbClr val="CD5E5E"/>
                  </a:solidFill>
                  <a:latin typeface="Roboto Condensed Bold"/>
                </a:rPr>
                <a:t>cầu</a:t>
              </a:r>
              <a:r>
                <a:rPr lang="en-US" sz="2333" dirty="0">
                  <a:solidFill>
                    <a:srgbClr val="CD5E5E"/>
                  </a:solidFill>
                  <a:latin typeface="Roboto Condensed Bold"/>
                </a:rPr>
                <a:t>: </a:t>
              </a:r>
              <a:r>
                <a:rPr lang="en-US" sz="2333" dirty="0">
                  <a:solidFill>
                    <a:srgbClr val="CD5E5E"/>
                  </a:solidFill>
                  <a:latin typeface="Roboto Condensed"/>
                </a:rPr>
                <a:t>HS </a:t>
              </a:r>
              <a:r>
                <a:rPr lang="en-US" sz="2333" dirty="0" err="1">
                  <a:solidFill>
                    <a:srgbClr val="CD5E5E"/>
                  </a:solidFill>
                  <a:latin typeface="Roboto Condensed"/>
                </a:rPr>
                <a:t>thực</a:t>
              </a:r>
              <a:r>
                <a:rPr lang="en-US" sz="2333" dirty="0">
                  <a:solidFill>
                    <a:srgbClr val="CD5E5E"/>
                  </a:solidFill>
                  <a:latin typeface="Roboto Condensed"/>
                </a:rPr>
                <a:t> </a:t>
              </a:r>
              <a:r>
                <a:rPr lang="en-US" sz="2333" dirty="0" err="1">
                  <a:solidFill>
                    <a:srgbClr val="CD5E5E"/>
                  </a:solidFill>
                  <a:latin typeface="Roboto Condensed"/>
                </a:rPr>
                <a:t>hiện</a:t>
              </a:r>
              <a:r>
                <a:rPr lang="en-US" sz="2333" dirty="0">
                  <a:solidFill>
                    <a:srgbClr val="CD5E5E"/>
                  </a:solidFill>
                  <a:latin typeface="Roboto Condensed"/>
                </a:rPr>
                <a:t> </a:t>
              </a:r>
              <a:r>
                <a:rPr lang="en-US" sz="2333" dirty="0" err="1">
                  <a:solidFill>
                    <a:srgbClr val="CD5E5E"/>
                  </a:solidFill>
                  <a:latin typeface="Roboto Condensed"/>
                </a:rPr>
                <a:t>bài</a:t>
              </a:r>
              <a:r>
                <a:rPr lang="en-US" sz="2333" dirty="0">
                  <a:solidFill>
                    <a:srgbClr val="CD5E5E"/>
                  </a:solidFill>
                  <a:latin typeface="Roboto Condensed"/>
                </a:rPr>
                <a:t> </a:t>
              </a:r>
              <a:r>
                <a:rPr lang="en-US" sz="2333" dirty="0" err="1">
                  <a:solidFill>
                    <a:srgbClr val="CD5E5E"/>
                  </a:solidFill>
                  <a:latin typeface="Roboto Condensed"/>
                </a:rPr>
                <a:t>tập</a:t>
              </a:r>
              <a:r>
                <a:rPr lang="en-US" sz="2333" dirty="0">
                  <a:solidFill>
                    <a:srgbClr val="CD5E5E"/>
                  </a:solidFill>
                  <a:latin typeface="Roboto Condensed"/>
                </a:rPr>
                <a:t> </a:t>
              </a:r>
              <a:r>
                <a:rPr lang="en-US" sz="2333" dirty="0" err="1">
                  <a:solidFill>
                    <a:srgbClr val="CD5E5E"/>
                  </a:solidFill>
                  <a:latin typeface="Roboto Condensed"/>
                </a:rPr>
                <a:t>số</a:t>
              </a:r>
              <a:r>
                <a:rPr lang="en-US" sz="2333" dirty="0">
                  <a:solidFill>
                    <a:srgbClr val="CD5E5E"/>
                  </a:solidFill>
                  <a:latin typeface="Roboto Condensed"/>
                </a:rPr>
                <a:t> 2 (SGK, tr.24).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431597">
            <a:off x="-613352" y="4168135"/>
            <a:ext cx="3443495" cy="34309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328526" flipH="1">
            <a:off x="4358399" y="5371619"/>
            <a:ext cx="2116219" cy="210852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40875" y="246740"/>
            <a:ext cx="11447229" cy="723057"/>
            <a:chOff x="0" y="0"/>
            <a:chExt cx="22894459" cy="144611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981798" y="121940"/>
              <a:ext cx="12504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7"/>
                </a:lnSpc>
              </a:pPr>
              <a:r>
                <a:rPr lang="en-US" sz="1866" spc="4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463915" y="112416"/>
              <a:ext cx="5702832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  <a:spcBef>
                  <a:spcPct val="0"/>
                </a:spcBef>
              </a:pPr>
              <a:r>
                <a:rPr lang="en-US" sz="1866" spc="93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6018029">
            <a:off x="4913573" y="3658337"/>
            <a:ext cx="1432125" cy="18317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1017631">
            <a:off x="9152402" y="3373494"/>
            <a:ext cx="2566023" cy="362945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6926096" y="2759504"/>
            <a:ext cx="2566023" cy="36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875" y="246740"/>
            <a:ext cx="11447229" cy="723057"/>
            <a:chOff x="0" y="0"/>
            <a:chExt cx="22894459" cy="1446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81798" y="121940"/>
              <a:ext cx="12504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7"/>
                </a:lnSpc>
              </a:pPr>
              <a:r>
                <a:rPr lang="en-US" sz="1866" spc="4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463915" y="112416"/>
              <a:ext cx="5702832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  <a:spcBef>
                  <a:spcPct val="0"/>
                </a:spcBef>
              </a:pPr>
              <a:r>
                <a:rPr lang="en-US" sz="1866" spc="93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60874">
            <a:off x="9157396" y="3788823"/>
            <a:ext cx="4697610" cy="3266655"/>
            <a:chOff x="0" y="0"/>
            <a:chExt cx="9395220" cy="6533309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867181" y="0"/>
              <a:ext cx="1694671" cy="718745"/>
              <a:chOff x="0" y="0"/>
              <a:chExt cx="2527300" cy="10718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27300" cy="1071880"/>
              </a:xfrm>
              <a:custGeom>
                <a:avLst/>
                <a:gdLst/>
                <a:ahLst/>
                <a:cxnLst/>
                <a:rect l="l" t="t" r="r" b="b"/>
                <a:pathLst>
                  <a:path w="2527300" h="1071880">
                    <a:moveTo>
                      <a:pt x="260350" y="1071880"/>
                    </a:moveTo>
                    <a:lnTo>
                      <a:pt x="0" y="914400"/>
                    </a:lnTo>
                    <a:lnTo>
                      <a:pt x="524510" y="48260"/>
                    </a:lnTo>
                    <a:lnTo>
                      <a:pt x="941070" y="516890"/>
                    </a:lnTo>
                    <a:lnTo>
                      <a:pt x="1245870" y="0"/>
                    </a:lnTo>
                    <a:lnTo>
                      <a:pt x="1604010" y="500380"/>
                    </a:lnTo>
                    <a:lnTo>
                      <a:pt x="1941830" y="15240"/>
                    </a:lnTo>
                    <a:lnTo>
                      <a:pt x="2527300" y="787400"/>
                    </a:lnTo>
                    <a:lnTo>
                      <a:pt x="2284730" y="971550"/>
                    </a:lnTo>
                    <a:lnTo>
                      <a:pt x="1951990" y="533400"/>
                    </a:lnTo>
                    <a:lnTo>
                      <a:pt x="1607820" y="1028700"/>
                    </a:lnTo>
                    <a:lnTo>
                      <a:pt x="1271270" y="557530"/>
                    </a:lnTo>
                    <a:lnTo>
                      <a:pt x="990600" y="1031240"/>
                    </a:lnTo>
                    <a:lnTo>
                      <a:pt x="571500" y="56007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56135" y="1121515"/>
              <a:ext cx="3552105" cy="541179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19900">
              <a:off x="54331" y="2521963"/>
              <a:ext cx="2051602" cy="315190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775364">
              <a:off x="7107695" y="3367336"/>
              <a:ext cx="2015762" cy="2658679"/>
            </a:xfrm>
            <a:prstGeom prst="rect">
              <a:avLst/>
            </a:prstGeom>
          </p:spPr>
        </p:pic>
      </p:grpSp>
      <p:graphicFrame>
        <p:nvGraphicFramePr>
          <p:cNvPr id="14" name="Table 14"/>
          <p:cNvGraphicFramePr>
            <a:graphicFrameLocks noGrp="1"/>
          </p:cNvGraphicFramePr>
          <p:nvPr>
            <p:extLst/>
          </p:nvPr>
        </p:nvGraphicFramePr>
        <p:xfrm>
          <a:off x="812042" y="1789409"/>
          <a:ext cx="10567917" cy="4494191"/>
        </p:xfrm>
        <a:graphic>
          <a:graphicData uri="http://schemas.openxmlformats.org/drawingml/2006/table">
            <a:tbl>
              <a:tblPr/>
              <a:tblGrid>
                <a:gridCol w="67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929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CHỦ NGỮ ĐÃ ĐƯỢC </a:t>
                      </a:r>
                    </a:p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MỞ RỘNG BẰNG CỤM TỪ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CHỦ NGỮ ĐƯỢC RÚT GỌN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NHẬN XÉT VỀ Ý NGHĨA CÂU SAU KHI RÚT GỌN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a.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Một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tiếng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lá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rơi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lúc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này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Tiếng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lá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rơi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Mất đi ý nghĩa về thời điểm của lá rơi.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6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b.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Phút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yên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tĩnh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rừng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ban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mai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Phút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yên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tĩnh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Mất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thông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tin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nơi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yên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tĩnh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2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Roboto Condensed"/>
                        </a:rPr>
                        <a:t>c.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Mấy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con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gầm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ghi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sắc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lông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màu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xanh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Mấy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con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gầm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ghi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Mất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thông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tin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đặc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Roboto Condensed"/>
                        </a:rPr>
                        <a:t> con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vật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79717">
            <a:off x="-196887" y="5412696"/>
            <a:ext cx="1105091" cy="168365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66120" y="1111581"/>
            <a:ext cx="449387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446889"/>
                </a:solidFill>
                <a:latin typeface="Roboto Condensed Bold"/>
              </a:rPr>
              <a:t>Nhiệm</a:t>
            </a:r>
            <a:r>
              <a:rPr lang="en-US" sz="2400" dirty="0">
                <a:solidFill>
                  <a:srgbClr val="446889"/>
                </a:solidFill>
                <a:latin typeface="Roboto Condensed Bold"/>
              </a:rPr>
              <a:t> </a:t>
            </a:r>
            <a:r>
              <a:rPr lang="en-US" sz="2400" dirty="0" err="1">
                <a:solidFill>
                  <a:srgbClr val="446889"/>
                </a:solidFill>
                <a:latin typeface="Roboto Condensed Bold"/>
              </a:rPr>
              <a:t>vụ</a:t>
            </a:r>
            <a:r>
              <a:rPr lang="en-US" sz="2400" dirty="0">
                <a:solidFill>
                  <a:srgbClr val="446889"/>
                </a:solidFill>
                <a:latin typeface="Roboto Condensed Bold"/>
              </a:rPr>
              <a:t> 1: </a:t>
            </a:r>
            <a:r>
              <a:rPr lang="en-US" sz="2400" dirty="0" err="1">
                <a:solidFill>
                  <a:srgbClr val="446889"/>
                </a:solidFill>
                <a:latin typeface="Roboto Condensed"/>
              </a:rPr>
              <a:t>Bài</a:t>
            </a:r>
            <a:r>
              <a:rPr lang="en-US" sz="2400" dirty="0">
                <a:solidFill>
                  <a:srgbClr val="446889"/>
                </a:solidFill>
                <a:latin typeface="Roboto Condensed"/>
              </a:rPr>
              <a:t> 1 (SGK, tr. 17)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426416" y="4321291"/>
            <a:ext cx="892535" cy="8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9823" y="-275407"/>
            <a:ext cx="2586791" cy="253035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0875" y="246740"/>
            <a:ext cx="11447229" cy="723057"/>
            <a:chOff x="0" y="0"/>
            <a:chExt cx="22894459" cy="144611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81798" y="121940"/>
              <a:ext cx="12504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7"/>
                </a:lnSpc>
              </a:pPr>
              <a:r>
                <a:rPr lang="en-US" sz="1866" spc="4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463915" y="112416"/>
              <a:ext cx="5702832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  <a:spcBef>
                  <a:spcPct val="0"/>
                </a:spcBef>
              </a:pPr>
              <a:r>
                <a:rPr lang="en-US" sz="1866" spc="93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48584" y="1158752"/>
            <a:ext cx="2457617" cy="2448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28526" flipH="1">
            <a:off x="7209842" y="1680333"/>
            <a:ext cx="1510342" cy="1504849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extLst/>
          </p:nvPr>
        </p:nvGraphicFramePr>
        <p:xfrm>
          <a:off x="685800" y="2523381"/>
          <a:ext cx="11227740" cy="3686496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0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0427">
                <a:tc>
                  <a:txBody>
                    <a:bodyPr/>
                    <a:lstStyle/>
                    <a:p>
                      <a:pPr algn="just"/>
                      <a:endParaRPr lang="en-US" sz="12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VỊ NGỮ ĐÃ ĐƯỢC </a:t>
                      </a:r>
                    </a:p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MỞ RỘNG BẰNG CỤM TỪ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VỊ NGỮ ĐƯỢC RÚT GỌN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NHẬN XÉT VỀ Ý NGHĨA CÂU </a:t>
                      </a:r>
                    </a:p>
                    <a:p>
                      <a:pPr algn="ctr">
                        <a:defRPr/>
                      </a:pPr>
                      <a:r>
                        <a:rPr lang="en-US" sz="2100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SAU KHI RÚT GỌN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406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 Condensed"/>
                        </a:rPr>
                        <a:t>a.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chạy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tung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tăng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sục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sạo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bụi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cây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chạy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bụi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cây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 Condensed"/>
                        </a:rPr>
                        <a:t>Mất đi thông tin về cách chạy, thái độ của con Luốc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57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 Condensed"/>
                        </a:rPr>
                        <a:t>b.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im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lặng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quá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im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lặng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 Condensed"/>
                        </a:rPr>
                        <a:t>Mất đi thông tin về mức độ của sự im lặng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406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 Condensed"/>
                        </a:rPr>
                        <a:t>c.</a:t>
                      </a:r>
                      <a:endParaRPr lang="en-US" sz="70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lợp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bện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rơm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đủ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kiểu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hình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thù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...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lợp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bện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rơm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 </a:t>
                      </a:r>
                      <a:endParaRPr lang="en-US" sz="700" i="1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thông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tin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đặc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hình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thức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tổ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ong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22389">
            <a:off x="-1355767" y="2477444"/>
            <a:ext cx="2670137" cy="3689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66120" y="1107952"/>
            <a:ext cx="257804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446889"/>
                </a:solidFill>
                <a:latin typeface="Roboto Condensed Bold"/>
              </a:rPr>
              <a:t>Nhiệm vụ 1: </a:t>
            </a:r>
            <a:r>
              <a:rPr lang="en-US" sz="2400">
                <a:solidFill>
                  <a:srgbClr val="446889"/>
                </a:solidFill>
                <a:latin typeface="Roboto Condensed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3997123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50219">
            <a:off x="4662791" y="2705531"/>
            <a:ext cx="3749047" cy="3593727"/>
            <a:chOff x="0" y="0"/>
            <a:chExt cx="1248262" cy="11965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2D1D1">
                <a:alpha val="7764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09156" y="291353"/>
              <a:ext cx="879235" cy="635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Bổ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sung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thông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tin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về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đặc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điểm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tính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chất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của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sự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vật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/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sự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việc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/con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người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...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4250532" y="2891256"/>
            <a:ext cx="776319" cy="665035"/>
            <a:chOff x="0" y="0"/>
            <a:chExt cx="1930400" cy="1653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0400" cy="1653682"/>
            </a:xfrm>
            <a:custGeom>
              <a:avLst/>
              <a:gdLst/>
              <a:ahLst/>
              <a:cxnLst/>
              <a:rect l="l" t="t" r="r" b="b"/>
              <a:pathLst>
                <a:path w="1930400" h="1653682">
                  <a:moveTo>
                    <a:pt x="0" y="0"/>
                  </a:moveTo>
                  <a:lnTo>
                    <a:pt x="965200" y="1653682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DBEFE1"/>
            </a:solidFill>
          </p:spPr>
        </p:sp>
      </p:grpSp>
      <p:grpSp>
        <p:nvGrpSpPr>
          <p:cNvPr id="7" name="Group 7"/>
          <p:cNvGrpSpPr/>
          <p:nvPr/>
        </p:nvGrpSpPr>
        <p:grpSpPr>
          <a:xfrm rot="-326791">
            <a:off x="829893" y="2422139"/>
            <a:ext cx="3332804" cy="3194729"/>
            <a:chOff x="0" y="0"/>
            <a:chExt cx="1248262" cy="1196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FE6E6">
                <a:alpha val="7764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8011" y="272288"/>
              <a:ext cx="1063010" cy="635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Bổ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sung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thông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tin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về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thời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gian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địa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điểm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của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hoạt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động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/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sự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việc</a:t>
              </a:r>
              <a:r>
                <a:rPr lang="en-US" sz="2266" dirty="0">
                  <a:solidFill>
                    <a:srgbClr val="CD5E5E">
                      <a:alpha val="77647"/>
                    </a:srgbClr>
                  </a:solidFill>
                  <a:latin typeface="Roboto Condensed Bold"/>
                </a:rPr>
                <a:t>.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25032" y="-283242"/>
            <a:ext cx="4866968" cy="27432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40875" y="246740"/>
            <a:ext cx="11447229" cy="723057"/>
            <a:chOff x="0" y="0"/>
            <a:chExt cx="22894459" cy="144611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981798" y="121940"/>
              <a:ext cx="12504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7"/>
                </a:lnSpc>
              </a:pPr>
              <a:r>
                <a:rPr lang="en-US" sz="1866" spc="4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463915" y="112416"/>
              <a:ext cx="5702832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  <a:spcBef>
                  <a:spcPct val="0"/>
                </a:spcBef>
              </a:pPr>
              <a:r>
                <a:rPr lang="en-US" sz="1866" spc="93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86002" y="1647736"/>
            <a:ext cx="2620198" cy="31520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8896931" y="4615084"/>
            <a:ext cx="4876800" cy="26512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76897" y="5172714"/>
            <a:ext cx="2525393" cy="251621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06085" y="974481"/>
            <a:ext cx="1128431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73"/>
              </a:lnSpc>
            </a:pPr>
            <a:r>
              <a:rPr lang="en-US" sz="4266" spc="8" dirty="0">
                <a:solidFill>
                  <a:srgbClr val="44688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I. TÁC DỤNG CỦA VIỆC MỞ RỘNG THÀNH PHẦN CHÍNH CỦA CÂU BẰNG CỤM TỪ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06325" y="-88670"/>
            <a:ext cx="10756867" cy="12521742"/>
            <a:chOff x="-15094" y="-443741"/>
            <a:chExt cx="812800" cy="9461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10527" cy="58668"/>
            </a:xfrm>
            <a:custGeom>
              <a:avLst/>
              <a:gdLst/>
              <a:ahLst/>
              <a:cxnLst/>
              <a:rect l="l" t="t" r="r" b="b"/>
              <a:pathLst>
                <a:path w="610527" h="58668">
                  <a:moveTo>
                    <a:pt x="15969" y="0"/>
                  </a:moveTo>
                  <a:lnTo>
                    <a:pt x="594557" y="0"/>
                  </a:lnTo>
                  <a:cubicBezTo>
                    <a:pt x="598792" y="0"/>
                    <a:pt x="602854" y="1682"/>
                    <a:pt x="605849" y="4677"/>
                  </a:cubicBezTo>
                  <a:cubicBezTo>
                    <a:pt x="608844" y="7672"/>
                    <a:pt x="610527" y="11734"/>
                    <a:pt x="610527" y="15969"/>
                  </a:cubicBezTo>
                  <a:lnTo>
                    <a:pt x="610527" y="42699"/>
                  </a:lnTo>
                  <a:cubicBezTo>
                    <a:pt x="610527" y="46934"/>
                    <a:pt x="608844" y="50996"/>
                    <a:pt x="605849" y="53991"/>
                  </a:cubicBezTo>
                  <a:cubicBezTo>
                    <a:pt x="602854" y="56986"/>
                    <a:pt x="598792" y="58668"/>
                    <a:pt x="594557" y="58668"/>
                  </a:cubicBezTo>
                  <a:lnTo>
                    <a:pt x="15969" y="58668"/>
                  </a:lnTo>
                  <a:cubicBezTo>
                    <a:pt x="11734" y="58668"/>
                    <a:pt x="7672" y="56986"/>
                    <a:pt x="4677" y="53991"/>
                  </a:cubicBezTo>
                  <a:cubicBezTo>
                    <a:pt x="1682" y="50996"/>
                    <a:pt x="0" y="46934"/>
                    <a:pt x="0" y="42699"/>
                  </a:cubicBezTo>
                  <a:lnTo>
                    <a:pt x="0" y="15969"/>
                  </a:lnTo>
                  <a:cubicBezTo>
                    <a:pt x="0" y="11734"/>
                    <a:pt x="1682" y="7672"/>
                    <a:pt x="4677" y="4677"/>
                  </a:cubicBezTo>
                  <a:cubicBezTo>
                    <a:pt x="7672" y="1682"/>
                    <a:pt x="11734" y="0"/>
                    <a:pt x="1596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-15094" y="-443741"/>
              <a:ext cx="812800" cy="946150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 marL="489397" lvl="1" indent="-244699">
                <a:lnSpc>
                  <a:spcPts val="3536"/>
                </a:lnSpc>
                <a:buFont typeface="Arial"/>
                <a:buChar char="•"/>
              </a:pP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Khiến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cho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ý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nghĩa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của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câu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phong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phú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,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sâu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sắc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hơn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, hay </a:t>
              </a:r>
              <a:r>
                <a:rPr lang="en-US" sz="2266" spc="49" dirty="0" err="1">
                  <a:solidFill>
                    <a:srgbClr val="454B85"/>
                  </a:solidFill>
                  <a:latin typeface="Roboto Condensed"/>
                </a:rPr>
                <a:t>hơn</a:t>
              </a:r>
              <a:r>
                <a:rPr lang="en-US" sz="2266" spc="49" dirty="0">
                  <a:solidFill>
                    <a:srgbClr val="454B85"/>
                  </a:solidFill>
                  <a:latin typeface="Roboto Condense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28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37407" y="447094"/>
            <a:ext cx="3945836" cy="3788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669939" y="1344913"/>
            <a:ext cx="1118165" cy="9961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66066" y="4451497"/>
            <a:ext cx="3945836" cy="3788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23099">
            <a:off x="-1141000" y="5067622"/>
            <a:ext cx="2586791" cy="253035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40875" y="246740"/>
            <a:ext cx="11447229" cy="723057"/>
            <a:chOff x="0" y="0"/>
            <a:chExt cx="22894459" cy="144611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81798" y="121940"/>
              <a:ext cx="12504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7"/>
                </a:lnSpc>
              </a:pPr>
              <a:r>
                <a:rPr lang="en-US" sz="1866" spc="4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463915" y="112416"/>
              <a:ext cx="5702832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  <a:spcBef>
                  <a:spcPct val="0"/>
                </a:spcBef>
              </a:pPr>
              <a:r>
                <a:rPr lang="en-US" sz="1866" spc="93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968879">
            <a:off x="-1750989" y="3821397"/>
            <a:ext cx="2670137" cy="36896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478038">
            <a:off x="633720" y="2402854"/>
            <a:ext cx="2568266" cy="2461866"/>
            <a:chOff x="0" y="0"/>
            <a:chExt cx="1248262" cy="11965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1347" y="239932"/>
              <a:ext cx="936358" cy="635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Yêu</a:t>
              </a:r>
              <a:r>
                <a:rPr lang="en-US" sz="2266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cầu</a:t>
              </a:r>
              <a:r>
                <a:rPr lang="en-US" sz="2266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: HS </a:t>
              </a:r>
              <a:r>
                <a:rPr lang="en-US" sz="2266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làm</a:t>
              </a:r>
              <a:r>
                <a:rPr lang="en-US" sz="2266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bài</a:t>
              </a:r>
              <a:r>
                <a:rPr lang="en-US" sz="2266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tập</a:t>
              </a:r>
              <a:r>
                <a:rPr lang="en-US" sz="2266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4 (SGK, tr. 25)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49902" y="-2515976"/>
            <a:ext cx="10392967" cy="11286610"/>
            <a:chOff x="0" y="-410969"/>
            <a:chExt cx="827380" cy="8985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85632" cy="87936"/>
            </a:xfrm>
            <a:custGeom>
              <a:avLst/>
              <a:gdLst/>
              <a:ahLst/>
              <a:cxnLst/>
              <a:rect l="l" t="t" r="r" b="b"/>
              <a:pathLst>
                <a:path w="585632" h="87936">
                  <a:moveTo>
                    <a:pt x="28766" y="0"/>
                  </a:moveTo>
                  <a:lnTo>
                    <a:pt x="556866" y="0"/>
                  </a:lnTo>
                  <a:cubicBezTo>
                    <a:pt x="572753" y="0"/>
                    <a:pt x="585632" y="12879"/>
                    <a:pt x="585632" y="28766"/>
                  </a:cubicBezTo>
                  <a:lnTo>
                    <a:pt x="585632" y="59170"/>
                  </a:lnTo>
                  <a:cubicBezTo>
                    <a:pt x="585632" y="75057"/>
                    <a:pt x="572753" y="87936"/>
                    <a:pt x="556866" y="87936"/>
                  </a:cubicBezTo>
                  <a:lnTo>
                    <a:pt x="28766" y="87936"/>
                  </a:lnTo>
                  <a:cubicBezTo>
                    <a:pt x="12879" y="87936"/>
                    <a:pt x="0" y="75057"/>
                    <a:pt x="0" y="59170"/>
                  </a:cubicBezTo>
                  <a:lnTo>
                    <a:pt x="0" y="28766"/>
                  </a:lnTo>
                  <a:cubicBezTo>
                    <a:pt x="0" y="12879"/>
                    <a:pt x="12879" y="0"/>
                    <a:pt x="28766" y="0"/>
                  </a:cubicBezTo>
                  <a:close/>
                </a:path>
              </a:pathLst>
            </a:custGeom>
            <a:solidFill>
              <a:srgbClr val="DBEFE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4580" y="-410969"/>
              <a:ext cx="812800" cy="898525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>
                <a:lnSpc>
                  <a:spcPts val="3263"/>
                </a:lnSpc>
              </a:pPr>
              <a:r>
                <a:rPr lang="en-US" sz="2266" dirty="0">
                  <a:solidFill>
                    <a:srgbClr val="446889"/>
                  </a:solidFill>
                  <a:latin typeface="Roboto Condensed"/>
                </a:rPr>
                <a:t>a.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Những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cơn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gió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đang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thổi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mạnh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dần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lên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.</a:t>
              </a:r>
            </a:p>
            <a:p>
              <a:pPr>
                <a:lnSpc>
                  <a:spcPts val="3263"/>
                </a:lnSpc>
              </a:pP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 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Những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cơn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gió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từ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biển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dần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dần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thổi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vào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đất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liền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...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149902" y="-1533030"/>
            <a:ext cx="10734504" cy="11714070"/>
            <a:chOff x="0" y="-413205"/>
            <a:chExt cx="823386" cy="8985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4262" cy="87550"/>
            </a:xfrm>
            <a:custGeom>
              <a:avLst/>
              <a:gdLst/>
              <a:ahLst/>
              <a:cxnLst/>
              <a:rect l="l" t="t" r="r" b="b"/>
              <a:pathLst>
                <a:path w="564262" h="87550">
                  <a:moveTo>
                    <a:pt x="28766" y="0"/>
                  </a:moveTo>
                  <a:lnTo>
                    <a:pt x="535496" y="0"/>
                  </a:lnTo>
                  <a:cubicBezTo>
                    <a:pt x="551383" y="0"/>
                    <a:pt x="564262" y="12879"/>
                    <a:pt x="564262" y="28766"/>
                  </a:cubicBezTo>
                  <a:lnTo>
                    <a:pt x="564262" y="58784"/>
                  </a:lnTo>
                  <a:cubicBezTo>
                    <a:pt x="564262" y="74671"/>
                    <a:pt x="551383" y="87550"/>
                    <a:pt x="535496" y="87550"/>
                  </a:cubicBezTo>
                  <a:lnTo>
                    <a:pt x="28766" y="87550"/>
                  </a:lnTo>
                  <a:cubicBezTo>
                    <a:pt x="12879" y="87550"/>
                    <a:pt x="0" y="74671"/>
                    <a:pt x="0" y="58784"/>
                  </a:cubicBezTo>
                  <a:lnTo>
                    <a:pt x="0" y="28766"/>
                  </a:lnTo>
                  <a:cubicBezTo>
                    <a:pt x="0" y="12879"/>
                    <a:pt x="12879" y="0"/>
                    <a:pt x="28766" y="0"/>
                  </a:cubicBezTo>
                  <a:close/>
                </a:path>
              </a:pathLst>
            </a:custGeom>
            <a:solidFill>
              <a:srgbClr val="DBEFE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586" y="-413205"/>
              <a:ext cx="812800" cy="898525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>
                <a:lnSpc>
                  <a:spcPts val="3263"/>
                </a:lnSpc>
              </a:pPr>
              <a:r>
                <a:rPr lang="en-US" sz="2266" dirty="0">
                  <a:solidFill>
                    <a:srgbClr val="446889"/>
                  </a:solidFill>
                  <a:latin typeface="Roboto Condensed"/>
                </a:rPr>
                <a:t>b.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Không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khí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buổi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sớm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mai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trong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công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viên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thật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là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trong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lành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.</a:t>
              </a:r>
            </a:p>
            <a:p>
              <a:pPr>
                <a:lnSpc>
                  <a:spcPts val="3263"/>
                </a:lnSpc>
              </a:pP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Không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khí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núi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rừng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nơi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đây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lúc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nào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cũng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trong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lành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như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vậy</a:t>
              </a:r>
              <a:r>
                <a:rPr lang="en-US" sz="2266" dirty="0">
                  <a:solidFill>
                    <a:srgbClr val="446889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49902" y="124902"/>
            <a:ext cx="10309120" cy="11286663"/>
            <a:chOff x="0" y="-395819"/>
            <a:chExt cx="820705" cy="8985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85632" cy="121469"/>
            </a:xfrm>
            <a:custGeom>
              <a:avLst/>
              <a:gdLst/>
              <a:ahLst/>
              <a:cxnLst/>
              <a:rect l="l" t="t" r="r" b="b"/>
              <a:pathLst>
                <a:path w="585632" h="121469">
                  <a:moveTo>
                    <a:pt x="28766" y="0"/>
                  </a:moveTo>
                  <a:lnTo>
                    <a:pt x="556866" y="0"/>
                  </a:lnTo>
                  <a:cubicBezTo>
                    <a:pt x="572753" y="0"/>
                    <a:pt x="585632" y="12879"/>
                    <a:pt x="585632" y="28766"/>
                  </a:cubicBezTo>
                  <a:lnTo>
                    <a:pt x="585632" y="92703"/>
                  </a:lnTo>
                  <a:cubicBezTo>
                    <a:pt x="585632" y="108590"/>
                    <a:pt x="572753" y="121469"/>
                    <a:pt x="556866" y="121469"/>
                  </a:cubicBezTo>
                  <a:lnTo>
                    <a:pt x="28766" y="121469"/>
                  </a:lnTo>
                  <a:cubicBezTo>
                    <a:pt x="12879" y="121469"/>
                    <a:pt x="0" y="108590"/>
                    <a:pt x="0" y="92703"/>
                  </a:cubicBezTo>
                  <a:lnTo>
                    <a:pt x="0" y="28766"/>
                  </a:lnTo>
                  <a:cubicBezTo>
                    <a:pt x="0" y="12879"/>
                    <a:pt x="12879" y="0"/>
                    <a:pt x="28766" y="0"/>
                  </a:cubicBezTo>
                  <a:close/>
                </a:path>
              </a:pathLst>
            </a:custGeom>
            <a:solidFill>
              <a:srgbClr val="DBEFE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905" y="-395819"/>
              <a:ext cx="812800" cy="898525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 algn="just">
                <a:lnSpc>
                  <a:spcPts val="3263"/>
                </a:lnSpc>
              </a:pPr>
              <a:r>
                <a:rPr lang="en-US" sz="2266" dirty="0">
                  <a:solidFill>
                    <a:srgbClr val="446889"/>
                  </a:solidFill>
                  <a:latin typeface="Roboto Condensed"/>
                </a:rPr>
                <a:t>c.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Những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con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ong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bay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đi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kiếm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mật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từ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sớm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.</a:t>
              </a:r>
            </a:p>
            <a:p>
              <a:pPr algn="just">
                <a:lnSpc>
                  <a:spcPts val="3263"/>
                </a:lnSpc>
              </a:pP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Những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con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ong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như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những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người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thợ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cần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mẫn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đang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bay </a:t>
              </a:r>
            </a:p>
            <a:p>
              <a:pPr algn="just">
                <a:lnSpc>
                  <a:spcPts val="3263"/>
                </a:lnSpc>
              </a:pP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đi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kiếm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mật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cho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 </a:t>
              </a:r>
              <a:r>
                <a:rPr lang="en-US" sz="2266" i="1" dirty="0" err="1">
                  <a:solidFill>
                    <a:srgbClr val="446889"/>
                  </a:solidFill>
                  <a:latin typeface="Roboto Condensed"/>
                </a:rPr>
                <a:t>đời</a:t>
              </a:r>
              <a:r>
                <a:rPr lang="en-US" sz="2266" i="1" dirty="0">
                  <a:solidFill>
                    <a:srgbClr val="446889"/>
                  </a:solidFill>
                  <a:latin typeface="Roboto Condensed"/>
                </a:rPr>
                <a:t>.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917852" y="4884427"/>
            <a:ext cx="1586029" cy="241638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879931" y="829480"/>
            <a:ext cx="986385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73"/>
              </a:lnSpc>
            </a:pPr>
            <a:r>
              <a:rPr lang="en-US" sz="4266" spc="8" dirty="0">
                <a:solidFill>
                  <a:srgbClr val="44688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II. THỰC HÀNH MỞ RỘNG THÀNH PHẦN CHÍNH CỦA CÂU BẰNG CỤM TỪ </a:t>
            </a:r>
          </a:p>
        </p:txBody>
      </p:sp>
    </p:spTree>
    <p:extLst>
      <p:ext uri="{BB962C8B-B14F-4D97-AF65-F5344CB8AC3E}">
        <p14:creationId xmlns:p14="http://schemas.microsoft.com/office/powerpoint/2010/main" val="372980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875" y="246740"/>
            <a:ext cx="11447229" cy="723057"/>
            <a:chOff x="0" y="0"/>
            <a:chExt cx="22894459" cy="14461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81798" y="121940"/>
              <a:ext cx="12504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7"/>
                </a:lnSpc>
              </a:pPr>
              <a:r>
                <a:rPr lang="en-US" sz="1866" spc="4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463915" y="112416"/>
              <a:ext cx="5702832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  <a:spcBef>
                  <a:spcPct val="0"/>
                </a:spcBef>
              </a:pPr>
              <a:r>
                <a:rPr lang="en-US" sz="1866" spc="93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-167375">
            <a:off x="904275" y="1929305"/>
            <a:ext cx="4319184" cy="4140245"/>
            <a:chOff x="0" y="0"/>
            <a:chExt cx="1248262" cy="11965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69676" y="303317"/>
              <a:ext cx="955424" cy="635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Nhiệm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vụ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1: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Nhìn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tranh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viết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câu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mở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rộng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thành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phần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trạng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ngữ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hoặc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thành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phần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chính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của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câu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bằng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cụm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2266" dirty="0" err="1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từ</a:t>
              </a:r>
              <a:r>
                <a:rPr lang="en-US" sz="2266" dirty="0">
                  <a:solidFill>
                    <a:srgbClr val="3D93A4">
                      <a:alpha val="77647"/>
                    </a:srgbClr>
                  </a:solidFill>
                  <a:latin typeface="Roboto Condensed Bold"/>
                </a:rPr>
                <a:t>.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26178" y="5242100"/>
            <a:ext cx="4876800" cy="11172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9726256" y="1380289"/>
            <a:ext cx="3559888" cy="38618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81946" y="4822294"/>
            <a:ext cx="2404198" cy="34981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28590" y="2334068"/>
            <a:ext cx="1636985" cy="148816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282696" flipH="1" flipV="1">
            <a:off x="-130558" y="5676237"/>
            <a:ext cx="1873286" cy="206889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06085" y="949081"/>
            <a:ext cx="984018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9"/>
              </a:lnSpc>
            </a:pPr>
            <a:r>
              <a:rPr lang="en-US" sz="4266" spc="8" dirty="0">
                <a:solidFill>
                  <a:srgbClr val="454B85"/>
                </a:solidFill>
                <a:latin typeface="SVN-HC Rostrum" panose="02000506000000020003" pitchFamily="50" charset="0"/>
              </a:rPr>
              <a:t>III. VẬN DỤNG</a:t>
            </a:r>
          </a:p>
        </p:txBody>
      </p:sp>
      <p:pic>
        <p:nvPicPr>
          <p:cNvPr id="21" name="image50.jpg">
            <a:extLst>
              <a:ext uri="{FF2B5EF4-FFF2-40B4-BE49-F238E27FC236}">
                <a16:creationId xmlns:a16="http://schemas.microsoft.com/office/drawing/2014/main" id="{EA59E114-3CC0-E77E-1E59-E6B507C2787C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 rot="533109">
            <a:off x="6084457" y="901727"/>
            <a:ext cx="2870843" cy="1905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49.jpg">
            <a:extLst>
              <a:ext uri="{FF2B5EF4-FFF2-40B4-BE49-F238E27FC236}">
                <a16:creationId xmlns:a16="http://schemas.microsoft.com/office/drawing/2014/main" id="{4E5BCD15-D730-74FA-413F-322E5CA82B51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>
          <a:xfrm rot="523296">
            <a:off x="5368151" y="4975153"/>
            <a:ext cx="2953280" cy="169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age46.jpg">
            <a:extLst>
              <a:ext uri="{FF2B5EF4-FFF2-40B4-BE49-F238E27FC236}">
                <a16:creationId xmlns:a16="http://schemas.microsoft.com/office/drawing/2014/main" id="{57DC1E07-B6FD-861D-1ED5-71C25022E3D1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 rot="527068">
            <a:off x="5727927" y="2941392"/>
            <a:ext cx="2935066" cy="1900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450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45745">
            <a:off x="5252675" y="-1006884"/>
            <a:ext cx="2752871" cy="29399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9980">
            <a:off x="3965570" y="-325818"/>
            <a:ext cx="1417175" cy="15778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0875" y="246740"/>
            <a:ext cx="11447229" cy="723057"/>
            <a:chOff x="0" y="0"/>
            <a:chExt cx="22894459" cy="144611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981798" y="121940"/>
              <a:ext cx="125040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7"/>
                </a:lnSpc>
              </a:pPr>
              <a:r>
                <a:rPr lang="en-US" sz="1866" spc="4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463915" y="112416"/>
              <a:ext cx="5702832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  <a:spcBef>
                  <a:spcPct val="0"/>
                </a:spcBef>
              </a:pPr>
              <a:r>
                <a:rPr lang="en-US" sz="1866" spc="93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6617" y="-3425633"/>
            <a:ext cx="10769583" cy="12521637"/>
            <a:chOff x="-5249" y="-415876"/>
            <a:chExt cx="813760" cy="946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08511" cy="127464"/>
            </a:xfrm>
            <a:custGeom>
              <a:avLst/>
              <a:gdLst/>
              <a:ahLst/>
              <a:cxnLst/>
              <a:rect l="l" t="t" r="r" b="b"/>
              <a:pathLst>
                <a:path w="808511" h="127464">
                  <a:moveTo>
                    <a:pt x="12059" y="0"/>
                  </a:moveTo>
                  <a:lnTo>
                    <a:pt x="796452" y="0"/>
                  </a:lnTo>
                  <a:cubicBezTo>
                    <a:pt x="803112" y="0"/>
                    <a:pt x="808511" y="5399"/>
                    <a:pt x="808511" y="12059"/>
                  </a:cubicBezTo>
                  <a:lnTo>
                    <a:pt x="808511" y="115405"/>
                  </a:lnTo>
                  <a:cubicBezTo>
                    <a:pt x="808511" y="122065"/>
                    <a:pt x="803112" y="127464"/>
                    <a:pt x="796452" y="127464"/>
                  </a:cubicBezTo>
                  <a:lnTo>
                    <a:pt x="12059" y="127464"/>
                  </a:lnTo>
                  <a:cubicBezTo>
                    <a:pt x="5399" y="127464"/>
                    <a:pt x="0" y="122065"/>
                    <a:pt x="0" y="115405"/>
                  </a:cubicBezTo>
                  <a:lnTo>
                    <a:pt x="0" y="12059"/>
                  </a:lnTo>
                  <a:cubicBezTo>
                    <a:pt x="0" y="5399"/>
                    <a:pt x="5399" y="0"/>
                    <a:pt x="12059" y="0"/>
                  </a:cubicBezTo>
                  <a:close/>
                </a:path>
              </a:pathLst>
            </a:custGeom>
            <a:solidFill>
              <a:srgbClr val="B4DBD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5249" y="-415876"/>
              <a:ext cx="812800" cy="946150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 marL="489397" lvl="1" indent="-244699" algn="just">
                <a:lnSpc>
                  <a:spcPts val="3536"/>
                </a:lnSpc>
                <a:buFont typeface="Arial"/>
                <a:buChar char="•"/>
              </a:pP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Nhiệm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vụ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2: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Dựa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vào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văn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bản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Đi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lấy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mật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, HS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viết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đoạn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văn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(5-7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câu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)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miêu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tả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cảnh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rừng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phương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Nam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trong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trí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tưởng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tượng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của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em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,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trong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đó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có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sử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dụng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02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câu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văn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mở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rộng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thành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phần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trạng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ngữ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hoặc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thành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phần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chính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bằng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cụm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 </a:t>
              </a:r>
              <a:r>
                <a:rPr lang="en-US" sz="2266" b="1" spc="49" dirty="0" err="1">
                  <a:solidFill>
                    <a:srgbClr val="454B85"/>
                  </a:solidFill>
                  <a:latin typeface="Roboto Condensed"/>
                </a:rPr>
                <a:t>từ</a:t>
              </a:r>
              <a:r>
                <a:rPr lang="en-US" sz="2266" b="1" spc="49" dirty="0">
                  <a:solidFill>
                    <a:srgbClr val="454B85"/>
                  </a:solidFill>
                  <a:latin typeface="Roboto Condensed"/>
                </a:rPr>
                <a:t>.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>
            <p:extLst/>
          </p:nvPr>
        </p:nvGraphicFramePr>
        <p:xfrm>
          <a:off x="806085" y="4022818"/>
          <a:ext cx="10841544" cy="2305050"/>
        </p:xfrm>
        <a:graphic>
          <a:graphicData uri="http://schemas.openxmlformats.org/drawingml/2006/table">
            <a:tbl>
              <a:tblPr/>
              <a:tblGrid>
                <a:gridCol w="259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74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Mở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(1 </a:t>
                      </a: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</a:p>
                  </a:txBody>
                  <a:tcPr marL="60960" marR="60960" marT="30480" marB="30480" anchor="ctr">
                    <a:lnL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quát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cảm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đánh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giá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rừng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phương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Nam.</a:t>
                      </a:r>
                    </a:p>
                  </a:txBody>
                  <a:tcPr marL="60960" marR="60960" marT="30480" marB="30480" anchor="ctr">
                    <a:lnL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5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(3-5 </a:t>
                      </a: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</a:p>
                  </a:txBody>
                  <a:tcPr marL="60960" marR="60960" marT="30480" marB="30480" anchor="ctr">
                    <a:lnL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Miêu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tả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rừng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phương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Nam.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nhận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xét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đánh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giá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cảm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nhận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em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ấn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tượng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nhất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0960" marR="60960" marT="30480" marB="30480" anchor="ctr">
                    <a:lnL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4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(1 </a:t>
                      </a:r>
                      <a:r>
                        <a:rPr lang="en-US" sz="1900" b="1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1900" b="1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</a:p>
                  </a:txBody>
                  <a:tcPr marL="60960" marR="60960" marT="30480" marB="30480" anchor="ctr">
                    <a:lnL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Những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mong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muốn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suy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khác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em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rừng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phương</a:t>
                      </a:r>
                      <a:r>
                        <a:rPr lang="en-US" sz="1900" dirty="0">
                          <a:solidFill>
                            <a:srgbClr val="446889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Nam.</a:t>
                      </a:r>
                    </a:p>
                  </a:txBody>
                  <a:tcPr marL="60960" marR="60960" marT="30480" marB="30480" anchor="ctr">
                    <a:lnL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B4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460038" y="-665004"/>
            <a:ext cx="978795" cy="2743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06085" y="949081"/>
            <a:ext cx="984018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9"/>
              </a:lnSpc>
            </a:pPr>
            <a:r>
              <a:rPr lang="en-US" sz="4266" spc="8" dirty="0">
                <a:solidFill>
                  <a:srgbClr val="454B85"/>
                </a:solidFill>
                <a:latin typeface="SVN-HC Rostrum" panose="02000506000000020003" pitchFamily="50" charset="0"/>
              </a:rPr>
              <a:t>III. VẬN DỤNG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170112">
            <a:off x="10188735" y="5270763"/>
            <a:ext cx="2297949" cy="24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4688" y="-1118513"/>
            <a:ext cx="8439309" cy="9305198"/>
            <a:chOff x="0" y="0"/>
            <a:chExt cx="16878617" cy="18610395"/>
          </a:xfrm>
        </p:grpSpPr>
        <p:grpSp>
          <p:nvGrpSpPr>
            <p:cNvPr id="3" name="Group 3"/>
            <p:cNvGrpSpPr/>
            <p:nvPr/>
          </p:nvGrpSpPr>
          <p:grpSpPr>
            <a:xfrm>
              <a:off x="2396045" y="2237027"/>
              <a:ext cx="12192000" cy="13716000"/>
              <a:chOff x="0" y="0"/>
              <a:chExt cx="3093156" cy="3479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093156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3093156" h="3479800">
                    <a:moveTo>
                      <a:pt x="0" y="0"/>
                    </a:moveTo>
                    <a:lnTo>
                      <a:pt x="3093156" y="0"/>
                    </a:lnTo>
                    <a:lnTo>
                      <a:pt x="3093156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FFF9DE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705037">
              <a:off x="10940466" y="11013998"/>
              <a:ext cx="5266823" cy="713485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3904741" flipH="1">
              <a:off x="1493128" y="282649"/>
              <a:ext cx="4594853" cy="622455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3600131">
              <a:off x="9559678" y="14300839"/>
              <a:ext cx="2967931" cy="3304377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 rot="-5400000">
              <a:off x="2088941" y="8533373"/>
              <a:ext cx="1670675" cy="1123309"/>
              <a:chOff x="0" y="0"/>
              <a:chExt cx="1930400" cy="129794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CDF0EA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51615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Roboto Condensed</vt:lpstr>
      <vt:lpstr>Roboto Condensed Bold</vt:lpstr>
      <vt:lpstr>Segoe UI</vt:lpstr>
      <vt:lpstr>Segoe UI Black</vt:lpstr>
      <vt:lpstr>SVN-HC Green Grove</vt:lpstr>
      <vt:lpstr>SVN-HC Rostrum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2023-09-17T04:32:43Z</dcterms:created>
  <dcterms:modified xsi:type="dcterms:W3CDTF">2023-09-17T04:33:38Z</dcterms:modified>
</cp:coreProperties>
</file>