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56" r:id="rId4"/>
    <p:sldId id="259" r:id="rId5"/>
    <p:sldId id="264" r:id="rId6"/>
    <p:sldId id="291" r:id="rId7"/>
    <p:sldId id="260" r:id="rId8"/>
    <p:sldId id="270" r:id="rId9"/>
    <p:sldId id="271" r:id="rId10"/>
    <p:sldId id="272" r:id="rId11"/>
    <p:sldId id="273" r:id="rId12"/>
    <p:sldId id="267" r:id="rId13"/>
    <p:sldId id="261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68" r:id="rId22"/>
    <p:sldId id="258" r:id="rId23"/>
    <p:sldId id="282" r:id="rId24"/>
    <p:sldId id="262" r:id="rId25"/>
    <p:sldId id="283" r:id="rId26"/>
    <p:sldId id="274" r:id="rId27"/>
    <p:sldId id="266" r:id="rId28"/>
  </p:sldIdLst>
  <p:sldSz cx="18288000" cy="10287000"/>
  <p:notesSz cx="6858000" cy="9144000"/>
  <p:embeddedFontLst>
    <p:embeddedFont>
      <p:font typeface="SimSun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8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4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6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59.svg"/><Relationship Id="rId5" Type="http://schemas.openxmlformats.org/officeDocument/2006/relationships/image" Target="../media/image8.sv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image" Target="../media/image81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sv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9.svg"/><Relationship Id="rId18" Type="http://schemas.openxmlformats.org/officeDocument/2006/relationships/image" Target="../media/image40.png"/><Relationship Id="rId3" Type="http://schemas.openxmlformats.org/officeDocument/2006/relationships/image" Target="../media/image4.svg"/><Relationship Id="rId21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5" Type="http://schemas.openxmlformats.org/officeDocument/2006/relationships/image" Target="../media/image39.svg"/><Relationship Id="rId23" Type="http://schemas.openxmlformats.org/officeDocument/2006/relationships/image" Target="../media/image14.svg"/><Relationship Id="rId10" Type="http://schemas.openxmlformats.org/officeDocument/2006/relationships/image" Target="../media/image36.png"/><Relationship Id="rId19" Type="http://schemas.openxmlformats.org/officeDocument/2006/relationships/image" Target="../media/image24.svg"/><Relationship Id="rId4" Type="http://schemas.openxmlformats.org/officeDocument/2006/relationships/image" Target="../media/image35.png"/><Relationship Id="rId9" Type="http://schemas.openxmlformats.org/officeDocument/2006/relationships/image" Target="../media/image5.png"/><Relationship Id="rId14" Type="http://schemas.openxmlformats.org/officeDocument/2006/relationships/image" Target="../media/image38.png"/><Relationship Id="rId2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21" Type="http://schemas.openxmlformats.org/officeDocument/2006/relationships/image" Target="../media/image2.svg"/><Relationship Id="rId17" Type="http://schemas.openxmlformats.org/officeDocument/2006/relationships/image" Target="../media/image59.svg"/><Relationship Id="rId25" Type="http://schemas.openxmlformats.org/officeDocument/2006/relationships/image" Target="../media/image52.png"/><Relationship Id="rId2" Type="http://schemas.openxmlformats.org/officeDocument/2006/relationships/image" Target="../media/image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19" Type="http://schemas.openxmlformats.org/officeDocument/2006/relationships/image" Target="../media/image10.svg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21" Type="http://schemas.openxmlformats.org/officeDocument/2006/relationships/image" Target="../media/image2.svg"/><Relationship Id="rId17" Type="http://schemas.openxmlformats.org/officeDocument/2006/relationships/image" Target="../media/image59.svg"/><Relationship Id="rId2" Type="http://schemas.openxmlformats.org/officeDocument/2006/relationships/image" Target="../media/image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19" Type="http://schemas.openxmlformats.org/officeDocument/2006/relationships/image" Target="../media/image10.sv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21" Type="http://schemas.openxmlformats.org/officeDocument/2006/relationships/image" Target="../media/image2.svg"/><Relationship Id="rId17" Type="http://schemas.openxmlformats.org/officeDocument/2006/relationships/image" Target="../media/image59.svg"/><Relationship Id="rId25" Type="http://schemas.openxmlformats.org/officeDocument/2006/relationships/image" Target="../media/image53.png"/><Relationship Id="rId2" Type="http://schemas.openxmlformats.org/officeDocument/2006/relationships/image" Target="../media/image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19" Type="http://schemas.openxmlformats.org/officeDocument/2006/relationships/image" Target="../media/image10.svg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21" Type="http://schemas.openxmlformats.org/officeDocument/2006/relationships/image" Target="../media/image2.svg"/><Relationship Id="rId17" Type="http://schemas.openxmlformats.org/officeDocument/2006/relationships/image" Target="../media/image59.svg"/><Relationship Id="rId2" Type="http://schemas.openxmlformats.org/officeDocument/2006/relationships/image" Target="../media/image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19" Type="http://schemas.openxmlformats.org/officeDocument/2006/relationships/image" Target="../media/image10.svg"/><Relationship Id="rId2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2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2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2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28.svg"/><Relationship Id="rId12" Type="http://schemas.openxmlformats.org/officeDocument/2006/relationships/image" Target="../media/image5.pn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30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5" Type="http://schemas.openxmlformats.org/officeDocument/2006/relationships/image" Target="../media/image17.png"/><Relationship Id="rId23" Type="http://schemas.openxmlformats.org/officeDocument/2006/relationships/image" Target="../media/image34.sv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10.sv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svg"/><Relationship Id="rId25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1.png"/><Relationship Id="rId23" Type="http://schemas.openxmlformats.org/officeDocument/2006/relationships/image" Target="../media/image32.svg"/><Relationship Id="rId2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9.svg"/><Relationship Id="rId18" Type="http://schemas.openxmlformats.org/officeDocument/2006/relationships/image" Target="../media/image40.png"/><Relationship Id="rId3" Type="http://schemas.openxmlformats.org/officeDocument/2006/relationships/image" Target="../media/image4.svg"/><Relationship Id="rId21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5" Type="http://schemas.openxmlformats.org/officeDocument/2006/relationships/image" Target="../media/image39.svg"/><Relationship Id="rId23" Type="http://schemas.openxmlformats.org/officeDocument/2006/relationships/image" Target="../media/image14.svg"/><Relationship Id="rId10" Type="http://schemas.openxmlformats.org/officeDocument/2006/relationships/image" Target="../media/image36.png"/><Relationship Id="rId19" Type="http://schemas.openxmlformats.org/officeDocument/2006/relationships/image" Target="../media/image24.svg"/><Relationship Id="rId4" Type="http://schemas.openxmlformats.org/officeDocument/2006/relationships/image" Target="../media/image35.png"/><Relationship Id="rId9" Type="http://schemas.openxmlformats.org/officeDocument/2006/relationships/image" Target="../media/image5.png"/><Relationship Id="rId14" Type="http://schemas.openxmlformats.org/officeDocument/2006/relationships/image" Target="../media/image38.png"/><Relationship Id="rId2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6.png"/><Relationship Id="rId18" Type="http://schemas.openxmlformats.org/officeDocument/2006/relationships/image" Target="../media/image58.png"/><Relationship Id="rId7" Type="http://schemas.openxmlformats.org/officeDocument/2006/relationships/image" Target="../media/image4.png"/><Relationship Id="rId12" Type="http://schemas.openxmlformats.org/officeDocument/2006/relationships/image" Target="../media/image2.sv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image" Target="../media/image57.png"/><Relationship Id="rId10" Type="http://schemas.openxmlformats.org/officeDocument/2006/relationships/image" Target="../media/image10.svg"/><Relationship Id="rId19" Type="http://schemas.openxmlformats.org/officeDocument/2006/relationships/image" Target="../media/image24.svg"/><Relationship Id="rId9" Type="http://schemas.openxmlformats.org/officeDocument/2006/relationships/image" Target="../media/image55.png"/><Relationship Id="rId1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6.png"/><Relationship Id="rId18" Type="http://schemas.openxmlformats.org/officeDocument/2006/relationships/image" Target="../media/image58.png"/><Relationship Id="rId7" Type="http://schemas.openxmlformats.org/officeDocument/2006/relationships/image" Target="../media/image4.png"/><Relationship Id="rId12" Type="http://schemas.openxmlformats.org/officeDocument/2006/relationships/image" Target="../media/image2.sv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image" Target="../media/image57.png"/><Relationship Id="rId10" Type="http://schemas.openxmlformats.org/officeDocument/2006/relationships/image" Target="../media/image10.svg"/><Relationship Id="rId19" Type="http://schemas.openxmlformats.org/officeDocument/2006/relationships/image" Target="../media/image24.svg"/><Relationship Id="rId9" Type="http://schemas.openxmlformats.org/officeDocument/2006/relationships/image" Target="../media/image55.png"/><Relationship Id="rId1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2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9.sv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37.png"/><Relationship Id="rId19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2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9.sv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37.png"/><Relationship Id="rId19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49.png"/><Relationship Id="rId3" Type="http://schemas.openxmlformats.org/officeDocument/2006/relationships/image" Target="../media/image4.svg"/><Relationship Id="rId21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17" Type="http://schemas.openxmlformats.org/officeDocument/2006/relationships/image" Target="../media/image59.svg"/><Relationship Id="rId2" Type="http://schemas.openxmlformats.org/officeDocument/2006/relationships/image" Target="../media/image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1.svg"/><Relationship Id="rId24" Type="http://schemas.openxmlformats.org/officeDocument/2006/relationships/image" Target="../media/image51.png"/><Relationship Id="rId5" Type="http://schemas.openxmlformats.org/officeDocument/2006/relationships/image" Target="../media/image8.svg"/><Relationship Id="rId23" Type="http://schemas.openxmlformats.org/officeDocument/2006/relationships/image" Target="../media/image32.svg"/><Relationship Id="rId10" Type="http://schemas.openxmlformats.org/officeDocument/2006/relationships/image" Target="../media/image63.png"/><Relationship Id="rId19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2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4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6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59.svg"/><Relationship Id="rId5" Type="http://schemas.openxmlformats.org/officeDocument/2006/relationships/image" Target="../media/image8.sv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image" Target="../media/image81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sv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18" Type="http://schemas.openxmlformats.org/officeDocument/2006/relationships/image" Target="../media/image14.sv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5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image" Target="../media/image12.svg"/><Relationship Id="rId20" Type="http://schemas.openxmlformats.org/officeDocument/2006/relationships/image" Target="../media/image18.sv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0.svg"/><Relationship Id="rId22" Type="http://schemas.openxmlformats.org/officeDocument/2006/relationships/image" Target="../media/image20.svg"/><Relationship Id="rId27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18" Type="http://schemas.openxmlformats.org/officeDocument/2006/relationships/image" Target="../media/image32.png"/><Relationship Id="rId21" Type="http://schemas.openxmlformats.org/officeDocument/2006/relationships/image" Target="../media/image32.svg"/><Relationship Id="rId7" Type="http://schemas.openxmlformats.org/officeDocument/2006/relationships/image" Target="../media/image41.svg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image" Target="../media/image29.png"/><Relationship Id="rId16" Type="http://schemas.openxmlformats.org/officeDocument/2006/relationships/image" Target="../media/image10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5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19" Type="http://schemas.openxmlformats.org/officeDocument/2006/relationships/image" Target="../media/image14.svg"/><Relationship Id="rId9" Type="http://schemas.openxmlformats.org/officeDocument/2006/relationships/image" Target="../media/image8.svg"/><Relationship Id="rId14" Type="http://schemas.openxmlformats.org/officeDocument/2006/relationships/image" Target="../media/image43.sv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9.svg"/><Relationship Id="rId18" Type="http://schemas.openxmlformats.org/officeDocument/2006/relationships/image" Target="../media/image40.png"/><Relationship Id="rId3" Type="http://schemas.openxmlformats.org/officeDocument/2006/relationships/image" Target="../media/image4.svg"/><Relationship Id="rId21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5" Type="http://schemas.openxmlformats.org/officeDocument/2006/relationships/image" Target="../media/image39.svg"/><Relationship Id="rId23" Type="http://schemas.openxmlformats.org/officeDocument/2006/relationships/image" Target="../media/image14.svg"/><Relationship Id="rId10" Type="http://schemas.openxmlformats.org/officeDocument/2006/relationships/image" Target="../media/image36.png"/><Relationship Id="rId19" Type="http://schemas.openxmlformats.org/officeDocument/2006/relationships/image" Target="../media/image24.svg"/><Relationship Id="rId4" Type="http://schemas.openxmlformats.org/officeDocument/2006/relationships/image" Target="../media/image35.png"/><Relationship Id="rId9" Type="http://schemas.openxmlformats.org/officeDocument/2006/relationships/image" Target="../media/image5.png"/><Relationship Id="rId14" Type="http://schemas.openxmlformats.org/officeDocument/2006/relationships/image" Target="../media/image38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21" Type="http://schemas.openxmlformats.org/officeDocument/2006/relationships/image" Target="../media/image46.jp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20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Relationship Id="rId22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42.png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94405" y="832675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0521" y="9099826"/>
            <a:ext cx="651576" cy="4129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36916" y="8977746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85969" y="925830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75176" y="7077912"/>
            <a:ext cx="1820691" cy="2946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74308" y="6030311"/>
            <a:ext cx="2605848" cy="42165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22050" y="2801867"/>
            <a:ext cx="1526347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MÔN</a:t>
            </a:r>
            <a:r>
              <a:rPr lang="vi-VN" sz="7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NGỮ VĂN!</a:t>
            </a:r>
            <a:endParaRPr lang="en-US" sz="7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22051" y="685725"/>
            <a:ext cx="1506784" cy="1506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31186" flipH="1">
            <a:off x="15714172" y="1076073"/>
            <a:ext cx="3372250" cy="17535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761877">
            <a:off x="14336124" y="6472266"/>
            <a:ext cx="743600" cy="1573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94414" y="3095063"/>
            <a:ext cx="426424" cy="4488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5718378">
            <a:off x="4257615" y="7086214"/>
            <a:ext cx="410651" cy="4322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275176" y="6569742"/>
            <a:ext cx="511987" cy="5389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13627" y="1142913"/>
            <a:ext cx="3306531" cy="171939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3556042" y="685725"/>
            <a:ext cx="1228266" cy="1234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81263" y="378893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922553" y="1237201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Tác phẩm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079887"/>
            <a:ext cx="1432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800" dirty="0" smtClean="0"/>
              <a:t>Thể </a:t>
            </a:r>
            <a:r>
              <a:rPr lang="vi-VN" sz="4800" dirty="0"/>
              <a:t>loại: tùy </a:t>
            </a:r>
            <a:r>
              <a:rPr lang="vi-VN" sz="4800" dirty="0" smtClean="0"/>
              <a:t>bút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800" dirty="0" smtClean="0"/>
              <a:t>Phương </a:t>
            </a:r>
            <a:r>
              <a:rPr lang="vi-VN" sz="4800" dirty="0"/>
              <a:t>thức biểu đạt: tự sự, </a:t>
            </a:r>
            <a:r>
              <a:rPr lang="vi-VN" sz="4800" dirty="0" smtClean="0"/>
              <a:t>miêu </a:t>
            </a:r>
            <a:r>
              <a:rPr lang="vi-VN" sz="4800" dirty="0"/>
              <a:t>tả, biểu </a:t>
            </a:r>
            <a:r>
              <a:rPr lang="vi-VN" sz="4800" dirty="0" smtClean="0"/>
              <a:t>cảm.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800" dirty="0" smtClean="0"/>
              <a:t>Bố </a:t>
            </a:r>
            <a:r>
              <a:rPr lang="vi-VN" sz="4800" dirty="0"/>
              <a:t>cục</a:t>
            </a:r>
            <a:r>
              <a:rPr lang="vi-VN" sz="4800" dirty="0" smtClean="0"/>
              <a:t>: 3 phần</a:t>
            </a:r>
            <a:endParaRPr lang="vi-VN" sz="4800" dirty="0"/>
          </a:p>
        </p:txBody>
      </p:sp>
      <p:sp>
        <p:nvSpPr>
          <p:cNvPr id="5" name="Rectangle 4"/>
          <p:cNvSpPr/>
          <p:nvPr/>
        </p:nvSpPr>
        <p:spPr>
          <a:xfrm>
            <a:off x="1828920" y="5372100"/>
            <a:ext cx="150936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Phần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(từ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đầu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đến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mê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luyến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con người với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800" b="1" dirty="0">
                <a:cs typeface="Arial" panose="020B0604020202020204" pitchFamily="34" charset="0"/>
              </a:rPr>
              <a:t>Phần 2 </a:t>
            </a:r>
            <a:r>
              <a:rPr lang="vi-VN" sz="4800" i="1" dirty="0">
                <a:cs typeface="Arial" panose="020B0604020202020204" pitchFamily="34" charset="0"/>
              </a:rPr>
              <a:t>(tiếp theo đến </a:t>
            </a:r>
            <a:r>
              <a:rPr lang="vi-VN" sz="4800" i="1" dirty="0" smtClean="0">
                <a:cs typeface="Arial" panose="020B0604020202020204" pitchFamily="34" charset="0"/>
              </a:rPr>
              <a:t>liên </a:t>
            </a:r>
            <a:r>
              <a:rPr lang="vi-VN" sz="4800" i="1" dirty="0">
                <a:cs typeface="Arial" panose="020B0604020202020204" pitchFamily="34" charset="0"/>
              </a:rPr>
              <a:t>hoan): </a:t>
            </a:r>
            <a:r>
              <a:rPr lang="vi-VN" sz="4800" dirty="0">
                <a:cs typeface="Arial" panose="020B0604020202020204" pitchFamily="34" charset="0"/>
              </a:rPr>
              <a:t>Cảnh sắc và không khí mùa xuân ở đất trời và lòng người.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81263" y="378893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922553" y="1237201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Tác phẩm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079887"/>
            <a:ext cx="1432560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800" dirty="0" smtClean="0"/>
              <a:t>Bố </a:t>
            </a:r>
            <a:r>
              <a:rPr lang="vi-VN" sz="4800" dirty="0"/>
              <a:t>cục</a:t>
            </a:r>
            <a:r>
              <a:rPr lang="vi-VN" sz="4800" dirty="0" smtClean="0"/>
              <a:t>: 3 phần</a:t>
            </a:r>
            <a:endParaRPr lang="vi-VN" sz="48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238764"/>
            <a:ext cx="14736445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Phần 3 (còn lại): </a:t>
            </a: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Nét đẹp của mùa xuân sau rằm tháng </a:t>
            </a:r>
            <a:r>
              <a:rPr lang="vi-VN" sz="48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Giêng.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199" y="5510398"/>
            <a:ext cx="15087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vi-VN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</a:t>
            </a: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ạch </a:t>
            </a:r>
            <a:r>
              <a:rPr lang="de-DE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 của văn bản theo dòng cảm xúc chủ quan “</a:t>
            </a:r>
            <a:r>
              <a:rPr lang="de-DE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 cho ngòi bút đưa đi, đến đâu hay đến đó</a:t>
            </a:r>
            <a:r>
              <a:rPr lang="de-DE" sz="4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vi-VN" sz="4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vi-VN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B</a:t>
            </a: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ài </a:t>
            </a:r>
            <a:r>
              <a:rPr lang="de-DE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xuôi đậm chất thơ, chất trữ tình.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364" y="5801766"/>
            <a:ext cx="3124128" cy="3692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555854" y="2779401"/>
            <a:ext cx="11531746" cy="4537325"/>
            <a:chOff x="0" y="0"/>
            <a:chExt cx="9347567" cy="5427768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9355225" cy="5427768"/>
            </a:xfrm>
            <a:custGeom>
              <a:avLst/>
              <a:gdLst/>
              <a:ahLst/>
              <a:cxnLst/>
              <a:rect l="l" t="t" r="r" b="b"/>
              <a:pathLst>
                <a:path w="9355225" h="5427768">
                  <a:moveTo>
                    <a:pt x="8848786" y="5410849"/>
                  </a:moveTo>
                  <a:cubicBezTo>
                    <a:pt x="8848786" y="5410849"/>
                    <a:pt x="8611791" y="5400880"/>
                    <a:pt x="8249652" y="5414324"/>
                  </a:cubicBezTo>
                  <a:cubicBezTo>
                    <a:pt x="7887513" y="5427768"/>
                    <a:pt x="490924" y="5427768"/>
                    <a:pt x="490924" y="5427768"/>
                  </a:cubicBezTo>
                  <a:cubicBezTo>
                    <a:pt x="245502" y="5427768"/>
                    <a:pt x="32509" y="5330500"/>
                    <a:pt x="31032" y="5170386"/>
                  </a:cubicBezTo>
                  <a:cubicBezTo>
                    <a:pt x="31032" y="5170386"/>
                    <a:pt x="0" y="343566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802238" y="0"/>
                    <a:pt x="8802238" y="0"/>
                  </a:cubicBezTo>
                  <a:cubicBezTo>
                    <a:pt x="9114139" y="0"/>
                    <a:pt x="9347568" y="101069"/>
                    <a:pt x="9339710" y="303616"/>
                  </a:cubicBezTo>
                  <a:cubicBezTo>
                    <a:pt x="9339710" y="303616"/>
                    <a:pt x="9337715" y="3184016"/>
                    <a:pt x="9346470" y="4470799"/>
                  </a:cubicBezTo>
                  <a:cubicBezTo>
                    <a:pt x="9355225" y="4764100"/>
                    <a:pt x="9308678" y="5097172"/>
                    <a:pt x="9308678" y="5097172"/>
                  </a:cubicBezTo>
                  <a:cubicBezTo>
                    <a:pt x="9305712" y="5277197"/>
                    <a:pt x="9094209" y="5410849"/>
                    <a:pt x="8848786" y="541084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419672" y="2578784"/>
            <a:ext cx="11677374" cy="4587480"/>
            <a:chOff x="0" y="0"/>
            <a:chExt cx="9290486" cy="5487765"/>
          </a:xfrm>
        </p:grpSpPr>
        <p:sp>
          <p:nvSpPr>
            <p:cNvPr id="11" name="Freeform 11"/>
            <p:cNvSpPr/>
            <p:nvPr/>
          </p:nvSpPr>
          <p:spPr>
            <a:xfrm>
              <a:off x="-1" y="0"/>
              <a:ext cx="9298145" cy="5487765"/>
            </a:xfrm>
            <a:custGeom>
              <a:avLst/>
              <a:gdLst/>
              <a:ahLst/>
              <a:cxnLst/>
              <a:rect l="l" t="t" r="r" b="b"/>
              <a:pathLst>
                <a:path w="9298145" h="5487765">
                  <a:moveTo>
                    <a:pt x="8791706" y="5470846"/>
                  </a:moveTo>
                  <a:cubicBezTo>
                    <a:pt x="8791706" y="5470846"/>
                    <a:pt x="8554710" y="5460877"/>
                    <a:pt x="8192571" y="5474321"/>
                  </a:cubicBezTo>
                  <a:cubicBezTo>
                    <a:pt x="7830433" y="5487765"/>
                    <a:pt x="490924" y="5487765"/>
                    <a:pt x="490924" y="5487765"/>
                  </a:cubicBezTo>
                  <a:cubicBezTo>
                    <a:pt x="245502" y="5487765"/>
                    <a:pt x="32509" y="5390497"/>
                    <a:pt x="31032" y="5230383"/>
                  </a:cubicBezTo>
                  <a:cubicBezTo>
                    <a:pt x="31032" y="5230383"/>
                    <a:pt x="0" y="348213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745158" y="0"/>
                    <a:pt x="8745158" y="0"/>
                  </a:cubicBezTo>
                  <a:cubicBezTo>
                    <a:pt x="9057058" y="0"/>
                    <a:pt x="9290487" y="101069"/>
                    <a:pt x="9282629" y="303616"/>
                  </a:cubicBezTo>
                  <a:cubicBezTo>
                    <a:pt x="9282629" y="303616"/>
                    <a:pt x="9280634" y="3226353"/>
                    <a:pt x="9289389" y="4530796"/>
                  </a:cubicBezTo>
                  <a:cubicBezTo>
                    <a:pt x="9298145" y="4824097"/>
                    <a:pt x="9251597" y="5157169"/>
                    <a:pt x="9251597" y="5157169"/>
                  </a:cubicBezTo>
                  <a:cubicBezTo>
                    <a:pt x="9248632" y="5337194"/>
                    <a:pt x="9037128" y="5470846"/>
                    <a:pt x="8791706" y="5470846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897611" y="8603275"/>
            <a:ext cx="1180779" cy="1180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197215" y="8995248"/>
            <a:ext cx="859447" cy="859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73709">
            <a:off x="2827943" y="2723921"/>
            <a:ext cx="2956400" cy="580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78389" y="480450"/>
            <a:ext cx="1096500" cy="109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2006613" y="1474089"/>
            <a:ext cx="504848" cy="5314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15915657" y="4669162"/>
            <a:ext cx="504848" cy="5314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21208" y="3502361"/>
            <a:ext cx="2102375" cy="10932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356492" y="2665139"/>
            <a:ext cx="2535351" cy="1318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3697388">
            <a:off x="15803069" y="1013394"/>
            <a:ext cx="532561" cy="112711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894380" y="3867133"/>
            <a:ext cx="1063572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  <a:spcBef>
                <a:spcPct val="0"/>
              </a:spcBef>
            </a:pPr>
            <a:r>
              <a:rPr lang="vi-VN" sz="8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KHÁM PHÁ VĂN BẢN</a:t>
            </a:r>
            <a:endParaRPr lang="en-US" sz="8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35034" y="269270"/>
            <a:ext cx="1303120" cy="13096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406816" y="2837751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73970" y="2968191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2212753" y="523995"/>
            <a:ext cx="1417706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Hà Nội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12753" y="1673149"/>
            <a:ext cx="10806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1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</a:t>
            </a:r>
            <a:r>
              <a:rPr lang="en-US" sz="4800" b="1" kern="1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ọc</a:t>
            </a:r>
            <a:r>
              <a:rPr lang="en-US" sz="4800" b="1" kern="1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8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đoạn</a:t>
            </a:r>
            <a:r>
              <a:rPr lang="en-US" sz="4800" b="1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đầu </a:t>
            </a:r>
            <a:r>
              <a:rPr lang="en-US" sz="48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4800" b="1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8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suy</a:t>
            </a:r>
            <a:r>
              <a:rPr lang="en-US" sz="4800" b="1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nghĩ trả </a:t>
            </a:r>
            <a:r>
              <a:rPr lang="en-US" sz="48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lang="en-US" sz="4800" b="1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07872" y="2537373"/>
            <a:ext cx="127868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nói về </a:t>
            </a:r>
            <a:r>
              <a:rPr lang="vi-VN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de-DE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ùa </a:t>
            </a:r>
            <a:r>
              <a:rPr lang="vi-VN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de-DE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uân</a:t>
            </a:r>
            <a:r>
              <a:rPr lang="de-DE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tác giả đã khẳng định như thế nào? Câu văn “Ai bảo…mê luyến Mùa Xuân” gợi cho em suy nghĩ gì? Biện pháp nghệ thuật nào đã được sử dụng ở đây?</a:t>
            </a:r>
            <a:endParaRPr lang="en-US" sz="4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9"/>
          <a:stretch/>
        </p:blipFill>
        <p:spPr>
          <a:xfrm>
            <a:off x="-1143000" y="5600700"/>
            <a:ext cx="20650200" cy="487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35034" y="269270"/>
            <a:ext cx="1303120" cy="13096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406816" y="2837751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73970" y="2968191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2212753" y="523995"/>
            <a:ext cx="1417706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Hà Nội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1506" y="1324214"/>
            <a:ext cx="1427956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i="1" dirty="0" smtClean="0"/>
              <a:t>	“Ai bảo được non đừng thương nước, bướm đừng thương hoa, trăng đừng thương gió; ai cấm được trai thương gái, ai cấm được mẹ yêu con, ai cấm được cô gái còn son nhớ chồng thì mới hết được người mê luyến mùa xuân.” </a:t>
            </a:r>
            <a:endParaRPr lang="en-US" sz="4500" i="1" dirty="0"/>
          </a:p>
        </p:txBody>
      </p:sp>
      <p:sp>
        <p:nvSpPr>
          <p:cNvPr id="3" name="Rectangle 2"/>
          <p:cNvSpPr/>
          <p:nvPr/>
        </p:nvSpPr>
        <p:spPr>
          <a:xfrm>
            <a:off x="1362000" y="6608570"/>
            <a:ext cx="15878571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 thuật: </a:t>
            </a:r>
            <a:r>
              <a:rPr lang="vi-VN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l-PL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âu </a:t>
            </a:r>
            <a:r>
              <a:rPr lang="pl-PL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phủ định, điệp từ, điệp ngữ, điệp kiểu </a:t>
            </a:r>
            <a:r>
              <a:rPr lang="vi-VN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câu, nhân hóa</a:t>
            </a:r>
            <a:r>
              <a:rPr lang="pl-PL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</a:t>
            </a:r>
            <a:r>
              <a:rPr lang="pl-PL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l-PL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ình </a:t>
            </a:r>
            <a:r>
              <a:rPr lang="pl-PL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 yêu mùa xuân tha thiết, nồng nàn.</a:t>
            </a:r>
            <a:endParaRPr lang="en-US" sz="4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35034" y="269270"/>
            <a:ext cx="1303120" cy="13096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2212753" y="523995"/>
            <a:ext cx="1417706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Hà Nội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4818" y="2482310"/>
            <a:ext cx="12201398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đoạn văn 2 tác giả đã bộc lộ tình cảm của mình như thế nào? Tình cảm ấy nảy sinh từ đâu? Cảnh sắc mùa Xuân ở Hà Nội và miền Bắc được gợi tả qua những chi </a:t>
            </a:r>
            <a:r>
              <a:rPr lang="de-DE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</a:t>
            </a:r>
            <a:r>
              <a:rPr lang="vi-VN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de-DE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de-DE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“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riêu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riêu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là mưa như thế nào?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lành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lạnh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khác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lạnh như thế nào? 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717154" y="1922060"/>
            <a:ext cx="3823391" cy="799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5067" y="1680423"/>
            <a:ext cx="58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THẢO LUẬN NHÓM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35034" y="269270"/>
            <a:ext cx="1303120" cy="13096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2212753" y="523995"/>
            <a:ext cx="1417706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Hà Nội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443" y="1324214"/>
            <a:ext cx="1555949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1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 </a:t>
            </a:r>
            <a:r>
              <a:rPr lang="pl-PL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tả, so sánh đặc sắc;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1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 </a:t>
            </a:r>
            <a:r>
              <a:rPr lang="pl-PL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 sôi nổi, tha thiết, có sức truyền cảm.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 tranh mùa </a:t>
            </a:r>
            <a:r>
              <a:rPr lang="vi-VN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de-DE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uân </a:t>
            </a:r>
            <a:r>
              <a:rPr lang="de-DE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đẹp, tràn đầy sức sống, tràn ngập khắp đất trời nhưng lại ấm áp, nồng nàn, đầy tình yêu thương,  mang nét đặc trưng của mùa xuân miền Bắc.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169985" y="266700"/>
            <a:ext cx="17945186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2. Cảnh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sắc và không khí mùa </a:t>
            </a: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xuân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sau rằm tháng giêng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786" y="2118079"/>
            <a:ext cx="15358325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 văn cảm nhận sự thay đổi của thiên nhiên qua những đối tượng nào? Em có nhận xét gì về những từ ngữ như “</a:t>
            </a:r>
            <a:r>
              <a:rPr lang="it-IT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hơi phai”, “mùi hương man mác”, </a:t>
            </a:r>
            <a:r>
              <a:rPr lang="vi-VN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vệt </a:t>
            </a:r>
            <a:r>
              <a:rPr lang="it-IT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 tươi”, “làn sáng hồng</a:t>
            </a:r>
            <a:r>
              <a:rPr lang="it-IT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Chỉ ra những biện pháp nghệ thuật được sử dụng qua những từ ngữ hình ảnh đó? Tác dụng của biện pháp nghệ thuật ấy?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7357" y="1306985"/>
            <a:ext cx="58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THẢO LUẬN NHÓM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169985" y="266700"/>
            <a:ext cx="17945186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2. Cảnh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sắc và không khí mùa </a:t>
            </a: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xuân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sau rằm tháng giêng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06985"/>
            <a:ext cx="15091311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đổi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đất trời qua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đổi,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trời,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quả.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phát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khác nữa của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hồi sinh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đất trời,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trổ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lộc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đơm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”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hơi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phai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42325" y="2765218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169985" y="266700"/>
            <a:ext cx="17945186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2. Cảnh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sắc và không khí mùa </a:t>
            </a: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xuân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sau rằm tháng giêng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06985"/>
            <a:ext cx="15091311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Sự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cảm nhận, đặc biệt tinh tế, nhạy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sự gắn bó, am hiểu, tình yêu thiên nhiên; trân trọng, biết tận hưởng vẻ đẹp cuộc sống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 trở về với cuộc sống êm đềm, thường nhật.</a:t>
            </a:r>
          </a:p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4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Tình </a:t>
            </a:r>
            <a:r>
              <a:rPr lang="vi-VN" sz="45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yêu cụ thể, dạt dào, tinh tế, sâu sắc và bền bỉ.</a:t>
            </a:r>
          </a:p>
        </p:txBody>
      </p:sp>
    </p:spTree>
    <p:extLst>
      <p:ext uri="{BB962C8B-B14F-4D97-AF65-F5344CB8AC3E}">
        <p14:creationId xmlns:p14="http://schemas.microsoft.com/office/powerpoint/2010/main" val="36823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962873" y="3238500"/>
            <a:ext cx="3671034" cy="1908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725364" y="6038734"/>
            <a:ext cx="2650164" cy="42882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93387" y="9176395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14741" y="8675363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34806" y="8836232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00261" y="9343396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0564" y="1604934"/>
            <a:ext cx="4409509" cy="22929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4190" y="571008"/>
            <a:ext cx="1457127" cy="145712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038945" y="3156025"/>
            <a:ext cx="12695702" cy="5125547"/>
            <a:chOff x="0" y="0"/>
            <a:chExt cx="13676953" cy="4787801"/>
          </a:xfrm>
        </p:grpSpPr>
        <p:sp>
          <p:nvSpPr>
            <p:cNvPr id="12" name="Freeform 12"/>
            <p:cNvSpPr/>
            <p:nvPr/>
          </p:nvSpPr>
          <p:spPr>
            <a:xfrm>
              <a:off x="-1" y="0"/>
              <a:ext cx="13684612" cy="4787802"/>
            </a:xfrm>
            <a:custGeom>
              <a:avLst/>
              <a:gdLst/>
              <a:ahLst/>
              <a:cxnLst/>
              <a:rect l="l" t="t" r="r" b="b"/>
              <a:pathLst>
                <a:path w="13684612" h="4787802">
                  <a:moveTo>
                    <a:pt x="13178173" y="4770882"/>
                  </a:moveTo>
                  <a:cubicBezTo>
                    <a:pt x="13178173" y="4770882"/>
                    <a:pt x="12941178" y="4760913"/>
                    <a:pt x="12579039" y="4774357"/>
                  </a:cubicBezTo>
                  <a:cubicBezTo>
                    <a:pt x="12216900" y="4787802"/>
                    <a:pt x="490924" y="4787802"/>
                    <a:pt x="490924" y="4787802"/>
                  </a:cubicBezTo>
                  <a:cubicBezTo>
                    <a:pt x="245502" y="4787802"/>
                    <a:pt x="32509" y="4690533"/>
                    <a:pt x="31032" y="4530420"/>
                  </a:cubicBezTo>
                  <a:cubicBezTo>
                    <a:pt x="31032" y="4530420"/>
                    <a:pt x="0" y="293994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2732414"/>
                    <a:pt x="13675856" y="3830832"/>
                  </a:cubicBezTo>
                  <a:cubicBezTo>
                    <a:pt x="13684612" y="4124134"/>
                    <a:pt x="13638065" y="4457205"/>
                    <a:pt x="13638065" y="4457205"/>
                  </a:cubicBezTo>
                  <a:cubicBezTo>
                    <a:pt x="13635099" y="4637230"/>
                    <a:pt x="13423596" y="4770882"/>
                    <a:pt x="13178173" y="4770882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36251" y="3038155"/>
            <a:ext cx="12308549" cy="5115557"/>
            <a:chOff x="0" y="0"/>
            <a:chExt cx="13676953" cy="4787801"/>
          </a:xfrm>
        </p:grpSpPr>
        <p:sp>
          <p:nvSpPr>
            <p:cNvPr id="14" name="Freeform 14"/>
            <p:cNvSpPr/>
            <p:nvPr/>
          </p:nvSpPr>
          <p:spPr>
            <a:xfrm>
              <a:off x="-1" y="0"/>
              <a:ext cx="13684612" cy="4787802"/>
            </a:xfrm>
            <a:custGeom>
              <a:avLst/>
              <a:gdLst/>
              <a:ahLst/>
              <a:cxnLst/>
              <a:rect l="l" t="t" r="r" b="b"/>
              <a:pathLst>
                <a:path w="13684612" h="4787802">
                  <a:moveTo>
                    <a:pt x="13178173" y="4770882"/>
                  </a:moveTo>
                  <a:cubicBezTo>
                    <a:pt x="13178173" y="4770882"/>
                    <a:pt x="12941178" y="4760913"/>
                    <a:pt x="12579039" y="4774357"/>
                  </a:cubicBezTo>
                  <a:cubicBezTo>
                    <a:pt x="12216900" y="4787802"/>
                    <a:pt x="490924" y="4787802"/>
                    <a:pt x="490924" y="4787802"/>
                  </a:cubicBezTo>
                  <a:cubicBezTo>
                    <a:pt x="245502" y="4787802"/>
                    <a:pt x="32509" y="4690533"/>
                    <a:pt x="31032" y="4530420"/>
                  </a:cubicBezTo>
                  <a:cubicBezTo>
                    <a:pt x="31032" y="4530420"/>
                    <a:pt x="0" y="293994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2732414"/>
                    <a:pt x="13675856" y="3830832"/>
                  </a:cubicBezTo>
                  <a:cubicBezTo>
                    <a:pt x="13684612" y="4124134"/>
                    <a:pt x="13638065" y="4457205"/>
                    <a:pt x="13638065" y="4457205"/>
                  </a:cubicBezTo>
                  <a:cubicBezTo>
                    <a:pt x="13635099" y="4637230"/>
                    <a:pt x="13423596" y="4770882"/>
                    <a:pt x="13178173" y="4770882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09070" y="5661381"/>
            <a:ext cx="3564552" cy="466564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334986" y="1801881"/>
            <a:ext cx="10229505" cy="1587158"/>
            <a:chOff x="0" y="0"/>
            <a:chExt cx="12237028" cy="1898635"/>
          </a:xfrm>
        </p:grpSpPr>
        <p:sp>
          <p:nvSpPr>
            <p:cNvPr id="17" name="Freeform 17"/>
            <p:cNvSpPr/>
            <p:nvPr/>
          </p:nvSpPr>
          <p:spPr>
            <a:xfrm>
              <a:off x="-1" y="0"/>
              <a:ext cx="12244687" cy="1898635"/>
            </a:xfrm>
            <a:custGeom>
              <a:avLst/>
              <a:gdLst/>
              <a:ahLst/>
              <a:cxnLst/>
              <a:rect l="l" t="t" r="r" b="b"/>
              <a:pathLst>
                <a:path w="12244687" h="1898635">
                  <a:moveTo>
                    <a:pt x="11738248" y="1881717"/>
                  </a:moveTo>
                  <a:cubicBezTo>
                    <a:pt x="11738248" y="1881717"/>
                    <a:pt x="11501252" y="1871747"/>
                    <a:pt x="11139113" y="1885191"/>
                  </a:cubicBezTo>
                  <a:cubicBezTo>
                    <a:pt x="10776975" y="1898635"/>
                    <a:pt x="490924" y="1898635"/>
                    <a:pt x="490924" y="1898635"/>
                  </a:cubicBezTo>
                  <a:cubicBezTo>
                    <a:pt x="245502" y="1898635"/>
                    <a:pt x="32509" y="1801367"/>
                    <a:pt x="31032" y="1641254"/>
                  </a:cubicBezTo>
                  <a:cubicBezTo>
                    <a:pt x="31032" y="1641254"/>
                    <a:pt x="0" y="7020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1691700" y="0"/>
                    <a:pt x="11691700" y="0"/>
                  </a:cubicBezTo>
                  <a:cubicBezTo>
                    <a:pt x="12003600" y="0"/>
                    <a:pt x="12237029" y="101069"/>
                    <a:pt x="12229172" y="303616"/>
                  </a:cubicBezTo>
                  <a:cubicBezTo>
                    <a:pt x="12229172" y="303616"/>
                    <a:pt x="12227176" y="693631"/>
                    <a:pt x="12235932" y="941666"/>
                  </a:cubicBezTo>
                  <a:cubicBezTo>
                    <a:pt x="12244687" y="1234968"/>
                    <a:pt x="12198139" y="1568039"/>
                    <a:pt x="12198139" y="1568039"/>
                  </a:cubicBezTo>
                  <a:cubicBezTo>
                    <a:pt x="12195174" y="1748064"/>
                    <a:pt x="11983670" y="1881717"/>
                    <a:pt x="11738248" y="1881717"/>
                  </a:cubicBezTo>
                  <a:close/>
                </a:path>
              </a:pathLst>
            </a:custGeom>
            <a:solidFill>
              <a:srgbClr val="B8E1D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4174115" flipH="1" flipV="1">
            <a:off x="14441968" y="16872"/>
            <a:ext cx="746604" cy="15801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437595" y="2751406"/>
            <a:ext cx="612851" cy="6451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421968">
            <a:off x="4392700" y="785233"/>
            <a:ext cx="462586" cy="4869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1546634">
            <a:off x="7738813" y="1462423"/>
            <a:ext cx="3431503" cy="54280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6890781" y="2147177"/>
            <a:ext cx="53722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87098" y="3437324"/>
            <a:ext cx="11379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bài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hoặc đọc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bài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thích nhất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ở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611600" y="8234085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180786" y="5448300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414814" y="8461930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0" y="5578740"/>
            <a:ext cx="459389" cy="483568"/>
          </a:xfrm>
          <a:prstGeom prst="rect">
            <a:avLst/>
          </a:prstGeom>
        </p:spPr>
      </p:pic>
      <p:sp>
        <p:nvSpPr>
          <p:cNvPr id="33" name="TextBox 25"/>
          <p:cNvSpPr txBox="1"/>
          <p:nvPr/>
        </p:nvSpPr>
        <p:spPr>
          <a:xfrm>
            <a:off x="169985" y="266700"/>
            <a:ext cx="17945186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2. Cảnh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sắc và không khí mùa </a:t>
            </a:r>
            <a:r>
              <a:rPr lang="vi-VN" sz="5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xuân </a:t>
            </a:r>
            <a:r>
              <a:rPr lang="vi-VN" sz="5200" b="1" dirty="0">
                <a:solidFill>
                  <a:srgbClr val="5C5C82"/>
                </a:solidFill>
                <a:cs typeface="Arial" panose="020B0604020202020204" pitchFamily="34" charset="0"/>
              </a:rPr>
              <a:t>sau rằm tháng giêng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43875"/>
            <a:ext cx="96396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Khi mùa xuân đến, bầu không khí gia đình được miêu tả như thế nào? Liên hệ với không khí sau Tết ở gia đình em?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790700"/>
            <a:ext cx="58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THẢO LUẬN NHÓM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9346" y="2024151"/>
            <a:ext cx="7391400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364" y="5801766"/>
            <a:ext cx="3124128" cy="3692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555854" y="2779401"/>
            <a:ext cx="11531746" cy="4537325"/>
            <a:chOff x="0" y="0"/>
            <a:chExt cx="9347567" cy="5427768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9355225" cy="5427768"/>
            </a:xfrm>
            <a:custGeom>
              <a:avLst/>
              <a:gdLst/>
              <a:ahLst/>
              <a:cxnLst/>
              <a:rect l="l" t="t" r="r" b="b"/>
              <a:pathLst>
                <a:path w="9355225" h="5427768">
                  <a:moveTo>
                    <a:pt x="8848786" y="5410849"/>
                  </a:moveTo>
                  <a:cubicBezTo>
                    <a:pt x="8848786" y="5410849"/>
                    <a:pt x="8611791" y="5400880"/>
                    <a:pt x="8249652" y="5414324"/>
                  </a:cubicBezTo>
                  <a:cubicBezTo>
                    <a:pt x="7887513" y="5427768"/>
                    <a:pt x="490924" y="5427768"/>
                    <a:pt x="490924" y="5427768"/>
                  </a:cubicBezTo>
                  <a:cubicBezTo>
                    <a:pt x="245502" y="5427768"/>
                    <a:pt x="32509" y="5330500"/>
                    <a:pt x="31032" y="5170386"/>
                  </a:cubicBezTo>
                  <a:cubicBezTo>
                    <a:pt x="31032" y="5170386"/>
                    <a:pt x="0" y="343566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802238" y="0"/>
                    <a:pt x="8802238" y="0"/>
                  </a:cubicBezTo>
                  <a:cubicBezTo>
                    <a:pt x="9114139" y="0"/>
                    <a:pt x="9347568" y="101069"/>
                    <a:pt x="9339710" y="303616"/>
                  </a:cubicBezTo>
                  <a:cubicBezTo>
                    <a:pt x="9339710" y="303616"/>
                    <a:pt x="9337715" y="3184016"/>
                    <a:pt x="9346470" y="4470799"/>
                  </a:cubicBezTo>
                  <a:cubicBezTo>
                    <a:pt x="9355225" y="4764100"/>
                    <a:pt x="9308678" y="5097172"/>
                    <a:pt x="9308678" y="5097172"/>
                  </a:cubicBezTo>
                  <a:cubicBezTo>
                    <a:pt x="9305712" y="5277197"/>
                    <a:pt x="9094209" y="5410849"/>
                    <a:pt x="8848786" y="541084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419672" y="2578784"/>
            <a:ext cx="11677374" cy="4587480"/>
            <a:chOff x="0" y="0"/>
            <a:chExt cx="9290486" cy="5487765"/>
          </a:xfrm>
        </p:grpSpPr>
        <p:sp>
          <p:nvSpPr>
            <p:cNvPr id="11" name="Freeform 11"/>
            <p:cNvSpPr/>
            <p:nvPr/>
          </p:nvSpPr>
          <p:spPr>
            <a:xfrm>
              <a:off x="-1" y="0"/>
              <a:ext cx="9298145" cy="5487765"/>
            </a:xfrm>
            <a:custGeom>
              <a:avLst/>
              <a:gdLst/>
              <a:ahLst/>
              <a:cxnLst/>
              <a:rect l="l" t="t" r="r" b="b"/>
              <a:pathLst>
                <a:path w="9298145" h="5487765">
                  <a:moveTo>
                    <a:pt x="8791706" y="5470846"/>
                  </a:moveTo>
                  <a:cubicBezTo>
                    <a:pt x="8791706" y="5470846"/>
                    <a:pt x="8554710" y="5460877"/>
                    <a:pt x="8192571" y="5474321"/>
                  </a:cubicBezTo>
                  <a:cubicBezTo>
                    <a:pt x="7830433" y="5487765"/>
                    <a:pt x="490924" y="5487765"/>
                    <a:pt x="490924" y="5487765"/>
                  </a:cubicBezTo>
                  <a:cubicBezTo>
                    <a:pt x="245502" y="5487765"/>
                    <a:pt x="32509" y="5390497"/>
                    <a:pt x="31032" y="5230383"/>
                  </a:cubicBezTo>
                  <a:cubicBezTo>
                    <a:pt x="31032" y="5230383"/>
                    <a:pt x="0" y="348213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745158" y="0"/>
                    <a:pt x="8745158" y="0"/>
                  </a:cubicBezTo>
                  <a:cubicBezTo>
                    <a:pt x="9057058" y="0"/>
                    <a:pt x="9290487" y="101069"/>
                    <a:pt x="9282629" y="303616"/>
                  </a:cubicBezTo>
                  <a:cubicBezTo>
                    <a:pt x="9282629" y="303616"/>
                    <a:pt x="9280634" y="3226353"/>
                    <a:pt x="9289389" y="4530796"/>
                  </a:cubicBezTo>
                  <a:cubicBezTo>
                    <a:pt x="9298145" y="4824097"/>
                    <a:pt x="9251597" y="5157169"/>
                    <a:pt x="9251597" y="5157169"/>
                  </a:cubicBezTo>
                  <a:cubicBezTo>
                    <a:pt x="9248632" y="5337194"/>
                    <a:pt x="9037128" y="5470846"/>
                    <a:pt x="8791706" y="5470846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897611" y="8603275"/>
            <a:ext cx="1180779" cy="1180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197215" y="8995248"/>
            <a:ext cx="859447" cy="859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73709">
            <a:off x="2827943" y="2723921"/>
            <a:ext cx="2956400" cy="580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78389" y="480450"/>
            <a:ext cx="1096500" cy="109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2006613" y="1474089"/>
            <a:ext cx="504848" cy="5314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15915657" y="4669162"/>
            <a:ext cx="504848" cy="5314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21208" y="3502361"/>
            <a:ext cx="2102375" cy="10932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356492" y="2665139"/>
            <a:ext cx="2535351" cy="1318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3697388">
            <a:off x="15803069" y="1013394"/>
            <a:ext cx="532561" cy="112711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008588" y="4330922"/>
            <a:ext cx="10635722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  <a:spcBef>
                <a:spcPct val="0"/>
              </a:spcBef>
            </a:pPr>
            <a:r>
              <a:rPr lang="vi-VN" sz="8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652" y="9149073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9961" y="9149073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9900" y="8841383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07539" y="8873781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88704" y="523191"/>
            <a:ext cx="1377683" cy="13776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31157">
            <a:off x="-566020" y="3070728"/>
            <a:ext cx="2193317" cy="11405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1021" flipH="1">
            <a:off x="16383071" y="1354580"/>
            <a:ext cx="3091438" cy="16075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601858" y="6665960"/>
            <a:ext cx="2694053" cy="362104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-27285">
            <a:off x="6948709" y="990579"/>
            <a:ext cx="426804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878484">
            <a:off x="17164302" y="5604563"/>
            <a:ext cx="622984" cy="131848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48573" y="2788759"/>
            <a:ext cx="378001" cy="397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504472" y="802511"/>
            <a:ext cx="429759" cy="45237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136930" y="1992387"/>
            <a:ext cx="140936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 </a:t>
            </a:r>
            <a:r>
              <a:rPr lang="de-DE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 thiên nhiên, không khí mùa xuân ở Hà Nội và miền Bắc được cảm nhận, tái hiện trong nỗi nhớ thương da diết của một người xa </a:t>
            </a: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quê.</a:t>
            </a:r>
            <a:endParaRPr lang="en-US" sz="4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</a:t>
            </a:r>
            <a:r>
              <a:rPr lang="de-DE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 thể hiện sự gắn bó máu thịt giữa con người với quê hương, xứ sở – một biểu hiện cụ thể của tình yêu đất nước.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652" y="9149073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9961" y="9149073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9900" y="8841383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07539" y="8873781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88704" y="523191"/>
            <a:ext cx="1377683" cy="13776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31157">
            <a:off x="-566020" y="3070728"/>
            <a:ext cx="2193317" cy="11405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1021" flipH="1">
            <a:off x="16383071" y="1354580"/>
            <a:ext cx="3091438" cy="16075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601858" y="6665960"/>
            <a:ext cx="2694053" cy="362104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-27285">
            <a:off x="6288854" y="1955919"/>
            <a:ext cx="562234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878484">
            <a:off x="17164302" y="5604563"/>
            <a:ext cx="622984" cy="131848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48573" y="2788759"/>
            <a:ext cx="378001" cy="397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504472" y="802511"/>
            <a:ext cx="429759" cy="45237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278022" y="3162842"/>
            <a:ext cx="13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800" dirty="0">
                <a:ea typeface="Times New Roman" panose="02020603050405020304" pitchFamily="18" charset="0"/>
                <a:cs typeface="Arial" panose="020B0604020202020204" pitchFamily="34" charset="0"/>
              </a:rPr>
              <a:t>Giọng điệu sôi nổi, tha thiết nhớ thương, miêu tả đặc sắc, so sánh hiệu quả.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502314" y="2186587"/>
            <a:ext cx="13030199" cy="5714733"/>
            <a:chOff x="0" y="0"/>
            <a:chExt cx="53671101" cy="33625494"/>
          </a:xfrm>
        </p:grpSpPr>
        <p:sp>
          <p:nvSpPr>
            <p:cNvPr id="11" name="Freeform 11"/>
            <p:cNvSpPr/>
            <p:nvPr/>
          </p:nvSpPr>
          <p:spPr>
            <a:xfrm>
              <a:off x="0" y="-4073"/>
              <a:ext cx="53677493" cy="33632098"/>
            </a:xfrm>
            <a:custGeom>
              <a:avLst/>
              <a:gdLst/>
              <a:ahLst/>
              <a:cxnLst/>
              <a:rect l="l" t="t" r="r" b="b"/>
              <a:pathLst>
                <a:path w="53677493" h="33632098">
                  <a:moveTo>
                    <a:pt x="53049711" y="33577618"/>
                  </a:moveTo>
                  <a:cubicBezTo>
                    <a:pt x="53049711" y="33577618"/>
                    <a:pt x="52318841" y="33632098"/>
                    <a:pt x="44714406" y="33629475"/>
                  </a:cubicBezTo>
                  <a:cubicBezTo>
                    <a:pt x="18444435" y="33627314"/>
                    <a:pt x="1057074" y="33619488"/>
                    <a:pt x="1057074" y="33619488"/>
                  </a:cubicBezTo>
                  <a:cubicBezTo>
                    <a:pt x="812932" y="33610654"/>
                    <a:pt x="449110" y="33589425"/>
                    <a:pt x="282371" y="33531245"/>
                  </a:cubicBezTo>
                  <a:cubicBezTo>
                    <a:pt x="4469" y="33434284"/>
                    <a:pt x="0" y="33261004"/>
                    <a:pt x="0" y="27335288"/>
                  </a:cubicBezTo>
                  <a:lnTo>
                    <a:pt x="0" y="2733496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7421816" y="15681"/>
                    <a:pt x="35027784" y="7673"/>
                  </a:cubicBezTo>
                  <a:cubicBezTo>
                    <a:pt x="52099908" y="0"/>
                    <a:pt x="52816646" y="6979"/>
                    <a:pt x="52816646" y="6979"/>
                  </a:cubicBezTo>
                  <a:cubicBezTo>
                    <a:pt x="53184952" y="14458"/>
                    <a:pt x="53323213" y="42638"/>
                    <a:pt x="53520950" y="165219"/>
                  </a:cubicBezTo>
                  <a:cubicBezTo>
                    <a:pt x="53671967" y="258836"/>
                    <a:pt x="53677493" y="476157"/>
                    <a:pt x="53668352" y="27334960"/>
                  </a:cubicBezTo>
                  <a:lnTo>
                    <a:pt x="53668352" y="27335285"/>
                  </a:lnTo>
                  <a:cubicBezTo>
                    <a:pt x="53668352" y="33378969"/>
                    <a:pt x="53625564" y="33527555"/>
                    <a:pt x="53049711" y="33577618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663468" y="1839988"/>
            <a:ext cx="12640446" cy="5909924"/>
            <a:chOff x="0" y="0"/>
            <a:chExt cx="53671101" cy="34773997"/>
          </a:xfrm>
        </p:grpSpPr>
        <p:sp>
          <p:nvSpPr>
            <p:cNvPr id="13" name="Freeform 13"/>
            <p:cNvSpPr/>
            <p:nvPr/>
          </p:nvSpPr>
          <p:spPr>
            <a:xfrm>
              <a:off x="0" y="-4073"/>
              <a:ext cx="53677493" cy="34780598"/>
            </a:xfrm>
            <a:custGeom>
              <a:avLst/>
              <a:gdLst/>
              <a:ahLst/>
              <a:cxnLst/>
              <a:rect l="l" t="t" r="r" b="b"/>
              <a:pathLst>
                <a:path w="53677493" h="34780598">
                  <a:moveTo>
                    <a:pt x="53049711" y="34726121"/>
                  </a:moveTo>
                  <a:cubicBezTo>
                    <a:pt x="53049711" y="34726121"/>
                    <a:pt x="52318841" y="34780598"/>
                    <a:pt x="44714406" y="34777978"/>
                  </a:cubicBezTo>
                  <a:cubicBezTo>
                    <a:pt x="18444435" y="34775814"/>
                    <a:pt x="1057074" y="34767991"/>
                    <a:pt x="1057074" y="34767991"/>
                  </a:cubicBezTo>
                  <a:cubicBezTo>
                    <a:pt x="812932" y="34759158"/>
                    <a:pt x="449110" y="34737925"/>
                    <a:pt x="282371" y="34679749"/>
                  </a:cubicBezTo>
                  <a:cubicBezTo>
                    <a:pt x="4469" y="34582784"/>
                    <a:pt x="0" y="34409508"/>
                    <a:pt x="0" y="28280933"/>
                  </a:cubicBezTo>
                  <a:lnTo>
                    <a:pt x="0" y="2828059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7421816" y="15681"/>
                    <a:pt x="35027784" y="7673"/>
                  </a:cubicBezTo>
                  <a:cubicBezTo>
                    <a:pt x="52099908" y="0"/>
                    <a:pt x="52816646" y="6979"/>
                    <a:pt x="52816646" y="6979"/>
                  </a:cubicBezTo>
                  <a:cubicBezTo>
                    <a:pt x="53184952" y="14458"/>
                    <a:pt x="53323213" y="42638"/>
                    <a:pt x="53520950" y="165219"/>
                  </a:cubicBezTo>
                  <a:cubicBezTo>
                    <a:pt x="53671967" y="258836"/>
                    <a:pt x="53677493" y="476157"/>
                    <a:pt x="53668352" y="28280595"/>
                  </a:cubicBezTo>
                  <a:lnTo>
                    <a:pt x="53668352" y="28280930"/>
                  </a:lnTo>
                  <a:cubicBezTo>
                    <a:pt x="53668352" y="34527473"/>
                    <a:pt x="53625564" y="34676059"/>
                    <a:pt x="53049711" y="34726121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6238928" y="2097924"/>
            <a:ext cx="548877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3339429" y="3284504"/>
            <a:ext cx="11292990" cy="4244936"/>
            <a:chOff x="0" y="0"/>
            <a:chExt cx="8375416" cy="4207013"/>
          </a:xfrm>
        </p:grpSpPr>
        <p:sp>
          <p:nvSpPr>
            <p:cNvPr id="33" name="Freeform 33"/>
            <p:cNvSpPr/>
            <p:nvPr/>
          </p:nvSpPr>
          <p:spPr>
            <a:xfrm>
              <a:off x="-9098" y="-6509"/>
              <a:ext cx="8389747" cy="4239067"/>
            </a:xfrm>
            <a:custGeom>
              <a:avLst/>
              <a:gdLst/>
              <a:ahLst/>
              <a:cxnLst/>
              <a:rect l="l" t="t" r="r" b="b"/>
              <a:pathLst>
                <a:path w="8389747" h="4239067">
                  <a:moveTo>
                    <a:pt x="63030" y="3645513"/>
                  </a:moveTo>
                  <a:cubicBezTo>
                    <a:pt x="63030" y="3645513"/>
                    <a:pt x="0" y="339894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496674" y="6965"/>
                  </a:cubicBezTo>
                  <a:lnTo>
                    <a:pt x="7496675" y="6965"/>
                  </a:lnTo>
                  <a:cubicBezTo>
                    <a:pt x="7713422" y="16819"/>
                    <a:pt x="7917737" y="36481"/>
                    <a:pt x="8051926" y="101690"/>
                  </a:cubicBezTo>
                  <a:cubicBezTo>
                    <a:pt x="8307971" y="226120"/>
                    <a:pt x="8389747" y="459160"/>
                    <a:pt x="8384259" y="704684"/>
                  </a:cubicBezTo>
                  <a:cubicBezTo>
                    <a:pt x="8384259" y="704684"/>
                    <a:pt x="8340971" y="1013073"/>
                    <a:pt x="8348404" y="1248607"/>
                  </a:cubicBezTo>
                  <a:cubicBezTo>
                    <a:pt x="8355528" y="3387315"/>
                    <a:pt x="8362684" y="3582917"/>
                    <a:pt x="8362684" y="3582917"/>
                  </a:cubicBezTo>
                  <a:cubicBezTo>
                    <a:pt x="8346003" y="3798650"/>
                    <a:pt x="8231359" y="4009262"/>
                    <a:pt x="8034490" y="4120886"/>
                  </a:cubicBezTo>
                  <a:cubicBezTo>
                    <a:pt x="7884138" y="4206134"/>
                    <a:pt x="7686107" y="4221232"/>
                    <a:pt x="6109166" y="4210490"/>
                  </a:cubicBezTo>
                  <a:lnTo>
                    <a:pt x="6109080" y="4210490"/>
                  </a:lnTo>
                  <a:cubicBezTo>
                    <a:pt x="645952" y="4205214"/>
                    <a:pt x="384604" y="4239067"/>
                    <a:pt x="254278" y="4129909"/>
                  </a:cubicBezTo>
                  <a:cubicBezTo>
                    <a:pt x="145767" y="4039024"/>
                    <a:pt x="81795" y="3845712"/>
                    <a:pt x="63030" y="36455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032280" y="3708415"/>
            <a:ext cx="1005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(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5 - 7 câu)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6280488" y="826620"/>
            <a:ext cx="548877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51312" y="1711428"/>
            <a:ext cx="1565101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ìm một nét nào đó của mùa xuân để nêu những cảm nhận của 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ìm ý bằng cách nêu các câu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nhắc đến mùa xuân, điều gì hiện lên đ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tiên trong tâm trí em? Khi hình dung lại rõ hơn về đi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ề</a:t>
            </a:r>
            <a:r>
              <a:rPr lang="vi-VN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đó, em có cảm giác gì? Em hãy tìm những hình ảnh cụ th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ể</a:t>
            </a:r>
            <a:r>
              <a:rPr lang="vi-VN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để diễn tả những cảm giác đó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29971" y="8667713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7846" y="9231537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86142" y="9494589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7801" y="9309657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55729" y="6096111"/>
            <a:ext cx="2100260" cy="33984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56611" y="1028700"/>
            <a:ext cx="13046931" cy="6874801"/>
            <a:chOff x="0" y="0"/>
            <a:chExt cx="15607370" cy="8223969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5615029" cy="8223969"/>
            </a:xfrm>
            <a:custGeom>
              <a:avLst/>
              <a:gdLst/>
              <a:ahLst/>
              <a:cxnLst/>
              <a:rect l="l" t="t" r="r" b="b"/>
              <a:pathLst>
                <a:path w="15615029" h="8223969">
                  <a:moveTo>
                    <a:pt x="15108590" y="8207050"/>
                  </a:moveTo>
                  <a:cubicBezTo>
                    <a:pt x="15108590" y="8207050"/>
                    <a:pt x="14871594" y="8197081"/>
                    <a:pt x="14509455" y="8210525"/>
                  </a:cubicBezTo>
                  <a:cubicBezTo>
                    <a:pt x="14147317" y="8223969"/>
                    <a:pt x="490924" y="8223969"/>
                    <a:pt x="490924" y="8223969"/>
                  </a:cubicBezTo>
                  <a:cubicBezTo>
                    <a:pt x="245502" y="8223969"/>
                    <a:pt x="32509" y="8126702"/>
                    <a:pt x="31032" y="7966587"/>
                  </a:cubicBezTo>
                  <a:cubicBezTo>
                    <a:pt x="31032" y="7966587"/>
                    <a:pt x="0" y="5601593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062041" y="0"/>
                    <a:pt x="15062041" y="0"/>
                  </a:cubicBezTo>
                  <a:cubicBezTo>
                    <a:pt x="15373943" y="0"/>
                    <a:pt x="15607371" y="101069"/>
                    <a:pt x="15599514" y="303616"/>
                  </a:cubicBezTo>
                  <a:cubicBezTo>
                    <a:pt x="15599514" y="303616"/>
                    <a:pt x="15597519" y="5157196"/>
                    <a:pt x="15606273" y="7267001"/>
                  </a:cubicBezTo>
                  <a:cubicBezTo>
                    <a:pt x="15615029" y="7560302"/>
                    <a:pt x="15568482" y="7893373"/>
                    <a:pt x="15568482" y="7893373"/>
                  </a:cubicBezTo>
                  <a:cubicBezTo>
                    <a:pt x="15565516" y="8073398"/>
                    <a:pt x="15354013" y="8207050"/>
                    <a:pt x="15108590" y="8207050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20534" y="794647"/>
            <a:ext cx="13046931" cy="6975109"/>
            <a:chOff x="0" y="0"/>
            <a:chExt cx="15607370" cy="8343963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5615029" cy="8343964"/>
            </a:xfrm>
            <a:custGeom>
              <a:avLst/>
              <a:gdLst/>
              <a:ahLst/>
              <a:cxnLst/>
              <a:rect l="l" t="t" r="r" b="b"/>
              <a:pathLst>
                <a:path w="15615029" h="8343964">
                  <a:moveTo>
                    <a:pt x="15108590" y="8327044"/>
                  </a:moveTo>
                  <a:cubicBezTo>
                    <a:pt x="15108590" y="8327044"/>
                    <a:pt x="14871594" y="8317075"/>
                    <a:pt x="14509455" y="8330519"/>
                  </a:cubicBezTo>
                  <a:cubicBezTo>
                    <a:pt x="14147317" y="8343964"/>
                    <a:pt x="490924" y="8343964"/>
                    <a:pt x="490924" y="8343964"/>
                  </a:cubicBezTo>
                  <a:cubicBezTo>
                    <a:pt x="245502" y="8343964"/>
                    <a:pt x="32509" y="8246695"/>
                    <a:pt x="31032" y="8086582"/>
                  </a:cubicBezTo>
                  <a:cubicBezTo>
                    <a:pt x="31032" y="8086582"/>
                    <a:pt x="0" y="569454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062041" y="0"/>
                    <a:pt x="15062041" y="0"/>
                  </a:cubicBezTo>
                  <a:cubicBezTo>
                    <a:pt x="15373943" y="0"/>
                    <a:pt x="15607371" y="101069"/>
                    <a:pt x="15599514" y="303616"/>
                  </a:cubicBezTo>
                  <a:cubicBezTo>
                    <a:pt x="15599514" y="303616"/>
                    <a:pt x="15597519" y="5241872"/>
                    <a:pt x="15606273" y="7386994"/>
                  </a:cubicBezTo>
                  <a:cubicBezTo>
                    <a:pt x="15615029" y="7680296"/>
                    <a:pt x="15568482" y="8013367"/>
                    <a:pt x="15568482" y="8013367"/>
                  </a:cubicBezTo>
                  <a:cubicBezTo>
                    <a:pt x="15565516" y="8193392"/>
                    <a:pt x="15354013" y="8327044"/>
                    <a:pt x="15108590" y="8327044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791519" y="1270182"/>
            <a:ext cx="9014112" cy="1267191"/>
            <a:chOff x="0" y="0"/>
            <a:chExt cx="16210352" cy="2651668"/>
          </a:xfrm>
        </p:grpSpPr>
        <p:sp>
          <p:nvSpPr>
            <p:cNvPr id="12" name="Freeform 12"/>
            <p:cNvSpPr/>
            <p:nvPr/>
          </p:nvSpPr>
          <p:spPr>
            <a:xfrm>
              <a:off x="-1" y="0"/>
              <a:ext cx="16218011" cy="2651668"/>
            </a:xfrm>
            <a:custGeom>
              <a:avLst/>
              <a:gdLst/>
              <a:ahLst/>
              <a:cxnLst/>
              <a:rect l="l" t="t" r="r" b="b"/>
              <a:pathLst>
                <a:path w="16218011" h="2651668">
                  <a:moveTo>
                    <a:pt x="15711572" y="2634749"/>
                  </a:moveTo>
                  <a:cubicBezTo>
                    <a:pt x="15711572" y="2634749"/>
                    <a:pt x="15474576" y="2624779"/>
                    <a:pt x="15112437" y="2638223"/>
                  </a:cubicBezTo>
                  <a:cubicBezTo>
                    <a:pt x="14750299" y="2651668"/>
                    <a:pt x="490924" y="2651668"/>
                    <a:pt x="490924" y="2651668"/>
                  </a:cubicBezTo>
                  <a:cubicBezTo>
                    <a:pt x="245502" y="2651668"/>
                    <a:pt x="32509" y="2554400"/>
                    <a:pt x="31032" y="2394286"/>
                  </a:cubicBezTo>
                  <a:cubicBezTo>
                    <a:pt x="31032" y="2394286"/>
                    <a:pt x="0" y="1285307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665025" y="0"/>
                    <a:pt x="15665025" y="0"/>
                  </a:cubicBezTo>
                  <a:cubicBezTo>
                    <a:pt x="15976925" y="0"/>
                    <a:pt x="16210353" y="101069"/>
                    <a:pt x="16202496" y="303616"/>
                  </a:cubicBezTo>
                  <a:cubicBezTo>
                    <a:pt x="16202496" y="303616"/>
                    <a:pt x="16200501" y="1225020"/>
                    <a:pt x="16209257" y="1694698"/>
                  </a:cubicBezTo>
                  <a:cubicBezTo>
                    <a:pt x="16218011" y="1988000"/>
                    <a:pt x="16171464" y="2321071"/>
                    <a:pt x="16171464" y="2321071"/>
                  </a:cubicBezTo>
                  <a:cubicBezTo>
                    <a:pt x="16168498" y="2501096"/>
                    <a:pt x="15956994" y="2634749"/>
                    <a:pt x="15711572" y="2634749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1265" y="7034220"/>
            <a:ext cx="3674202" cy="299949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942536" y="1442151"/>
            <a:ext cx="871633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AFA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FAFA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73970" y="697054"/>
            <a:ext cx="1303120" cy="13096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406816" y="2837751"/>
            <a:ext cx="2361572" cy="12280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905859" y="4734235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73970" y="5094703"/>
            <a:ext cx="459389" cy="48356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67625" y="2694426"/>
            <a:ext cx="10152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lại bài </a:t>
            </a:r>
            <a:r>
              <a:rPr lang="nl-NL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 Giêng, mơ về trăng non rét ngọt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 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nl-NL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hành tiếng Việt trang </a:t>
            </a:r>
            <a:r>
              <a:rPr lang="nl-NL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110.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94405" y="832675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0521" y="9099826"/>
            <a:ext cx="651576" cy="4129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36916" y="8977746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85969" y="925830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75176" y="7077912"/>
            <a:ext cx="1820691" cy="2946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74308" y="6030311"/>
            <a:ext cx="2605848" cy="42165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23692" y="3124059"/>
            <a:ext cx="1526347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 smtClean="0">
                <a:solidFill>
                  <a:srgbClr val="5C5C82"/>
                </a:solidFill>
                <a:cs typeface="Arial" panose="020B0604020202020204" pitchFamily="34" charset="0"/>
              </a:rPr>
              <a:t>TRÂN TRỌNG CẢM ƠN SỰ QUAN TÂM THEO DÕI CỦA CÁC EM!</a:t>
            </a:r>
            <a:endParaRPr lang="en-US" sz="7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22051" y="685725"/>
            <a:ext cx="1506784" cy="1506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31186" flipH="1">
            <a:off x="15714172" y="1076073"/>
            <a:ext cx="3372250" cy="17535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761877">
            <a:off x="14336124" y="6472266"/>
            <a:ext cx="743600" cy="1573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94414" y="3095063"/>
            <a:ext cx="426424" cy="4488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5718378">
            <a:off x="4257615" y="7086214"/>
            <a:ext cx="410651" cy="4322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275176" y="6569742"/>
            <a:ext cx="511987" cy="5389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13627" y="1142913"/>
            <a:ext cx="3306531" cy="171939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3556042" y="685725"/>
            <a:ext cx="1228266" cy="12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6788" flipH="1">
            <a:off x="16000137" y="5380455"/>
            <a:ext cx="2548006" cy="13249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350050" y="8276596"/>
            <a:ext cx="22653739" cy="7843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5346" y="6298845"/>
            <a:ext cx="1820691" cy="2946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7152" y="8718021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70318" y="9134938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3270" y="122586"/>
            <a:ext cx="1074486" cy="1074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1186">
            <a:off x="-822009" y="3922109"/>
            <a:ext cx="3041068" cy="1581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33905" y="5320192"/>
            <a:ext cx="2605848" cy="42165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1186" flipH="1">
            <a:off x="16159411" y="468464"/>
            <a:ext cx="3230336" cy="16797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752846">
            <a:off x="10286068" y="420659"/>
            <a:ext cx="574599" cy="121608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21149" y="1432435"/>
            <a:ext cx="13338087" cy="6518940"/>
            <a:chOff x="0" y="0"/>
            <a:chExt cx="6169616" cy="2824835"/>
          </a:xfrm>
        </p:grpSpPr>
        <p:sp>
          <p:nvSpPr>
            <p:cNvPr id="15" name="Freeform 15"/>
            <p:cNvSpPr/>
            <p:nvPr/>
          </p:nvSpPr>
          <p:spPr>
            <a:xfrm>
              <a:off x="-4213" y="0"/>
              <a:ext cx="6173828" cy="2824835"/>
            </a:xfrm>
            <a:custGeom>
              <a:avLst/>
              <a:gdLst/>
              <a:ahLst/>
              <a:cxnLst/>
              <a:rect l="l" t="t" r="r" b="b"/>
              <a:pathLst>
                <a:path w="6173828" h="2824835">
                  <a:moveTo>
                    <a:pt x="278431" y="16918"/>
                  </a:moveTo>
                  <a:cubicBezTo>
                    <a:pt x="278431" y="16918"/>
                    <a:pt x="604014" y="12258"/>
                    <a:pt x="980017" y="12454"/>
                  </a:cubicBezTo>
                  <a:cubicBezTo>
                    <a:pt x="4754553" y="12671"/>
                    <a:pt x="5899760" y="0"/>
                    <a:pt x="5899760" y="0"/>
                  </a:cubicBezTo>
                  <a:cubicBezTo>
                    <a:pt x="5967224" y="0"/>
                    <a:pt x="6043161" y="0"/>
                    <a:pt x="6121934" y="85073"/>
                  </a:cubicBezTo>
                  <a:cubicBezTo>
                    <a:pt x="6164912" y="131488"/>
                    <a:pt x="6165980" y="240224"/>
                    <a:pt x="6166385" y="320281"/>
                  </a:cubicBezTo>
                  <a:cubicBezTo>
                    <a:pt x="6166385" y="320281"/>
                    <a:pt x="6164681" y="1714760"/>
                    <a:pt x="6164681" y="2062251"/>
                  </a:cubicBezTo>
                  <a:cubicBezTo>
                    <a:pt x="6164681" y="2276410"/>
                    <a:pt x="6173829" y="2575589"/>
                    <a:pt x="6173829" y="2575589"/>
                  </a:cubicBezTo>
                  <a:cubicBezTo>
                    <a:pt x="6173829" y="2704258"/>
                    <a:pt x="6169660" y="2824835"/>
                    <a:pt x="5916821" y="2816701"/>
                  </a:cubicBezTo>
                  <a:cubicBezTo>
                    <a:pt x="5916821" y="2816701"/>
                    <a:pt x="5540349" y="2796403"/>
                    <a:pt x="4889730" y="2804001"/>
                  </a:cubicBezTo>
                  <a:cubicBezTo>
                    <a:pt x="1702804" y="2812135"/>
                    <a:pt x="304023" y="2824835"/>
                    <a:pt x="304023" y="2824835"/>
                  </a:cubicBezTo>
                  <a:cubicBezTo>
                    <a:pt x="132548" y="2824835"/>
                    <a:pt x="4213" y="2723766"/>
                    <a:pt x="8532" y="2521219"/>
                  </a:cubicBezTo>
                  <a:cubicBezTo>
                    <a:pt x="8532" y="2521219"/>
                    <a:pt x="9630" y="2022678"/>
                    <a:pt x="4815" y="10657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621149" y="1611381"/>
            <a:ext cx="13149558" cy="6199119"/>
            <a:chOff x="0" y="0"/>
            <a:chExt cx="6169616" cy="2824835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6173828" cy="2824835"/>
            </a:xfrm>
            <a:custGeom>
              <a:avLst/>
              <a:gdLst/>
              <a:ahLst/>
              <a:cxnLst/>
              <a:rect l="l" t="t" r="r" b="b"/>
              <a:pathLst>
                <a:path w="6173828" h="2824835">
                  <a:moveTo>
                    <a:pt x="278431" y="16918"/>
                  </a:moveTo>
                  <a:cubicBezTo>
                    <a:pt x="278431" y="16918"/>
                    <a:pt x="604014" y="12258"/>
                    <a:pt x="980017" y="12454"/>
                  </a:cubicBezTo>
                  <a:cubicBezTo>
                    <a:pt x="4754553" y="12671"/>
                    <a:pt x="5899760" y="0"/>
                    <a:pt x="5899760" y="0"/>
                  </a:cubicBezTo>
                  <a:cubicBezTo>
                    <a:pt x="5967224" y="0"/>
                    <a:pt x="6043161" y="0"/>
                    <a:pt x="6121934" y="85073"/>
                  </a:cubicBezTo>
                  <a:cubicBezTo>
                    <a:pt x="6164912" y="131488"/>
                    <a:pt x="6165980" y="240224"/>
                    <a:pt x="6166385" y="320281"/>
                  </a:cubicBezTo>
                  <a:cubicBezTo>
                    <a:pt x="6166385" y="320281"/>
                    <a:pt x="6164681" y="1714760"/>
                    <a:pt x="6164681" y="2062251"/>
                  </a:cubicBezTo>
                  <a:cubicBezTo>
                    <a:pt x="6164681" y="2276410"/>
                    <a:pt x="6173829" y="2575589"/>
                    <a:pt x="6173829" y="2575589"/>
                  </a:cubicBezTo>
                  <a:cubicBezTo>
                    <a:pt x="6173829" y="2704258"/>
                    <a:pt x="6169660" y="2824835"/>
                    <a:pt x="5916821" y="2816701"/>
                  </a:cubicBezTo>
                  <a:cubicBezTo>
                    <a:pt x="5916821" y="2816701"/>
                    <a:pt x="5540349" y="2796403"/>
                    <a:pt x="4889730" y="2804001"/>
                  </a:cubicBezTo>
                  <a:cubicBezTo>
                    <a:pt x="1702804" y="2812135"/>
                    <a:pt x="304023" y="2824835"/>
                    <a:pt x="304023" y="2824835"/>
                  </a:cubicBezTo>
                  <a:cubicBezTo>
                    <a:pt x="132548" y="2824835"/>
                    <a:pt x="4213" y="2723766"/>
                    <a:pt x="8532" y="2521219"/>
                  </a:cubicBezTo>
                  <a:cubicBezTo>
                    <a:pt x="8532" y="2521219"/>
                    <a:pt x="9630" y="2022678"/>
                    <a:pt x="4815" y="10657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592157">
            <a:off x="2183451" y="978705"/>
            <a:ext cx="2566115" cy="18476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708252">
            <a:off x="1661854" y="6908982"/>
            <a:ext cx="2682320" cy="70228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616955">
            <a:off x="13729037" y="1705875"/>
            <a:ext cx="3070367" cy="94902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659678" y="3007521"/>
            <a:ext cx="12990358" cy="3186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8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GIÊNG, MƠ VỀ TRĂNG NON RÉT NGỌT</a:t>
            </a:r>
            <a:endParaRPr lang="en-US" sz="8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30561" y="3090588"/>
            <a:ext cx="426424" cy="4488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6843704" y="4258510"/>
            <a:ext cx="511987" cy="53893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9766" y="448606"/>
            <a:ext cx="2357884" cy="1226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426022" y="8505854"/>
            <a:ext cx="1230933" cy="12309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62777" y="1772288"/>
            <a:ext cx="5477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</a:rPr>
              <a:t>Tiết</a:t>
            </a:r>
            <a:r>
              <a:rPr lang="vi-VN" sz="7200" b="1" dirty="0">
                <a:solidFill>
                  <a:srgbClr val="FF0000"/>
                </a:solidFill>
              </a:rPr>
              <a:t> </a:t>
            </a:r>
            <a:r>
              <a:rPr lang="vi-VN" sz="7200" b="1" dirty="0" smtClean="0">
                <a:solidFill>
                  <a:srgbClr val="FF0000"/>
                </a:solidFill>
              </a:rPr>
              <a:t>56 + 57: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80040" y="6416827"/>
            <a:ext cx="4063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i="1" dirty="0" smtClean="0"/>
              <a:t>(Vũ Bằng)</a:t>
            </a:r>
            <a:endParaRPr lang="en-US" sz="6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714" y="5990145"/>
            <a:ext cx="2908814" cy="35560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3923" y="9661258"/>
            <a:ext cx="701629" cy="444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428824" y="1419353"/>
            <a:ext cx="14151956" cy="7991347"/>
            <a:chOff x="0" y="0"/>
            <a:chExt cx="13676953" cy="7360876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3684612" cy="7360876"/>
            </a:xfrm>
            <a:custGeom>
              <a:avLst/>
              <a:gdLst/>
              <a:ahLst/>
              <a:cxnLst/>
              <a:rect l="l" t="t" r="r" b="b"/>
              <a:pathLst>
                <a:path w="13684612" h="7360876">
                  <a:moveTo>
                    <a:pt x="13178173" y="7343957"/>
                  </a:moveTo>
                  <a:cubicBezTo>
                    <a:pt x="13178173" y="7343957"/>
                    <a:pt x="12941178" y="7333988"/>
                    <a:pt x="12579039" y="7347432"/>
                  </a:cubicBezTo>
                  <a:cubicBezTo>
                    <a:pt x="12216900" y="7360876"/>
                    <a:pt x="490924" y="7360876"/>
                    <a:pt x="490924" y="7360876"/>
                  </a:cubicBezTo>
                  <a:cubicBezTo>
                    <a:pt x="245502" y="7360876"/>
                    <a:pt x="32509" y="7263608"/>
                    <a:pt x="31032" y="7103494"/>
                  </a:cubicBezTo>
                  <a:cubicBezTo>
                    <a:pt x="31032" y="7103494"/>
                    <a:pt x="0" y="493304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4548142"/>
                    <a:pt x="13675856" y="6403907"/>
                  </a:cubicBezTo>
                  <a:cubicBezTo>
                    <a:pt x="13684612" y="6697208"/>
                    <a:pt x="13638065" y="7030280"/>
                    <a:pt x="13638065" y="7030280"/>
                  </a:cubicBezTo>
                  <a:cubicBezTo>
                    <a:pt x="13635099" y="7210305"/>
                    <a:pt x="13423596" y="7343957"/>
                    <a:pt x="13178173" y="7343957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428823" y="1419353"/>
            <a:ext cx="14020977" cy="7772399"/>
            <a:chOff x="0" y="0"/>
            <a:chExt cx="13676953" cy="7580865"/>
          </a:xfrm>
        </p:grpSpPr>
        <p:sp>
          <p:nvSpPr>
            <p:cNvPr id="12" name="Freeform 12"/>
            <p:cNvSpPr/>
            <p:nvPr/>
          </p:nvSpPr>
          <p:spPr>
            <a:xfrm>
              <a:off x="-1" y="0"/>
              <a:ext cx="13684612" cy="7580864"/>
            </a:xfrm>
            <a:custGeom>
              <a:avLst/>
              <a:gdLst/>
              <a:ahLst/>
              <a:cxnLst/>
              <a:rect l="l" t="t" r="r" b="b"/>
              <a:pathLst>
                <a:path w="13684612" h="7580864">
                  <a:moveTo>
                    <a:pt x="13178173" y="7563946"/>
                  </a:moveTo>
                  <a:cubicBezTo>
                    <a:pt x="13178173" y="7563946"/>
                    <a:pt x="12941178" y="7553976"/>
                    <a:pt x="12579039" y="7567420"/>
                  </a:cubicBezTo>
                  <a:cubicBezTo>
                    <a:pt x="12216900" y="7580864"/>
                    <a:pt x="490924" y="7580864"/>
                    <a:pt x="490924" y="7580864"/>
                  </a:cubicBezTo>
                  <a:cubicBezTo>
                    <a:pt x="245502" y="7580864"/>
                    <a:pt x="32509" y="7483597"/>
                    <a:pt x="31032" y="7323482"/>
                  </a:cubicBezTo>
                  <a:cubicBezTo>
                    <a:pt x="31032" y="7323482"/>
                    <a:pt x="0" y="510344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4703380"/>
                    <a:pt x="13675856" y="6623896"/>
                  </a:cubicBezTo>
                  <a:cubicBezTo>
                    <a:pt x="13684612" y="6917197"/>
                    <a:pt x="13638065" y="7250268"/>
                    <a:pt x="13638065" y="7250268"/>
                  </a:cubicBezTo>
                  <a:cubicBezTo>
                    <a:pt x="13635099" y="7430294"/>
                    <a:pt x="13423596" y="7563946"/>
                    <a:pt x="13178173" y="7563946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227093" y="924680"/>
            <a:ext cx="8301454" cy="1406926"/>
            <a:chOff x="0" y="0"/>
            <a:chExt cx="16734902" cy="3539920"/>
          </a:xfrm>
        </p:grpSpPr>
        <p:sp>
          <p:nvSpPr>
            <p:cNvPr id="19" name="Freeform 19"/>
            <p:cNvSpPr/>
            <p:nvPr/>
          </p:nvSpPr>
          <p:spPr>
            <a:xfrm>
              <a:off x="-4213" y="0"/>
              <a:ext cx="16739115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435726" y="1135700"/>
            <a:ext cx="788209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405387" y="365311"/>
            <a:ext cx="1746498" cy="175527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4686" y="588478"/>
            <a:ext cx="1465699" cy="146569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4686" y="1100013"/>
            <a:ext cx="2843270" cy="1478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564817" flipV="1">
            <a:off x="2392353" y="3323768"/>
            <a:ext cx="660933" cy="1398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015394" y="84583"/>
            <a:ext cx="896911" cy="94411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318403" y="4089243"/>
            <a:ext cx="410136" cy="4317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98719" y="2339910"/>
            <a:ext cx="12825601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4800" b="1" dirty="0" smtClean="0"/>
              <a:t> ĐỌC - TÌM HIỂU CHUNG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4800" b="1" dirty="0"/>
              <a:t> </a:t>
            </a:r>
            <a:r>
              <a:rPr lang="vi-VN" sz="4800" b="1" dirty="0" smtClean="0"/>
              <a:t>KHÁM PHÁ VĂN BẢN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500" dirty="0" smtClean="0"/>
              <a:t>1. Cảnh sắc và không khí mùa xuân ở Hà Nội</a:t>
            </a:r>
          </a:p>
          <a:p>
            <a:pPr algn="just">
              <a:lnSpc>
                <a:spcPct val="150000"/>
              </a:lnSpc>
            </a:pPr>
            <a:r>
              <a:rPr lang="vi-VN" sz="4500" dirty="0" smtClean="0"/>
              <a:t>	2</a:t>
            </a:r>
            <a:r>
              <a:rPr lang="vi-VN" sz="4500" dirty="0"/>
              <a:t>. Cảnh sắc và không khí mùa Xuân sau rằm </a:t>
            </a:r>
            <a:r>
              <a:rPr lang="vi-VN" sz="4500" dirty="0" smtClean="0"/>
              <a:t>	tháng giêng</a:t>
            </a:r>
          </a:p>
          <a:p>
            <a:pPr>
              <a:lnSpc>
                <a:spcPct val="150000"/>
              </a:lnSpc>
            </a:pPr>
            <a:r>
              <a:rPr lang="vi-VN" sz="4800" b="1" dirty="0" smtClean="0"/>
              <a:t>III.  TỔNG KẾT</a:t>
            </a:r>
            <a:endParaRPr lang="en-US" sz="4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364" y="5801766"/>
            <a:ext cx="3124128" cy="3692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555854" y="2779401"/>
            <a:ext cx="11531746" cy="4537325"/>
            <a:chOff x="0" y="0"/>
            <a:chExt cx="9347567" cy="5427768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9355225" cy="5427768"/>
            </a:xfrm>
            <a:custGeom>
              <a:avLst/>
              <a:gdLst/>
              <a:ahLst/>
              <a:cxnLst/>
              <a:rect l="l" t="t" r="r" b="b"/>
              <a:pathLst>
                <a:path w="9355225" h="5427768">
                  <a:moveTo>
                    <a:pt x="8848786" y="5410849"/>
                  </a:moveTo>
                  <a:cubicBezTo>
                    <a:pt x="8848786" y="5410849"/>
                    <a:pt x="8611791" y="5400880"/>
                    <a:pt x="8249652" y="5414324"/>
                  </a:cubicBezTo>
                  <a:cubicBezTo>
                    <a:pt x="7887513" y="5427768"/>
                    <a:pt x="490924" y="5427768"/>
                    <a:pt x="490924" y="5427768"/>
                  </a:cubicBezTo>
                  <a:cubicBezTo>
                    <a:pt x="245502" y="5427768"/>
                    <a:pt x="32509" y="5330500"/>
                    <a:pt x="31032" y="5170386"/>
                  </a:cubicBezTo>
                  <a:cubicBezTo>
                    <a:pt x="31032" y="5170386"/>
                    <a:pt x="0" y="343566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802238" y="0"/>
                    <a:pt x="8802238" y="0"/>
                  </a:cubicBezTo>
                  <a:cubicBezTo>
                    <a:pt x="9114139" y="0"/>
                    <a:pt x="9347568" y="101069"/>
                    <a:pt x="9339710" y="303616"/>
                  </a:cubicBezTo>
                  <a:cubicBezTo>
                    <a:pt x="9339710" y="303616"/>
                    <a:pt x="9337715" y="3184016"/>
                    <a:pt x="9346470" y="4470799"/>
                  </a:cubicBezTo>
                  <a:cubicBezTo>
                    <a:pt x="9355225" y="4764100"/>
                    <a:pt x="9308678" y="5097172"/>
                    <a:pt x="9308678" y="5097172"/>
                  </a:cubicBezTo>
                  <a:cubicBezTo>
                    <a:pt x="9305712" y="5277197"/>
                    <a:pt x="9094209" y="5410849"/>
                    <a:pt x="8848786" y="541084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419672" y="2578784"/>
            <a:ext cx="11677374" cy="4587480"/>
            <a:chOff x="0" y="0"/>
            <a:chExt cx="9290486" cy="5487765"/>
          </a:xfrm>
        </p:grpSpPr>
        <p:sp>
          <p:nvSpPr>
            <p:cNvPr id="11" name="Freeform 11"/>
            <p:cNvSpPr/>
            <p:nvPr/>
          </p:nvSpPr>
          <p:spPr>
            <a:xfrm>
              <a:off x="-1" y="0"/>
              <a:ext cx="9298145" cy="5487765"/>
            </a:xfrm>
            <a:custGeom>
              <a:avLst/>
              <a:gdLst/>
              <a:ahLst/>
              <a:cxnLst/>
              <a:rect l="l" t="t" r="r" b="b"/>
              <a:pathLst>
                <a:path w="9298145" h="5487765">
                  <a:moveTo>
                    <a:pt x="8791706" y="5470846"/>
                  </a:moveTo>
                  <a:cubicBezTo>
                    <a:pt x="8791706" y="5470846"/>
                    <a:pt x="8554710" y="5460877"/>
                    <a:pt x="8192571" y="5474321"/>
                  </a:cubicBezTo>
                  <a:cubicBezTo>
                    <a:pt x="7830433" y="5487765"/>
                    <a:pt x="490924" y="5487765"/>
                    <a:pt x="490924" y="5487765"/>
                  </a:cubicBezTo>
                  <a:cubicBezTo>
                    <a:pt x="245502" y="5487765"/>
                    <a:pt x="32509" y="5390497"/>
                    <a:pt x="31032" y="5230383"/>
                  </a:cubicBezTo>
                  <a:cubicBezTo>
                    <a:pt x="31032" y="5230383"/>
                    <a:pt x="0" y="348213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745158" y="0"/>
                    <a:pt x="8745158" y="0"/>
                  </a:cubicBezTo>
                  <a:cubicBezTo>
                    <a:pt x="9057058" y="0"/>
                    <a:pt x="9290487" y="101069"/>
                    <a:pt x="9282629" y="303616"/>
                  </a:cubicBezTo>
                  <a:cubicBezTo>
                    <a:pt x="9282629" y="303616"/>
                    <a:pt x="9280634" y="3226353"/>
                    <a:pt x="9289389" y="4530796"/>
                  </a:cubicBezTo>
                  <a:cubicBezTo>
                    <a:pt x="9298145" y="4824097"/>
                    <a:pt x="9251597" y="5157169"/>
                    <a:pt x="9251597" y="5157169"/>
                  </a:cubicBezTo>
                  <a:cubicBezTo>
                    <a:pt x="9248632" y="5337194"/>
                    <a:pt x="9037128" y="5470846"/>
                    <a:pt x="8791706" y="5470846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897611" y="8603275"/>
            <a:ext cx="1180779" cy="1180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197215" y="8995248"/>
            <a:ext cx="859447" cy="859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73709">
            <a:off x="2827943" y="2723921"/>
            <a:ext cx="2956400" cy="580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78389" y="480450"/>
            <a:ext cx="1096500" cy="109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2006613" y="1474089"/>
            <a:ext cx="504848" cy="5314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21415">
            <a:off x="15915657" y="4669162"/>
            <a:ext cx="504848" cy="5314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21208" y="3502361"/>
            <a:ext cx="2102375" cy="10932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356492" y="2665139"/>
            <a:ext cx="2535351" cy="1318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3697388">
            <a:off x="15803069" y="1013394"/>
            <a:ext cx="532561" cy="112711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147078" y="4247121"/>
            <a:ext cx="10130328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  <a:spcBef>
                <a:spcPct val="0"/>
              </a:spcBef>
            </a:pPr>
            <a:r>
              <a:rPr lang="vi-VN" sz="84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ĐỌC - TÌM HIỂU CHUNG</a:t>
            </a:r>
            <a:endParaRPr lang="en-US" sz="84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54400" y="518628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35400" y="1622826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9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54400" y="518628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35400" y="1622826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Tác giả Vũ Bằng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4" y="2555407"/>
            <a:ext cx="4473437" cy="65532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230961" y="2164359"/>
            <a:ext cx="10935378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CA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1913-1984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CA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CA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í.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bản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CA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</a:t>
            </a:r>
            <a:r>
              <a:rPr lang="en-CA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54400" y="518628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35400" y="1622826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Tác giả Vũ Bằng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99175" y="2038064"/>
            <a:ext cx="14902887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Tác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phẩm tiêu biểu: 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Miếng ngon Hà Nội (1960), Món lạ miền Nam (1969), Thương nhớ Mười Hai (1972</a:t>
            </a:r>
            <a:r>
              <a:rPr lang="vi-VN" sz="45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),...</a:t>
            </a:r>
            <a:endParaRPr lang="en-US" sz="45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7974"/>
          <a:stretch/>
        </p:blipFill>
        <p:spPr>
          <a:xfrm>
            <a:off x="2514600" y="4381500"/>
            <a:ext cx="3886200" cy="5343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0098"/>
          <a:stretch/>
        </p:blipFill>
        <p:spPr>
          <a:xfrm>
            <a:off x="7336598" y="4348162"/>
            <a:ext cx="3886200" cy="534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662" y="4314824"/>
            <a:ext cx="3886200" cy="53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849961" y="518628"/>
            <a:ext cx="7772400" cy="1499618"/>
            <a:chOff x="0" y="0"/>
            <a:chExt cx="33702442" cy="7112974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3708832" cy="7119577"/>
            </a:xfrm>
            <a:custGeom>
              <a:avLst/>
              <a:gdLst/>
              <a:ahLst/>
              <a:cxnLst/>
              <a:rect l="l" t="t" r="r" b="b"/>
              <a:pathLst>
                <a:path w="33708832" h="7119577">
                  <a:moveTo>
                    <a:pt x="33081057" y="7065099"/>
                  </a:moveTo>
                  <a:cubicBezTo>
                    <a:pt x="33081057" y="7065099"/>
                    <a:pt x="32350180" y="7119577"/>
                    <a:pt x="27611614" y="7116955"/>
                  </a:cubicBezTo>
                  <a:cubicBezTo>
                    <a:pt x="11730028" y="7114792"/>
                    <a:pt x="1057074" y="7106968"/>
                    <a:pt x="1057074" y="7106968"/>
                  </a:cubicBezTo>
                  <a:cubicBezTo>
                    <a:pt x="812932" y="7098134"/>
                    <a:pt x="449110" y="7076903"/>
                    <a:pt x="282371" y="7018726"/>
                  </a:cubicBezTo>
                  <a:cubicBezTo>
                    <a:pt x="4469" y="6921762"/>
                    <a:pt x="0" y="6748484"/>
                    <a:pt x="0" y="5505574"/>
                  </a:cubicBezTo>
                  <a:lnTo>
                    <a:pt x="0" y="55055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66272" y="15681"/>
                    <a:pt x="21755540" y="7673"/>
                  </a:cubicBezTo>
                  <a:cubicBezTo>
                    <a:pt x="32131254" y="0"/>
                    <a:pt x="32847986" y="6979"/>
                    <a:pt x="32847986" y="6979"/>
                  </a:cubicBezTo>
                  <a:cubicBezTo>
                    <a:pt x="33216295" y="14458"/>
                    <a:pt x="33354553" y="42638"/>
                    <a:pt x="33552293" y="165219"/>
                  </a:cubicBezTo>
                  <a:cubicBezTo>
                    <a:pt x="33703310" y="258836"/>
                    <a:pt x="33708832" y="476157"/>
                    <a:pt x="33699692" y="5505513"/>
                  </a:cubicBezTo>
                  <a:lnTo>
                    <a:pt x="33699692" y="5505574"/>
                  </a:lnTo>
                  <a:cubicBezTo>
                    <a:pt x="33699692" y="6866449"/>
                    <a:pt x="33656907" y="7015037"/>
                    <a:pt x="33081057" y="706509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49961" y="352565"/>
            <a:ext cx="7621818" cy="1562515"/>
            <a:chOff x="6738862" y="-4074"/>
            <a:chExt cx="26797199" cy="7411308"/>
          </a:xfrm>
        </p:grpSpPr>
        <p:sp>
          <p:nvSpPr>
            <p:cNvPr id="12" name="Freeform 12"/>
            <p:cNvSpPr/>
            <p:nvPr/>
          </p:nvSpPr>
          <p:spPr>
            <a:xfrm>
              <a:off x="6738862" y="-4074"/>
              <a:ext cx="26797199" cy="7411308"/>
            </a:xfrm>
            <a:custGeom>
              <a:avLst/>
              <a:gdLst/>
              <a:ahLst/>
              <a:cxnLst/>
              <a:rect l="l" t="t" r="r" b="b"/>
              <a:pathLst>
                <a:path w="33536062" h="7411308">
                  <a:moveTo>
                    <a:pt x="32908283" y="7356830"/>
                  </a:moveTo>
                  <a:cubicBezTo>
                    <a:pt x="32908283" y="7356830"/>
                    <a:pt x="32177406" y="7411308"/>
                    <a:pt x="27463638" y="7408686"/>
                  </a:cubicBezTo>
                  <a:cubicBezTo>
                    <a:pt x="11671934" y="7406523"/>
                    <a:pt x="1057074" y="7398699"/>
                    <a:pt x="1057074" y="7398699"/>
                  </a:cubicBezTo>
                  <a:cubicBezTo>
                    <a:pt x="812932" y="7389865"/>
                    <a:pt x="449110" y="7368634"/>
                    <a:pt x="282371" y="7310457"/>
                  </a:cubicBezTo>
                  <a:cubicBezTo>
                    <a:pt x="4469" y="7213494"/>
                    <a:pt x="0" y="7040215"/>
                    <a:pt x="0" y="5745778"/>
                  </a:cubicBezTo>
                  <a:lnTo>
                    <a:pt x="0" y="574571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5045891" y="15681"/>
                    <a:pt x="21640707" y="7673"/>
                  </a:cubicBezTo>
                  <a:cubicBezTo>
                    <a:pt x="31958480" y="0"/>
                    <a:pt x="32675215" y="6979"/>
                    <a:pt x="32675215" y="6979"/>
                  </a:cubicBezTo>
                  <a:cubicBezTo>
                    <a:pt x="33043521" y="14458"/>
                    <a:pt x="33181782" y="42638"/>
                    <a:pt x="33379522" y="165219"/>
                  </a:cubicBezTo>
                  <a:cubicBezTo>
                    <a:pt x="33530539" y="258836"/>
                    <a:pt x="33536062" y="476157"/>
                    <a:pt x="33526921" y="5745714"/>
                  </a:cubicBezTo>
                  <a:lnTo>
                    <a:pt x="33526921" y="5745777"/>
                  </a:lnTo>
                  <a:cubicBezTo>
                    <a:pt x="33526918" y="7158181"/>
                    <a:pt x="33484136" y="7306768"/>
                    <a:pt x="32908283" y="7356830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81263" y="378893"/>
            <a:ext cx="1326505" cy="132650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869182" cy="91492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922553" y="1237201"/>
            <a:ext cx="2607227" cy="135575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302236" y="733711"/>
            <a:ext cx="6404120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5200" b="1" dirty="0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Tác phẩm</a:t>
            </a:r>
            <a:endParaRPr lang="en-US" sz="5200" b="1" dirty="0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33700"/>
            <a:ext cx="4083818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2183983"/>
            <a:ext cx="11720564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Trích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mười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bút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1972), là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đầu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tập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tùy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bút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mười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thời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Vũ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Bắng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sống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ở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miền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cách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miền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Bắc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nhơ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</a:t>
            </a:r>
            <a:r>
              <a:rPr lang="vi-VN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mười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có 13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tùy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bút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gồm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các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tháng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năm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Tết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1142</Words>
  <Application>Microsoft Office PowerPoint</Application>
  <PresentationFormat>Custom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Symbol</vt:lpstr>
      <vt:lpstr>SimSun</vt:lpstr>
      <vt:lpstr>Calibri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25</cp:revision>
  <dcterms:created xsi:type="dcterms:W3CDTF">2006-08-16T00:00:00Z</dcterms:created>
  <dcterms:modified xsi:type="dcterms:W3CDTF">2023-12-20T03:57:45Z</dcterms:modified>
  <dc:identifier>DAEswOIwa4E</dc:identifier>
</cp:coreProperties>
</file>