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85" r:id="rId7"/>
    <p:sldId id="284" r:id="rId8"/>
    <p:sldId id="258" r:id="rId9"/>
    <p:sldId id="290" r:id="rId10"/>
    <p:sldId id="264" r:id="rId11"/>
    <p:sldId id="286" r:id="rId12"/>
    <p:sldId id="287" r:id="rId13"/>
    <p:sldId id="289" r:id="rId14"/>
    <p:sldId id="299" r:id="rId15"/>
    <p:sldId id="300" r:id="rId16"/>
    <p:sldId id="288" r:id="rId17"/>
    <p:sldId id="291" r:id="rId18"/>
    <p:sldId id="292" r:id="rId19"/>
    <p:sldId id="293" r:id="rId20"/>
    <p:sldId id="294" r:id="rId21"/>
    <p:sldId id="295" r:id="rId22"/>
    <p:sldId id="302" r:id="rId23"/>
    <p:sldId id="303" r:id="rId24"/>
    <p:sldId id="304" r:id="rId25"/>
    <p:sldId id="279"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0C0D0E"/>
    <a:srgbClr val="15142A"/>
    <a:srgbClr val="FAED3B"/>
    <a:srgbClr val="70AD47"/>
    <a:srgbClr val="A7FDFF"/>
    <a:srgbClr val="3CDFE6"/>
    <a:srgbClr val="1F4E7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84854" autoAdjust="0"/>
  </p:normalViewPr>
  <p:slideViewPr>
    <p:cSldViewPr snapToGrid="0">
      <p:cViewPr varScale="1">
        <p:scale>
          <a:sx n="63" d="100"/>
          <a:sy n="63" d="100"/>
        </p:scale>
        <p:origin x="366"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wmf"/><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26/5/2022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158989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2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6205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205735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Luật chơi: </a:t>
            </a:r>
            <a:r>
              <a:rPr lang="en-US">
                <a:solidFill>
                  <a:schemeClr val="accent5">
                    <a:lumMod val="50000"/>
                  </a:schemeClr>
                </a:solidFill>
                <a:latin typeface="Times New Roman" panose="02020603050405020304" pitchFamily="18" charset="0"/>
                <a:ea typeface="Tahoma"/>
                <a:cs typeface="Times New Roman" panose="02020603050405020304" pitchFamily="18" charset="0"/>
              </a:rPr>
              <a:t>HS 1 thực hiện 2 phép tính sau đó chuyển cho HS 2 (HS ở dưới), HS 2 thực hiện 2 phép tính sau đó chuyển cho HS 3, … Cứ như vậy đến HS cuối cùng của nhóm thực hiện 2 phép tính. Nếu thời gian còn, HS cuối cùng sẽ chuyển cho HS đầu tiên và tiếp tục lượt 2 cho đến khi hết thời gian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293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đáp án, cho HS chấm chéo giữa các nhóm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92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26/5/2022</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26/5/2022</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1.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3.wmf"/><Relationship Id="rId5" Type="http://schemas.openxmlformats.org/officeDocument/2006/relationships/oleObject" Target="../embeddings/oleObject9.bin"/><Relationship Id="rId4" Type="http://schemas.openxmlformats.org/officeDocument/2006/relationships/image" Target="../media/image12.wmf"/></Relationships>
</file>

<file path=ppt/slides/_rels/slide1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6.wmf"/><Relationship Id="rId5" Type="http://schemas.openxmlformats.org/officeDocument/2006/relationships/oleObject" Target="../embeddings/oleObject12.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4.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3.bin"/><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emf"/><Relationship Id="rId5" Type="http://schemas.openxmlformats.org/officeDocument/2006/relationships/oleObject" Target="../embeddings/oleObject6.bin"/><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8" y="2323836"/>
            <a:ext cx="11952372" cy="1701662"/>
          </a:xfrm>
        </p:spPr>
        <p:txBody>
          <a:bodyPr>
            <a:noAutofit/>
          </a:bodyPr>
          <a:lstStyle/>
          <a:p>
            <a:pPr>
              <a:spcBef>
                <a:spcPts val="600"/>
              </a:spcBef>
              <a:spcAft>
                <a:spcPts val="600"/>
              </a:spcAft>
            </a:pPr>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4400" b="1" dirty="0">
                <a:solidFill>
                  <a:srgbClr val="FF0000"/>
                </a:solidFill>
                <a:latin typeface="Times New Roman" panose="02020603050405020304" pitchFamily="18" charset="0"/>
                <a:ea typeface="Times New Roman" panose="02020603050405020304" pitchFamily="18" charset="0"/>
              </a:rPr>
              <a:t>§1. SỐ VÔ TỈ. CĂN BẬC HAI SỐ </a:t>
            </a:r>
            <a:r>
              <a:rPr lang="en-US" sz="4400" b="1" dirty="0" smtClean="0">
                <a:solidFill>
                  <a:srgbClr val="FF0000"/>
                </a:solidFill>
                <a:latin typeface="Times New Roman" panose="02020603050405020304" pitchFamily="18" charset="0"/>
                <a:ea typeface="Times New Roman" panose="02020603050405020304" pitchFamily="18" charset="0"/>
              </a:rPr>
              <a:t>HỌC</a:t>
            </a:r>
            <a:r>
              <a:rPr lang="en-US" sz="5400" b="1" dirty="0" smtClean="0">
                <a:solidFill>
                  <a:srgbClr val="FF0000"/>
                </a:solidFill>
                <a:latin typeface="Times New Roman" panose="02020603050405020304" pitchFamily="18" charset="0"/>
                <a:ea typeface="Times New Roman" panose="02020603050405020304" pitchFamily="18" charset="0"/>
              </a:rPr>
              <a:t/>
            </a:r>
            <a:br>
              <a:rPr lang="en-US" sz="5400" b="1" dirty="0" smtClean="0">
                <a:solidFill>
                  <a:srgbClr val="FF0000"/>
                </a:solidFill>
                <a:latin typeface="Times New Roman" panose="02020603050405020304" pitchFamily="18" charset="0"/>
                <a:ea typeface="Times New Roman" panose="02020603050405020304" pitchFamily="18" charset="0"/>
              </a:rPr>
            </a:br>
            <a:r>
              <a:rPr lang="en-US" sz="3600" b="1" dirty="0" smtClean="0">
                <a:solidFill>
                  <a:srgbClr val="FF0000"/>
                </a:solidFill>
                <a:latin typeface="Times New Roman" panose="02020603050405020304" pitchFamily="18" charset="0"/>
                <a:ea typeface="Times New Roman" panose="02020603050405020304" pitchFamily="18" charset="0"/>
              </a:rPr>
              <a:t>(</a:t>
            </a:r>
            <a:r>
              <a:rPr lang="en-US" sz="3600" b="1" dirty="0" err="1" smtClean="0">
                <a:solidFill>
                  <a:srgbClr val="FF0000"/>
                </a:solidFill>
                <a:latin typeface="Times New Roman" panose="02020603050405020304" pitchFamily="18" charset="0"/>
                <a:ea typeface="Times New Roman" panose="02020603050405020304" pitchFamily="18" charset="0"/>
              </a:rPr>
              <a:t>tiết</a:t>
            </a:r>
            <a:r>
              <a:rPr lang="en-US" sz="3600" b="1" dirty="0" smtClean="0">
                <a:solidFill>
                  <a:srgbClr val="FF0000"/>
                </a:solidFill>
                <a:latin typeface="Times New Roman" panose="02020603050405020304" pitchFamily="18" charset="0"/>
                <a:ea typeface="Times New Roman" panose="02020603050405020304" pitchFamily="18" charset="0"/>
              </a:rPr>
              <a:t> 1)</a:t>
            </a:r>
            <a:endParaRPr lang="en-US" sz="3600" dirty="0">
              <a:solidFill>
                <a:srgbClr val="000000"/>
              </a:solidFill>
              <a:latin typeface="Times New Roman" panose="02020603050405020304" pitchFamily="18" charset="0"/>
              <a:ea typeface="Calibri" panose="020F0502020204030204" pitchFamily="34"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dirty="0" smtClean="0">
                <a:solidFill>
                  <a:schemeClr val="accent2">
                    <a:lumMod val="75000"/>
                  </a:schemeClr>
                </a:solidFill>
                <a:latin typeface="Times New Roman" panose="02020603050405020304" pitchFamily="18" charset="0"/>
                <a:cs typeface="Times New Roman" panose="02020603050405020304" pitchFamily="18" charset="0"/>
              </a:rPr>
              <a:t>Đ7-C2-Bài 1</a:t>
            </a:r>
            <a:endParaRPr lang="en-US" sz="4800" dirty="0"/>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11" name="Rectangle 10"/>
          <p:cNvSpPr/>
          <p:nvPr/>
        </p:nvSpPr>
        <p:spPr>
          <a:xfrm>
            <a:off x="816598" y="3185168"/>
            <a:ext cx="10895653" cy="1366528"/>
          </a:xfrm>
          <a:prstGeom prst="rect">
            <a:avLst/>
          </a:prstGeom>
        </p:spPr>
        <p:txBody>
          <a:bodyPr wrap="square">
            <a:spAutoFit/>
          </a:bodyPr>
          <a:lstStyle/>
          <a:p>
            <a:pPr>
              <a:lnSpc>
                <a:spcPct val="115000"/>
              </a:lnSpc>
              <a:spcBef>
                <a:spcPts val="600"/>
              </a:spcBef>
              <a:spcAft>
                <a:spcPts val="600"/>
              </a:spcAft>
            </a:pP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446678" y="3150342"/>
            <a:ext cx="8328803" cy="678327"/>
          </a:xfrm>
          <a:prstGeom prst="rect">
            <a:avLst/>
          </a:prstGeom>
        </p:spPr>
        <p:txBody>
          <a:bodyPr wrap="square">
            <a:spAutoFit/>
          </a:bodyPr>
          <a:lstStyle/>
          <a:p>
            <a:pPr>
              <a:lnSpc>
                <a:spcPct val="115000"/>
              </a:lnSpc>
              <a:spcBef>
                <a:spcPts val="600"/>
              </a:spcBef>
              <a:spcAft>
                <a:spcPts val="600"/>
              </a:spcAft>
            </a:pP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endPar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779988" y="4699728"/>
            <a:ext cx="10645909" cy="1366528"/>
          </a:xfrm>
          <a:prstGeom prst="rect">
            <a:avLst/>
          </a:prstGeom>
        </p:spPr>
        <p:txBody>
          <a:bodyPr wrap="square">
            <a:spAutoFit/>
          </a:bodyPr>
          <a:lstStyle/>
          <a:p>
            <a:pPr>
              <a:lnSpc>
                <a:spcPct val="115000"/>
              </a:lnSpc>
              <a:spcBef>
                <a:spcPts val="600"/>
              </a:spcBef>
              <a:spcAft>
                <a:spcPts val="6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VD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π = 3,141592653589…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066244" y="178908"/>
            <a:ext cx="8148384" cy="646331"/>
          </a:xfrm>
          <a:prstGeom prst="rect">
            <a:avLst/>
          </a:prstGeom>
        </p:spPr>
        <p:txBody>
          <a:bodyPr wrap="none">
            <a:spAutoFit/>
          </a:bodyPr>
          <a:lstStyle/>
          <a:p>
            <a:pPr>
              <a:spcBef>
                <a:spcPts val="600"/>
              </a:spcBef>
              <a:spcAft>
                <a:spcPts val="600"/>
              </a:spcAft>
            </a:pPr>
            <a:r>
              <a:rPr lang="nl-NL" sz="3600" b="1" dirty="0">
                <a:solidFill>
                  <a:srgbClr val="000000"/>
                </a:solidFill>
                <a:latin typeface="Times New Roman" panose="02020603050405020304" pitchFamily="18" charset="0"/>
                <a:ea typeface="Calibri" panose="020F0502020204030204" pitchFamily="34" charset="0"/>
              </a:rPr>
              <a:t>2. Số thập phân vô hạn không tuần hoàn</a:t>
            </a:r>
            <a:endParaRPr lang="en-US" sz="3600" dirty="0">
              <a:solidFill>
                <a:srgbClr val="000000"/>
              </a:solidFill>
              <a:latin typeface="Times New Roman" panose="02020603050405020304" pitchFamily="18" charset="0"/>
              <a:ea typeface="Calibri" panose="020F0502020204030204" pitchFamily="34" charset="0"/>
            </a:endParaRPr>
          </a:p>
        </p:txBody>
      </p:sp>
      <p:sp>
        <p:nvSpPr>
          <p:cNvPr id="15" name="Rectangle 14"/>
          <p:cNvSpPr/>
          <p:nvPr/>
        </p:nvSpPr>
        <p:spPr>
          <a:xfrm>
            <a:off x="0" y="783310"/>
            <a:ext cx="11815375" cy="1315425"/>
          </a:xfrm>
          <a:prstGeom prst="rect">
            <a:avLst/>
          </a:prstGeom>
        </p:spPr>
        <p:txBody>
          <a:bodyPr wrap="square">
            <a:spAutoFit/>
          </a:bodyPr>
          <a:lstStyle/>
          <a:p>
            <a:pPr>
              <a:lnSpc>
                <a:spcPct val="115000"/>
              </a:lnSpc>
              <a:spcBef>
                <a:spcPts val="600"/>
              </a:spcBef>
              <a:spcAft>
                <a:spcPts val="600"/>
              </a:spcAft>
            </a:pPr>
            <a:r>
              <a:rPr lang="en-US" sz="3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0 ở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668011" y="1871769"/>
            <a:ext cx="10864907" cy="1366528"/>
          </a:xfrm>
          <a:prstGeom prst="rect">
            <a:avLst/>
          </a:prstGeom>
        </p:spPr>
        <p:txBody>
          <a:bodyPr wrap="square">
            <a:spAutoFit/>
          </a:bodyPr>
          <a:lstStyle/>
          <a:p>
            <a:pPr algn="just">
              <a:lnSpc>
                <a:spcPct val="115000"/>
              </a:lnSpc>
              <a:spcBef>
                <a:spcPts val="600"/>
              </a:spcBef>
              <a:spcAft>
                <a:spcPts val="600"/>
              </a:spcAft>
            </a:pP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759485" y="1932851"/>
            <a:ext cx="9983203" cy="1315425"/>
          </a:xfrm>
          <a:prstGeom prst="rect">
            <a:avLst/>
          </a:prstGeom>
        </p:spPr>
        <p:txBody>
          <a:bodyPr wrap="square">
            <a:spAutoFit/>
          </a:bodyPr>
          <a:lstStyle/>
          <a:p>
            <a:pPr algn="just">
              <a:lnSpc>
                <a:spcPct val="115000"/>
              </a:lnSpc>
              <a:spcBef>
                <a:spcPts val="600"/>
              </a:spcBef>
              <a:spcAft>
                <a:spcPts val="600"/>
              </a:spcAft>
            </a:pPr>
            <a:r>
              <a:rPr lang="en-US" sz="3600" dirty="0" err="1">
                <a:latin typeface="Times New Roman" panose="02020603050405020304" pitchFamily="18" charset="0"/>
                <a:ea typeface="Calibri" panose="020F0502020204030204" pitchFamily="34" charset="0"/>
              </a:rPr>
              <a:t>Nhưng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cũng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có</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số</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thập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vô</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mà</a:t>
            </a:r>
            <a:r>
              <a:rPr lang="en-US" sz="3600" dirty="0">
                <a:latin typeface="Times New Roman" panose="02020603050405020304" pitchFamily="18" charset="0"/>
                <a:ea typeface="Calibri" panose="020F0502020204030204" pitchFamily="34" charset="0"/>
              </a:rPr>
              <a:t> ở </a:t>
            </a:r>
            <a:r>
              <a:rPr lang="en-US" sz="3600" dirty="0" err="1">
                <a:latin typeface="Times New Roman" panose="02020603050405020304" pitchFamily="18" charset="0"/>
                <a:ea typeface="Calibri" panose="020F0502020204030204" pitchFamily="34" charset="0"/>
              </a:rPr>
              <a:t>phần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thập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có</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=&gt; </a:t>
            </a:r>
            <a:r>
              <a:rPr lang="en-US" sz="3600" dirty="0" smtClean="0">
                <a:latin typeface="Times New Roman" panose="02020603050405020304" pitchFamily="18" charset="0"/>
                <a:ea typeface="Calibri" panose="020F0502020204030204" pitchFamily="34" charset="0"/>
              </a:rPr>
              <a:t>ta </a:t>
            </a:r>
            <a:r>
              <a:rPr lang="en-US" sz="3600" dirty="0" err="1" smtClean="0">
                <a:latin typeface="Times New Roman" panose="02020603050405020304" pitchFamily="18" charset="0"/>
                <a:ea typeface="Calibri" panose="020F0502020204030204" pitchFamily="34" charset="0"/>
              </a:rPr>
              <a:t>gọi</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đó</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là</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8463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4000"/>
                                  </p:iterate>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3" name="Rectangle 2"/>
          <p:cNvSpPr/>
          <p:nvPr/>
        </p:nvSpPr>
        <p:spPr>
          <a:xfrm>
            <a:off x="593825" y="575624"/>
            <a:ext cx="10446230" cy="1366528"/>
          </a:xfrm>
          <a:prstGeom prst="rect">
            <a:avLst/>
          </a:prstGeom>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fr-FR" sz="36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mn-cs"/>
              </a:rPr>
              <a:t>Số</a:t>
            </a:r>
            <a:r>
              <a:rPr kumimoji="0" lang="fr-FR" sz="36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vô</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tỉ</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là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số</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viết</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được</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dưới</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dạng</a:t>
            </a:r>
            <a:r>
              <a:rPr kumimoji="0" lang="fr-FR"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s</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ố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thập</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phân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vô</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hạn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không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tuần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6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mn-cs"/>
              </a:rPr>
              <a:t>hoàn</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593825" y="33313"/>
            <a:ext cx="7058343" cy="646331"/>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 Biểu diễn thập phân của số  vô tỉ</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871782" y="2068933"/>
            <a:ext cx="10399332" cy="2462213"/>
          </a:xfrm>
          <a:prstGeom prst="rect">
            <a:avLst/>
          </a:prstGeom>
          <a:solidFill>
            <a:schemeClr val="accent4">
              <a:lumMod val="40000"/>
              <a:lumOff val="60000"/>
            </a:schemeClr>
          </a:solidFill>
        </p:spPr>
        <p:txBody>
          <a:bodyPr wrap="square">
            <a:spAutoFit/>
          </a:bodyPr>
          <a:lstStyle/>
          <a:p>
            <a:pPr>
              <a:spcBef>
                <a:spcPts val="600"/>
              </a:spcBef>
              <a:spcAft>
                <a:spcPts val="600"/>
              </a:spcAft>
            </a:pPr>
            <a:r>
              <a:rPr lang="nl-NL" sz="3600" b="1" dirty="0" smtClean="0">
                <a:solidFill>
                  <a:srgbClr val="008000"/>
                </a:solidFill>
                <a:latin typeface="Times New Roman" panose="02020603050405020304" pitchFamily="18" charset="0"/>
                <a:ea typeface="Calibri" panose="020F0502020204030204" pitchFamily="34" charset="0"/>
                <a:cs typeface="Times New Roman" panose="02020603050405020304" pitchFamily="18" charset="0"/>
              </a:rPr>
              <a:t>Ví dụ 1. </a:t>
            </a:r>
            <a:r>
              <a:rPr lang="nl-NL" sz="36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Các </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khẳng </a:t>
            </a:r>
            <a:r>
              <a:rPr lang="nl-NL" sz="36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định </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sau đúng hay sai? Vì sao?</a:t>
            </a:r>
            <a:endParaRPr lang="en-US"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600"/>
              </a:spcBef>
              <a:spcAft>
                <a:spcPts val="0"/>
              </a:spcAft>
              <a:buFont typeface="+mj-lt"/>
              <a:buAutoNum type="alphaLcPeriod"/>
            </a:pPr>
            <a:r>
              <a:rPr lang="nl-NL" sz="36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Nếu </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Q thì a không thể là số vô tỉ;</a:t>
            </a:r>
            <a:endParaRPr lang="en-US"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lphaLcPeriod"/>
            </a:pP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Nếu a </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Z thì a không thể là số vô tỉ;</a:t>
            </a:r>
            <a:endParaRPr lang="en-US"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lphaLcPeriod"/>
            </a:pPr>
            <a:r>
              <a:rPr lang="nl-NL" sz="36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Số </a:t>
            </a:r>
            <a:r>
              <a:rPr lang="nl-NL" sz="3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thập phân hữu hạn là số vô tỉ.</a:t>
            </a:r>
            <a:endParaRPr lang="en-US" sz="36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6018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2" name="Rectangle 1"/>
          <p:cNvSpPr/>
          <p:nvPr/>
        </p:nvSpPr>
        <p:spPr>
          <a:xfrm>
            <a:off x="825255" y="217878"/>
            <a:ext cx="10399332" cy="2462213"/>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3600" b="1" i="0" u="none" strike="noStrike" kern="1200" cap="none" spc="0" normalizeH="0" baseline="0" noProof="0" dirty="0" smtClean="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Ví dụ 1. </a:t>
            </a:r>
            <a:r>
              <a:rPr kumimoji="0" lang="nl-NL" sz="3600" b="0" i="0" u="none" strike="noStrike" kern="1200" cap="none" spc="0" normalizeH="0" baseline="0" noProof="0" dirty="0" smtClean="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khẳng </a:t>
            </a:r>
            <a:r>
              <a:rPr kumimoji="0" lang="nl-NL" sz="3600" b="0" i="0" u="none" strike="noStrike" kern="1200" cap="none" spc="0" normalizeH="0" baseline="0" noProof="0" dirty="0" smtClean="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 </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sau đúng hay sai? Vì sao?</a:t>
            </a:r>
            <a:endParaRPr kumimoji="0" lang="en-US"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0"/>
              </a:spcAft>
              <a:buClrTx/>
              <a:buSzTx/>
              <a:buFont typeface="+mj-lt"/>
              <a:buAutoNum type="alphaLcPeriod"/>
              <a:tabLst/>
              <a:defRPr/>
            </a:pPr>
            <a:r>
              <a:rPr kumimoji="0" lang="nl-NL" sz="3600" b="0" i="0" u="none" strike="noStrike" kern="1200" cap="none" spc="0" normalizeH="0" baseline="0" noProof="0" dirty="0" smtClean="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Nếu </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Q thì a không thể là số vô tỉ;</a:t>
            </a:r>
            <a:endParaRPr kumimoji="0" lang="en-US"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Nếu a </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Z thì a không thể là số vô tỉ;</a:t>
            </a:r>
            <a:endParaRPr kumimoji="0" lang="en-US"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nl-NL" sz="3600" b="0" i="0" u="none" strike="noStrike" kern="1200" cap="none" spc="0" normalizeH="0" baseline="0" noProof="0" dirty="0" smtClean="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Số </a:t>
            </a:r>
            <a:r>
              <a:rPr kumimoji="0" lang="nl-NL"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 phân hữu hạn là số vô tỉ.</a:t>
            </a:r>
            <a:endParaRPr kumimoji="0" lang="en-US" sz="36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25255" y="3318570"/>
            <a:ext cx="10446230" cy="3539430"/>
          </a:xfrm>
          <a:prstGeom prst="rect">
            <a:avLst/>
          </a:prstGeom>
          <a:solidFill>
            <a:schemeClr val="accent6">
              <a:lumMod val="40000"/>
              <a:lumOff val="60000"/>
            </a:schemeClr>
          </a:solidFill>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mj-lt"/>
              <a:buAutoNum type="alphaLcPeriod"/>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Đúng. Vì Nếu a </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sym typeface="Symbol" panose="05050102010706020507" pitchFamily="18" charset="2"/>
              </a:rPr>
              <a:t></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Q thì a là số hữu tỉ và do đó a được biểu diễn bởi một số thập phân hữu hạn hoặc vô hạn tuần hoàn, tức là a không thể là số vô tỉ.</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Đúng. Vì Nếu a là số nguyên thì a cũng là số hữu tỉ và do đó theo lập luận ở trên thì a không thể là số vô tỉ.</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Sai. Vì Số thập phân hữu hạn không thể là số thập phân vô hạn không tuần hoàn và do đó không thể là số vô tỉ</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11" name="TextBox 10"/>
          <p:cNvSpPr txBox="1"/>
          <p:nvPr/>
        </p:nvSpPr>
        <p:spPr>
          <a:xfrm>
            <a:off x="5069306" y="2680091"/>
            <a:ext cx="1411705" cy="646331"/>
          </a:xfrm>
          <a:prstGeom prst="rect">
            <a:avLst/>
          </a:prstGeom>
          <a:noFill/>
        </p:spPr>
        <p:txBody>
          <a:bodyPr wrap="squar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Giải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5348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3" name="Rectangle 2"/>
          <p:cNvSpPr/>
          <p:nvPr/>
        </p:nvSpPr>
        <p:spPr>
          <a:xfrm>
            <a:off x="703032" y="775024"/>
            <a:ext cx="10446230" cy="1366528"/>
          </a:xfrm>
          <a:prstGeom prst="rect">
            <a:avLst/>
          </a:prstGeom>
        </p:spPr>
        <p:txBody>
          <a:bodyPr wrap="square">
            <a:spAutoFit/>
          </a:bodyPr>
          <a:lstStyle/>
          <a:p>
            <a:pPr>
              <a:lnSpc>
                <a:spcPct val="115000"/>
              </a:lnSpc>
              <a:spcBef>
                <a:spcPts val="600"/>
              </a:spcBef>
              <a:spcAft>
                <a:spcPts val="600"/>
              </a:spcAft>
            </a:pPr>
            <a:r>
              <a:rPr lang="fr-FR" sz="3600" dirty="0" err="1" smtClean="0">
                <a:solidFill>
                  <a:srgbClr val="0000FF"/>
                </a:solidFill>
                <a:latin typeface="Times New Roman" panose="02020603050405020304" pitchFamily="18" charset="0"/>
                <a:ea typeface="Calibri" panose="020F0502020204030204" pitchFamily="34" charset="0"/>
              </a:rPr>
              <a:t>Số</a:t>
            </a:r>
            <a:r>
              <a:rPr lang="fr-FR" sz="3600" dirty="0" smtClean="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vô</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tỉ</a:t>
            </a:r>
            <a:r>
              <a:rPr lang="fr-FR" sz="3600" dirty="0">
                <a:solidFill>
                  <a:srgbClr val="0000FF"/>
                </a:solidFill>
                <a:latin typeface="Times New Roman" panose="02020603050405020304" pitchFamily="18" charset="0"/>
                <a:ea typeface="Calibri" panose="020F0502020204030204" pitchFamily="34" charset="0"/>
              </a:rPr>
              <a:t> là </a:t>
            </a:r>
            <a:r>
              <a:rPr lang="fr-FR" sz="3600" dirty="0" err="1">
                <a:solidFill>
                  <a:srgbClr val="0000FF"/>
                </a:solidFill>
                <a:latin typeface="Times New Roman" panose="02020603050405020304" pitchFamily="18" charset="0"/>
                <a:ea typeface="Calibri" panose="020F0502020204030204" pitchFamily="34" charset="0"/>
              </a:rPr>
              <a:t>số</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viết</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được</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dưới</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dạng</a:t>
            </a:r>
            <a:r>
              <a:rPr lang="fr-FR" sz="3600" dirty="0">
                <a:solidFill>
                  <a:srgbClr val="0000FF"/>
                </a:solidFill>
                <a:latin typeface="Times New Roman" panose="02020603050405020304" pitchFamily="18" charset="0"/>
                <a:ea typeface="Calibri" panose="020F0502020204030204" pitchFamily="34" charset="0"/>
              </a:rPr>
              <a:t> s</a:t>
            </a:r>
            <a:r>
              <a:rPr lang="en-US" sz="3600" dirty="0">
                <a:solidFill>
                  <a:srgbClr val="0000FF"/>
                </a:solidFill>
                <a:latin typeface="Times New Roman" panose="02020603050405020304" pitchFamily="18" charset="0"/>
                <a:ea typeface="Calibri" panose="020F0502020204030204" pitchFamily="34" charset="0"/>
              </a:rPr>
              <a:t>ố </a:t>
            </a:r>
            <a:r>
              <a:rPr lang="en-US" sz="3600" dirty="0" err="1">
                <a:solidFill>
                  <a:srgbClr val="0000FF"/>
                </a:solidFill>
                <a:latin typeface="Times New Roman" panose="02020603050405020304" pitchFamily="18" charset="0"/>
                <a:ea typeface="Calibri" panose="020F0502020204030204" pitchFamily="34" charset="0"/>
              </a:rPr>
              <a:t>thập</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phân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vô</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hạn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không</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tuần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hoàn</a:t>
            </a:r>
            <a:endParaRPr lang="en-US" sz="3600" dirty="0">
              <a:solidFill>
                <a:srgbClr val="0000FF"/>
              </a:solidFill>
              <a:latin typeface="Times New Roman" panose="02020603050405020304" pitchFamily="18" charset="0"/>
              <a:ea typeface="Calibri" panose="020F0502020204030204" pitchFamily="34" charset="0"/>
            </a:endParaRPr>
          </a:p>
        </p:txBody>
      </p:sp>
      <p:sp>
        <p:nvSpPr>
          <p:cNvPr id="9" name="Rectangle 8"/>
          <p:cNvSpPr/>
          <p:nvPr/>
        </p:nvSpPr>
        <p:spPr>
          <a:xfrm>
            <a:off x="590737" y="122955"/>
            <a:ext cx="7058343" cy="646331"/>
          </a:xfrm>
          <a:prstGeom prst="rect">
            <a:avLst/>
          </a:prstGeom>
        </p:spPr>
        <p:txBody>
          <a:bodyPr wrap="none">
            <a:spAutoFit/>
          </a:bodyPr>
          <a:lstStyle/>
          <a:p>
            <a:pPr>
              <a:spcBef>
                <a:spcPts val="600"/>
              </a:spcBef>
              <a:spcAft>
                <a:spcPts val="600"/>
              </a:spcAft>
            </a:pPr>
            <a:r>
              <a:rPr lang="nl-NL" sz="3600" b="1" dirty="0">
                <a:solidFill>
                  <a:srgbClr val="000000"/>
                </a:solidFill>
                <a:latin typeface="Times New Roman" panose="02020603050405020304" pitchFamily="18" charset="0"/>
                <a:ea typeface="Calibri" panose="020F0502020204030204" pitchFamily="34" charset="0"/>
              </a:rPr>
              <a:t>3. Biểu diễn thập phân của số  vô tỉ</a:t>
            </a:r>
            <a:endParaRPr lang="en-US" sz="3600" dirty="0">
              <a:solidFill>
                <a:srgbClr val="000000"/>
              </a:solidFill>
              <a:latin typeface="Times New Roman" panose="02020603050405020304" pitchFamily="18" charset="0"/>
              <a:ea typeface="Calibri" panose="020F0502020204030204" pitchFamily="34" charset="0"/>
            </a:endParaRPr>
          </a:p>
        </p:txBody>
      </p:sp>
      <p:sp>
        <p:nvSpPr>
          <p:cNvPr id="11" name="Rectangle 10"/>
          <p:cNvSpPr/>
          <p:nvPr/>
        </p:nvSpPr>
        <p:spPr>
          <a:xfrm>
            <a:off x="2709898" y="2347279"/>
            <a:ext cx="5743880" cy="678327"/>
          </a:xfrm>
          <a:prstGeom prst="rect">
            <a:avLst/>
          </a:prstGeom>
        </p:spPr>
        <p:txBody>
          <a:bodyPr wrap="none">
            <a:spAutoFit/>
          </a:bodyPr>
          <a:lstStyle/>
          <a:p>
            <a:pPr lvl="0">
              <a:lnSpc>
                <a:spcPct val="115000"/>
              </a:lnSpc>
              <a:spcBef>
                <a:spcPts val="600"/>
              </a:spcBef>
              <a:spcAft>
                <a:spcPts val="600"/>
              </a:spcAft>
            </a:pPr>
            <a:r>
              <a:rPr lang="fr-FR" sz="3600" dirty="0" err="1">
                <a:solidFill>
                  <a:srgbClr val="000000"/>
                </a:solidFill>
                <a:latin typeface="Times New Roman" panose="02020603050405020304" pitchFamily="18" charset="0"/>
                <a:ea typeface="Calibri" panose="020F0502020204030204" pitchFamily="34" charset="0"/>
              </a:rPr>
              <a:t>Số</a:t>
            </a:r>
            <a:r>
              <a:rPr lang="fr-FR" sz="3600" dirty="0">
                <a:solidFill>
                  <a:srgbClr val="000000"/>
                </a:solidFill>
                <a:latin typeface="Times New Roman" panose="02020603050405020304" pitchFamily="18" charset="0"/>
                <a:ea typeface="Calibri" panose="020F0502020204030204" pitchFamily="34" charset="0"/>
              </a:rPr>
              <a:t> </a:t>
            </a:r>
            <a:r>
              <a:rPr lang="fr-FR" sz="3600" dirty="0" err="1">
                <a:solidFill>
                  <a:srgbClr val="000000"/>
                </a:solidFill>
                <a:latin typeface="Times New Roman" panose="02020603050405020304" pitchFamily="18" charset="0"/>
                <a:ea typeface="Calibri" panose="020F0502020204030204" pitchFamily="34" charset="0"/>
              </a:rPr>
              <a:t>hữu</a:t>
            </a:r>
            <a:r>
              <a:rPr lang="fr-FR" sz="3600" dirty="0">
                <a:solidFill>
                  <a:srgbClr val="000000"/>
                </a:solidFill>
                <a:latin typeface="Times New Roman" panose="02020603050405020304" pitchFamily="18" charset="0"/>
                <a:ea typeface="Calibri" panose="020F0502020204030204" pitchFamily="34" charset="0"/>
              </a:rPr>
              <a:t> </a:t>
            </a:r>
            <a:r>
              <a:rPr lang="fr-FR" sz="3600" dirty="0" err="1">
                <a:solidFill>
                  <a:srgbClr val="000000"/>
                </a:solidFill>
                <a:latin typeface="Times New Roman" panose="02020603050405020304" pitchFamily="18" charset="0"/>
                <a:ea typeface="Calibri" panose="020F0502020204030204" pitchFamily="34" charset="0"/>
              </a:rPr>
              <a:t>tỉ</a:t>
            </a:r>
            <a:r>
              <a:rPr lang="fr-FR" sz="3600" dirty="0">
                <a:solidFill>
                  <a:srgbClr val="000000"/>
                </a:solidFill>
                <a:latin typeface="Times New Roman" panose="02020603050405020304" pitchFamily="18" charset="0"/>
                <a:ea typeface="Calibri" panose="020F0502020204030204" pitchFamily="34" charset="0"/>
              </a:rPr>
              <a:t> </a:t>
            </a:r>
            <a:r>
              <a:rPr lang="fr-FR" sz="3600" dirty="0" err="1">
                <a:solidFill>
                  <a:srgbClr val="000000"/>
                </a:solidFill>
                <a:latin typeface="Times New Roman" panose="02020603050405020304" pitchFamily="18" charset="0"/>
                <a:ea typeface="Calibri" panose="020F0502020204030204" pitchFamily="34" charset="0"/>
              </a:rPr>
              <a:t>không</a:t>
            </a:r>
            <a:r>
              <a:rPr lang="fr-FR" sz="3600" dirty="0">
                <a:solidFill>
                  <a:srgbClr val="000000"/>
                </a:solidFill>
                <a:latin typeface="Times New Roman" panose="02020603050405020304" pitchFamily="18" charset="0"/>
                <a:ea typeface="Calibri" panose="020F0502020204030204" pitchFamily="34" charset="0"/>
              </a:rPr>
              <a:t> </a:t>
            </a:r>
            <a:r>
              <a:rPr lang="fr-FR" sz="3600" dirty="0" err="1">
                <a:solidFill>
                  <a:srgbClr val="000000"/>
                </a:solidFill>
                <a:latin typeface="Times New Roman" panose="02020603050405020304" pitchFamily="18" charset="0"/>
                <a:ea typeface="Calibri" panose="020F0502020204030204" pitchFamily="34" charset="0"/>
              </a:rPr>
              <a:t>thể</a:t>
            </a:r>
            <a:r>
              <a:rPr lang="fr-FR" sz="3600" dirty="0">
                <a:solidFill>
                  <a:srgbClr val="000000"/>
                </a:solidFill>
                <a:latin typeface="Times New Roman" panose="02020603050405020304" pitchFamily="18" charset="0"/>
                <a:ea typeface="Calibri" panose="020F0502020204030204" pitchFamily="34" charset="0"/>
              </a:rPr>
              <a:t> là </a:t>
            </a:r>
            <a:r>
              <a:rPr lang="fr-FR" sz="3600" dirty="0" err="1">
                <a:solidFill>
                  <a:srgbClr val="000000"/>
                </a:solidFill>
                <a:latin typeface="Times New Roman" panose="02020603050405020304" pitchFamily="18" charset="0"/>
                <a:ea typeface="Calibri" panose="020F0502020204030204" pitchFamily="34" charset="0"/>
              </a:rPr>
              <a:t>số</a:t>
            </a:r>
            <a:r>
              <a:rPr lang="fr-FR" sz="3600" dirty="0">
                <a:solidFill>
                  <a:srgbClr val="000000"/>
                </a:solidFill>
                <a:latin typeface="Times New Roman" panose="02020603050405020304" pitchFamily="18" charset="0"/>
                <a:ea typeface="Calibri" panose="020F0502020204030204" pitchFamily="34" charset="0"/>
              </a:rPr>
              <a:t> </a:t>
            </a:r>
            <a:r>
              <a:rPr lang="fr-FR" sz="3600" dirty="0" err="1">
                <a:solidFill>
                  <a:srgbClr val="000000"/>
                </a:solidFill>
                <a:latin typeface="Times New Roman" panose="02020603050405020304" pitchFamily="18" charset="0"/>
                <a:ea typeface="Calibri" panose="020F0502020204030204" pitchFamily="34" charset="0"/>
              </a:rPr>
              <a:t>vô</a:t>
            </a:r>
            <a:r>
              <a:rPr lang="fr-FR" sz="3600" dirty="0">
                <a:solidFill>
                  <a:srgbClr val="000000"/>
                </a:solidFill>
                <a:latin typeface="Times New Roman" panose="02020603050405020304" pitchFamily="18" charset="0"/>
                <a:ea typeface="Calibri" panose="020F0502020204030204" pitchFamily="34" charset="0"/>
              </a:rPr>
              <a:t> </a:t>
            </a:r>
            <a:r>
              <a:rPr lang="fr-FR" sz="3600" dirty="0" err="1">
                <a:solidFill>
                  <a:srgbClr val="000000"/>
                </a:solidFill>
                <a:latin typeface="Times New Roman" panose="02020603050405020304" pitchFamily="18" charset="0"/>
                <a:ea typeface="Calibri" panose="020F0502020204030204" pitchFamily="34" charset="0"/>
              </a:rPr>
              <a:t>tỉ</a:t>
            </a:r>
            <a:endParaRPr lang="en-US" sz="3600" dirty="0">
              <a:solidFill>
                <a:srgbClr val="000000"/>
              </a:solidFill>
              <a:latin typeface="Times New Roman" panose="02020603050405020304" pitchFamily="18" charset="0"/>
              <a:ea typeface="Calibri" panose="020F0502020204030204" pitchFamily="34" charset="0"/>
            </a:endParaRPr>
          </a:p>
        </p:txBody>
      </p:sp>
      <p:sp>
        <p:nvSpPr>
          <p:cNvPr id="14" name="Horizontal Scroll 13"/>
          <p:cNvSpPr/>
          <p:nvPr/>
        </p:nvSpPr>
        <p:spPr>
          <a:xfrm>
            <a:off x="1996785" y="5150701"/>
            <a:ext cx="6774939" cy="1505422"/>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Bef>
                <a:spcPts val="600"/>
              </a:spcBef>
              <a:spcAft>
                <a:spcPts val="600"/>
              </a:spcAft>
            </a:pPr>
            <a:r>
              <a:rPr lang="fr-FR" sz="3200" dirty="0" err="1">
                <a:solidFill>
                  <a:srgbClr val="000000"/>
                </a:solidFill>
                <a:latin typeface="Times New Roman" panose="02020603050405020304" pitchFamily="18" charset="0"/>
                <a:ea typeface="Calibri" panose="020F0502020204030204" pitchFamily="34" charset="0"/>
              </a:rPr>
              <a:t>Số</a:t>
            </a:r>
            <a:r>
              <a:rPr lang="fr-FR" sz="3200" dirty="0">
                <a:solidFill>
                  <a:srgbClr val="000000"/>
                </a:solidFill>
                <a:latin typeface="Times New Roman" panose="02020603050405020304" pitchFamily="18" charset="0"/>
                <a:ea typeface="Calibri" panose="020F0502020204030204" pitchFamily="34" charset="0"/>
              </a:rPr>
              <a:t> </a:t>
            </a:r>
            <a:r>
              <a:rPr lang="fr-FR" sz="3200" dirty="0" err="1">
                <a:solidFill>
                  <a:srgbClr val="000000"/>
                </a:solidFill>
                <a:latin typeface="Times New Roman" panose="02020603050405020304" pitchFamily="18" charset="0"/>
                <a:ea typeface="Calibri" panose="020F0502020204030204" pitchFamily="34" charset="0"/>
              </a:rPr>
              <a:t>hữu</a:t>
            </a:r>
            <a:r>
              <a:rPr lang="fr-FR" sz="3200" dirty="0">
                <a:solidFill>
                  <a:srgbClr val="000000"/>
                </a:solidFill>
                <a:latin typeface="Times New Roman" panose="02020603050405020304" pitchFamily="18" charset="0"/>
                <a:ea typeface="Calibri" panose="020F0502020204030204" pitchFamily="34" charset="0"/>
              </a:rPr>
              <a:t> </a:t>
            </a:r>
            <a:r>
              <a:rPr lang="fr-FR" sz="3200" dirty="0" err="1">
                <a:solidFill>
                  <a:srgbClr val="000000"/>
                </a:solidFill>
                <a:latin typeface="Times New Roman" panose="02020603050405020304" pitchFamily="18" charset="0"/>
                <a:ea typeface="Calibri" panose="020F0502020204030204" pitchFamily="34" charset="0"/>
              </a:rPr>
              <a:t>tỉ</a:t>
            </a:r>
            <a:r>
              <a:rPr lang="fr-FR" sz="3200" dirty="0">
                <a:solidFill>
                  <a:srgbClr val="000000"/>
                </a:solidFill>
                <a:latin typeface="Times New Roman" panose="02020603050405020304" pitchFamily="18" charset="0"/>
                <a:ea typeface="Calibri" panose="020F0502020204030204" pitchFamily="34" charset="0"/>
              </a:rPr>
              <a:t> </a:t>
            </a:r>
            <a:r>
              <a:rPr lang="fr-FR" sz="3200" dirty="0" err="1">
                <a:solidFill>
                  <a:srgbClr val="000000"/>
                </a:solidFill>
                <a:latin typeface="Times New Roman" panose="02020603050405020304" pitchFamily="18" charset="0"/>
                <a:ea typeface="Calibri" panose="020F0502020204030204" pitchFamily="34" charset="0"/>
              </a:rPr>
              <a:t>không</a:t>
            </a:r>
            <a:r>
              <a:rPr lang="fr-FR" sz="3200" dirty="0">
                <a:solidFill>
                  <a:srgbClr val="000000"/>
                </a:solidFill>
                <a:latin typeface="Times New Roman" panose="02020603050405020304" pitchFamily="18" charset="0"/>
                <a:ea typeface="Calibri" panose="020F0502020204030204" pitchFamily="34" charset="0"/>
              </a:rPr>
              <a:t> </a:t>
            </a:r>
            <a:r>
              <a:rPr lang="fr-FR" sz="3200" dirty="0" err="1">
                <a:solidFill>
                  <a:srgbClr val="000000"/>
                </a:solidFill>
                <a:latin typeface="Times New Roman" panose="02020603050405020304" pitchFamily="18" charset="0"/>
                <a:ea typeface="Calibri" panose="020F0502020204030204" pitchFamily="34" charset="0"/>
              </a:rPr>
              <a:t>thể</a:t>
            </a:r>
            <a:r>
              <a:rPr lang="fr-FR" sz="3200" dirty="0">
                <a:solidFill>
                  <a:srgbClr val="000000"/>
                </a:solidFill>
                <a:latin typeface="Times New Roman" panose="02020603050405020304" pitchFamily="18" charset="0"/>
                <a:ea typeface="Calibri" panose="020F0502020204030204" pitchFamily="34" charset="0"/>
              </a:rPr>
              <a:t> là </a:t>
            </a:r>
            <a:r>
              <a:rPr lang="fr-FR" sz="3200" dirty="0" err="1">
                <a:solidFill>
                  <a:srgbClr val="000000"/>
                </a:solidFill>
                <a:latin typeface="Times New Roman" panose="02020603050405020304" pitchFamily="18" charset="0"/>
                <a:ea typeface="Calibri" panose="020F0502020204030204" pitchFamily="34" charset="0"/>
              </a:rPr>
              <a:t>số</a:t>
            </a:r>
            <a:r>
              <a:rPr lang="fr-FR" sz="3200" dirty="0">
                <a:solidFill>
                  <a:srgbClr val="000000"/>
                </a:solidFill>
                <a:latin typeface="Times New Roman" panose="02020603050405020304" pitchFamily="18" charset="0"/>
                <a:ea typeface="Calibri" panose="020F0502020204030204" pitchFamily="34" charset="0"/>
              </a:rPr>
              <a:t> </a:t>
            </a:r>
            <a:r>
              <a:rPr lang="fr-FR" sz="3200" dirty="0" err="1">
                <a:solidFill>
                  <a:srgbClr val="000000"/>
                </a:solidFill>
                <a:latin typeface="Times New Roman" panose="02020603050405020304" pitchFamily="18" charset="0"/>
                <a:ea typeface="Calibri" panose="020F0502020204030204" pitchFamily="34" charset="0"/>
              </a:rPr>
              <a:t>vô</a:t>
            </a:r>
            <a:r>
              <a:rPr lang="fr-FR" sz="3200" dirty="0">
                <a:solidFill>
                  <a:srgbClr val="000000"/>
                </a:solidFill>
                <a:latin typeface="Times New Roman" panose="02020603050405020304" pitchFamily="18" charset="0"/>
                <a:ea typeface="Calibri" panose="020F0502020204030204" pitchFamily="34" charset="0"/>
              </a:rPr>
              <a:t> </a:t>
            </a:r>
            <a:r>
              <a:rPr lang="fr-FR" sz="3200" dirty="0" err="1">
                <a:solidFill>
                  <a:srgbClr val="000000"/>
                </a:solidFill>
                <a:latin typeface="Times New Roman" panose="02020603050405020304" pitchFamily="18" charset="0"/>
                <a:ea typeface="Calibri" panose="020F0502020204030204" pitchFamily="34" charset="0"/>
              </a:rPr>
              <a:t>tỉ</a:t>
            </a:r>
            <a:endParaRPr lang="en-US" sz="3200" dirty="0">
              <a:solidFill>
                <a:srgbClr val="000000"/>
              </a:solidFill>
              <a:latin typeface="Times New Roman" panose="02020603050405020304" pitchFamily="18" charset="0"/>
              <a:ea typeface="Calibri" panose="020F0502020204030204" pitchFamily="34" charset="0"/>
            </a:endParaRPr>
          </a:p>
        </p:txBody>
      </p:sp>
      <p:sp>
        <p:nvSpPr>
          <p:cNvPr id="15" name="Oval Callout 14"/>
          <p:cNvSpPr/>
          <p:nvPr/>
        </p:nvSpPr>
        <p:spPr>
          <a:xfrm>
            <a:off x="1746119" y="1965335"/>
            <a:ext cx="8106295" cy="2120541"/>
          </a:xfrm>
          <a:prstGeom prst="wedgeEllipseCallout">
            <a:avLst>
              <a:gd name="adj1" fmla="val 18153"/>
              <a:gd name="adj2" fmla="val 99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bg1"/>
                </a:solidFill>
                <a:latin typeface="Times New Roman" panose="02020603050405020304" pitchFamily="18" charset="0"/>
                <a:ea typeface="Calibri" panose="020F0502020204030204" pitchFamily="34" charset="0"/>
              </a:rPr>
              <a:t>Khẳng</a:t>
            </a:r>
            <a:r>
              <a:rPr lang="en-US" sz="3600" dirty="0">
                <a:solidFill>
                  <a:schemeClr val="bg1"/>
                </a:solidFill>
                <a:latin typeface="Times New Roman" panose="02020603050405020304" pitchFamily="18" charset="0"/>
                <a:ea typeface="Calibri" panose="020F0502020204030204" pitchFamily="34" charset="0"/>
              </a:rPr>
              <a:t> </a:t>
            </a:r>
            <a:r>
              <a:rPr lang="en-US" sz="3600" dirty="0" err="1" smtClean="0">
                <a:solidFill>
                  <a:schemeClr val="bg1"/>
                </a:solidFill>
                <a:latin typeface="Times New Roman" panose="02020603050405020304" pitchFamily="18" charset="0"/>
                <a:ea typeface="Calibri" panose="020F0502020204030204" pitchFamily="34" charset="0"/>
              </a:rPr>
              <a:t>định</a:t>
            </a:r>
            <a:r>
              <a:rPr lang="en-US" sz="3600" dirty="0" smtClean="0">
                <a:solidFill>
                  <a:schemeClr val="bg1"/>
                </a:solidFill>
                <a:latin typeface="Times New Roman" panose="02020603050405020304" pitchFamily="18" charset="0"/>
                <a:ea typeface="Calibri" panose="020F0502020204030204" pitchFamily="34" charset="0"/>
              </a:rPr>
              <a:t> </a:t>
            </a:r>
            <a:r>
              <a:rPr lang="en-US" sz="3600" dirty="0" err="1" smtClean="0">
                <a:solidFill>
                  <a:schemeClr val="bg1"/>
                </a:solidFill>
                <a:latin typeface="Times New Roman" panose="02020603050405020304" pitchFamily="18" charset="0"/>
                <a:ea typeface="Calibri" panose="020F0502020204030204" pitchFamily="34" charset="0"/>
              </a:rPr>
              <a:t>sau</a:t>
            </a:r>
            <a:r>
              <a:rPr lang="en-US" sz="3600" dirty="0" smtClean="0">
                <a:solidFill>
                  <a:schemeClr val="bg1"/>
                </a:solidFill>
                <a:latin typeface="Times New Roman" panose="02020603050405020304" pitchFamily="18" charset="0"/>
                <a:ea typeface="Calibri" panose="020F0502020204030204" pitchFamily="34" charset="0"/>
              </a:rPr>
              <a:t> </a:t>
            </a:r>
            <a:r>
              <a:rPr lang="fr-FR" sz="3600" dirty="0" smtClean="0">
                <a:solidFill>
                  <a:schemeClr val="bg1"/>
                </a:solidFill>
                <a:latin typeface="Times New Roman" panose="02020603050405020304" pitchFamily="18" charset="0"/>
                <a:ea typeface="Calibri" panose="020F0502020204030204" pitchFamily="34" charset="0"/>
              </a:rPr>
              <a:t>là </a:t>
            </a:r>
            <a:r>
              <a:rPr lang="fr-FR" sz="3600" dirty="0" err="1" smtClean="0">
                <a:solidFill>
                  <a:schemeClr val="bg1"/>
                </a:solidFill>
                <a:latin typeface="Times New Roman" panose="02020603050405020304" pitchFamily="18" charset="0"/>
                <a:ea typeface="Calibri" panose="020F0502020204030204" pitchFamily="34" charset="0"/>
              </a:rPr>
              <a:t>đúng</a:t>
            </a:r>
            <a:r>
              <a:rPr lang="fr-FR" sz="3600" dirty="0" smtClean="0">
                <a:solidFill>
                  <a:schemeClr val="bg1"/>
                </a:solidFill>
                <a:latin typeface="Times New Roman" panose="02020603050405020304" pitchFamily="18" charset="0"/>
                <a:ea typeface="Calibri" panose="020F0502020204030204" pitchFamily="34" charset="0"/>
              </a:rPr>
              <a:t> </a:t>
            </a:r>
            <a:r>
              <a:rPr lang="fr-FR" sz="3600" dirty="0" err="1" smtClean="0">
                <a:solidFill>
                  <a:schemeClr val="bg1"/>
                </a:solidFill>
                <a:latin typeface="Times New Roman" panose="02020603050405020304" pitchFamily="18" charset="0"/>
                <a:ea typeface="Calibri" panose="020F0502020204030204" pitchFamily="34" charset="0"/>
              </a:rPr>
              <a:t>hay</a:t>
            </a:r>
            <a:r>
              <a:rPr lang="fr-FR" sz="3600" dirty="0" smtClean="0">
                <a:solidFill>
                  <a:schemeClr val="bg1"/>
                </a:solidFill>
                <a:latin typeface="Times New Roman" panose="02020603050405020304" pitchFamily="18" charset="0"/>
                <a:ea typeface="Calibri" panose="020F0502020204030204" pitchFamily="34" charset="0"/>
              </a:rPr>
              <a:t> </a:t>
            </a:r>
            <a:r>
              <a:rPr lang="fr-FR" sz="3600" dirty="0" err="1" smtClean="0">
                <a:solidFill>
                  <a:schemeClr val="bg1"/>
                </a:solidFill>
                <a:latin typeface="Times New Roman" panose="02020603050405020304" pitchFamily="18" charset="0"/>
                <a:ea typeface="Calibri" panose="020F0502020204030204" pitchFamily="34" charset="0"/>
              </a:rPr>
              <a:t>sai</a:t>
            </a:r>
            <a:r>
              <a:rPr lang="fr-FR" sz="3600" dirty="0" smtClean="0">
                <a:solidFill>
                  <a:schemeClr val="bg1"/>
                </a:solidFill>
                <a:latin typeface="Times New Roman" panose="02020603050405020304" pitchFamily="18" charset="0"/>
                <a:ea typeface="Calibri" panose="020F0502020204030204" pitchFamily="34" charset="0"/>
              </a:rPr>
              <a:t>? </a:t>
            </a:r>
            <a:r>
              <a:rPr lang="fr-FR" sz="3600" dirty="0" err="1" smtClean="0">
                <a:solidFill>
                  <a:schemeClr val="bg1"/>
                </a:solidFill>
                <a:latin typeface="Times New Roman" panose="02020603050405020304" pitchFamily="18" charset="0"/>
                <a:ea typeface="Calibri" panose="020F0502020204030204" pitchFamily="34" charset="0"/>
              </a:rPr>
              <a:t>Vì</a:t>
            </a:r>
            <a:r>
              <a:rPr lang="fr-FR" sz="3600" dirty="0" smtClean="0">
                <a:solidFill>
                  <a:schemeClr val="bg1"/>
                </a:solidFill>
                <a:latin typeface="Times New Roman" panose="02020603050405020304" pitchFamily="18" charset="0"/>
                <a:ea typeface="Calibri" panose="020F0502020204030204" pitchFamily="34" charset="0"/>
              </a:rPr>
              <a:t> </a:t>
            </a:r>
            <a:r>
              <a:rPr lang="fr-FR" sz="3600" dirty="0" err="1" smtClean="0">
                <a:solidFill>
                  <a:schemeClr val="bg1"/>
                </a:solidFill>
                <a:latin typeface="Times New Roman" panose="02020603050405020304" pitchFamily="18" charset="0"/>
                <a:ea typeface="Calibri" panose="020F0502020204030204" pitchFamily="34" charset="0"/>
              </a:rPr>
              <a:t>sao</a:t>
            </a:r>
            <a:r>
              <a:rPr lang="fr-FR" sz="3600" dirty="0" smtClean="0">
                <a:solidFill>
                  <a:schemeClr val="bg1"/>
                </a:solidFill>
                <a:latin typeface="Times New Roman" panose="02020603050405020304" pitchFamily="18" charset="0"/>
                <a:ea typeface="Calibri" panose="020F0502020204030204" pitchFamily="34" charset="0"/>
              </a:rPr>
              <a:t>?</a:t>
            </a:r>
            <a:endParaRPr lang="en-US" sz="3600" dirty="0">
              <a:solidFill>
                <a:schemeClr val="bg1"/>
              </a:solidFill>
            </a:endParaRPr>
          </a:p>
        </p:txBody>
      </p:sp>
    </p:spTree>
    <p:extLst>
      <p:ext uri="{BB962C8B-B14F-4D97-AF65-F5344CB8AC3E}">
        <p14:creationId xmlns:p14="http://schemas.microsoft.com/office/powerpoint/2010/main" val="7657349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set>
                                      <p:cBhvr>
                                        <p:cTn id="8" dur="1" fill="hold">
                                          <p:stCondLst>
                                            <p:cond delay="499"/>
                                          </p:stCondLst>
                                        </p:cTn>
                                        <p:tgtEl>
                                          <p:spTgt spid="15"/>
                                        </p:tgtEl>
                                        <p:attrNameLst>
                                          <p:attrName>style.visibility</p:attrName>
                                        </p:attrNameLst>
                                      </p:cBhvr>
                                      <p:to>
                                        <p:strVal val="hidden"/>
                                      </p:to>
                                    </p:set>
                                  </p:childTnLst>
                                </p:cTn>
                              </p:par>
                              <p:par>
                                <p:cTn id="9" presetID="53" presetClass="exit" presetSubtype="32" fill="hold" grpId="0" nodeType="withEffect">
                                  <p:stCondLst>
                                    <p:cond delay="0"/>
                                  </p:stCondLst>
                                  <p:childTnLst>
                                    <p:anim calcmode="lin" valueType="num">
                                      <p:cBhvr>
                                        <p:cTn id="10" dur="500"/>
                                        <p:tgtEl>
                                          <p:spTgt spid="14"/>
                                        </p:tgtEl>
                                        <p:attrNameLst>
                                          <p:attrName>ppt_w</p:attrName>
                                        </p:attrNameLst>
                                      </p:cBhvr>
                                      <p:tavLst>
                                        <p:tav tm="0">
                                          <p:val>
                                            <p:strVal val="ppt_w"/>
                                          </p:val>
                                        </p:tav>
                                        <p:tav tm="100000">
                                          <p:val>
                                            <p:fltVal val="0"/>
                                          </p:val>
                                        </p:tav>
                                      </p:tavLst>
                                    </p:anim>
                                    <p:anim calcmode="lin" valueType="num">
                                      <p:cBhvr>
                                        <p:cTn id="11" dur="500"/>
                                        <p:tgtEl>
                                          <p:spTgt spid="14"/>
                                        </p:tgtEl>
                                        <p:attrNameLst>
                                          <p:attrName>ppt_h</p:attrName>
                                        </p:attrNameLst>
                                      </p:cBhvr>
                                      <p:tavLst>
                                        <p:tav tm="0">
                                          <p:val>
                                            <p:strVal val="ppt_h"/>
                                          </p:val>
                                        </p:tav>
                                        <p:tav tm="100000">
                                          <p:val>
                                            <p:fltVal val="0"/>
                                          </p:val>
                                        </p:tav>
                                      </p:tavLst>
                                    </p:anim>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12" name="!!2">
            <a:extLst>
              <a:ext uri="{FF2B5EF4-FFF2-40B4-BE49-F238E27FC236}">
                <a16:creationId xmlns:a16="http://schemas.microsoft.com/office/drawing/2014/main" xmlns="" id="{F4B5F415-7490-4054-85B4-10F7AE6D3385}"/>
              </a:ext>
            </a:extLst>
          </p:cNvPr>
          <p:cNvSpPr txBox="1">
            <a:spLocks/>
          </p:cNvSpPr>
          <p:nvPr/>
        </p:nvSpPr>
        <p:spPr>
          <a:xfrm>
            <a:off x="1173991" y="0"/>
            <a:ext cx="8492602" cy="564411"/>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US" sz="3200" b="1" dirty="0" smtClean="0">
                <a:solidFill>
                  <a:srgbClr val="0C0D0E"/>
                </a:solidFill>
                <a:latin typeface="Times New Roman" panose="02020603050405020304" pitchFamily="18" charset="0"/>
                <a:ea typeface="Times New Roman" panose="02020603050405020304" pitchFamily="18" charset="0"/>
              </a:rPr>
              <a:t>§1. SỐ VÔ TỈ. CĂN BẬC HAI SỐ HỌC (</a:t>
            </a:r>
            <a:r>
              <a:rPr lang="en-US" sz="3200" b="1" dirty="0" err="1" smtClean="0">
                <a:solidFill>
                  <a:srgbClr val="0C0D0E"/>
                </a:solidFill>
                <a:latin typeface="Times New Roman" panose="02020603050405020304" pitchFamily="18" charset="0"/>
                <a:ea typeface="Times New Roman" panose="02020603050405020304" pitchFamily="18" charset="0"/>
              </a:rPr>
              <a:t>tiết</a:t>
            </a:r>
            <a:r>
              <a:rPr lang="en-US" sz="3200" b="1" dirty="0" smtClean="0">
                <a:solidFill>
                  <a:srgbClr val="0C0D0E"/>
                </a:solidFill>
                <a:latin typeface="Times New Roman" panose="02020603050405020304" pitchFamily="18" charset="0"/>
                <a:ea typeface="Times New Roman" panose="02020603050405020304" pitchFamily="18" charset="0"/>
              </a:rPr>
              <a:t> 1)</a:t>
            </a:r>
            <a:endParaRPr lang="en-US" sz="3200" dirty="0">
              <a:solidFill>
                <a:srgbClr val="0C0D0E"/>
              </a:solidFill>
              <a:latin typeface="Times New Roman" panose="02020603050405020304" pitchFamily="18" charset="0"/>
              <a:ea typeface="Calibri" panose="020F0502020204030204" pitchFamily="34" charset="0"/>
            </a:endParaRPr>
          </a:p>
        </p:txBody>
      </p:sp>
      <p:sp>
        <p:nvSpPr>
          <p:cNvPr id="13" name="Title 1"/>
          <p:cNvSpPr>
            <a:spLocks noGrp="1"/>
          </p:cNvSpPr>
          <p:nvPr>
            <p:ph type="title"/>
          </p:nvPr>
        </p:nvSpPr>
        <p:spPr>
          <a:xfrm>
            <a:off x="446678" y="644360"/>
            <a:ext cx="2883008" cy="563562"/>
          </a:xfrm>
        </p:spPr>
        <p:txBody>
          <a:bodyPr>
            <a:noAutofit/>
          </a:bodyPr>
          <a:lstStyle/>
          <a:p>
            <a:r>
              <a:rPr lang="en-US" sz="3200" b="1" dirty="0" smtClean="0">
                <a:solidFill>
                  <a:srgbClr val="008000"/>
                </a:solidFill>
                <a:latin typeface="Times New Roman" panose="02020603050405020304" pitchFamily="18" charset="0"/>
                <a:cs typeface="Times New Roman" panose="02020603050405020304" pitchFamily="18" charset="0"/>
              </a:rPr>
              <a:t>I. SỐ </a:t>
            </a:r>
            <a:r>
              <a:rPr lang="en-US"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VÔ </a:t>
            </a:r>
            <a:r>
              <a:rPr lang="en-US" sz="32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TỈ. </a:t>
            </a:r>
            <a:endParaRPr lang="en-US" sz="3200" b="1" dirty="0">
              <a:solidFill>
                <a:srgbClr val="008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59467" y="1112087"/>
            <a:ext cx="3762568" cy="584775"/>
          </a:xfrm>
          <a:prstGeom prst="rect">
            <a:avLst/>
          </a:prstGeom>
        </p:spPr>
        <p:txBody>
          <a:bodyPr wrap="none">
            <a:spAutoFit/>
          </a:bodyPr>
          <a:lstStyle/>
          <a:p>
            <a:pPr>
              <a:spcBef>
                <a:spcPts val="600"/>
              </a:spcBef>
              <a:spcAft>
                <a:spcPts val="600"/>
              </a:spcAft>
            </a:pPr>
            <a:r>
              <a:rPr lang="nl-NL" sz="3200" b="1" dirty="0">
                <a:solidFill>
                  <a:srgbClr val="000000"/>
                </a:solidFill>
                <a:latin typeface="Times New Roman" panose="02020603050405020304" pitchFamily="18" charset="0"/>
                <a:ea typeface="Calibri" panose="020F0502020204030204" pitchFamily="34" charset="0"/>
              </a:rPr>
              <a:t>1. Khái niệm số vô tỉ</a:t>
            </a:r>
            <a:endParaRPr lang="en-US" sz="3200" dirty="0">
              <a:solidFill>
                <a:srgbClr val="000000"/>
              </a:solidFill>
              <a:latin typeface="Times New Roman" panose="02020603050405020304" pitchFamily="18" charset="0"/>
              <a:ea typeface="Calibri" panose="020F0502020204030204" pitchFamily="34" charset="0"/>
            </a:endParaRPr>
          </a:p>
        </p:txBody>
      </p:sp>
      <p:sp>
        <p:nvSpPr>
          <p:cNvPr id="15" name="Rectangle 14"/>
          <p:cNvSpPr/>
          <p:nvPr/>
        </p:nvSpPr>
        <p:spPr>
          <a:xfrm>
            <a:off x="913238" y="1607188"/>
            <a:ext cx="10129696" cy="646331"/>
          </a:xfrm>
          <a:prstGeom prst="rect">
            <a:avLst/>
          </a:prstGeom>
        </p:spPr>
        <p:txBody>
          <a:bodyPr wrap="none">
            <a:spAutoFit/>
          </a:bodyPr>
          <a:lstStyle/>
          <a:p>
            <a:pPr>
              <a:spcBef>
                <a:spcPts val="600"/>
              </a:spcBef>
              <a:spcAft>
                <a:spcPts val="600"/>
              </a:spcAft>
            </a:pPr>
            <a:r>
              <a:rPr lang="nl-NL"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 số không phải là số hữu tỉ được gọi là số vô tỉ.</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37481" y="2737819"/>
            <a:ext cx="10895653" cy="1366528"/>
          </a:xfrm>
          <a:prstGeom prst="rect">
            <a:avLst/>
          </a:prstGeom>
        </p:spPr>
        <p:txBody>
          <a:bodyPr wrap="square">
            <a:spAutoFit/>
          </a:bodyPr>
          <a:lstStyle/>
          <a:p>
            <a:pPr>
              <a:lnSpc>
                <a:spcPct val="115000"/>
              </a:lnSpc>
              <a:spcBef>
                <a:spcPts val="600"/>
              </a:spcBef>
              <a:spcAft>
                <a:spcPts val="600"/>
              </a:spcAft>
            </a:pP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167561" y="2702993"/>
            <a:ext cx="8328803" cy="678327"/>
          </a:xfrm>
          <a:prstGeom prst="rect">
            <a:avLst/>
          </a:prstGeom>
        </p:spPr>
        <p:txBody>
          <a:bodyPr wrap="square">
            <a:spAutoFit/>
          </a:bodyPr>
          <a:lstStyle/>
          <a:p>
            <a:pPr>
              <a:lnSpc>
                <a:spcPct val="115000"/>
              </a:lnSpc>
              <a:spcBef>
                <a:spcPts val="600"/>
              </a:spcBef>
              <a:spcAft>
                <a:spcPts val="600"/>
              </a:spcAft>
            </a:pP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endPar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77398" y="2174170"/>
            <a:ext cx="8148384" cy="646331"/>
          </a:xfrm>
          <a:prstGeom prst="rect">
            <a:avLst/>
          </a:prstGeom>
        </p:spPr>
        <p:txBody>
          <a:bodyPr wrap="none">
            <a:spAutoFit/>
          </a:bodyPr>
          <a:lstStyle/>
          <a:p>
            <a:pPr>
              <a:spcBef>
                <a:spcPts val="600"/>
              </a:spcBef>
              <a:spcAft>
                <a:spcPts val="600"/>
              </a:spcAft>
            </a:pPr>
            <a:r>
              <a:rPr lang="nl-NL" sz="3600" b="1" dirty="0">
                <a:solidFill>
                  <a:srgbClr val="000000"/>
                </a:solidFill>
                <a:latin typeface="Times New Roman" panose="02020603050405020304" pitchFamily="18" charset="0"/>
                <a:ea typeface="Calibri" panose="020F0502020204030204" pitchFamily="34" charset="0"/>
              </a:rPr>
              <a:t>2. Số thập phân vô hạn không tuần hoàn</a:t>
            </a:r>
            <a:endParaRPr lang="en-US" sz="3600" dirty="0">
              <a:solidFill>
                <a:srgbClr val="000000"/>
              </a:solidFill>
              <a:latin typeface="Times New Roman" panose="02020603050405020304" pitchFamily="18" charset="0"/>
              <a:ea typeface="Calibri" panose="020F0502020204030204" pitchFamily="34" charset="0"/>
            </a:endParaRPr>
          </a:p>
        </p:txBody>
      </p:sp>
      <p:sp>
        <p:nvSpPr>
          <p:cNvPr id="22" name="Rectangle 21"/>
          <p:cNvSpPr/>
          <p:nvPr/>
        </p:nvSpPr>
        <p:spPr>
          <a:xfrm>
            <a:off x="823462" y="4555803"/>
            <a:ext cx="10446230" cy="1366528"/>
          </a:xfrm>
          <a:prstGeom prst="rect">
            <a:avLst/>
          </a:prstGeom>
        </p:spPr>
        <p:txBody>
          <a:bodyPr wrap="square">
            <a:spAutoFit/>
          </a:bodyPr>
          <a:lstStyle/>
          <a:p>
            <a:pPr>
              <a:lnSpc>
                <a:spcPct val="115000"/>
              </a:lnSpc>
              <a:spcBef>
                <a:spcPts val="600"/>
              </a:spcBef>
              <a:spcAft>
                <a:spcPts val="600"/>
              </a:spcAft>
            </a:pPr>
            <a:r>
              <a:rPr lang="fr-FR" sz="3600" dirty="0" err="1" smtClean="0">
                <a:solidFill>
                  <a:srgbClr val="0000FF"/>
                </a:solidFill>
                <a:latin typeface="Times New Roman" panose="02020603050405020304" pitchFamily="18" charset="0"/>
                <a:ea typeface="Calibri" panose="020F0502020204030204" pitchFamily="34" charset="0"/>
              </a:rPr>
              <a:t>Số</a:t>
            </a:r>
            <a:r>
              <a:rPr lang="fr-FR" sz="3600" dirty="0" smtClean="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vô</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tỉ</a:t>
            </a:r>
            <a:r>
              <a:rPr lang="fr-FR" sz="3600" dirty="0">
                <a:solidFill>
                  <a:srgbClr val="0000FF"/>
                </a:solidFill>
                <a:latin typeface="Times New Roman" panose="02020603050405020304" pitchFamily="18" charset="0"/>
                <a:ea typeface="Calibri" panose="020F0502020204030204" pitchFamily="34" charset="0"/>
              </a:rPr>
              <a:t> là </a:t>
            </a:r>
            <a:r>
              <a:rPr lang="fr-FR" sz="3600" dirty="0" err="1">
                <a:solidFill>
                  <a:srgbClr val="0000FF"/>
                </a:solidFill>
                <a:latin typeface="Times New Roman" panose="02020603050405020304" pitchFamily="18" charset="0"/>
                <a:ea typeface="Calibri" panose="020F0502020204030204" pitchFamily="34" charset="0"/>
              </a:rPr>
              <a:t>số</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viết</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được</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dưới</a:t>
            </a:r>
            <a:r>
              <a:rPr lang="fr-FR" sz="3600" dirty="0">
                <a:solidFill>
                  <a:srgbClr val="0000FF"/>
                </a:solidFill>
                <a:latin typeface="Times New Roman" panose="02020603050405020304" pitchFamily="18" charset="0"/>
                <a:ea typeface="Calibri" panose="020F0502020204030204" pitchFamily="34" charset="0"/>
              </a:rPr>
              <a:t> </a:t>
            </a:r>
            <a:r>
              <a:rPr lang="fr-FR" sz="3600" dirty="0" err="1">
                <a:solidFill>
                  <a:srgbClr val="0000FF"/>
                </a:solidFill>
                <a:latin typeface="Times New Roman" panose="02020603050405020304" pitchFamily="18" charset="0"/>
                <a:ea typeface="Calibri" panose="020F0502020204030204" pitchFamily="34" charset="0"/>
              </a:rPr>
              <a:t>dạng</a:t>
            </a:r>
            <a:r>
              <a:rPr lang="fr-FR" sz="3600" dirty="0">
                <a:solidFill>
                  <a:srgbClr val="0000FF"/>
                </a:solidFill>
                <a:latin typeface="Times New Roman" panose="02020603050405020304" pitchFamily="18" charset="0"/>
                <a:ea typeface="Calibri" panose="020F0502020204030204" pitchFamily="34" charset="0"/>
              </a:rPr>
              <a:t> s</a:t>
            </a:r>
            <a:r>
              <a:rPr lang="en-US" sz="3600" dirty="0">
                <a:solidFill>
                  <a:srgbClr val="0000FF"/>
                </a:solidFill>
                <a:latin typeface="Times New Roman" panose="02020603050405020304" pitchFamily="18" charset="0"/>
                <a:ea typeface="Calibri" panose="020F0502020204030204" pitchFamily="34" charset="0"/>
              </a:rPr>
              <a:t>ố </a:t>
            </a:r>
            <a:r>
              <a:rPr lang="en-US" sz="3600" dirty="0" err="1">
                <a:solidFill>
                  <a:srgbClr val="0000FF"/>
                </a:solidFill>
                <a:latin typeface="Times New Roman" panose="02020603050405020304" pitchFamily="18" charset="0"/>
                <a:ea typeface="Calibri" panose="020F0502020204030204" pitchFamily="34" charset="0"/>
              </a:rPr>
              <a:t>thập</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phân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vô</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hạn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không</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tuần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hoàn</a:t>
            </a:r>
            <a:endParaRPr lang="en-US" sz="3600" dirty="0">
              <a:solidFill>
                <a:srgbClr val="0000FF"/>
              </a:solidFill>
              <a:latin typeface="Times New Roman" panose="02020603050405020304" pitchFamily="18" charset="0"/>
              <a:ea typeface="Calibri" panose="020F0502020204030204" pitchFamily="34" charset="0"/>
            </a:endParaRPr>
          </a:p>
        </p:txBody>
      </p:sp>
      <p:sp>
        <p:nvSpPr>
          <p:cNvPr id="23" name="Rectangle 22"/>
          <p:cNvSpPr/>
          <p:nvPr/>
        </p:nvSpPr>
        <p:spPr>
          <a:xfrm>
            <a:off x="647172" y="3973433"/>
            <a:ext cx="7058343" cy="646331"/>
          </a:xfrm>
          <a:prstGeom prst="rect">
            <a:avLst/>
          </a:prstGeom>
        </p:spPr>
        <p:txBody>
          <a:bodyPr wrap="none">
            <a:spAutoFit/>
          </a:bodyPr>
          <a:lstStyle/>
          <a:p>
            <a:pPr>
              <a:spcBef>
                <a:spcPts val="600"/>
              </a:spcBef>
              <a:spcAft>
                <a:spcPts val="600"/>
              </a:spcAft>
            </a:pPr>
            <a:r>
              <a:rPr lang="nl-NL" sz="3600" b="1" dirty="0">
                <a:solidFill>
                  <a:srgbClr val="000000"/>
                </a:solidFill>
                <a:latin typeface="Times New Roman" panose="02020603050405020304" pitchFamily="18" charset="0"/>
                <a:ea typeface="Calibri" panose="020F0502020204030204" pitchFamily="34" charset="0"/>
              </a:rPr>
              <a:t>3. Biểu diễn thập phân của số  vô tỉ</a:t>
            </a:r>
            <a:endParaRPr lang="en-US" sz="3600" dirty="0">
              <a:solidFill>
                <a:srgbClr val="000000"/>
              </a:solidFill>
              <a:latin typeface="Times New Roman" panose="02020603050405020304" pitchFamily="18" charset="0"/>
              <a:ea typeface="Calibri" panose="020F0502020204030204" pitchFamily="34" charset="0"/>
            </a:endParaRPr>
          </a:p>
        </p:txBody>
      </p:sp>
      <p:sp>
        <p:nvSpPr>
          <p:cNvPr id="24" name="Title 1"/>
          <p:cNvSpPr txBox="1">
            <a:spLocks/>
          </p:cNvSpPr>
          <p:nvPr/>
        </p:nvSpPr>
        <p:spPr>
          <a:xfrm>
            <a:off x="446677" y="5810225"/>
            <a:ext cx="5520169"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8000"/>
                </a:solidFill>
                <a:latin typeface="Times New Roman" panose="02020603050405020304" pitchFamily="18" charset="0"/>
                <a:cs typeface="Times New Roman" panose="02020603050405020304" pitchFamily="18" charset="0"/>
              </a:rPr>
              <a:t>II. CĂN BẬC HAI SỐ HỌC</a:t>
            </a:r>
            <a:r>
              <a:rPr lang="en-US"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123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4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2" name="Rectangle 2"/>
          <p:cNvSpPr>
            <a:spLocks noChangeArrowheads="1"/>
          </p:cNvSpPr>
          <p:nvPr/>
        </p:nvSpPr>
        <p:spPr bwMode="auto">
          <a:xfrm>
            <a:off x="370659" y="473676"/>
            <a:ext cx="21467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 3</a:t>
            </a:r>
            <a:r>
              <a:rPr kumimoji="0" lang="nl-NL" altLang="en-US" sz="3600" b="0" i="0" u="none" strike="noStrike" cap="none" normalizeH="0" baseline="3000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nl-NL" altLang="en-US" sz="36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nl-NL" altLang="en-US" sz="44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52658137"/>
              </p:ext>
            </p:extLst>
          </p:nvPr>
        </p:nvGraphicFramePr>
        <p:xfrm>
          <a:off x="2307851" y="473676"/>
          <a:ext cx="1194164" cy="787063"/>
        </p:xfrm>
        <a:graphic>
          <a:graphicData uri="http://schemas.openxmlformats.org/presentationml/2006/ole">
            <mc:AlternateContent xmlns:mc="http://schemas.openxmlformats.org/markup-compatibility/2006">
              <mc:Choice xmlns:v="urn:schemas-microsoft-com:vml" Requires="v">
                <p:oleObj spid="_x0000_s9229" name="Equation" r:id="rId3" imgW="419100" imgH="279400" progId="Equation.DSMT4">
                  <p:embed/>
                </p:oleObj>
              </mc:Choice>
              <mc:Fallback>
                <p:oleObj name="Equation" r:id="rId3" imgW="419100" imgH="279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851" y="473676"/>
                        <a:ext cx="1194164" cy="787063"/>
                      </a:xfrm>
                      <a:prstGeom prst="rect">
                        <a:avLst/>
                      </a:prstGeom>
                      <a:noFill/>
                    </p:spPr>
                  </p:pic>
                </p:oleObj>
              </mc:Fallback>
            </mc:AlternateContent>
          </a:graphicData>
        </a:graphic>
      </p:graphicFrame>
      <p:sp>
        <p:nvSpPr>
          <p:cNvPr id="12" name="Rectangle 11"/>
          <p:cNvSpPr/>
          <p:nvPr/>
        </p:nvSpPr>
        <p:spPr>
          <a:xfrm>
            <a:off x="2861797" y="1641874"/>
            <a:ext cx="1720343" cy="646331"/>
          </a:xfrm>
          <a:prstGeom prst="rect">
            <a:avLst/>
          </a:prstGeom>
        </p:spPr>
        <p:txBody>
          <a:bodyPr wrap="none">
            <a:spAutoFit/>
          </a:bodyPr>
          <a:lstStyle/>
          <a:p>
            <a:pPr>
              <a:spcBef>
                <a:spcPts val="600"/>
              </a:spcBef>
              <a:spcAft>
                <a:spcPts val="0"/>
              </a:spcAft>
            </a:pPr>
            <a:r>
              <a:rPr lang="nl-NL" sz="3600" dirty="0" smtClean="0">
                <a:solidFill>
                  <a:srgbClr val="000000"/>
                </a:solidFill>
                <a:latin typeface="Times New Roman" panose="02020603050405020304" pitchFamily="18" charset="0"/>
                <a:ea typeface="Calibri" panose="020F0502020204030204" pitchFamily="34" charset="0"/>
              </a:rPr>
              <a:t>3</a:t>
            </a:r>
            <a:r>
              <a:rPr lang="nl-NL" sz="3600" baseline="30000" dirty="0" smtClean="0">
                <a:solidFill>
                  <a:srgbClr val="000000"/>
                </a:solidFill>
                <a:latin typeface="Times New Roman" panose="02020603050405020304" pitchFamily="18" charset="0"/>
                <a:ea typeface="Calibri" panose="020F0502020204030204" pitchFamily="34" charset="0"/>
              </a:rPr>
              <a:t>2 </a:t>
            </a:r>
            <a:r>
              <a:rPr lang="nl-NL" sz="3600" dirty="0" smtClean="0">
                <a:solidFill>
                  <a:srgbClr val="000000"/>
                </a:solidFill>
                <a:latin typeface="Times New Roman" panose="02020603050405020304" pitchFamily="18" charset="0"/>
                <a:ea typeface="Calibri" panose="020F0502020204030204" pitchFamily="34" charset="0"/>
                <a:sym typeface="Symbol" panose="05050102010706020507" pitchFamily="18" charset="2"/>
              </a:rPr>
              <a:t></a:t>
            </a:r>
            <a:r>
              <a:rPr lang="nl-NL" sz="3600" dirty="0" smtClean="0">
                <a:solidFill>
                  <a:srgbClr val="000000"/>
                </a:solidFill>
                <a:latin typeface="Times New Roman" panose="02020603050405020304" pitchFamily="18" charset="0"/>
                <a:ea typeface="Calibri" panose="020F0502020204030204" pitchFamily="34" charset="0"/>
              </a:rPr>
              <a:t>  </a:t>
            </a:r>
            <a:r>
              <a:rPr lang="nl-NL" sz="3600" dirty="0">
                <a:solidFill>
                  <a:srgbClr val="000000"/>
                </a:solidFill>
                <a:latin typeface="Times New Roman" panose="02020603050405020304" pitchFamily="18" charset="0"/>
                <a:ea typeface="Calibri" panose="020F0502020204030204" pitchFamily="34" charset="0"/>
              </a:rPr>
              <a:t>9  </a:t>
            </a:r>
            <a:r>
              <a:rPr lang="nl-NL" sz="3600" dirty="0" smtClean="0">
                <a:solidFill>
                  <a:srgbClr val="000000"/>
                </a:solidFill>
                <a:latin typeface="Times New Roman" panose="02020603050405020304" pitchFamily="18" charset="0"/>
                <a:ea typeface="Calibri" panose="020F0502020204030204" pitchFamily="34" charset="0"/>
              </a:rPr>
              <a:t>;</a:t>
            </a:r>
            <a:endParaRPr lang="en-US" sz="3600" dirty="0">
              <a:solidFill>
                <a:srgbClr val="000000"/>
              </a:solidFill>
              <a:effectLst/>
              <a:latin typeface="Times New Roman" panose="02020603050405020304" pitchFamily="18" charset="0"/>
              <a:ea typeface="Calibri" panose="020F0502020204030204" pitchFamily="34" charset="0"/>
            </a:endParaRPr>
          </a:p>
        </p:txBody>
      </p:sp>
      <p:sp>
        <p:nvSpPr>
          <p:cNvPr id="16" name="TextBox 15"/>
          <p:cNvSpPr txBox="1"/>
          <p:nvPr/>
        </p:nvSpPr>
        <p:spPr>
          <a:xfrm>
            <a:off x="4909617" y="995543"/>
            <a:ext cx="1411705" cy="646331"/>
          </a:xfrm>
          <a:prstGeom prst="rect">
            <a:avLst/>
          </a:prstGeom>
          <a:noFill/>
        </p:spPr>
        <p:txBody>
          <a:bodyPr wrap="squar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Giải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981977" y="1641874"/>
            <a:ext cx="2400016" cy="646331"/>
          </a:xfrm>
          <a:prstGeom prst="rect">
            <a:avLst/>
          </a:prstGeom>
        </p:spPr>
        <p:txBody>
          <a:bodyPr wrap="none">
            <a:spAutoFit/>
          </a:bodyPr>
          <a:lstStyle/>
          <a:p>
            <a:pPr>
              <a:spcBef>
                <a:spcPts val="600"/>
              </a:spcBef>
              <a:spcAft>
                <a:spcPts val="0"/>
              </a:spcAft>
            </a:pPr>
            <a:r>
              <a:rPr lang="nl-NL" sz="3600" dirty="0" smtClean="0">
                <a:solidFill>
                  <a:srgbClr val="000000"/>
                </a:solidFill>
                <a:latin typeface="Times New Roman" panose="02020603050405020304" pitchFamily="18" charset="0"/>
                <a:ea typeface="Calibri" panose="020F0502020204030204" pitchFamily="34" charset="0"/>
              </a:rPr>
              <a:t>(</a:t>
            </a:r>
            <a:r>
              <a:rPr lang="nl-NL" sz="3600" dirty="0">
                <a:solidFill>
                  <a:srgbClr val="000000"/>
                </a:solidFill>
                <a:latin typeface="Times New Roman" panose="02020603050405020304" pitchFamily="18" charset="0"/>
                <a:ea typeface="Calibri" panose="020F0502020204030204" pitchFamily="34" charset="0"/>
              </a:rPr>
              <a:t>0,4)</a:t>
            </a:r>
            <a:r>
              <a:rPr lang="nl-NL" sz="3600" baseline="30000" dirty="0">
                <a:solidFill>
                  <a:srgbClr val="000000"/>
                </a:solidFill>
                <a:latin typeface="Times New Roman" panose="02020603050405020304" pitchFamily="18" charset="0"/>
                <a:ea typeface="Calibri" panose="020F0502020204030204" pitchFamily="34" charset="0"/>
              </a:rPr>
              <a:t>2</a:t>
            </a:r>
            <a:r>
              <a:rPr lang="nl-NL" sz="3600" dirty="0">
                <a:solidFill>
                  <a:srgbClr val="000000"/>
                </a:solidFill>
                <a:latin typeface="Times New Roman" panose="02020603050405020304" pitchFamily="18" charset="0"/>
                <a:ea typeface="Calibri" panose="020F0502020204030204" pitchFamily="34" charset="0"/>
              </a:rPr>
              <a:t> </a:t>
            </a:r>
            <a:r>
              <a:rPr lang="nl-NL" sz="3600" dirty="0">
                <a:solidFill>
                  <a:srgbClr val="000000"/>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00"/>
                </a:solidFill>
                <a:latin typeface="Times New Roman" panose="02020603050405020304" pitchFamily="18" charset="0"/>
                <a:ea typeface="Calibri" panose="020F0502020204030204" pitchFamily="34" charset="0"/>
              </a:rPr>
              <a:t>  1,6</a:t>
            </a:r>
            <a:endParaRPr lang="en-US" sz="3600" dirty="0">
              <a:solidFill>
                <a:srgbClr val="00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56452" y="2525981"/>
            <a:ext cx="11563664" cy="2871555"/>
          </a:xfrm>
          <a:prstGeom prst="rect">
            <a:avLst/>
          </a:prstGeom>
        </p:spPr>
        <p:txBody>
          <a:bodyPr wrap="square">
            <a:spAutoFit/>
          </a:bodyPr>
          <a:lstStyle/>
          <a:p>
            <a:pPr algn="just">
              <a:lnSpc>
                <a:spcPct val="115000"/>
              </a:lnSpc>
              <a:spcBef>
                <a:spcPts val="600"/>
              </a:spcBef>
              <a:spcAft>
                <a:spcPts val="0"/>
              </a:spcAft>
            </a:pPr>
            <a:r>
              <a:rPr lang="en-US" sz="3600" dirty="0" err="1">
                <a:solidFill>
                  <a:srgbClr val="0000FF"/>
                </a:solidFill>
                <a:latin typeface="Times New Roman" panose="02020603050405020304" pitchFamily="18" charset="0"/>
                <a:ea typeface="Calibri" panose="020F0502020204030204" pitchFamily="34" charset="0"/>
              </a:rPr>
              <a:t>Số</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dương</a:t>
            </a:r>
            <a:r>
              <a:rPr lang="en-US" sz="3600" dirty="0">
                <a:solidFill>
                  <a:srgbClr val="0000FF"/>
                </a:solidFill>
                <a:latin typeface="Times New Roman" panose="02020603050405020304" pitchFamily="18" charset="0"/>
                <a:ea typeface="Calibri" panose="020F0502020204030204" pitchFamily="34" charset="0"/>
              </a:rPr>
              <a:t> 3  </a:t>
            </a:r>
            <a:r>
              <a:rPr lang="en-US" sz="3600" dirty="0" err="1">
                <a:solidFill>
                  <a:srgbClr val="0000FF"/>
                </a:solidFill>
                <a:latin typeface="Times New Roman" panose="02020603050405020304" pitchFamily="18" charset="0"/>
                <a:ea typeface="Calibri" panose="020F0502020204030204" pitchFamily="34" charset="0"/>
              </a:rPr>
              <a:t>thỏa</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mãn</a:t>
            </a:r>
            <a:r>
              <a:rPr lang="en-US"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rPr>
              <a:t>3</a:t>
            </a:r>
            <a:r>
              <a:rPr lang="nl-NL" sz="3600" baseline="30000" dirty="0">
                <a:solidFill>
                  <a:srgbClr val="0000FF"/>
                </a:solidFill>
                <a:latin typeface="Times New Roman" panose="02020603050405020304" pitchFamily="18" charset="0"/>
                <a:ea typeface="Calibri" panose="020F0502020204030204" pitchFamily="34" charset="0"/>
              </a:rPr>
              <a:t>2</a:t>
            </a:r>
            <a:r>
              <a:rPr lang="nl-NL"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FF"/>
                </a:solidFill>
                <a:latin typeface="Times New Roman" panose="02020603050405020304" pitchFamily="18" charset="0"/>
                <a:ea typeface="Calibri" panose="020F0502020204030204" pitchFamily="34" charset="0"/>
              </a:rPr>
              <a:t> 9  </a:t>
            </a:r>
            <a:endParaRPr lang="nl-NL" sz="3600" dirty="0" smtClean="0">
              <a:solidFill>
                <a:srgbClr val="0000FF"/>
              </a:solidFill>
              <a:latin typeface="Times New Roman" panose="02020603050405020304" pitchFamily="18" charset="0"/>
              <a:ea typeface="Calibri" panose="020F0502020204030204" pitchFamily="34" charset="0"/>
            </a:endParaRPr>
          </a:p>
          <a:p>
            <a:pPr algn="just">
              <a:lnSpc>
                <a:spcPct val="115000"/>
              </a:lnSpc>
              <a:spcBef>
                <a:spcPts val="600"/>
              </a:spcBef>
              <a:spcAft>
                <a:spcPts val="0"/>
              </a:spcAft>
            </a:pPr>
            <a:r>
              <a:rPr lang="nl-NL" sz="3600" dirty="0" smtClean="0">
                <a:solidFill>
                  <a:srgbClr val="0000FF"/>
                </a:solidFill>
                <a:latin typeface="Times New Roman" panose="02020603050405020304" pitchFamily="18" charset="0"/>
                <a:ea typeface="Calibri" panose="020F0502020204030204" pitchFamily="34" charset="0"/>
              </a:rPr>
              <a:t>=&gt; </a:t>
            </a:r>
            <a:r>
              <a:rPr lang="nl-NL" sz="3600" dirty="0">
                <a:solidFill>
                  <a:srgbClr val="0000FF"/>
                </a:solidFill>
                <a:latin typeface="Times New Roman" panose="02020603050405020304" pitchFamily="18" charset="0"/>
                <a:ea typeface="Calibri" panose="020F0502020204030204" pitchFamily="34" charset="0"/>
              </a:rPr>
              <a:t>3 là Căn bậc hai số học  của 9</a:t>
            </a:r>
            <a:endParaRPr lang="en-US" sz="3600" dirty="0">
              <a:solidFill>
                <a:srgbClr val="0000FF"/>
              </a:solidFill>
              <a:latin typeface="Times New Roman" panose="02020603050405020304" pitchFamily="18" charset="0"/>
              <a:ea typeface="Calibri" panose="020F0502020204030204" pitchFamily="34" charset="0"/>
            </a:endParaRPr>
          </a:p>
          <a:p>
            <a:pPr algn="just">
              <a:lnSpc>
                <a:spcPct val="115000"/>
              </a:lnSpc>
              <a:spcBef>
                <a:spcPts val="600"/>
              </a:spcBef>
              <a:spcAft>
                <a:spcPts val="0"/>
              </a:spcAft>
            </a:pP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Số</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dương</a:t>
            </a:r>
            <a:r>
              <a:rPr lang="en-US" sz="3600" dirty="0">
                <a:solidFill>
                  <a:srgbClr val="0000FF"/>
                </a:solidFill>
                <a:latin typeface="Times New Roman" panose="02020603050405020304" pitchFamily="18" charset="0"/>
                <a:ea typeface="Calibri" panose="020F0502020204030204" pitchFamily="34" charset="0"/>
              </a:rPr>
              <a:t> 0,4  </a:t>
            </a:r>
            <a:r>
              <a:rPr lang="en-US" sz="3600" dirty="0" err="1">
                <a:solidFill>
                  <a:srgbClr val="0000FF"/>
                </a:solidFill>
                <a:latin typeface="Times New Roman" panose="02020603050405020304" pitchFamily="18" charset="0"/>
                <a:ea typeface="Calibri" panose="020F0502020204030204" pitchFamily="34" charset="0"/>
              </a:rPr>
              <a:t>thỏa</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mãn</a:t>
            </a:r>
            <a:r>
              <a:rPr lang="en-US"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rPr>
              <a:t>(0,4)</a:t>
            </a:r>
            <a:r>
              <a:rPr lang="nl-NL" sz="3600" baseline="30000" dirty="0">
                <a:solidFill>
                  <a:srgbClr val="0000FF"/>
                </a:solidFill>
                <a:latin typeface="Times New Roman" panose="02020603050405020304" pitchFamily="18" charset="0"/>
                <a:ea typeface="Calibri" panose="020F0502020204030204" pitchFamily="34" charset="0"/>
              </a:rPr>
              <a:t>2</a:t>
            </a:r>
            <a:r>
              <a:rPr lang="nl-NL"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FF"/>
                </a:solidFill>
                <a:latin typeface="Times New Roman" panose="02020603050405020304" pitchFamily="18" charset="0"/>
                <a:ea typeface="Calibri" panose="020F0502020204030204" pitchFamily="34" charset="0"/>
              </a:rPr>
              <a:t>  1,6 </a:t>
            </a:r>
            <a:endParaRPr lang="nl-NL" sz="3600" dirty="0" smtClean="0">
              <a:solidFill>
                <a:srgbClr val="0000FF"/>
              </a:solidFill>
              <a:latin typeface="Times New Roman" panose="02020603050405020304" pitchFamily="18" charset="0"/>
              <a:ea typeface="Calibri" panose="020F0502020204030204" pitchFamily="34" charset="0"/>
            </a:endParaRPr>
          </a:p>
          <a:p>
            <a:pPr algn="just">
              <a:lnSpc>
                <a:spcPct val="115000"/>
              </a:lnSpc>
              <a:spcBef>
                <a:spcPts val="600"/>
              </a:spcBef>
              <a:spcAft>
                <a:spcPts val="0"/>
              </a:spcAft>
            </a:pPr>
            <a:r>
              <a:rPr lang="nl-NL" sz="3600" dirty="0" smtClean="0">
                <a:solidFill>
                  <a:srgbClr val="0000FF"/>
                </a:solidFill>
                <a:latin typeface="Times New Roman" panose="02020603050405020304" pitchFamily="18" charset="0"/>
                <a:ea typeface="Calibri" panose="020F0502020204030204" pitchFamily="34" charset="0"/>
              </a:rPr>
              <a:t>=&gt; </a:t>
            </a:r>
            <a:r>
              <a:rPr lang="nl-NL" sz="3600" dirty="0">
                <a:solidFill>
                  <a:srgbClr val="0000FF"/>
                </a:solidFill>
                <a:latin typeface="Times New Roman" panose="02020603050405020304" pitchFamily="18" charset="0"/>
                <a:ea typeface="Calibri" panose="020F0502020204030204" pitchFamily="34" charset="0"/>
              </a:rPr>
              <a:t>0,4 là Căn bậc hai số học  của 1,6</a:t>
            </a:r>
            <a:endParaRPr lang="en-US" sz="3600" dirty="0">
              <a:solidFill>
                <a:srgbClr val="0000FF"/>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88377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2" name="Rectangle 1"/>
          <p:cNvSpPr/>
          <p:nvPr/>
        </p:nvSpPr>
        <p:spPr>
          <a:xfrm>
            <a:off x="689351" y="839726"/>
            <a:ext cx="8181934" cy="1200329"/>
          </a:xfrm>
          <a:prstGeom prst="rect">
            <a:avLst/>
          </a:prstGeom>
        </p:spPr>
        <p:txBody>
          <a:bodyPr wrap="square">
            <a:spAutoFit/>
          </a:bodyPr>
          <a:lstStyle/>
          <a:p>
            <a:pPr>
              <a:spcBef>
                <a:spcPts val="600"/>
              </a:spcBef>
              <a:spcAft>
                <a:spcPts val="600"/>
              </a:spcAft>
            </a:pPr>
            <a:r>
              <a:rPr lang="nl-NL" sz="3600" b="1" i="1" dirty="0">
                <a:solidFill>
                  <a:srgbClr val="FF0000"/>
                </a:solidFill>
                <a:latin typeface="Times New Roman" panose="02020603050405020304" pitchFamily="18" charset="0"/>
                <a:ea typeface="Calibri" panose="020F0502020204030204" pitchFamily="34" charset="0"/>
              </a:rPr>
              <a:t>Định nghĩa</a:t>
            </a:r>
            <a:r>
              <a:rPr lang="nl-NL" sz="3600" dirty="0">
                <a:solidFill>
                  <a:srgbClr val="FF0000"/>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rPr>
              <a:t>Căn bậc hai số học  của số a không âm là số x sao cho x</a:t>
            </a:r>
            <a:r>
              <a:rPr lang="nl-NL" sz="3600" baseline="30000" dirty="0">
                <a:solidFill>
                  <a:srgbClr val="0000FF"/>
                </a:solidFill>
                <a:latin typeface="Times New Roman" panose="02020603050405020304" pitchFamily="18" charset="0"/>
                <a:ea typeface="Calibri" panose="020F0502020204030204" pitchFamily="34" charset="0"/>
              </a:rPr>
              <a:t>2</a:t>
            </a:r>
            <a:r>
              <a:rPr lang="nl-NL"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FF"/>
                </a:solidFill>
                <a:latin typeface="Times New Roman" panose="02020603050405020304" pitchFamily="18" charset="0"/>
                <a:ea typeface="Calibri" panose="020F0502020204030204" pitchFamily="34" charset="0"/>
              </a:rPr>
              <a:t>  a</a:t>
            </a:r>
            <a:endParaRPr lang="en-US" sz="3600" dirty="0">
              <a:solidFill>
                <a:srgbClr val="0000FF"/>
              </a:solidFill>
              <a:effectLst/>
              <a:latin typeface="Times New Roman" panose="02020603050405020304" pitchFamily="18" charset="0"/>
              <a:ea typeface="Calibri" panose="020F0502020204030204" pitchFamily="34" charset="0"/>
            </a:endParaRPr>
          </a:p>
        </p:txBody>
      </p:sp>
      <p:sp>
        <p:nvSpPr>
          <p:cNvPr id="12" name="Title 1"/>
          <p:cNvSpPr txBox="1">
            <a:spLocks/>
          </p:cNvSpPr>
          <p:nvPr/>
        </p:nvSpPr>
        <p:spPr>
          <a:xfrm>
            <a:off x="238129" y="183096"/>
            <a:ext cx="5520169"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8000"/>
                </a:solidFill>
                <a:latin typeface="Times New Roman" panose="02020603050405020304" pitchFamily="18" charset="0"/>
                <a:cs typeface="Times New Roman" panose="02020603050405020304" pitchFamily="18" charset="0"/>
              </a:rPr>
              <a:t>II. CĂN BẬC HAI SỐ HỌC</a:t>
            </a:r>
            <a:r>
              <a:rPr lang="en-US"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8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46678" y="2169295"/>
            <a:ext cx="10812822" cy="2311402"/>
          </a:xfrm>
          <a:prstGeom prst="rect">
            <a:avLst/>
          </a:prstGeom>
        </p:spPr>
        <p:txBody>
          <a:bodyPr wrap="square">
            <a:spAutoFit/>
          </a:bodyPr>
          <a:lstStyle/>
          <a:p>
            <a:pPr>
              <a:lnSpc>
                <a:spcPct val="115000"/>
              </a:lnSpc>
              <a:spcBef>
                <a:spcPts val="600"/>
              </a:spcBef>
              <a:spcAft>
                <a:spcPts val="600"/>
              </a:spcAft>
            </a:pPr>
            <a:r>
              <a:rPr lang="en-US" sz="3600" dirty="0">
                <a:solidFill>
                  <a:srgbClr val="000000"/>
                </a:solidFill>
                <a:latin typeface="Times New Roman" panose="02020603050405020304" pitchFamily="18" charset="0"/>
                <a:ea typeface="Calibri" panose="020F0502020204030204" pitchFamily="34" charset="0"/>
              </a:rPr>
              <a:t>VD2: </a:t>
            </a:r>
            <a:r>
              <a:rPr lang="nl-NL" sz="3600" dirty="0">
                <a:solidFill>
                  <a:srgbClr val="000000"/>
                </a:solidFill>
                <a:latin typeface="Times New Roman" panose="02020603050405020304" pitchFamily="18" charset="0"/>
                <a:ea typeface="Calibri" panose="020F0502020204030204" pitchFamily="34" charset="0"/>
              </a:rPr>
              <a:t>0,3 là căn bậc hai số học  của 0,09 </a:t>
            </a:r>
            <a:endParaRPr lang="nl-NL" sz="3600" dirty="0" smtClean="0">
              <a:solidFill>
                <a:srgbClr val="000000"/>
              </a:solidFill>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nl-NL" sz="3600" dirty="0" smtClean="0">
                <a:solidFill>
                  <a:srgbClr val="000000"/>
                </a:solidFill>
                <a:latin typeface="Times New Roman" panose="02020603050405020304" pitchFamily="18" charset="0"/>
                <a:ea typeface="Calibri" panose="020F0502020204030204" pitchFamily="34" charset="0"/>
              </a:rPr>
              <a:t>vì </a:t>
            </a:r>
            <a:r>
              <a:rPr lang="nl-NL" sz="3600" dirty="0">
                <a:solidFill>
                  <a:srgbClr val="000000"/>
                </a:solidFill>
                <a:latin typeface="Times New Roman" panose="02020603050405020304" pitchFamily="18" charset="0"/>
                <a:ea typeface="Calibri" panose="020F0502020204030204" pitchFamily="34" charset="0"/>
              </a:rPr>
              <a:t>0,3 &gt; 0 và (0,3)</a:t>
            </a:r>
            <a:r>
              <a:rPr lang="nl-NL" sz="3600" baseline="30000" dirty="0">
                <a:solidFill>
                  <a:srgbClr val="000000"/>
                </a:solidFill>
                <a:latin typeface="Times New Roman" panose="02020603050405020304" pitchFamily="18" charset="0"/>
                <a:ea typeface="Calibri" panose="020F0502020204030204" pitchFamily="34" charset="0"/>
              </a:rPr>
              <a:t>2</a:t>
            </a:r>
            <a:r>
              <a:rPr lang="nl-NL" sz="3600" dirty="0">
                <a:solidFill>
                  <a:srgbClr val="000000"/>
                </a:solidFill>
                <a:latin typeface="Times New Roman" panose="02020603050405020304" pitchFamily="18" charset="0"/>
                <a:ea typeface="Calibri" panose="020F0502020204030204" pitchFamily="34" charset="0"/>
              </a:rPr>
              <a:t> </a:t>
            </a:r>
            <a:r>
              <a:rPr lang="nl-NL" sz="3600" dirty="0">
                <a:solidFill>
                  <a:srgbClr val="000000"/>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00"/>
                </a:solidFill>
                <a:latin typeface="Times New Roman" panose="02020603050405020304" pitchFamily="18" charset="0"/>
                <a:ea typeface="Calibri" panose="020F0502020204030204" pitchFamily="34" charset="0"/>
              </a:rPr>
              <a:t>  0,09 </a:t>
            </a:r>
            <a:endParaRPr lang="en-US" sz="3600" dirty="0">
              <a:solidFill>
                <a:srgbClr val="000000"/>
              </a:solidFill>
              <a:latin typeface="Times New Roman" panose="02020603050405020304" pitchFamily="18" charset="0"/>
              <a:ea typeface="Calibri" panose="020F0502020204030204" pitchFamily="34" charset="0"/>
            </a:endParaRPr>
          </a:p>
          <a:p>
            <a:pPr marL="19685">
              <a:lnSpc>
                <a:spcPct val="115000"/>
              </a:lnSpc>
              <a:spcBef>
                <a:spcPts val="600"/>
              </a:spcBef>
              <a:spcAft>
                <a:spcPts val="600"/>
              </a:spcAft>
            </a:pPr>
            <a:r>
              <a:rPr lang="nl-NL" sz="3600" dirty="0">
                <a:solidFill>
                  <a:srgbClr val="000000"/>
                </a:solidFill>
                <a:latin typeface="Times New Roman" panose="02020603050405020304" pitchFamily="18" charset="0"/>
                <a:ea typeface="Calibri" panose="020F0502020204030204" pitchFamily="34" charset="0"/>
              </a:rPr>
              <a:t>Số -5 không là căn bậc hai số học của 25 vì – 5 &lt; 0</a:t>
            </a:r>
            <a:endParaRPr lang="en-US" sz="36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10158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4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3854904686"/>
              </p:ext>
            </p:extLst>
          </p:nvPr>
        </p:nvGraphicFramePr>
        <p:xfrm>
          <a:off x="9509595" y="2571742"/>
          <a:ext cx="677134" cy="690263"/>
        </p:xfrm>
        <a:graphic>
          <a:graphicData uri="http://schemas.openxmlformats.org/presentationml/2006/ole">
            <mc:AlternateContent xmlns:mc="http://schemas.openxmlformats.org/markup-compatibility/2006">
              <mc:Choice xmlns:v="urn:schemas-microsoft-com:vml" Requires="v">
                <p:oleObj spid="_x0000_s12320" name="Equation" r:id="rId3" imgW="241300" imgH="228600" progId="Equation.DSMT4">
                  <p:embed/>
                </p:oleObj>
              </mc:Choice>
              <mc:Fallback>
                <p:oleObj name="Equation" r:id="rId3" imgW="2413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595" y="2571742"/>
                        <a:ext cx="677134" cy="690263"/>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2865830"/>
              </p:ext>
            </p:extLst>
          </p:nvPr>
        </p:nvGraphicFramePr>
        <p:xfrm>
          <a:off x="4593258" y="3151584"/>
          <a:ext cx="1165040" cy="582520"/>
        </p:xfrm>
        <a:graphic>
          <a:graphicData uri="http://schemas.openxmlformats.org/presentationml/2006/ole">
            <mc:AlternateContent xmlns:mc="http://schemas.openxmlformats.org/markup-compatibility/2006">
              <mc:Choice xmlns:v="urn:schemas-microsoft-com:vml" Requires="v">
                <p:oleObj spid="_x0000_s12321" name="Equation" r:id="rId5" imgW="457200" imgH="228600" progId="Equation.DSMT4">
                  <p:embed/>
                </p:oleObj>
              </mc:Choice>
              <mc:Fallback>
                <p:oleObj name="Equation" r:id="rId5" imgW="457200" imgH="2286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3258" y="3151584"/>
                        <a:ext cx="1165040" cy="582520"/>
                      </a:xfrm>
                      <a:prstGeom prst="rect">
                        <a:avLst/>
                      </a:prstGeom>
                      <a:noFill/>
                    </p:spPr>
                  </p:pic>
                </p:oleObj>
              </mc:Fallback>
            </mc:AlternateContent>
          </a:graphicData>
        </a:graphic>
      </p:graphicFrame>
      <p:sp>
        <p:nvSpPr>
          <p:cNvPr id="9" name="Rectangle 3"/>
          <p:cNvSpPr>
            <a:spLocks noChangeArrowheads="1"/>
          </p:cNvSpPr>
          <p:nvPr/>
        </p:nvSpPr>
        <p:spPr bwMode="auto">
          <a:xfrm>
            <a:off x="561014" y="2061676"/>
            <a:ext cx="918713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6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 ý:</a:t>
            </a:r>
            <a:endParaRPr kumimoji="0" lang="en-US" altLang="en-US"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36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36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Căn bậc hai số học  của số a không âm kí hiệu </a:t>
            </a:r>
            <a:endParaRPr kumimoji="0" lang="nl-NL" altLang="en-US" sz="44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5"/>
          <p:cNvSpPr>
            <a:spLocks noChangeArrowheads="1"/>
          </p:cNvSpPr>
          <p:nvPr/>
        </p:nvSpPr>
        <p:spPr bwMode="auto">
          <a:xfrm>
            <a:off x="663385" y="3996532"/>
            <a:ext cx="94628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00025" algn="l"/>
              </a:tabLst>
            </a:pPr>
            <a:r>
              <a:rPr kumimoji="0" lang="nl-NL" altLang="en-US" sz="3200" b="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32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a ≥ 0. Khi đó:</a:t>
            </a:r>
            <a:endParaRPr kumimoji="0" lang="en-US" altLang="en-US" sz="32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00025" algn="l"/>
              </a:tabLst>
            </a:pPr>
            <a:r>
              <a:rPr kumimoji="0" lang="nl-NL" altLang="en-US" sz="32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Đẳng thức      = b là đúng nếu: b ≥ 0 và b</a:t>
            </a:r>
            <a:r>
              <a:rPr kumimoji="0" lang="nl-NL" altLang="en-US" sz="3200" b="0" u="none" strike="noStrike" cap="none" normalizeH="0" baseline="3000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nl-NL" altLang="en-US" sz="32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a:t>
            </a:r>
            <a:endParaRPr kumimoji="0" lang="en-US" altLang="en-US" sz="32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00025" algn="l"/>
              </a:tabLst>
            </a:pPr>
            <a:r>
              <a:rPr kumimoji="0" lang="nl-NL" altLang="en-US" sz="32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a:t>
            </a:r>
            <a:r>
              <a:rPr kumimoji="0" lang="nl-NL" altLang="en-US" sz="3200" b="0" u="none" strike="noStrike" cap="none" normalizeH="0" baseline="3000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nl-NL" altLang="en-US" sz="3200" b="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a:t>
            </a:r>
            <a:endParaRPr kumimoji="0" lang="nl-NL" altLang="en-US" sz="32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Rectangle 15"/>
          <p:cNvSpPr/>
          <p:nvPr/>
        </p:nvSpPr>
        <p:spPr>
          <a:xfrm>
            <a:off x="689351" y="839726"/>
            <a:ext cx="8181934" cy="1200329"/>
          </a:xfrm>
          <a:prstGeom prst="rect">
            <a:avLst/>
          </a:prstGeom>
        </p:spPr>
        <p:txBody>
          <a:bodyPr wrap="square">
            <a:spAutoFit/>
          </a:bodyPr>
          <a:lstStyle/>
          <a:p>
            <a:pPr>
              <a:spcBef>
                <a:spcPts val="600"/>
              </a:spcBef>
              <a:spcAft>
                <a:spcPts val="600"/>
              </a:spcAft>
            </a:pPr>
            <a:r>
              <a:rPr lang="nl-NL" sz="3600" b="1" i="1" dirty="0">
                <a:solidFill>
                  <a:srgbClr val="FF0000"/>
                </a:solidFill>
                <a:latin typeface="Times New Roman" panose="02020603050405020304" pitchFamily="18" charset="0"/>
                <a:ea typeface="Calibri" panose="020F0502020204030204" pitchFamily="34" charset="0"/>
              </a:rPr>
              <a:t>Định nghĩa</a:t>
            </a:r>
            <a:r>
              <a:rPr lang="nl-NL" sz="3600" dirty="0">
                <a:solidFill>
                  <a:srgbClr val="FF0000"/>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rPr>
              <a:t>Căn bậc hai số học  của số a không âm là số x sao cho x</a:t>
            </a:r>
            <a:r>
              <a:rPr lang="nl-NL" sz="3600" baseline="30000" dirty="0">
                <a:solidFill>
                  <a:srgbClr val="0000FF"/>
                </a:solidFill>
                <a:latin typeface="Times New Roman" panose="02020603050405020304" pitchFamily="18" charset="0"/>
                <a:ea typeface="Calibri" panose="020F0502020204030204" pitchFamily="34" charset="0"/>
              </a:rPr>
              <a:t>2</a:t>
            </a:r>
            <a:r>
              <a:rPr lang="nl-NL"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FF"/>
                </a:solidFill>
                <a:latin typeface="Times New Roman" panose="02020603050405020304" pitchFamily="18" charset="0"/>
                <a:ea typeface="Calibri" panose="020F0502020204030204" pitchFamily="34" charset="0"/>
              </a:rPr>
              <a:t>  a</a:t>
            </a:r>
            <a:endParaRPr lang="en-US" sz="3600" dirty="0">
              <a:solidFill>
                <a:srgbClr val="0000FF"/>
              </a:solidFill>
              <a:effectLst/>
              <a:latin typeface="Times New Roman" panose="02020603050405020304" pitchFamily="18" charset="0"/>
              <a:ea typeface="Calibri" panose="020F0502020204030204" pitchFamily="34" charset="0"/>
            </a:endParaRPr>
          </a:p>
        </p:txBody>
      </p:sp>
      <p:sp>
        <p:nvSpPr>
          <p:cNvPr id="17" name="Title 1"/>
          <p:cNvSpPr txBox="1">
            <a:spLocks/>
          </p:cNvSpPr>
          <p:nvPr/>
        </p:nvSpPr>
        <p:spPr>
          <a:xfrm>
            <a:off x="238129" y="183096"/>
            <a:ext cx="5520169"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8000"/>
                </a:solidFill>
                <a:latin typeface="Times New Roman" panose="02020603050405020304" pitchFamily="18" charset="0"/>
                <a:cs typeface="Times New Roman" panose="02020603050405020304" pitchFamily="18" charset="0"/>
              </a:rPr>
              <a:t>II. CĂN BẬC HAI SỐ HỌC</a:t>
            </a:r>
            <a:r>
              <a:rPr lang="en-US"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8000"/>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199260631"/>
              </p:ext>
            </p:extLst>
          </p:nvPr>
        </p:nvGraphicFramePr>
        <p:xfrm>
          <a:off x="2695491" y="4414228"/>
          <a:ext cx="661668" cy="671120"/>
        </p:xfrm>
        <a:graphic>
          <a:graphicData uri="http://schemas.openxmlformats.org/presentationml/2006/ole">
            <mc:AlternateContent xmlns:mc="http://schemas.openxmlformats.org/markup-compatibility/2006">
              <mc:Choice xmlns:v="urn:schemas-microsoft-com:vml" Requires="v">
                <p:oleObj spid="_x0000_s12322" name="Equation" r:id="rId7" imgW="666558" imgH="676127" progId="Equation.DSMT4">
                  <p:embed/>
                </p:oleObj>
              </mc:Choice>
              <mc:Fallback>
                <p:oleObj name="Equation" r:id="rId7" imgW="666558" imgH="676127" progId="Equation.DSMT4">
                  <p:embed/>
                  <p:pic>
                    <p:nvPicPr>
                      <p:cNvPr id="0" name=""/>
                      <p:cNvPicPr/>
                      <p:nvPr/>
                    </p:nvPicPr>
                    <p:blipFill>
                      <a:blip r:embed="rId8"/>
                      <a:stretch>
                        <a:fillRect/>
                      </a:stretch>
                    </p:blipFill>
                    <p:spPr>
                      <a:xfrm>
                        <a:off x="2695491" y="4414228"/>
                        <a:ext cx="661668" cy="671120"/>
                      </a:xfrm>
                      <a:prstGeom prst="rect">
                        <a:avLst/>
                      </a:prstGeom>
                    </p:spPr>
                  </p:pic>
                </p:oleObj>
              </mc:Fallback>
            </mc:AlternateContent>
          </a:graphicData>
        </a:graphic>
      </p:graphicFrame>
    </p:spTree>
    <p:extLst>
      <p:ext uri="{BB962C8B-B14F-4D97-AF65-F5344CB8AC3E}">
        <p14:creationId xmlns:p14="http://schemas.microsoft.com/office/powerpoint/2010/main" val="2832981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45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2" name="Rectangle 2"/>
          <p:cNvSpPr>
            <a:spLocks noChangeArrowheads="1"/>
          </p:cNvSpPr>
          <p:nvPr/>
        </p:nvSpPr>
        <p:spPr bwMode="auto">
          <a:xfrm>
            <a:off x="0" y="2942554"/>
            <a:ext cx="48574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kumimoji="0" lang="nl-NL" altLang="en-US" sz="3600" b="0" i="0" u="none" strike="noStrike" cap="none" normalizeH="0" dirty="0"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dụ: </a:t>
            </a:r>
            <a:r>
              <a:rPr kumimoji="0" lang="nl-NL" altLang="en-US" sz="36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Tính giá trị của: </a:t>
            </a:r>
            <a:endParaRPr kumimoji="0" lang="nl-NL" altLang="en-US" sz="4400" b="0" i="0" u="none" strike="noStrike" cap="none" normalizeH="0" baseline="0" dirty="0" smtClean="0">
              <a:ln>
                <a:noFill/>
              </a:ln>
              <a:solidFill>
                <a:srgbClr val="0000FF"/>
              </a:solidFill>
              <a:effectLst/>
              <a:latin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17080849"/>
              </p:ext>
            </p:extLst>
          </p:nvPr>
        </p:nvGraphicFramePr>
        <p:xfrm>
          <a:off x="4716053" y="2746701"/>
          <a:ext cx="2871536" cy="1021320"/>
        </p:xfrm>
        <a:graphic>
          <a:graphicData uri="http://schemas.openxmlformats.org/presentationml/2006/ole">
            <mc:AlternateContent xmlns:mc="http://schemas.openxmlformats.org/markup-compatibility/2006">
              <mc:Choice xmlns:v="urn:schemas-microsoft-com:vml" Requires="v">
                <p:oleObj spid="_x0000_s14372" name="Equation" r:id="rId3" imgW="1155600" imgH="444240" progId="Equation.DSMT4">
                  <p:embed/>
                </p:oleObj>
              </mc:Choice>
              <mc:Fallback>
                <p:oleObj name="Equation" r:id="rId3" imgW="1155600" imgH="444240" progId="Equation.DSMT4">
                  <p:embed/>
                  <p:pic>
                    <p:nvPicPr>
                      <p:cNvPr id="0" name="Object 1"/>
                      <p:cNvPicPr>
                        <a:picLocks noChangeAspect="1" noChangeArrowheads="1"/>
                      </p:cNvPicPr>
                      <p:nvPr/>
                    </p:nvPicPr>
                    <p:blipFill>
                      <a:blip r:embed="rId4"/>
                      <a:srcRect/>
                      <a:stretch>
                        <a:fillRect/>
                      </a:stretch>
                    </p:blipFill>
                    <p:spPr bwMode="auto">
                      <a:xfrm>
                        <a:off x="4716053" y="2746701"/>
                        <a:ext cx="2871536" cy="102132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75907407"/>
              </p:ext>
            </p:extLst>
          </p:nvPr>
        </p:nvGraphicFramePr>
        <p:xfrm>
          <a:off x="730316" y="4342434"/>
          <a:ext cx="1579562" cy="652463"/>
        </p:xfrm>
        <a:graphic>
          <a:graphicData uri="http://schemas.openxmlformats.org/presentationml/2006/ole">
            <mc:AlternateContent xmlns:mc="http://schemas.openxmlformats.org/markup-compatibility/2006">
              <mc:Choice xmlns:v="urn:schemas-microsoft-com:vml" Requires="v">
                <p:oleObj spid="_x0000_s14373" name="Equation" r:id="rId5" imgW="583920" imgH="241200" progId="Equation.DSMT4">
                  <p:embed/>
                </p:oleObj>
              </mc:Choice>
              <mc:Fallback>
                <p:oleObj name="Equation" r:id="rId5" imgW="583920" imgH="241200" progId="Equation.DSMT4">
                  <p:embed/>
                  <p:pic>
                    <p:nvPicPr>
                      <p:cNvPr id="0" name=""/>
                      <p:cNvPicPr/>
                      <p:nvPr/>
                    </p:nvPicPr>
                    <p:blipFill>
                      <a:blip r:embed="rId6"/>
                      <a:stretch>
                        <a:fillRect/>
                      </a:stretch>
                    </p:blipFill>
                    <p:spPr>
                      <a:xfrm>
                        <a:off x="730316" y="4342434"/>
                        <a:ext cx="1579562" cy="652463"/>
                      </a:xfrm>
                      <a:prstGeom prst="rect">
                        <a:avLst/>
                      </a:prstGeom>
                    </p:spPr>
                  </p:pic>
                </p:oleObj>
              </mc:Fallback>
            </mc:AlternateContent>
          </a:graphicData>
        </a:graphic>
      </p:graphicFrame>
      <p:sp>
        <p:nvSpPr>
          <p:cNvPr id="14" name="TextBox 13"/>
          <p:cNvSpPr txBox="1"/>
          <p:nvPr/>
        </p:nvSpPr>
        <p:spPr>
          <a:xfrm>
            <a:off x="4918934" y="3588885"/>
            <a:ext cx="1411705" cy="646331"/>
          </a:xfrm>
          <a:prstGeom prst="rect">
            <a:avLst/>
          </a:prstGeom>
          <a:noFill/>
        </p:spPr>
        <p:txBody>
          <a:bodyPr wrap="squar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Giải</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903362672"/>
              </p:ext>
            </p:extLst>
          </p:nvPr>
        </p:nvGraphicFramePr>
        <p:xfrm>
          <a:off x="3656285" y="4402674"/>
          <a:ext cx="2150958" cy="601003"/>
        </p:xfrm>
        <a:graphic>
          <a:graphicData uri="http://schemas.openxmlformats.org/presentationml/2006/ole">
            <mc:AlternateContent xmlns:mc="http://schemas.openxmlformats.org/markup-compatibility/2006">
              <mc:Choice xmlns:v="urn:schemas-microsoft-com:vml" Requires="v">
                <p:oleObj spid="_x0000_s14374" name="Equation" r:id="rId7" imgW="863280" imgH="241200" progId="Equation.DSMT4">
                  <p:embed/>
                </p:oleObj>
              </mc:Choice>
              <mc:Fallback>
                <p:oleObj name="Equation" r:id="rId7" imgW="863280" imgH="241200" progId="Equation.DSMT4">
                  <p:embed/>
                  <p:pic>
                    <p:nvPicPr>
                      <p:cNvPr id="0" name=""/>
                      <p:cNvPicPr/>
                      <p:nvPr/>
                    </p:nvPicPr>
                    <p:blipFill>
                      <a:blip r:embed="rId8"/>
                      <a:stretch>
                        <a:fillRect/>
                      </a:stretch>
                    </p:blipFill>
                    <p:spPr>
                      <a:xfrm>
                        <a:off x="3656285" y="4402674"/>
                        <a:ext cx="2150958" cy="60100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60931841"/>
              </p:ext>
            </p:extLst>
          </p:nvPr>
        </p:nvGraphicFramePr>
        <p:xfrm>
          <a:off x="7742142" y="4059339"/>
          <a:ext cx="1802739" cy="1287671"/>
        </p:xfrm>
        <a:graphic>
          <a:graphicData uri="http://schemas.openxmlformats.org/presentationml/2006/ole">
            <mc:AlternateContent xmlns:mc="http://schemas.openxmlformats.org/markup-compatibility/2006">
              <mc:Choice xmlns:v="urn:schemas-microsoft-com:vml" Requires="v">
                <p:oleObj spid="_x0000_s14375" name="Equation" r:id="rId9" imgW="622080" imgH="444240" progId="Equation.DSMT4">
                  <p:embed/>
                </p:oleObj>
              </mc:Choice>
              <mc:Fallback>
                <p:oleObj name="Equation" r:id="rId9" imgW="622080" imgH="444240" progId="Equation.DSMT4">
                  <p:embed/>
                  <p:pic>
                    <p:nvPicPr>
                      <p:cNvPr id="0" name=""/>
                      <p:cNvPicPr/>
                      <p:nvPr/>
                    </p:nvPicPr>
                    <p:blipFill>
                      <a:blip r:embed="rId10"/>
                      <a:stretch>
                        <a:fillRect/>
                      </a:stretch>
                    </p:blipFill>
                    <p:spPr>
                      <a:xfrm>
                        <a:off x="7742142" y="4059339"/>
                        <a:ext cx="1802739" cy="1287671"/>
                      </a:xfrm>
                      <a:prstGeom prst="rect">
                        <a:avLst/>
                      </a:prstGeom>
                    </p:spPr>
                  </p:pic>
                </p:oleObj>
              </mc:Fallback>
            </mc:AlternateContent>
          </a:graphicData>
        </a:graphic>
      </p:graphicFrame>
      <p:sp>
        <p:nvSpPr>
          <p:cNvPr id="18" name="Rectangle 17"/>
          <p:cNvSpPr/>
          <p:nvPr/>
        </p:nvSpPr>
        <p:spPr>
          <a:xfrm>
            <a:off x="689351" y="839726"/>
            <a:ext cx="8181934" cy="1200329"/>
          </a:xfrm>
          <a:prstGeom prst="rect">
            <a:avLst/>
          </a:prstGeom>
        </p:spPr>
        <p:txBody>
          <a:bodyPr wrap="square">
            <a:spAutoFit/>
          </a:bodyPr>
          <a:lstStyle/>
          <a:p>
            <a:pPr>
              <a:spcBef>
                <a:spcPts val="600"/>
              </a:spcBef>
              <a:spcAft>
                <a:spcPts val="600"/>
              </a:spcAft>
            </a:pPr>
            <a:r>
              <a:rPr lang="nl-NL" sz="3600" b="1" i="1" dirty="0">
                <a:solidFill>
                  <a:srgbClr val="FF0000"/>
                </a:solidFill>
                <a:latin typeface="Times New Roman" panose="02020603050405020304" pitchFamily="18" charset="0"/>
                <a:ea typeface="Calibri" panose="020F0502020204030204" pitchFamily="34" charset="0"/>
              </a:rPr>
              <a:t>Định nghĩa</a:t>
            </a:r>
            <a:r>
              <a:rPr lang="nl-NL" sz="3600" dirty="0">
                <a:solidFill>
                  <a:srgbClr val="FF0000"/>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rPr>
              <a:t>Căn bậc hai số học  của số a không âm là số x sao cho x</a:t>
            </a:r>
            <a:r>
              <a:rPr lang="nl-NL" sz="3600" baseline="30000" dirty="0">
                <a:solidFill>
                  <a:srgbClr val="0000FF"/>
                </a:solidFill>
                <a:latin typeface="Times New Roman" panose="02020603050405020304" pitchFamily="18" charset="0"/>
                <a:ea typeface="Calibri" panose="020F0502020204030204" pitchFamily="34" charset="0"/>
              </a:rPr>
              <a:t>2</a:t>
            </a:r>
            <a:r>
              <a:rPr lang="nl-NL" sz="3600" dirty="0">
                <a:solidFill>
                  <a:srgbClr val="0000FF"/>
                </a:solidFill>
                <a:latin typeface="Times New Roman" panose="02020603050405020304" pitchFamily="18" charset="0"/>
                <a:ea typeface="Calibri" panose="020F0502020204030204" pitchFamily="34" charset="0"/>
              </a:rPr>
              <a:t> </a:t>
            </a:r>
            <a:r>
              <a:rPr lang="nl-NL" sz="3600" dirty="0">
                <a:solidFill>
                  <a:srgbClr val="0000FF"/>
                </a:solidFill>
                <a:latin typeface="Times New Roman" panose="02020603050405020304" pitchFamily="18" charset="0"/>
                <a:ea typeface="Calibri" panose="020F0502020204030204" pitchFamily="34" charset="0"/>
                <a:sym typeface="Symbol" panose="05050102010706020507" pitchFamily="18" charset="2"/>
              </a:rPr>
              <a:t></a:t>
            </a:r>
            <a:r>
              <a:rPr lang="nl-NL" sz="3600" dirty="0">
                <a:solidFill>
                  <a:srgbClr val="0000FF"/>
                </a:solidFill>
                <a:latin typeface="Times New Roman" panose="02020603050405020304" pitchFamily="18" charset="0"/>
                <a:ea typeface="Calibri" panose="020F0502020204030204" pitchFamily="34" charset="0"/>
              </a:rPr>
              <a:t>  a</a:t>
            </a:r>
            <a:endParaRPr lang="en-US" sz="3600" dirty="0">
              <a:solidFill>
                <a:srgbClr val="0000FF"/>
              </a:solidFill>
              <a:effectLst/>
              <a:latin typeface="Times New Roman" panose="02020603050405020304" pitchFamily="18" charset="0"/>
              <a:ea typeface="Calibri" panose="020F0502020204030204" pitchFamily="34" charset="0"/>
            </a:endParaRPr>
          </a:p>
        </p:txBody>
      </p:sp>
      <p:sp>
        <p:nvSpPr>
          <p:cNvPr id="19" name="Title 1"/>
          <p:cNvSpPr txBox="1">
            <a:spLocks/>
          </p:cNvSpPr>
          <p:nvPr/>
        </p:nvSpPr>
        <p:spPr>
          <a:xfrm>
            <a:off x="238129" y="183096"/>
            <a:ext cx="5520169"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8000"/>
                </a:solidFill>
                <a:latin typeface="Times New Roman" panose="02020603050405020304" pitchFamily="18" charset="0"/>
                <a:cs typeface="Times New Roman" panose="02020603050405020304" pitchFamily="18" charset="0"/>
              </a:rPr>
              <a:t>II. CĂN BẬC HAI SỐ HỌC</a:t>
            </a:r>
            <a:r>
              <a:rPr lang="en-US"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658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7" y="49875"/>
            <a:ext cx="4648903"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732981" y="653685"/>
            <a:ext cx="8378529" cy="750532"/>
          </a:xfrm>
        </p:spPr>
        <p:txBody>
          <a:bodyPr>
            <a:normAutofit/>
          </a:bodyPr>
          <a:lstStyle/>
          <a:p>
            <a:r>
              <a:rPr lang="en-US" sz="2800" b="1" dirty="0">
                <a:solidFill>
                  <a:srgbClr val="FF0000"/>
                </a:solidFill>
                <a:latin typeface="Arial" panose="020B0604020202020204" pitchFamily="34" charset="0"/>
                <a:cs typeface="Arial" panose="020B0604020202020204" pitchFamily="34" charset="0"/>
              </a:rPr>
              <a:t>Mini game: </a:t>
            </a:r>
            <a:r>
              <a:rPr lang="en-US" sz="2800" b="1" dirty="0" err="1">
                <a:solidFill>
                  <a:srgbClr val="FF0000"/>
                </a:solidFill>
                <a:latin typeface="Arial" panose="020B0604020202020204" pitchFamily="34" charset="0"/>
                <a:cs typeface="Arial" panose="020B0604020202020204" pitchFamily="34" charset="0"/>
              </a:rPr>
              <a:t>Tiếp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sức</a:t>
            </a:r>
            <a:endParaRPr lang="en-US" sz="2800" b="1" dirty="0">
              <a:solidFill>
                <a:srgbClr val="FF0000"/>
              </a:solidFill>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xmlns="" id="{DF9BD0EA-8A82-4EEC-BF24-49675928EA0D}"/>
              </a:ext>
            </a:extLst>
          </p:cNvPr>
          <p:cNvSpPr txBox="1">
            <a:spLocks/>
          </p:cNvSpPr>
          <p:nvPr/>
        </p:nvSpPr>
        <p:spPr>
          <a:xfrm>
            <a:off x="244204" y="1685880"/>
            <a:ext cx="11075437" cy="47354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GV chia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lớp</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thành</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các</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nhóm</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mỗi</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nhóm</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là</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1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dãy</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học</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sinh</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Mỗi</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nhóm</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có</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1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phiếu</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học</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tập</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gồm</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các</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phép</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tính</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Mỗi</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HS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thực</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hiện</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2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phép</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tính</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sau</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đó</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chuyển</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cho</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HS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kế</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tiếp</a:t>
            </a:r>
            <a:endPar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HS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sau</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có</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quyền</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sửa</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đáp</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án</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của</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HS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trước</a:t>
            </a:r>
            <a:endPar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Thời</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gian</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90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giây</a:t>
            </a:r>
            <a:endPar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Mỗi</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phép</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tính</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đúng</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được</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1 </a:t>
            </a:r>
            <a:r>
              <a:rPr kumimoji="0" lang="en-US" sz="32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điểm</a:t>
            </a:r>
            <a:r>
              <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a:t>
            </a: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3" y="107270"/>
            <a:ext cx="46780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55A11"/>
                </a:solidFill>
                <a:effectLst/>
                <a:uLnTx/>
                <a:uFillTx/>
                <a:latin typeface="Arial" panose="020B0604020202020204" pitchFamily="34" charset="0"/>
                <a:ea typeface="+mn-ea"/>
                <a:cs typeface="Arial" panose="020B0604020202020204" pitchFamily="34" charset="0"/>
              </a:rPr>
              <a:t>HOẠT ĐỘNG </a:t>
            </a:r>
            <a:r>
              <a:rPr kumimoji="0" lang="en-US" sz="2800" b="1" i="0" u="none" strike="noStrike" kern="1200" cap="none" spc="0" normalizeH="0" baseline="0" noProof="0" dirty="0" smtClean="0">
                <a:ln>
                  <a:noFill/>
                </a:ln>
                <a:solidFill>
                  <a:srgbClr val="C55A11"/>
                </a:solidFill>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noProof="0" dirty="0" smtClean="0">
                <a:ln>
                  <a:noFill/>
                </a:ln>
                <a:solidFill>
                  <a:srgbClr val="C55A11"/>
                </a:solidFill>
                <a:effectLst/>
                <a:uLnTx/>
                <a:uFillTx/>
                <a:latin typeface="Arial" panose="020B0604020202020204" pitchFamily="34" charset="0"/>
                <a:ea typeface="+mn-ea"/>
                <a:cs typeface="Arial" panose="020B0604020202020204" pitchFamily="34" charset="0"/>
              </a:rPr>
              <a:t> TẬP</a:t>
            </a:r>
            <a:endParaRPr kumimoji="0" lang="en-US" sz="2800" b="0" i="0" u="none" strike="noStrike" kern="1200" cap="none" spc="0" normalizeH="0" baseline="0" noProof="0" dirty="0">
              <a:ln>
                <a:noFill/>
              </a:ln>
              <a:solidFill>
                <a:srgbClr val="C55A11"/>
              </a:solidFill>
              <a:effectLst/>
              <a:uLnTx/>
              <a:uFillTx/>
              <a:latin typeface="Arial" panose="020B0604020202020204" pitchFamily="34" charset="0"/>
              <a:ea typeface="+mn-ea"/>
              <a:cs typeface="Arial" panose="020B0604020202020204" pitchFamily="34" charset="0"/>
            </a:endParaRPr>
          </a:p>
        </p:txBody>
      </p:sp>
      <p:pic>
        <p:nvPicPr>
          <p:cNvPr id="6" name="⏳ [COUNTDOWN TIMER] 90 seconds - ⏱ Timer - Conto alla rovescia 90 - 倒數 - Free House">
            <a:hlinkClick r:id="" action="ppaction://media"/>
            <a:extLst>
              <a:ext uri="{FF2B5EF4-FFF2-40B4-BE49-F238E27FC236}">
                <a16:creationId xmlns:a16="http://schemas.microsoft.com/office/drawing/2014/main" xmlns="" id="{C93FDDED-EEF8-4B33-BFB1-65191D2F0E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8426" y="107270"/>
            <a:ext cx="2772697" cy="1559642"/>
          </a:xfrm>
          <a:prstGeom prst="rect">
            <a:avLst/>
          </a:prstGeom>
        </p:spPr>
      </p:pic>
    </p:spTree>
    <p:extLst>
      <p:ext uri="{BB962C8B-B14F-4D97-AF65-F5344CB8AC3E}">
        <p14:creationId xmlns:p14="http://schemas.microsoft.com/office/powerpoint/2010/main" val="558666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fade">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fade">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fade">
                                      <p:cBhvr>
                                        <p:cTn id="37" dur="500"/>
                                        <p:tgtEl>
                                          <p:spTgt spid="1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78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6"/>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732981" y="653685"/>
            <a:ext cx="8378529" cy="750532"/>
          </a:xfrm>
        </p:spPr>
        <p:txBody>
          <a:bodyPr>
            <a:normAutofit/>
          </a:bodyPr>
          <a:lstStyle/>
          <a:p>
            <a:r>
              <a:rPr lang="en-US" sz="2800" b="1">
                <a:solidFill>
                  <a:schemeClr val="accent5">
                    <a:lumMod val="50000"/>
                  </a:schemeClr>
                </a:solidFill>
                <a:latin typeface="Times New Roman" panose="02020603050405020304" pitchFamily="18" charset="0"/>
                <a:cs typeface="Times New Roman" panose="02020603050405020304" pitchFamily="18" charset="0"/>
              </a:rPr>
              <a:t>Thực hiện theo các yêu cầu sau</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57E0B0F-4D29-4786-B2AB-B84D9F8B5429}"/>
              </a:ext>
            </a:extLst>
          </p:cNvPr>
          <p:cNvSpPr>
            <a:spLocks noGrp="1"/>
          </p:cNvSpPr>
          <p:nvPr>
            <p:ph idx="1"/>
          </p:nvPr>
        </p:nvSpPr>
        <p:spPr>
          <a:xfrm>
            <a:off x="878469" y="1470794"/>
            <a:ext cx="8378529" cy="619592"/>
          </a:xfrm>
        </p:spPr>
        <p:txBody>
          <a:bodyPr vert="horz" lIns="91440" tIns="45720" rIns="91440" bIns="45720" rtlCol="0" anchor="t">
            <a:noAutofit/>
          </a:bodyPr>
          <a:lstStyle/>
          <a:p>
            <a:pPr marL="0" indent="0">
              <a:buNone/>
            </a:pP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a)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Viết</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công</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thức</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tính</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diện</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tích</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hình</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vuông</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có</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cạnh</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là</a:t>
            </a:r>
            <a:r>
              <a:rPr lang="en-US" dirty="0" smtClean="0">
                <a:solidFill>
                  <a:schemeClr val="accent5">
                    <a:lumMod val="50000"/>
                  </a:schemeClr>
                </a:solidFill>
                <a:latin typeface="Times New Roman" panose="02020603050405020304" pitchFamily="18" charset="0"/>
                <a:ea typeface="Tahoma"/>
                <a:cs typeface="Times New Roman" panose="02020603050405020304" pitchFamily="18" charset="0"/>
              </a:rPr>
              <a:t> a.</a:t>
            </a:r>
            <a:r>
              <a:rPr lang="en-US" sz="3600" dirty="0">
                <a:solidFill>
                  <a:schemeClr val="accent5">
                    <a:lumMod val="50000"/>
                  </a:schemeClr>
                </a:solidFill>
                <a:latin typeface="Times New Roman" panose="02020603050405020304" pitchFamily="18" charset="0"/>
                <a:ea typeface="Tahoma"/>
                <a:cs typeface="Times New Roman" panose="02020603050405020304" pitchFamily="18" charset="0"/>
              </a:rPr>
              <a:t>	</a:t>
            </a:r>
          </a:p>
        </p:txBody>
      </p:sp>
      <p:sp>
        <p:nvSpPr>
          <p:cNvPr id="18" name="Content Placeholder 2">
            <a:extLst>
              <a:ext uri="{FF2B5EF4-FFF2-40B4-BE49-F238E27FC236}">
                <a16:creationId xmlns:a16="http://schemas.microsoft.com/office/drawing/2014/main" xmlns="" id="{DF9BD0EA-8A82-4EEC-BF24-49675928EA0D}"/>
              </a:ext>
            </a:extLst>
          </p:cNvPr>
          <p:cNvSpPr txBox="1">
            <a:spLocks/>
          </p:cNvSpPr>
          <p:nvPr/>
        </p:nvSpPr>
        <p:spPr>
          <a:xfrm>
            <a:off x="897724" y="2765098"/>
            <a:ext cx="8340017" cy="9680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5">
                    <a:lumMod val="50000"/>
                  </a:schemeClr>
                </a:solidFill>
                <a:latin typeface="Times New Roman" panose="02020603050405020304" pitchFamily="18" charset="0"/>
                <a:ea typeface="Calibri" panose="020F0502020204030204" pitchFamily="34" charset="0"/>
              </a:rPr>
              <a:t>b) </a:t>
            </a:r>
            <a:r>
              <a:rPr lang="en-US" dirty="0" err="1" smtClean="0">
                <a:solidFill>
                  <a:schemeClr val="accent5">
                    <a:lumMod val="50000"/>
                  </a:schemeClr>
                </a:solidFill>
                <a:latin typeface="Times New Roman" panose="02020603050405020304" pitchFamily="18" charset="0"/>
                <a:ea typeface="Calibri" panose="020F0502020204030204" pitchFamily="34" charset="0"/>
              </a:rPr>
              <a:t>Tìm</a:t>
            </a:r>
            <a:r>
              <a:rPr lang="en-US" dirty="0" smtClean="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độ</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dài</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cạnh</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hình</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vuông</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theo</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đơn</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vị</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mét</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biết</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hình</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vuông</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đó</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có</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diện</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a:solidFill>
                  <a:schemeClr val="accent5">
                    <a:lumMod val="50000"/>
                  </a:schemeClr>
                </a:solidFill>
                <a:latin typeface="Times New Roman" panose="02020603050405020304" pitchFamily="18" charset="0"/>
                <a:ea typeface="Calibri" panose="020F0502020204030204" pitchFamily="34" charset="0"/>
              </a:rPr>
              <a:t>tích</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err="1" smtClean="0">
                <a:solidFill>
                  <a:schemeClr val="accent5">
                    <a:lumMod val="50000"/>
                  </a:schemeClr>
                </a:solidFill>
                <a:latin typeface="Times New Roman" panose="02020603050405020304" pitchFamily="18" charset="0"/>
                <a:ea typeface="Calibri" panose="020F0502020204030204" pitchFamily="34" charset="0"/>
              </a:rPr>
              <a:t>lần</a:t>
            </a:r>
            <a:r>
              <a:rPr lang="en-US" dirty="0" smtClean="0">
                <a:solidFill>
                  <a:schemeClr val="accent5">
                    <a:lumMod val="50000"/>
                  </a:schemeClr>
                </a:solidFill>
                <a:latin typeface="Times New Roman" panose="02020603050405020304" pitchFamily="18" charset="0"/>
                <a:ea typeface="Calibri" panose="020F0502020204030204" pitchFamily="34" charset="0"/>
              </a:rPr>
              <a:t> </a:t>
            </a:r>
            <a:r>
              <a:rPr lang="en-US" dirty="0" err="1" smtClean="0">
                <a:solidFill>
                  <a:schemeClr val="accent5">
                    <a:lumMod val="50000"/>
                  </a:schemeClr>
                </a:solidFill>
                <a:latin typeface="Times New Roman" panose="02020603050405020304" pitchFamily="18" charset="0"/>
                <a:ea typeface="Calibri" panose="020F0502020204030204" pitchFamily="34" charset="0"/>
              </a:rPr>
              <a:t>lượt</a:t>
            </a:r>
            <a:r>
              <a:rPr lang="en-US" dirty="0" smtClean="0">
                <a:solidFill>
                  <a:schemeClr val="accent5">
                    <a:lumMod val="50000"/>
                  </a:schemeClr>
                </a:solidFill>
                <a:latin typeface="Times New Roman" panose="02020603050405020304" pitchFamily="18" charset="0"/>
                <a:ea typeface="Calibri" panose="020F0502020204030204" pitchFamily="34" charset="0"/>
              </a:rPr>
              <a:t> </a:t>
            </a:r>
            <a:r>
              <a:rPr lang="en-US" dirty="0" err="1" smtClean="0">
                <a:solidFill>
                  <a:schemeClr val="accent5">
                    <a:lumMod val="50000"/>
                  </a:schemeClr>
                </a:solidFill>
                <a:latin typeface="Times New Roman" panose="02020603050405020304" pitchFamily="18" charset="0"/>
                <a:ea typeface="Calibri" panose="020F0502020204030204" pitchFamily="34" charset="0"/>
              </a:rPr>
              <a:t>là</a:t>
            </a:r>
            <a:r>
              <a:rPr lang="en-US" dirty="0">
                <a:solidFill>
                  <a:schemeClr val="accent5">
                    <a:lumMod val="50000"/>
                  </a:schemeClr>
                </a:solidFill>
                <a:latin typeface="Times New Roman" panose="02020603050405020304" pitchFamily="18" charset="0"/>
                <a:ea typeface="Calibri" panose="020F0502020204030204" pitchFamily="34" charset="0"/>
              </a:rPr>
              <a:t>: 4m</a:t>
            </a:r>
            <a:r>
              <a:rPr lang="en-US" baseline="30000" dirty="0">
                <a:solidFill>
                  <a:schemeClr val="accent5">
                    <a:lumMod val="50000"/>
                  </a:schemeClr>
                </a:solidFill>
                <a:latin typeface="Times New Roman" panose="02020603050405020304" pitchFamily="18" charset="0"/>
                <a:ea typeface="Calibri" panose="020F0502020204030204" pitchFamily="34" charset="0"/>
              </a:rPr>
              <a:t>2</a:t>
            </a:r>
            <a:r>
              <a:rPr lang="en-US" dirty="0" smtClean="0">
                <a:solidFill>
                  <a:schemeClr val="accent5">
                    <a:lumMod val="50000"/>
                  </a:schemeClr>
                </a:solidFill>
                <a:latin typeface="Times New Roman" panose="02020603050405020304" pitchFamily="18" charset="0"/>
                <a:ea typeface="Calibri" panose="020F0502020204030204" pitchFamily="34" charset="0"/>
              </a:rPr>
              <a:t>; </a:t>
            </a:r>
            <a:r>
              <a:rPr lang="en-US" dirty="0">
                <a:solidFill>
                  <a:schemeClr val="accent5">
                    <a:lumMod val="50000"/>
                  </a:schemeClr>
                </a:solidFill>
                <a:latin typeface="Times New Roman" panose="02020603050405020304" pitchFamily="18" charset="0"/>
                <a:ea typeface="Calibri" panose="020F0502020204030204" pitchFamily="34" charset="0"/>
              </a:rPr>
              <a:t>9m</a:t>
            </a:r>
            <a:r>
              <a:rPr lang="en-US" baseline="30000" dirty="0">
                <a:solidFill>
                  <a:schemeClr val="accent5">
                    <a:lumMod val="50000"/>
                  </a:schemeClr>
                </a:solidFill>
                <a:latin typeface="Times New Roman" panose="02020603050405020304" pitchFamily="18" charset="0"/>
                <a:ea typeface="Calibri" panose="020F0502020204030204" pitchFamily="34" charset="0"/>
              </a:rPr>
              <a:t>2</a:t>
            </a:r>
            <a:r>
              <a:rPr lang="en-US" dirty="0">
                <a:solidFill>
                  <a:schemeClr val="accent5">
                    <a:lumMod val="50000"/>
                  </a:schemeClr>
                </a:solidFill>
                <a:latin typeface="Times New Roman" panose="02020603050405020304" pitchFamily="18" charset="0"/>
                <a:ea typeface="Calibri" panose="020F0502020204030204" pitchFamily="34" charset="0"/>
              </a:rPr>
              <a:t>; </a:t>
            </a:r>
            <a:r>
              <a:rPr lang="en-US" dirty="0" smtClean="0">
                <a:solidFill>
                  <a:schemeClr val="accent5">
                    <a:lumMod val="50000"/>
                  </a:schemeClr>
                </a:solidFill>
                <a:latin typeface="Times New Roman" panose="02020603050405020304" pitchFamily="18" charset="0"/>
                <a:ea typeface="Calibri" panose="020F0502020204030204" pitchFamily="34" charset="0"/>
              </a:rPr>
              <a:t>10m</a:t>
            </a:r>
            <a:r>
              <a:rPr lang="en-US" baseline="30000" dirty="0" smtClean="0">
                <a:solidFill>
                  <a:schemeClr val="accent5">
                    <a:lumMod val="50000"/>
                  </a:schemeClr>
                </a:solidFill>
                <a:latin typeface="Times New Roman" panose="02020603050405020304" pitchFamily="18" charset="0"/>
                <a:ea typeface="Calibri" panose="020F0502020204030204" pitchFamily="34" charset="0"/>
              </a:rPr>
              <a:t>2</a:t>
            </a:r>
            <a:endParaRPr lang="en-US" dirty="0">
              <a:solidFill>
                <a:schemeClr val="accent5">
                  <a:lumMod val="50000"/>
                </a:schemeClr>
              </a:solidFill>
              <a:latin typeface="Times New Roman" panose="02020603050405020304" pitchFamily="18" charset="0"/>
              <a:ea typeface="Calibri" panose="020F0502020204030204" pitchFamily="34" charset="0"/>
            </a:endParaRPr>
          </a:p>
        </p:txBody>
      </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14609043"/>
              </p:ext>
            </p:extLst>
          </p:nvPr>
        </p:nvGraphicFramePr>
        <p:xfrm>
          <a:off x="3796216" y="1935206"/>
          <a:ext cx="1493357" cy="668081"/>
        </p:xfrm>
        <a:graphic>
          <a:graphicData uri="http://schemas.openxmlformats.org/presentationml/2006/ole">
            <mc:AlternateContent xmlns:mc="http://schemas.openxmlformats.org/markup-compatibility/2006">
              <mc:Choice xmlns:v="urn:schemas-microsoft-com:vml" Requires="v">
                <p:oleObj spid="_x0000_s1048" name="Equation" r:id="rId4" imgW="850680" imgH="380880" progId="Equation.DSMT4">
                  <p:embed/>
                </p:oleObj>
              </mc:Choice>
              <mc:Fallback>
                <p:oleObj name="Equation" r:id="rId4" imgW="850680" imgH="380880" progId="Equation.DSMT4">
                  <p:embed/>
                  <p:pic>
                    <p:nvPicPr>
                      <p:cNvPr id="0" name=""/>
                      <p:cNvPicPr/>
                      <p:nvPr/>
                    </p:nvPicPr>
                    <p:blipFill>
                      <a:blip r:embed="rId5"/>
                      <a:stretch>
                        <a:fillRect/>
                      </a:stretch>
                    </p:blipFill>
                    <p:spPr>
                      <a:xfrm>
                        <a:off x="3796216" y="1935206"/>
                        <a:ext cx="1493357" cy="668081"/>
                      </a:xfrm>
                      <a:prstGeom prst="rect">
                        <a:avLst/>
                      </a:prstGeom>
                    </p:spPr>
                  </p:pic>
                </p:oleObj>
              </mc:Fallback>
            </mc:AlternateContent>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87501301"/>
              </p:ext>
            </p:extLst>
          </p:nvPr>
        </p:nvGraphicFramePr>
        <p:xfrm>
          <a:off x="732982" y="3776001"/>
          <a:ext cx="9996824" cy="1698440"/>
        </p:xfrm>
        <a:graphic>
          <a:graphicData uri="http://schemas.openxmlformats.org/drawingml/2006/table">
            <a:tbl>
              <a:tblPr firstRow="1" bandRow="1">
                <a:tableStyleId>{5C22544A-7EE6-4342-B048-85BDC9FD1C3A}</a:tableStyleId>
              </a:tblPr>
              <a:tblGrid>
                <a:gridCol w="3928172">
                  <a:extLst>
                    <a:ext uri="{9D8B030D-6E8A-4147-A177-3AD203B41FA5}">
                      <a16:colId xmlns:a16="http://schemas.microsoft.com/office/drawing/2014/main" xmlns="" val="3840279272"/>
                    </a:ext>
                  </a:extLst>
                </a:gridCol>
                <a:gridCol w="2168152">
                  <a:extLst>
                    <a:ext uri="{9D8B030D-6E8A-4147-A177-3AD203B41FA5}">
                      <a16:colId xmlns:a16="http://schemas.microsoft.com/office/drawing/2014/main" xmlns="" val="3283416548"/>
                    </a:ext>
                  </a:extLst>
                </a:gridCol>
                <a:gridCol w="2009335">
                  <a:extLst>
                    <a:ext uri="{9D8B030D-6E8A-4147-A177-3AD203B41FA5}">
                      <a16:colId xmlns:a16="http://schemas.microsoft.com/office/drawing/2014/main" xmlns="" val="1928734540"/>
                    </a:ext>
                  </a:extLst>
                </a:gridCol>
                <a:gridCol w="1891165">
                  <a:extLst>
                    <a:ext uri="{9D8B030D-6E8A-4147-A177-3AD203B41FA5}">
                      <a16:colId xmlns:a16="http://schemas.microsoft.com/office/drawing/2014/main" xmlns="" val="2809990888"/>
                    </a:ext>
                  </a:extLst>
                </a:gridCol>
              </a:tblGrid>
              <a:tr h="849220">
                <a:tc>
                  <a:txBody>
                    <a:bodyPr/>
                    <a:lstStyle/>
                    <a:p>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3200" dirty="0" smtClean="0">
                          <a:solidFill>
                            <a:schemeClr val="accent1">
                              <a:lumMod val="75000"/>
                            </a:schemeClr>
                          </a:solidFill>
                          <a:latin typeface="Times New Roman" panose="02020603050405020304" pitchFamily="18" charset="0"/>
                          <a:ea typeface="Calibri" panose="020F0502020204030204" pitchFamily="34" charset="0"/>
                        </a:rPr>
                        <a:t> 4m</a:t>
                      </a:r>
                      <a:r>
                        <a:rPr lang="en-US" sz="3200" baseline="30000" dirty="0" smtClean="0">
                          <a:solidFill>
                            <a:schemeClr val="accent1">
                              <a:lumMod val="75000"/>
                            </a:schemeClr>
                          </a:solidFill>
                          <a:latin typeface="Times New Roman" panose="02020603050405020304" pitchFamily="18" charset="0"/>
                          <a:ea typeface="Calibri" panose="020F0502020204030204" pitchFamily="34" charset="0"/>
                        </a:rPr>
                        <a:t>2</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dirty="0" smtClean="0">
                          <a:solidFill>
                            <a:schemeClr val="accent1">
                              <a:lumMod val="75000"/>
                            </a:schemeClr>
                          </a:solidFill>
                          <a:latin typeface="Times New Roman" panose="02020603050405020304" pitchFamily="18" charset="0"/>
                          <a:ea typeface="Calibri" panose="020F0502020204030204" pitchFamily="34" charset="0"/>
                        </a:rPr>
                        <a:t>9m</a:t>
                      </a:r>
                      <a:r>
                        <a:rPr lang="en-US" sz="3200" baseline="30000" dirty="0" smtClean="0">
                          <a:solidFill>
                            <a:schemeClr val="accent1">
                              <a:lumMod val="75000"/>
                            </a:schemeClr>
                          </a:solidFill>
                          <a:latin typeface="Times New Roman" panose="02020603050405020304" pitchFamily="18" charset="0"/>
                          <a:ea typeface="Calibri" panose="020F0502020204030204" pitchFamily="34" charset="0"/>
                        </a:rPr>
                        <a:t>2</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dirty="0" smtClean="0">
                          <a:solidFill>
                            <a:schemeClr val="accent1">
                              <a:lumMod val="75000"/>
                            </a:schemeClr>
                          </a:solidFill>
                          <a:latin typeface="Times New Roman" panose="02020603050405020304" pitchFamily="18" charset="0"/>
                          <a:ea typeface="Calibri" panose="020F0502020204030204" pitchFamily="34" charset="0"/>
                        </a:rPr>
                        <a:t>10m</a:t>
                      </a:r>
                      <a:r>
                        <a:rPr lang="en-US" sz="3200" baseline="30000" dirty="0" smtClean="0">
                          <a:solidFill>
                            <a:schemeClr val="accent1">
                              <a:lumMod val="75000"/>
                            </a:schemeClr>
                          </a:solidFill>
                          <a:latin typeface="Times New Roman" panose="02020603050405020304" pitchFamily="18" charset="0"/>
                          <a:ea typeface="Calibri" panose="020F0502020204030204" pitchFamily="34" charset="0"/>
                        </a:rPr>
                        <a:t>2</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791427716"/>
                  </a:ext>
                </a:extLst>
              </a:tr>
              <a:tr h="849220">
                <a:tc>
                  <a:txBody>
                    <a:bodyPr/>
                    <a:lstStyle/>
                    <a:p>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3600" b="1" dirty="0" smtClean="0">
                          <a:solidFill>
                            <a:srgbClr val="FF0000"/>
                          </a:solidFill>
                          <a:latin typeface="Times New Roman" panose="02020603050405020304" pitchFamily="18" charset="0"/>
                          <a:ea typeface="Calibri" panose="020F0502020204030204" pitchFamily="34" charset="0"/>
                        </a:rPr>
                        <a:t>?</a:t>
                      </a:r>
                      <a:endParaRPr lang="en-US" sz="3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3600" b="1" i="0" u="none" strike="noStrike" kern="1200" cap="none" spc="0" normalizeH="0" baseline="0" noProof="0" dirty="0" smtClean="0">
                        <a:ln>
                          <a:noFill/>
                        </a:ln>
                        <a:solidFill>
                          <a:srgbClr val="FF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3600" b="1" i="0" u="none" strike="noStrike" kern="1200" cap="none" spc="0" normalizeH="0" baseline="0" noProof="0" dirty="0" smtClean="0">
                        <a:ln>
                          <a:noFill/>
                        </a:ln>
                        <a:solidFill>
                          <a:srgbClr val="FF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812521735"/>
                  </a:ext>
                </a:extLst>
              </a:tr>
            </a:tbl>
          </a:graphicData>
        </a:graphic>
      </p:graphicFrame>
      <p:sp>
        <p:nvSpPr>
          <p:cNvPr id="21" name="Content Placeholder 2">
            <a:extLst>
              <a:ext uri="{FF2B5EF4-FFF2-40B4-BE49-F238E27FC236}">
                <a16:creationId xmlns:a16="http://schemas.microsoft.com/office/drawing/2014/main" xmlns="" id="{B57E0B0F-4D29-4786-B2AB-B84D9F8B5429}"/>
              </a:ext>
            </a:extLst>
          </p:cNvPr>
          <p:cNvSpPr txBox="1">
            <a:spLocks/>
          </p:cNvSpPr>
          <p:nvPr/>
        </p:nvSpPr>
        <p:spPr>
          <a:xfrm>
            <a:off x="842403" y="3780031"/>
            <a:ext cx="3869087" cy="6195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Diện</a:t>
            </a:r>
            <a:r>
              <a:rPr lang="en-US" sz="32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tích</a:t>
            </a:r>
            <a:r>
              <a:rPr lang="en-US" sz="32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hình</a:t>
            </a:r>
            <a:r>
              <a:rPr lang="en-US" sz="32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vuông</a:t>
            </a:r>
            <a:r>
              <a:rPr lang="en-US" sz="40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endParaRPr lang="en-US" sz="4000" b="1" dirty="0">
              <a:solidFill>
                <a:schemeClr val="accent5">
                  <a:lumMod val="50000"/>
                </a:schemeClr>
              </a:solidFill>
              <a:latin typeface="Times New Roman" panose="02020603050405020304" pitchFamily="18" charset="0"/>
              <a:ea typeface="Tahoma"/>
              <a:cs typeface="Times New Roman" panose="02020603050405020304" pitchFamily="18" charset="0"/>
            </a:endParaRPr>
          </a:p>
        </p:txBody>
      </p:sp>
      <p:sp>
        <p:nvSpPr>
          <p:cNvPr id="22" name="Content Placeholder 2">
            <a:extLst>
              <a:ext uri="{FF2B5EF4-FFF2-40B4-BE49-F238E27FC236}">
                <a16:creationId xmlns:a16="http://schemas.microsoft.com/office/drawing/2014/main" xmlns="" id="{B57E0B0F-4D29-4786-B2AB-B84D9F8B5429}"/>
              </a:ext>
            </a:extLst>
          </p:cNvPr>
          <p:cNvSpPr txBox="1">
            <a:spLocks/>
          </p:cNvSpPr>
          <p:nvPr/>
        </p:nvSpPr>
        <p:spPr>
          <a:xfrm>
            <a:off x="842404" y="4702690"/>
            <a:ext cx="3636612" cy="6195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Cạnh</a:t>
            </a:r>
            <a:r>
              <a:rPr lang="en-US" sz="32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hình</a:t>
            </a:r>
            <a:r>
              <a:rPr lang="en-US" sz="32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sz="3200" b="1" dirty="0" err="1" smtClean="0">
                <a:solidFill>
                  <a:schemeClr val="accent5">
                    <a:lumMod val="50000"/>
                  </a:schemeClr>
                </a:solidFill>
                <a:latin typeface="Times New Roman" panose="02020603050405020304" pitchFamily="18" charset="0"/>
                <a:ea typeface="Tahoma"/>
                <a:cs typeface="Times New Roman" panose="02020603050405020304" pitchFamily="18" charset="0"/>
              </a:rPr>
              <a:t>vuông</a:t>
            </a:r>
            <a:r>
              <a:rPr lang="en-US" sz="4000" b="1" dirty="0" smtClean="0">
                <a:solidFill>
                  <a:schemeClr val="accent5">
                    <a:lumMod val="50000"/>
                  </a:schemeClr>
                </a:solidFill>
                <a:latin typeface="Times New Roman" panose="02020603050405020304" pitchFamily="18" charset="0"/>
                <a:ea typeface="Tahoma"/>
                <a:cs typeface="Times New Roman" panose="02020603050405020304" pitchFamily="18" charset="0"/>
              </a:rPr>
              <a:t>	</a:t>
            </a:r>
            <a:endParaRPr lang="en-US" sz="4000" b="1" dirty="0">
              <a:solidFill>
                <a:schemeClr val="accent5">
                  <a:lumMod val="50000"/>
                </a:schemeClr>
              </a:solidFill>
              <a:latin typeface="Times New Roman" panose="02020603050405020304" pitchFamily="18" charset="0"/>
              <a:ea typeface="Tahoma"/>
              <a:cs typeface="Times New Roman" panose="02020603050405020304" pitchFamily="18" charset="0"/>
            </a:endParaRPr>
          </a:p>
        </p:txBody>
      </p:sp>
      <p:sp>
        <p:nvSpPr>
          <p:cNvPr id="10" name="TextBox 9"/>
          <p:cNvSpPr txBox="1"/>
          <p:nvPr/>
        </p:nvSpPr>
        <p:spPr>
          <a:xfrm>
            <a:off x="5301516" y="4689320"/>
            <a:ext cx="937267" cy="646331"/>
          </a:xfrm>
          <a:prstGeom prst="rect">
            <a:avLst/>
          </a:prstGeom>
          <a:solidFill>
            <a:schemeClr val="accent1">
              <a:lumMod val="20000"/>
              <a:lumOff val="80000"/>
            </a:schemeClr>
          </a:solid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2m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7443271" y="4675951"/>
            <a:ext cx="937267" cy="646331"/>
          </a:xfrm>
          <a:prstGeom prst="rect">
            <a:avLst/>
          </a:prstGeom>
          <a:solidFill>
            <a:schemeClr val="accent1">
              <a:lumMod val="20000"/>
              <a:lumOff val="80000"/>
            </a:schemeClr>
          </a:solid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3m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9539209" y="4689319"/>
            <a:ext cx="549939" cy="646331"/>
          </a:xfrm>
          <a:prstGeom prst="rect">
            <a:avLst/>
          </a:prstGeom>
          <a:solidFill>
            <a:schemeClr val="accent1">
              <a:lumMod val="20000"/>
              <a:lumOff val="80000"/>
            </a:schemeClr>
          </a:solid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3796216" y="5997844"/>
            <a:ext cx="4584322" cy="635431"/>
          </a:xfrm>
          <a:prstGeom prst="wedgeRoundRectCallout">
            <a:avLst>
              <a:gd name="adj1" fmla="val 78265"/>
              <a:gd name="adj2" fmla="val -172972"/>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Số</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đo</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đó</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là</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loại</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số</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nào</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33" name="Rectangle 32">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9"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742" y="5488260"/>
            <a:ext cx="1185999" cy="14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fade">
                                      <p:cBhvr>
                                        <p:cTn id="29" dur="500"/>
                                        <p:tgtEl>
                                          <p:spTgt spid="2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repeatCount="500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2000" fill="hold"/>
                                        <p:tgtEl>
                                          <p:spTgt spid="25"/>
                                        </p:tgtEl>
                                        <p:attrNameLst>
                                          <p:attrName>ppt_w</p:attrName>
                                        </p:attrNameLst>
                                      </p:cBhvr>
                                      <p:tavLst>
                                        <p:tav tm="0">
                                          <p:val>
                                            <p:fltVal val="0"/>
                                          </p:val>
                                        </p:tav>
                                        <p:tav tm="100000">
                                          <p:val>
                                            <p:strVal val="#ppt_w"/>
                                          </p:val>
                                        </p:tav>
                                      </p:tavLst>
                                    </p:anim>
                                    <p:anim calcmode="lin" valueType="num">
                                      <p:cBhvr>
                                        <p:cTn id="48" dur="2000" fill="hold"/>
                                        <p:tgtEl>
                                          <p:spTgt spid="25"/>
                                        </p:tgtEl>
                                        <p:attrNameLst>
                                          <p:attrName>ppt_h</p:attrName>
                                        </p:attrNameLst>
                                      </p:cBhvr>
                                      <p:tavLst>
                                        <p:tav tm="0">
                                          <p:val>
                                            <p:fltVal val="0"/>
                                          </p:val>
                                        </p:tav>
                                        <p:tav tm="100000">
                                          <p:val>
                                            <p:strVal val="#ppt_h"/>
                                          </p:val>
                                        </p:tav>
                                      </p:tavLst>
                                    </p:anim>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ppt_w</p:attrName>
                                        </p:attrNameLst>
                                      </p:cBhvr>
                                      <p:tavLst>
                                        <p:tav tm="0">
                                          <p:val>
                                            <p:fltVal val="0"/>
                                          </p:val>
                                        </p:tav>
                                        <p:tav tm="100000">
                                          <p:val>
                                            <p:strVal val="#ppt_w"/>
                                          </p:val>
                                        </p:tav>
                                      </p:tavLst>
                                    </p:anim>
                                    <p:anim calcmode="lin" valueType="num">
                                      <p:cBhvr>
                                        <p:cTn id="59" dur="500" fill="hold"/>
                                        <p:tgtEl>
                                          <p:spTgt spid="39"/>
                                        </p:tgtEl>
                                        <p:attrNameLst>
                                          <p:attrName>ppt_h</p:attrName>
                                        </p:attrNameLst>
                                      </p:cBhvr>
                                      <p:tavLst>
                                        <p:tav tm="0">
                                          <p:val>
                                            <p:fltVal val="0"/>
                                          </p:val>
                                        </p:tav>
                                        <p:tav tm="100000">
                                          <p:val>
                                            <p:strVal val="#ppt_h"/>
                                          </p:val>
                                        </p:tav>
                                      </p:tavLst>
                                    </p:anim>
                                    <p:animEffect transition="in" filter="fade">
                                      <p:cBhvr>
                                        <p:cTn id="6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8" grpId="0"/>
      <p:bldP spid="21" grpId="0" build="p"/>
      <p:bldP spid="22" grpId="0" build="p"/>
      <p:bldP spid="10" grpId="0" animBg="1"/>
      <p:bldP spid="24" grpId="0" animBg="1"/>
      <p:bldP spid="2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732981" y="653685"/>
            <a:ext cx="8378529" cy="750532"/>
          </a:xfrm>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Mini game: </a:t>
            </a:r>
            <a:r>
              <a:rPr lang="en-US" sz="3200" b="1" dirty="0" err="1">
                <a:solidFill>
                  <a:srgbClr val="FF0000"/>
                </a:solidFill>
                <a:latin typeface="Times New Roman" panose="02020603050405020304" pitchFamily="18" charset="0"/>
                <a:cs typeface="Times New Roman" panose="02020603050405020304" pitchFamily="18" charset="0"/>
              </a:rPr>
              <a:t>Tiếp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sức</a:t>
            </a:r>
            <a:endParaRPr lang="en-US"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Content Placeholder 2">
                <a:extLst>
                  <a:ext uri="{FF2B5EF4-FFF2-40B4-BE49-F238E27FC236}">
                    <a16:creationId xmlns:a16="http://schemas.microsoft.com/office/drawing/2014/main" xmlns="" id="{DF9BD0EA-8A82-4EEC-BF24-49675928EA0D}"/>
                  </a:ext>
                </a:extLst>
              </p:cNvPr>
              <p:cNvSpPr txBox="1">
                <a:spLocks/>
              </p:cNvSpPr>
              <p:nvPr/>
            </p:nvSpPr>
            <p:spPr>
              <a:xfrm>
                <a:off x="244204" y="1540510"/>
                <a:ext cx="4622764" cy="521022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Phiếu</a:t>
                </a: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28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học</a:t>
                </a: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2800" b="0"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tập</a:t>
                </a:r>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1/ </a:t>
                </a:r>
                <a14:m>
                  <m:oMath xmlns:m="http://schemas.openxmlformats.org/officeDocument/2006/math">
                    <m:rad>
                      <m:radPr>
                        <m:degHide m:val="on"/>
                        <m:ctrlP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25</m:t>
                        </m:r>
                      </m:e>
                    </m:rad>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0</m:t>
                        </m:r>
                      </m:e>
                      <m:sup>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2/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0</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3/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4</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4/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9</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7</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5/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16</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11</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6/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49</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9</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p:txBody>
          </p:sp>
        </mc:Choice>
        <mc:Fallback>
          <p:sp>
            <p:nvSpPr>
              <p:cNvPr id="18" name="Content Placeholder 2">
                <a:extLst>
                  <a:ext uri="{FF2B5EF4-FFF2-40B4-BE49-F238E27FC236}">
                    <a16:creationId xmlns:a16="http://schemas.microsoft.com/office/drawing/2014/main" xmlns:a14="http://schemas.microsoft.com/office/drawing/2010/main" xmlns="" id="{DF9BD0EA-8A82-4EEC-BF24-49675928EA0D}"/>
                  </a:ext>
                </a:extLst>
              </p:cNvPr>
              <p:cNvSpPr txBox="1">
                <a:spLocks noRot="1" noChangeAspect="1" noMove="1" noResize="1" noEditPoints="1" noAdjustHandles="1" noChangeArrowheads="1" noChangeShapeType="1" noTextEdit="1"/>
              </p:cNvSpPr>
              <p:nvPr/>
            </p:nvSpPr>
            <p:spPr>
              <a:xfrm>
                <a:off x="244204" y="1540510"/>
                <a:ext cx="4622764" cy="5210220"/>
              </a:xfrm>
              <a:prstGeom prst="rect">
                <a:avLst/>
              </a:prstGeom>
              <a:blipFill rotWithShape="0">
                <a:blip r:embed="rId3"/>
                <a:stretch>
                  <a:fillRect l="-2375"/>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xmlns="" id="{C329B4D5-9978-4C4F-9CF4-FA65941A60E5}"/>
                  </a:ext>
                </a:extLst>
              </p:cNvPr>
              <p:cNvSpPr txBox="1">
                <a:spLocks/>
              </p:cNvSpPr>
              <p:nvPr/>
            </p:nvSpPr>
            <p:spPr>
              <a:xfrm>
                <a:off x="5013652" y="1540510"/>
                <a:ext cx="5044748" cy="521022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7/ </a:t>
                </a:r>
                <a14:m>
                  <m:oMath xmlns:m="http://schemas.openxmlformats.org/officeDocument/2006/math">
                    <m:rad>
                      <m:radPr>
                        <m:degHide m:val="on"/>
                        <m:ctrlP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64</m:t>
                        </m:r>
                      </m:e>
                    </m:rad>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		</a:t>
                </a:r>
                <a14:m>
                  <m:oMath xmlns:m="http://schemas.openxmlformats.org/officeDocument/2006/math">
                    <m:sSup>
                      <m:sSupPr>
                        <m:ctrlP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8</m:t>
                        </m:r>
                      </m:e>
                      <m:sup>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8/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81</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10</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9/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100</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10/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121</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3</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11/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4</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6</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12/ </a:t>
                </a:r>
                <a14:m>
                  <m:oMath xmlns:m="http://schemas.openxmlformats.org/officeDocument/2006/math">
                    <m:rad>
                      <m:radPr>
                        <m:degHide m:val="on"/>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radPr>
                      <m:deg/>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36</m:t>
                        </m:r>
                      </m:e>
                    </m:rad>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 …</m:t>
                    </m:r>
                  </m:oMath>
                </a14:m>
                <a:r>
                  <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rPr>
                  <a:t>	</a:t>
                </a:r>
                <a14:m>
                  <m:oMath xmlns:m="http://schemas.openxmlformats.org/officeDocument/2006/math">
                    <m:sSup>
                      <m:sSupPr>
                        <m:ctrlP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ctrlPr>
                      </m:sSupPr>
                      <m:e>
                        <m:r>
                          <a:rPr kumimoji="0" lang="en-US" sz="2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7</m:t>
                        </m:r>
                      </m:e>
                      <m: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2</m:t>
                        </m:r>
                      </m:sup>
                    </m:sSup>
                    <m:r>
                      <a:rPr kumimoji="0" lang="en-US" sz="28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Tahoma"/>
                        <a:cs typeface="Times New Roman" panose="02020603050405020304" pitchFamily="18" charset="0"/>
                      </a:rPr>
                      <m:t>=…</m:t>
                    </m:r>
                  </m:oMath>
                </a14:m>
                <a:endParaRPr kumimoji="0" lang="en-US" sz="2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a:cs typeface="Arial" panose="020B0604020202020204" pitchFamily="34" charset="0"/>
                </a:endParaRPr>
              </a:p>
            </p:txBody>
          </p:sp>
        </mc:Choice>
        <mc:Fallback xmlns="">
          <p:sp>
            <p:nvSpPr>
              <p:cNvPr id="12" name="Content Placeholder 2">
                <a:extLst>
                  <a:ext uri="{FF2B5EF4-FFF2-40B4-BE49-F238E27FC236}">
                    <a16:creationId xmlns:a16="http://schemas.microsoft.com/office/drawing/2014/main" id="{C329B4D5-9978-4C4F-9CF4-FA65941A60E5}"/>
                  </a:ext>
                </a:extLst>
              </p:cNvPr>
              <p:cNvSpPr txBox="1">
                <a:spLocks noRot="1" noChangeAspect="1" noMove="1" noResize="1" noEditPoints="1" noAdjustHandles="1" noChangeArrowheads="1" noChangeShapeType="1" noTextEdit="1"/>
              </p:cNvSpPr>
              <p:nvPr/>
            </p:nvSpPr>
            <p:spPr>
              <a:xfrm>
                <a:off x="5013652" y="1540510"/>
                <a:ext cx="5044748" cy="5210220"/>
              </a:xfrm>
              <a:prstGeom prst="rect">
                <a:avLst/>
              </a:prstGeom>
              <a:blipFill>
                <a:blip r:embed="rId4"/>
                <a:stretch>
                  <a:fillRect l="-2174"/>
                </a:stretch>
              </a:blipFill>
            </p:spPr>
            <p:txBody>
              <a:bodyPr/>
              <a:lstStyle/>
              <a:p>
                <a:r>
                  <a:rPr lang="en-US">
                    <a:noFill/>
                  </a:rPr>
                  <a:t> </a:t>
                </a:r>
              </a:p>
            </p:txBody>
          </p:sp>
        </mc:Fallback>
      </mc:AlternateContent>
      <p:sp>
        <p:nvSpPr>
          <p:cNvPr id="13" name="Content Placeholder 2">
            <a:extLst>
              <a:ext uri="{FF2B5EF4-FFF2-40B4-BE49-F238E27FC236}">
                <a16:creationId xmlns:a16="http://schemas.microsoft.com/office/drawing/2014/main" xmlns="" id="{844B1EA4-0992-494E-ADD4-6642E64B16B3}"/>
              </a:ext>
            </a:extLst>
          </p:cNvPr>
          <p:cNvSpPr txBox="1">
            <a:spLocks/>
          </p:cNvSpPr>
          <p:nvPr/>
        </p:nvSpPr>
        <p:spPr>
          <a:xfrm>
            <a:off x="1700585" y="2143014"/>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5</a:t>
            </a:r>
          </a:p>
        </p:txBody>
      </p:sp>
      <p:sp>
        <p:nvSpPr>
          <p:cNvPr id="14" name="Content Placeholder 2">
            <a:extLst>
              <a:ext uri="{FF2B5EF4-FFF2-40B4-BE49-F238E27FC236}">
                <a16:creationId xmlns:a16="http://schemas.microsoft.com/office/drawing/2014/main" xmlns="" id="{4EE45C22-433A-4690-B66E-E964576080AD}"/>
              </a:ext>
            </a:extLst>
          </p:cNvPr>
          <p:cNvSpPr txBox="1">
            <a:spLocks/>
          </p:cNvSpPr>
          <p:nvPr/>
        </p:nvSpPr>
        <p:spPr>
          <a:xfrm>
            <a:off x="1574949" y="2840625"/>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0</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38" name="Content Placeholder 2">
            <a:extLst>
              <a:ext uri="{FF2B5EF4-FFF2-40B4-BE49-F238E27FC236}">
                <a16:creationId xmlns:a16="http://schemas.microsoft.com/office/drawing/2014/main" xmlns="" id="{A50FF460-C406-4502-8FDE-0C35A770667C}"/>
              </a:ext>
            </a:extLst>
          </p:cNvPr>
          <p:cNvSpPr txBox="1">
            <a:spLocks/>
          </p:cNvSpPr>
          <p:nvPr/>
        </p:nvSpPr>
        <p:spPr>
          <a:xfrm>
            <a:off x="1549386" y="3570497"/>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1</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39" name="Content Placeholder 2">
            <a:extLst>
              <a:ext uri="{FF2B5EF4-FFF2-40B4-BE49-F238E27FC236}">
                <a16:creationId xmlns:a16="http://schemas.microsoft.com/office/drawing/2014/main" xmlns="" id="{C1FCDB25-03A3-4898-B62E-DF556DDA6E1C}"/>
              </a:ext>
            </a:extLst>
          </p:cNvPr>
          <p:cNvSpPr txBox="1">
            <a:spLocks/>
          </p:cNvSpPr>
          <p:nvPr/>
        </p:nvSpPr>
        <p:spPr>
          <a:xfrm>
            <a:off x="1549385" y="4302678"/>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3</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40" name="Content Placeholder 2">
            <a:extLst>
              <a:ext uri="{FF2B5EF4-FFF2-40B4-BE49-F238E27FC236}">
                <a16:creationId xmlns:a16="http://schemas.microsoft.com/office/drawing/2014/main" xmlns="" id="{22A7C7C9-8EDC-494D-96AD-790E32B7B575}"/>
              </a:ext>
            </a:extLst>
          </p:cNvPr>
          <p:cNvSpPr txBox="1">
            <a:spLocks/>
          </p:cNvSpPr>
          <p:nvPr/>
        </p:nvSpPr>
        <p:spPr>
          <a:xfrm>
            <a:off x="1721633" y="5054808"/>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4</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41" name="Content Placeholder 2">
            <a:extLst>
              <a:ext uri="{FF2B5EF4-FFF2-40B4-BE49-F238E27FC236}">
                <a16:creationId xmlns:a16="http://schemas.microsoft.com/office/drawing/2014/main" xmlns="" id="{C540E01C-FD5A-4090-B159-2030933C1A94}"/>
              </a:ext>
            </a:extLst>
          </p:cNvPr>
          <p:cNvSpPr txBox="1">
            <a:spLocks/>
          </p:cNvSpPr>
          <p:nvPr/>
        </p:nvSpPr>
        <p:spPr>
          <a:xfrm>
            <a:off x="1757196" y="5782671"/>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7</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42" name="Content Placeholder 2">
            <a:extLst>
              <a:ext uri="{FF2B5EF4-FFF2-40B4-BE49-F238E27FC236}">
                <a16:creationId xmlns:a16="http://schemas.microsoft.com/office/drawing/2014/main" xmlns="" id="{8E598CE4-76B3-4EAF-96D5-A06A687C0FD7}"/>
              </a:ext>
            </a:extLst>
          </p:cNvPr>
          <p:cNvSpPr txBox="1">
            <a:spLocks/>
          </p:cNvSpPr>
          <p:nvPr/>
        </p:nvSpPr>
        <p:spPr>
          <a:xfrm>
            <a:off x="3787071" y="2023159"/>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0</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43" name="Content Placeholder 2">
            <a:extLst>
              <a:ext uri="{FF2B5EF4-FFF2-40B4-BE49-F238E27FC236}">
                <a16:creationId xmlns:a16="http://schemas.microsoft.com/office/drawing/2014/main" xmlns="" id="{15A5DB3C-8974-450A-A41A-B20BD0B63174}"/>
              </a:ext>
            </a:extLst>
          </p:cNvPr>
          <p:cNvSpPr txBox="1">
            <a:spLocks/>
          </p:cNvSpPr>
          <p:nvPr/>
        </p:nvSpPr>
        <p:spPr>
          <a:xfrm>
            <a:off x="3787071" y="2799357"/>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1</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44" name="Content Placeholder 2">
            <a:extLst>
              <a:ext uri="{FF2B5EF4-FFF2-40B4-BE49-F238E27FC236}">
                <a16:creationId xmlns:a16="http://schemas.microsoft.com/office/drawing/2014/main" xmlns="" id="{590CD38E-6105-4A63-B338-C181EF695E50}"/>
              </a:ext>
            </a:extLst>
          </p:cNvPr>
          <p:cNvSpPr txBox="1">
            <a:spLocks/>
          </p:cNvSpPr>
          <p:nvPr/>
        </p:nvSpPr>
        <p:spPr>
          <a:xfrm>
            <a:off x="3759299" y="3605353"/>
            <a:ext cx="859577"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16</a:t>
            </a:r>
          </a:p>
        </p:txBody>
      </p:sp>
      <p:sp>
        <p:nvSpPr>
          <p:cNvPr id="45" name="Content Placeholder 2">
            <a:extLst>
              <a:ext uri="{FF2B5EF4-FFF2-40B4-BE49-F238E27FC236}">
                <a16:creationId xmlns:a16="http://schemas.microsoft.com/office/drawing/2014/main" xmlns="" id="{C13A1A91-273D-447E-BB7D-5E7F1487C18F}"/>
              </a:ext>
            </a:extLst>
          </p:cNvPr>
          <p:cNvSpPr txBox="1">
            <a:spLocks/>
          </p:cNvSpPr>
          <p:nvPr/>
        </p:nvSpPr>
        <p:spPr>
          <a:xfrm>
            <a:off x="3802603" y="4263753"/>
            <a:ext cx="894124"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49</a:t>
            </a:r>
          </a:p>
        </p:txBody>
      </p:sp>
      <p:sp>
        <p:nvSpPr>
          <p:cNvPr id="46" name="Content Placeholder 2">
            <a:extLst>
              <a:ext uri="{FF2B5EF4-FFF2-40B4-BE49-F238E27FC236}">
                <a16:creationId xmlns:a16="http://schemas.microsoft.com/office/drawing/2014/main" xmlns="" id="{5BE7249F-F85E-43E6-BE57-3732FB9E58D3}"/>
              </a:ext>
            </a:extLst>
          </p:cNvPr>
          <p:cNvSpPr txBox="1">
            <a:spLocks/>
          </p:cNvSpPr>
          <p:nvPr/>
        </p:nvSpPr>
        <p:spPr>
          <a:xfrm>
            <a:off x="3880479" y="5100703"/>
            <a:ext cx="847971"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121</a:t>
            </a:r>
          </a:p>
        </p:txBody>
      </p:sp>
      <p:sp>
        <p:nvSpPr>
          <p:cNvPr id="47" name="Content Placeholder 2">
            <a:extLst>
              <a:ext uri="{FF2B5EF4-FFF2-40B4-BE49-F238E27FC236}">
                <a16:creationId xmlns:a16="http://schemas.microsoft.com/office/drawing/2014/main" xmlns="" id="{31884F45-73FD-4232-98FB-59FC8ECDDF29}"/>
              </a:ext>
            </a:extLst>
          </p:cNvPr>
          <p:cNvSpPr txBox="1">
            <a:spLocks/>
          </p:cNvSpPr>
          <p:nvPr/>
        </p:nvSpPr>
        <p:spPr>
          <a:xfrm>
            <a:off x="3745452" y="5840324"/>
            <a:ext cx="873423"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81</a:t>
            </a:r>
          </a:p>
        </p:txBody>
      </p:sp>
      <p:sp>
        <p:nvSpPr>
          <p:cNvPr id="48" name="Content Placeholder 2">
            <a:extLst>
              <a:ext uri="{FF2B5EF4-FFF2-40B4-BE49-F238E27FC236}">
                <a16:creationId xmlns:a16="http://schemas.microsoft.com/office/drawing/2014/main" xmlns="" id="{CC6BA264-72DE-40B6-806B-3081FAB7F302}"/>
              </a:ext>
            </a:extLst>
          </p:cNvPr>
          <p:cNvSpPr txBox="1">
            <a:spLocks/>
          </p:cNvSpPr>
          <p:nvPr/>
        </p:nvSpPr>
        <p:spPr>
          <a:xfrm>
            <a:off x="6477417" y="2111704"/>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8</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49" name="Content Placeholder 2">
            <a:extLst>
              <a:ext uri="{FF2B5EF4-FFF2-40B4-BE49-F238E27FC236}">
                <a16:creationId xmlns:a16="http://schemas.microsoft.com/office/drawing/2014/main" xmlns="" id="{C18E38B5-33CC-498F-923D-EECE5BB25ACE}"/>
              </a:ext>
            </a:extLst>
          </p:cNvPr>
          <p:cNvSpPr txBox="1">
            <a:spLocks/>
          </p:cNvSpPr>
          <p:nvPr/>
        </p:nvSpPr>
        <p:spPr>
          <a:xfrm>
            <a:off x="6506883" y="2842391"/>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9</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50" name="Content Placeholder 2">
            <a:extLst>
              <a:ext uri="{FF2B5EF4-FFF2-40B4-BE49-F238E27FC236}">
                <a16:creationId xmlns:a16="http://schemas.microsoft.com/office/drawing/2014/main" xmlns="" id="{8D3D15E9-D56C-4975-8B90-BB563A69FDFC}"/>
              </a:ext>
            </a:extLst>
          </p:cNvPr>
          <p:cNvSpPr txBox="1">
            <a:spLocks/>
          </p:cNvSpPr>
          <p:nvPr/>
        </p:nvSpPr>
        <p:spPr>
          <a:xfrm>
            <a:off x="6522735" y="3551977"/>
            <a:ext cx="671718"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10</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51" name="Content Placeholder 2">
            <a:extLst>
              <a:ext uri="{FF2B5EF4-FFF2-40B4-BE49-F238E27FC236}">
                <a16:creationId xmlns:a16="http://schemas.microsoft.com/office/drawing/2014/main" xmlns="" id="{FE779730-8EC3-4454-8696-9A059F79C057}"/>
              </a:ext>
            </a:extLst>
          </p:cNvPr>
          <p:cNvSpPr txBox="1">
            <a:spLocks/>
          </p:cNvSpPr>
          <p:nvPr/>
        </p:nvSpPr>
        <p:spPr>
          <a:xfrm>
            <a:off x="6681011" y="4290404"/>
            <a:ext cx="671718"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11</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52" name="Content Placeholder 2">
            <a:extLst>
              <a:ext uri="{FF2B5EF4-FFF2-40B4-BE49-F238E27FC236}">
                <a16:creationId xmlns:a16="http://schemas.microsoft.com/office/drawing/2014/main" xmlns="" id="{EAE68EE1-56C9-4DE8-A401-8EDF9EAFEEBD}"/>
              </a:ext>
            </a:extLst>
          </p:cNvPr>
          <p:cNvSpPr txBox="1">
            <a:spLocks/>
          </p:cNvSpPr>
          <p:nvPr/>
        </p:nvSpPr>
        <p:spPr>
          <a:xfrm>
            <a:off x="6464523" y="5042189"/>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2</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53" name="Content Placeholder 2">
            <a:extLst>
              <a:ext uri="{FF2B5EF4-FFF2-40B4-BE49-F238E27FC236}">
                <a16:creationId xmlns:a16="http://schemas.microsoft.com/office/drawing/2014/main" xmlns="" id="{103C5038-3B17-4011-A052-E802ABCFFD0A}"/>
              </a:ext>
            </a:extLst>
          </p:cNvPr>
          <p:cNvSpPr txBox="1">
            <a:spLocks/>
          </p:cNvSpPr>
          <p:nvPr/>
        </p:nvSpPr>
        <p:spPr>
          <a:xfrm>
            <a:off x="6653332" y="5784500"/>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FF0000"/>
                </a:solidFill>
                <a:effectLst/>
                <a:uLnTx/>
                <a:uFillTx/>
                <a:latin typeface="Times New Roman" panose="02020603050405020304" pitchFamily="18" charset="0"/>
                <a:ea typeface="Tahoma"/>
                <a:cs typeface="Times New Roman" panose="02020603050405020304" pitchFamily="18" charset="0"/>
              </a:rPr>
              <a:t>6</a:t>
            </a:r>
            <a:endPar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endParaRPr>
          </a:p>
        </p:txBody>
      </p:sp>
      <p:sp>
        <p:nvSpPr>
          <p:cNvPr id="54" name="Content Placeholder 2">
            <a:extLst>
              <a:ext uri="{FF2B5EF4-FFF2-40B4-BE49-F238E27FC236}">
                <a16:creationId xmlns:a16="http://schemas.microsoft.com/office/drawing/2014/main" xmlns="" id="{32505E3F-F3FE-4A17-B5A9-87742875107B}"/>
              </a:ext>
            </a:extLst>
          </p:cNvPr>
          <p:cNvSpPr txBox="1">
            <a:spLocks/>
          </p:cNvSpPr>
          <p:nvPr/>
        </p:nvSpPr>
        <p:spPr>
          <a:xfrm>
            <a:off x="8561964" y="2099359"/>
            <a:ext cx="549546"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64</a:t>
            </a:r>
          </a:p>
        </p:txBody>
      </p:sp>
      <p:sp>
        <p:nvSpPr>
          <p:cNvPr id="55" name="Content Placeholder 2">
            <a:extLst>
              <a:ext uri="{FF2B5EF4-FFF2-40B4-BE49-F238E27FC236}">
                <a16:creationId xmlns:a16="http://schemas.microsoft.com/office/drawing/2014/main" xmlns="" id="{B1E0BB1E-7BCD-4DC9-ADEF-A4A5051301FC}"/>
              </a:ext>
            </a:extLst>
          </p:cNvPr>
          <p:cNvSpPr txBox="1">
            <a:spLocks/>
          </p:cNvSpPr>
          <p:nvPr/>
        </p:nvSpPr>
        <p:spPr>
          <a:xfrm>
            <a:off x="8658427" y="2869473"/>
            <a:ext cx="847858"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100</a:t>
            </a:r>
          </a:p>
        </p:txBody>
      </p:sp>
      <p:sp>
        <p:nvSpPr>
          <p:cNvPr id="56" name="Content Placeholder 2">
            <a:extLst>
              <a:ext uri="{FF2B5EF4-FFF2-40B4-BE49-F238E27FC236}">
                <a16:creationId xmlns:a16="http://schemas.microsoft.com/office/drawing/2014/main" xmlns="" id="{E75AE0F7-EA8F-4808-ACB8-2B0AE53CD6E3}"/>
              </a:ext>
            </a:extLst>
          </p:cNvPr>
          <p:cNvSpPr txBox="1">
            <a:spLocks/>
          </p:cNvSpPr>
          <p:nvPr/>
        </p:nvSpPr>
        <p:spPr>
          <a:xfrm>
            <a:off x="8598068" y="3595965"/>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4</a:t>
            </a:r>
          </a:p>
        </p:txBody>
      </p:sp>
      <p:sp>
        <p:nvSpPr>
          <p:cNvPr id="57" name="Content Placeholder 2">
            <a:extLst>
              <a:ext uri="{FF2B5EF4-FFF2-40B4-BE49-F238E27FC236}">
                <a16:creationId xmlns:a16="http://schemas.microsoft.com/office/drawing/2014/main" xmlns="" id="{3398400E-6621-4A39-8988-14D1B62B9537}"/>
              </a:ext>
            </a:extLst>
          </p:cNvPr>
          <p:cNvSpPr txBox="1">
            <a:spLocks/>
          </p:cNvSpPr>
          <p:nvPr/>
        </p:nvSpPr>
        <p:spPr>
          <a:xfrm>
            <a:off x="8566136" y="4298743"/>
            <a:ext cx="513442" cy="7266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9</a:t>
            </a:r>
          </a:p>
        </p:txBody>
      </p:sp>
      <p:sp>
        <p:nvSpPr>
          <p:cNvPr id="58" name="Content Placeholder 2">
            <a:extLst>
              <a:ext uri="{FF2B5EF4-FFF2-40B4-BE49-F238E27FC236}">
                <a16:creationId xmlns:a16="http://schemas.microsoft.com/office/drawing/2014/main" xmlns="" id="{E28B6735-6CB0-464C-AA39-FF31157242E2}"/>
              </a:ext>
            </a:extLst>
          </p:cNvPr>
          <p:cNvSpPr txBox="1">
            <a:spLocks/>
          </p:cNvSpPr>
          <p:nvPr/>
        </p:nvSpPr>
        <p:spPr>
          <a:xfrm>
            <a:off x="8568914" y="5126698"/>
            <a:ext cx="788446"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36</a:t>
            </a:r>
          </a:p>
        </p:txBody>
      </p:sp>
      <p:sp>
        <p:nvSpPr>
          <p:cNvPr id="59" name="Content Placeholder 2">
            <a:extLst>
              <a:ext uri="{FF2B5EF4-FFF2-40B4-BE49-F238E27FC236}">
                <a16:creationId xmlns:a16="http://schemas.microsoft.com/office/drawing/2014/main" xmlns="" id="{DCA2F76C-702F-4CD4-A2DC-9EB5FF548D2C}"/>
              </a:ext>
            </a:extLst>
          </p:cNvPr>
          <p:cNvSpPr txBox="1">
            <a:spLocks/>
          </p:cNvSpPr>
          <p:nvPr/>
        </p:nvSpPr>
        <p:spPr>
          <a:xfrm>
            <a:off x="8614861" y="5814404"/>
            <a:ext cx="926345" cy="7266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ea typeface="Tahoma"/>
                <a:cs typeface="Times New Roman" panose="02020603050405020304" pitchFamily="18" charset="0"/>
              </a:rPr>
              <a:t>49</a:t>
            </a:r>
          </a:p>
        </p:txBody>
      </p:sp>
      <p:sp>
        <p:nvSpPr>
          <p:cNvPr id="37" name="Rectangle: Rounded Corners 19">
            <a:extLst>
              <a:ext uri="{FF2B5EF4-FFF2-40B4-BE49-F238E27FC236}">
                <a16:creationId xmlns:a16="http://schemas.microsoft.com/office/drawing/2014/main" xmlns="" id="{F0B9D66F-5601-40B8-86B8-4B94AB7C2B0B}"/>
              </a:ext>
            </a:extLst>
          </p:cNvPr>
          <p:cNvSpPr/>
          <p:nvPr/>
        </p:nvSpPr>
        <p:spPr>
          <a:xfrm>
            <a:off x="83517" y="49875"/>
            <a:ext cx="4648903"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1">
            <a:extLst>
              <a:ext uri="{FF2B5EF4-FFF2-40B4-BE49-F238E27FC236}">
                <a16:creationId xmlns:a16="http://schemas.microsoft.com/office/drawing/2014/main" xmlns="" id="{4D3CFCA8-27ED-41FB-92A9-BA8CC0500364}"/>
              </a:ext>
            </a:extLst>
          </p:cNvPr>
          <p:cNvSpPr txBox="1"/>
          <p:nvPr/>
        </p:nvSpPr>
        <p:spPr>
          <a:xfrm>
            <a:off x="244203" y="107270"/>
            <a:ext cx="46780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55A11"/>
                </a:solidFill>
                <a:effectLst/>
                <a:uLnTx/>
                <a:uFillTx/>
                <a:latin typeface="Arial" panose="020B0604020202020204" pitchFamily="34" charset="0"/>
                <a:ea typeface="+mn-ea"/>
                <a:cs typeface="Arial" panose="020B0604020202020204" pitchFamily="34" charset="0"/>
              </a:rPr>
              <a:t>HOẠT ĐỘNG </a:t>
            </a:r>
            <a:r>
              <a:rPr kumimoji="0" lang="en-US" sz="2800" b="1" i="0" u="none" strike="noStrike" kern="1200" cap="none" spc="0" normalizeH="0" baseline="0" noProof="0" dirty="0" smtClean="0">
                <a:ln>
                  <a:noFill/>
                </a:ln>
                <a:solidFill>
                  <a:srgbClr val="C55A11"/>
                </a:solidFill>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noProof="0" dirty="0" smtClean="0">
                <a:ln>
                  <a:noFill/>
                </a:ln>
                <a:solidFill>
                  <a:srgbClr val="C55A11"/>
                </a:solidFill>
                <a:effectLst/>
                <a:uLnTx/>
                <a:uFillTx/>
                <a:latin typeface="Arial" panose="020B0604020202020204" pitchFamily="34" charset="0"/>
                <a:ea typeface="+mn-ea"/>
                <a:cs typeface="Arial" panose="020B0604020202020204" pitchFamily="34" charset="0"/>
              </a:rPr>
              <a:t> TẬP</a:t>
            </a:r>
            <a:endParaRPr kumimoji="0" lang="en-US" sz="2800" b="0" i="0" u="none" strike="noStrike" kern="1200" cap="none" spc="0" normalizeH="0" baseline="0" noProof="0" dirty="0">
              <a:ln>
                <a:noFill/>
              </a:ln>
              <a:solidFill>
                <a:srgbClr val="C55A1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5428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fade">
                                      <p:cBhvr>
                                        <p:cTn id="108" dur="500"/>
                                        <p:tgtEl>
                                          <p:spTgt spid="5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fade">
                                      <p:cBhvr>
                                        <p:cTn id="113" dur="500"/>
                                        <p:tgtEl>
                                          <p:spTgt spid="5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0"/>
                                        <p:tgtEl>
                                          <p:spTgt spid="5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500"/>
                                        <p:tgtEl>
                                          <p:spTgt spid="5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animEffect transition="in" filter="fade">
                                      <p:cBhvr>
                                        <p:cTn id="13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2" grpId="0"/>
      <p:bldP spid="13" grpId="0"/>
      <p:bldP spid="14"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2">
            <a:extLst>
              <a:ext uri="{FF2B5EF4-FFF2-40B4-BE49-F238E27FC236}">
                <a16:creationId xmlns:a16="http://schemas.microsoft.com/office/drawing/2014/main" xmlns="" id="{F4B5F415-7490-4054-85B4-10F7AE6D3385}"/>
              </a:ext>
            </a:extLst>
          </p:cNvPr>
          <p:cNvSpPr txBox="1">
            <a:spLocks/>
          </p:cNvSpPr>
          <p:nvPr/>
        </p:nvSpPr>
        <p:spPr>
          <a:xfrm>
            <a:off x="1173991" y="0"/>
            <a:ext cx="8492602" cy="564411"/>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3200" b="1" i="0" u="none" strike="noStrike" kern="1200" cap="none" spc="0" normalizeH="0" baseline="0" noProof="0" dirty="0" smtClean="0">
                <a:ln>
                  <a:noFill/>
                </a:ln>
                <a:solidFill>
                  <a:srgbClr val="0C0D0E"/>
                </a:solidFill>
                <a:effectLst/>
                <a:uLnTx/>
                <a:uFillTx/>
                <a:latin typeface="Times New Roman" panose="02020603050405020304" pitchFamily="18" charset="0"/>
                <a:ea typeface="Times New Roman" panose="02020603050405020304" pitchFamily="18" charset="0"/>
                <a:cs typeface="+mj-cs"/>
              </a:rPr>
              <a:t>§1. SỐ VÔ TỈ. CĂN BẬC HAI SỐ HỌC (</a:t>
            </a:r>
            <a:r>
              <a:rPr kumimoji="0" lang="en-US" sz="3200" b="1" i="0" u="none" strike="noStrike" kern="1200" cap="none" spc="0" normalizeH="0" baseline="0" noProof="0" dirty="0" err="1" smtClean="0">
                <a:ln>
                  <a:noFill/>
                </a:ln>
                <a:solidFill>
                  <a:srgbClr val="0C0D0E"/>
                </a:solidFill>
                <a:effectLst/>
                <a:uLnTx/>
                <a:uFillTx/>
                <a:latin typeface="Times New Roman" panose="02020603050405020304" pitchFamily="18" charset="0"/>
                <a:ea typeface="Times New Roman" panose="02020603050405020304" pitchFamily="18" charset="0"/>
                <a:cs typeface="+mj-cs"/>
              </a:rPr>
              <a:t>tiết</a:t>
            </a:r>
            <a:r>
              <a:rPr kumimoji="0" lang="en-US" sz="3200" b="1" i="0" u="none" strike="noStrike" kern="1200" cap="none" spc="0" normalizeH="0" baseline="0" noProof="0" dirty="0" smtClean="0">
                <a:ln>
                  <a:noFill/>
                </a:ln>
                <a:solidFill>
                  <a:srgbClr val="0C0D0E"/>
                </a:solidFill>
                <a:effectLst/>
                <a:uLnTx/>
                <a:uFillTx/>
                <a:latin typeface="Times New Roman" panose="02020603050405020304" pitchFamily="18" charset="0"/>
                <a:ea typeface="Times New Roman" panose="02020603050405020304" pitchFamily="18" charset="0"/>
                <a:cs typeface="+mj-cs"/>
              </a:rPr>
              <a:t> 1)</a:t>
            </a:r>
            <a:endParaRPr kumimoji="0" lang="en-US" sz="3200" b="0" i="0" u="none" strike="noStrike" kern="1200" cap="none" spc="0" normalizeH="0" baseline="0" noProof="0" dirty="0">
              <a:ln>
                <a:noFill/>
              </a:ln>
              <a:solidFill>
                <a:srgbClr val="0C0D0E"/>
              </a:solidFill>
              <a:effectLst/>
              <a:uLnTx/>
              <a:uFillTx/>
              <a:latin typeface="Times New Roman" panose="02020603050405020304" pitchFamily="18" charset="0"/>
              <a:ea typeface="Calibri" panose="020F0502020204030204" pitchFamily="34" charset="0"/>
              <a:cs typeface="+mj-cs"/>
            </a:endParaRPr>
          </a:p>
        </p:txBody>
      </p:sp>
      <p:sp>
        <p:nvSpPr>
          <p:cNvPr id="13" name="Title 1"/>
          <p:cNvSpPr>
            <a:spLocks noGrp="1"/>
          </p:cNvSpPr>
          <p:nvPr>
            <p:ph type="title"/>
          </p:nvPr>
        </p:nvSpPr>
        <p:spPr>
          <a:xfrm>
            <a:off x="446678" y="644360"/>
            <a:ext cx="2883008" cy="563562"/>
          </a:xfrm>
        </p:spPr>
        <p:txBody>
          <a:bodyPr>
            <a:noAutofit/>
          </a:bodyPr>
          <a:lstStyle/>
          <a:p>
            <a:r>
              <a:rPr lang="en-US" sz="2800" b="1" dirty="0" smtClean="0">
                <a:solidFill>
                  <a:srgbClr val="008000"/>
                </a:solidFill>
                <a:latin typeface="Times New Roman" panose="02020603050405020304" pitchFamily="18" charset="0"/>
                <a:cs typeface="Times New Roman" panose="02020603050405020304" pitchFamily="18" charset="0"/>
              </a:rPr>
              <a:t>I. SỐ </a:t>
            </a:r>
            <a:r>
              <a:rPr lang="en-US" sz="28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VÔ </a:t>
            </a:r>
            <a:r>
              <a:rPr lang="en-US"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TỈ. </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21450" y="1049912"/>
            <a:ext cx="3316934" cy="52322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Khái niệm số vô tỉ</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15" name="Rectangle 14"/>
          <p:cNvSpPr/>
          <p:nvPr/>
        </p:nvSpPr>
        <p:spPr>
          <a:xfrm>
            <a:off x="906075" y="1485802"/>
            <a:ext cx="9028434" cy="584775"/>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số không phải là số hữu tỉ được gọi là số vô tỉ.</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19019" y="2613469"/>
            <a:ext cx="10895653" cy="1179554"/>
          </a:xfrm>
          <a:prstGeom prst="rect">
            <a:avLst/>
          </a:prstGeom>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kì</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85605" y="2592404"/>
            <a:ext cx="8328803" cy="613245"/>
          </a:xfrm>
          <a:prstGeom prst="rect">
            <a:avLst/>
          </a:prstGeom>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tuần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821450" y="2043350"/>
            <a:ext cx="7257115" cy="584775"/>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Số thập phân vô hạn không tuần hoàn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2" name="Rectangle 21"/>
          <p:cNvSpPr/>
          <p:nvPr/>
        </p:nvSpPr>
        <p:spPr>
          <a:xfrm>
            <a:off x="821450" y="4224921"/>
            <a:ext cx="10446230" cy="1179554"/>
          </a:xfrm>
          <a:prstGeom prst="rect">
            <a:avLst/>
          </a:prstGeom>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fr-FR"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mn-cs"/>
              </a:rPr>
              <a:t>Số</a:t>
            </a:r>
            <a:r>
              <a:rPr kumimoji="0" lang="fr-FR"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vô</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tỉ</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là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số</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viết</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được</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dưới</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fr-FR"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dạng</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s</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ố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thập</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phân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vô</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hạn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không</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tuần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mn-cs"/>
              </a:rPr>
              <a:t>hoàn</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endParaRPr>
          </a:p>
        </p:txBody>
      </p:sp>
      <p:sp>
        <p:nvSpPr>
          <p:cNvPr id="23" name="Rectangle 22"/>
          <p:cNvSpPr/>
          <p:nvPr/>
        </p:nvSpPr>
        <p:spPr>
          <a:xfrm>
            <a:off x="620130" y="3734871"/>
            <a:ext cx="6292107" cy="584775"/>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 Biểu diễn thập phân của số  vô tỉ</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4" name="Title 1"/>
          <p:cNvSpPr txBox="1">
            <a:spLocks/>
          </p:cNvSpPr>
          <p:nvPr/>
        </p:nvSpPr>
        <p:spPr>
          <a:xfrm>
            <a:off x="446677" y="5336369"/>
            <a:ext cx="5520169"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8000"/>
                </a:solidFill>
                <a:effectLst/>
                <a:uLnTx/>
                <a:uFillTx/>
                <a:latin typeface="Times New Roman" panose="02020603050405020304" pitchFamily="18" charset="0"/>
                <a:cs typeface="Times New Roman" panose="02020603050405020304" pitchFamily="18" charset="0"/>
              </a:rPr>
              <a:t>II. CĂN BẬC HAI SỐ HỌC</a:t>
            </a:r>
            <a:r>
              <a:rPr kumimoji="0" lang="en-US"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1173991" y="5851786"/>
            <a:ext cx="8181934" cy="1077218"/>
          </a:xfrm>
          <a:prstGeom prst="rect">
            <a:avLst/>
          </a:prstGeom>
        </p:spPr>
        <p:txBody>
          <a:bodyPr wrap="square">
            <a:spAutoFit/>
          </a:bodyPr>
          <a:lstStyle/>
          <a:p>
            <a:pPr>
              <a:spcBef>
                <a:spcPts val="600"/>
              </a:spcBef>
              <a:spcAft>
                <a:spcPts val="600"/>
              </a:spcAft>
            </a:pPr>
            <a:r>
              <a:rPr lang="nl-NL" sz="3200" b="1" i="1" dirty="0">
                <a:solidFill>
                  <a:srgbClr val="FF0000"/>
                </a:solidFill>
                <a:latin typeface="Times New Roman" panose="02020603050405020304" pitchFamily="18" charset="0"/>
                <a:ea typeface="Calibri" panose="020F0502020204030204" pitchFamily="34" charset="0"/>
              </a:rPr>
              <a:t>Định nghĩa</a:t>
            </a:r>
            <a:r>
              <a:rPr lang="nl-NL" sz="3200" dirty="0">
                <a:solidFill>
                  <a:srgbClr val="FF0000"/>
                </a:solidFill>
                <a:latin typeface="Times New Roman" panose="02020603050405020304" pitchFamily="18" charset="0"/>
                <a:ea typeface="Calibri" panose="020F0502020204030204" pitchFamily="34" charset="0"/>
              </a:rPr>
              <a:t>: </a:t>
            </a:r>
            <a:r>
              <a:rPr lang="nl-NL" sz="3200" dirty="0">
                <a:solidFill>
                  <a:srgbClr val="0000FF"/>
                </a:solidFill>
                <a:latin typeface="Times New Roman" panose="02020603050405020304" pitchFamily="18" charset="0"/>
                <a:ea typeface="Calibri" panose="020F0502020204030204" pitchFamily="34" charset="0"/>
              </a:rPr>
              <a:t>Căn bậc hai số học  của số a không âm là số x sao cho x</a:t>
            </a:r>
            <a:r>
              <a:rPr lang="nl-NL" sz="3200" baseline="30000" dirty="0">
                <a:solidFill>
                  <a:srgbClr val="0000FF"/>
                </a:solidFill>
                <a:latin typeface="Times New Roman" panose="02020603050405020304" pitchFamily="18" charset="0"/>
                <a:ea typeface="Calibri" panose="020F0502020204030204" pitchFamily="34" charset="0"/>
              </a:rPr>
              <a:t>2</a:t>
            </a:r>
            <a:r>
              <a:rPr lang="nl-NL" sz="3200" dirty="0">
                <a:solidFill>
                  <a:srgbClr val="0000FF"/>
                </a:solidFill>
                <a:latin typeface="Times New Roman" panose="02020603050405020304" pitchFamily="18" charset="0"/>
                <a:ea typeface="Calibri" panose="020F0502020204030204" pitchFamily="34" charset="0"/>
              </a:rPr>
              <a:t> </a:t>
            </a:r>
            <a:r>
              <a:rPr lang="nl-NL" sz="3200" dirty="0">
                <a:solidFill>
                  <a:srgbClr val="0000FF"/>
                </a:solidFill>
                <a:latin typeface="Times New Roman" panose="02020603050405020304" pitchFamily="18" charset="0"/>
                <a:ea typeface="Calibri" panose="020F0502020204030204" pitchFamily="34" charset="0"/>
                <a:sym typeface="Symbol" panose="05050102010706020507" pitchFamily="18" charset="2"/>
              </a:rPr>
              <a:t></a:t>
            </a:r>
            <a:r>
              <a:rPr lang="nl-NL" sz="3200" dirty="0">
                <a:solidFill>
                  <a:srgbClr val="0000FF"/>
                </a:solidFill>
                <a:latin typeface="Times New Roman" panose="02020603050405020304" pitchFamily="18" charset="0"/>
                <a:ea typeface="Calibri" panose="020F0502020204030204" pitchFamily="34" charset="0"/>
              </a:rPr>
              <a:t>  a</a:t>
            </a:r>
            <a:endParaRPr lang="en-US" sz="3200" dirty="0">
              <a:solidFill>
                <a:srgbClr val="0000FF"/>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300584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3449449" y="2000690"/>
            <a:ext cx="6732937" cy="1077218"/>
          </a:xfrm>
          <a:prstGeom prst="rect">
            <a:avLst/>
          </a:prstGeom>
          <a:noFill/>
        </p:spPr>
        <p:txBody>
          <a:bodyPr wrap="square">
            <a:spAutoFit/>
          </a:bodyPr>
          <a:lstStyle/>
          <a:p>
            <a:r>
              <a:rPr lang="nl-NL" sz="3200" b="1" dirty="0">
                <a:solidFill>
                  <a:srgbClr val="0070C0"/>
                </a:solidFill>
                <a:latin typeface="Times New Roman" panose="02020603050405020304" pitchFamily="18" charset="0"/>
              </a:rPr>
              <a:t>- Học bài theo SGK và vở ghi.</a:t>
            </a:r>
            <a:endParaRPr lang="en-US" sz="3200" b="1" dirty="0">
              <a:solidFill>
                <a:srgbClr val="0070C0"/>
              </a:solidFill>
              <a:latin typeface="Times New Roman" panose="02020603050405020304" pitchFamily="18" charset="0"/>
            </a:endParaRPr>
          </a:p>
          <a:p>
            <a:r>
              <a:rPr lang="nl-NL" sz="3200" b="1" dirty="0">
                <a:solidFill>
                  <a:srgbClr val="0070C0"/>
                </a:solidFill>
                <a:latin typeface="Times New Roman" panose="02020603050405020304" pitchFamily="18" charset="0"/>
              </a:rPr>
              <a:t>- Bài tập về nhà </a:t>
            </a:r>
            <a:r>
              <a:rPr lang="nl-NL" sz="3200" b="1" dirty="0" smtClean="0">
                <a:solidFill>
                  <a:srgbClr val="0070C0"/>
                </a:solidFill>
                <a:latin typeface="Times New Roman" panose="02020603050405020304" pitchFamily="18" charset="0"/>
              </a:rPr>
              <a:t>1;2;3/35/SGK.</a:t>
            </a:r>
            <a:r>
              <a:rPr lang="en-US" sz="3200" dirty="0">
                <a:solidFill>
                  <a:srgbClr val="C00000"/>
                </a:solidFill>
                <a:latin typeface="Times New Roman" panose="02020603050405020304" pitchFamily="18" charset="0"/>
              </a:rPr>
              <a:t>	</a:t>
            </a:r>
            <a:endParaRPr lang="en-US" sz="4000"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10">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55A11"/>
                </a:solidFill>
                <a:effectLst/>
                <a:uLnTx/>
                <a:uFillTx/>
                <a:latin typeface="Times New Roman" panose="02020603050405020304" pitchFamily="18" charset="0"/>
                <a:ea typeface="+mn-ea"/>
                <a:cs typeface="Times New Roman" panose="02020603050405020304" pitchFamily="18" charset="0"/>
              </a:rPr>
              <a:t>HOẠT ĐỘNG MỞ ĐẦU</a:t>
            </a:r>
            <a:endParaRPr kumimoji="0" lang="en-US" sz="2800" b="0" i="0" u="none" strike="noStrike" kern="1200" cap="none" spc="0" normalizeH="0" baseline="0" noProof="0">
              <a:ln>
                <a:noFill/>
              </a:ln>
              <a:solidFill>
                <a:srgbClr val="C55A11"/>
              </a:solidFill>
              <a:effectLst/>
              <a:uLnTx/>
              <a:uFillTx/>
              <a:latin typeface="Calibri" panose="020F0502020204030204"/>
              <a:ea typeface="+mn-ea"/>
              <a:cs typeface="+mn-cs"/>
            </a:endParaRPr>
          </a:p>
        </p:txBody>
      </p:sp>
      <p:graphicFrame>
        <p:nvGraphicFramePr>
          <p:cNvPr id="9" name="Table 8"/>
          <p:cNvGraphicFramePr>
            <a:graphicFrameLocks noGrp="1"/>
          </p:cNvGraphicFramePr>
          <p:nvPr/>
        </p:nvGraphicFramePr>
        <p:xfrm>
          <a:off x="732982" y="3776001"/>
          <a:ext cx="9996824" cy="1698440"/>
        </p:xfrm>
        <a:graphic>
          <a:graphicData uri="http://schemas.openxmlformats.org/drawingml/2006/table">
            <a:tbl>
              <a:tblPr firstRow="1" bandRow="1">
                <a:tableStyleId>{5C22544A-7EE6-4342-B048-85BDC9FD1C3A}</a:tableStyleId>
              </a:tblPr>
              <a:tblGrid>
                <a:gridCol w="3928172">
                  <a:extLst>
                    <a:ext uri="{9D8B030D-6E8A-4147-A177-3AD203B41FA5}">
                      <a16:colId xmlns:a16="http://schemas.microsoft.com/office/drawing/2014/main" xmlns="" val="3840279272"/>
                    </a:ext>
                  </a:extLst>
                </a:gridCol>
                <a:gridCol w="2168152">
                  <a:extLst>
                    <a:ext uri="{9D8B030D-6E8A-4147-A177-3AD203B41FA5}">
                      <a16:colId xmlns:a16="http://schemas.microsoft.com/office/drawing/2014/main" xmlns="" val="3283416548"/>
                    </a:ext>
                  </a:extLst>
                </a:gridCol>
                <a:gridCol w="2009335">
                  <a:extLst>
                    <a:ext uri="{9D8B030D-6E8A-4147-A177-3AD203B41FA5}">
                      <a16:colId xmlns:a16="http://schemas.microsoft.com/office/drawing/2014/main" xmlns="" val="1928734540"/>
                    </a:ext>
                  </a:extLst>
                </a:gridCol>
                <a:gridCol w="1891165">
                  <a:extLst>
                    <a:ext uri="{9D8B030D-6E8A-4147-A177-3AD203B41FA5}">
                      <a16:colId xmlns:a16="http://schemas.microsoft.com/office/drawing/2014/main" xmlns="" val="2809990888"/>
                    </a:ext>
                  </a:extLst>
                </a:gridCol>
              </a:tblGrid>
              <a:tr h="849220">
                <a:tc>
                  <a:txBody>
                    <a:bodyPr/>
                    <a:lstStyle/>
                    <a:p>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3200" dirty="0" smtClean="0">
                          <a:solidFill>
                            <a:schemeClr val="accent1">
                              <a:lumMod val="75000"/>
                            </a:schemeClr>
                          </a:solidFill>
                          <a:latin typeface="Times New Roman" panose="02020603050405020304" pitchFamily="18" charset="0"/>
                          <a:ea typeface="Calibri" panose="020F0502020204030204" pitchFamily="34" charset="0"/>
                        </a:rPr>
                        <a:t> 4m</a:t>
                      </a:r>
                      <a:r>
                        <a:rPr lang="en-US" sz="3200" baseline="30000" dirty="0" smtClean="0">
                          <a:solidFill>
                            <a:schemeClr val="accent1">
                              <a:lumMod val="75000"/>
                            </a:schemeClr>
                          </a:solidFill>
                          <a:latin typeface="Times New Roman" panose="02020603050405020304" pitchFamily="18" charset="0"/>
                          <a:ea typeface="Calibri" panose="020F0502020204030204" pitchFamily="34" charset="0"/>
                        </a:rPr>
                        <a:t>2</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dirty="0" smtClean="0">
                          <a:solidFill>
                            <a:schemeClr val="accent1">
                              <a:lumMod val="75000"/>
                            </a:schemeClr>
                          </a:solidFill>
                          <a:latin typeface="Times New Roman" panose="02020603050405020304" pitchFamily="18" charset="0"/>
                          <a:ea typeface="Calibri" panose="020F0502020204030204" pitchFamily="34" charset="0"/>
                        </a:rPr>
                        <a:t>9m</a:t>
                      </a:r>
                      <a:r>
                        <a:rPr lang="en-US" sz="3200" baseline="30000" dirty="0" smtClean="0">
                          <a:solidFill>
                            <a:schemeClr val="accent1">
                              <a:lumMod val="75000"/>
                            </a:schemeClr>
                          </a:solidFill>
                          <a:latin typeface="Times New Roman" panose="02020603050405020304" pitchFamily="18" charset="0"/>
                          <a:ea typeface="Calibri" panose="020F0502020204030204" pitchFamily="34" charset="0"/>
                        </a:rPr>
                        <a:t>2</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dirty="0" smtClean="0">
                          <a:solidFill>
                            <a:schemeClr val="accent1">
                              <a:lumMod val="75000"/>
                            </a:schemeClr>
                          </a:solidFill>
                          <a:latin typeface="Times New Roman" panose="02020603050405020304" pitchFamily="18" charset="0"/>
                          <a:ea typeface="Calibri" panose="020F0502020204030204" pitchFamily="34" charset="0"/>
                        </a:rPr>
                        <a:t>10m</a:t>
                      </a:r>
                      <a:r>
                        <a:rPr lang="en-US" sz="3200" baseline="30000" dirty="0" smtClean="0">
                          <a:solidFill>
                            <a:schemeClr val="accent1">
                              <a:lumMod val="75000"/>
                            </a:schemeClr>
                          </a:solidFill>
                          <a:latin typeface="Times New Roman" panose="02020603050405020304" pitchFamily="18" charset="0"/>
                          <a:ea typeface="Calibri" panose="020F0502020204030204" pitchFamily="34" charset="0"/>
                        </a:rPr>
                        <a:t>2</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791427716"/>
                  </a:ext>
                </a:extLst>
              </a:tr>
              <a:tr h="849220">
                <a:tc>
                  <a:txBody>
                    <a:bodyPr/>
                    <a:lstStyle/>
                    <a:p>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3600" b="1" dirty="0" smtClean="0">
                          <a:solidFill>
                            <a:srgbClr val="FF0000"/>
                          </a:solidFill>
                          <a:latin typeface="Times New Roman" panose="02020603050405020304" pitchFamily="18" charset="0"/>
                          <a:ea typeface="Calibri" panose="020F0502020204030204" pitchFamily="34" charset="0"/>
                        </a:rPr>
                        <a:t>?</a:t>
                      </a:r>
                      <a:endParaRPr lang="en-US" sz="3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3600" b="1" i="0" u="none" strike="noStrike" kern="1200" cap="none" spc="0" normalizeH="0" baseline="0" noProof="0" dirty="0" smtClean="0">
                        <a:ln>
                          <a:noFill/>
                        </a:ln>
                        <a:solidFill>
                          <a:srgbClr val="FF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3600" b="1" i="0" u="none" strike="noStrike" kern="1200" cap="none" spc="0" normalizeH="0" baseline="0" noProof="0" dirty="0" smtClean="0">
                        <a:ln>
                          <a:noFill/>
                        </a:ln>
                        <a:solidFill>
                          <a:srgbClr val="FF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812521735"/>
                  </a:ext>
                </a:extLst>
              </a:tr>
            </a:tbl>
          </a:graphicData>
        </a:graphic>
      </p:graphicFrame>
      <p:sp>
        <p:nvSpPr>
          <p:cNvPr id="21" name="Content Placeholder 2">
            <a:extLst>
              <a:ext uri="{FF2B5EF4-FFF2-40B4-BE49-F238E27FC236}">
                <a16:creationId xmlns:a16="http://schemas.microsoft.com/office/drawing/2014/main" xmlns="" id="{B57E0B0F-4D29-4786-B2AB-B84D9F8B5429}"/>
              </a:ext>
            </a:extLst>
          </p:cNvPr>
          <p:cNvSpPr txBox="1">
            <a:spLocks/>
          </p:cNvSpPr>
          <p:nvPr/>
        </p:nvSpPr>
        <p:spPr>
          <a:xfrm>
            <a:off x="842403" y="3780031"/>
            <a:ext cx="3869087" cy="6195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Diện</a:t>
            </a:r>
            <a:r>
              <a:rPr kumimoji="0" lang="en-US" sz="32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tích</a:t>
            </a:r>
            <a:r>
              <a:rPr kumimoji="0" lang="en-US" sz="32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hình</a:t>
            </a:r>
            <a:r>
              <a:rPr kumimoji="0" lang="en-US" sz="32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vuông</a:t>
            </a:r>
            <a:r>
              <a:rPr kumimoji="0" lang="en-US" sz="40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endParaRPr kumimoji="0" lang="en-US" sz="40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p:txBody>
      </p:sp>
      <p:sp>
        <p:nvSpPr>
          <p:cNvPr id="22" name="Content Placeholder 2">
            <a:extLst>
              <a:ext uri="{FF2B5EF4-FFF2-40B4-BE49-F238E27FC236}">
                <a16:creationId xmlns:a16="http://schemas.microsoft.com/office/drawing/2014/main" xmlns="" id="{B57E0B0F-4D29-4786-B2AB-B84D9F8B5429}"/>
              </a:ext>
            </a:extLst>
          </p:cNvPr>
          <p:cNvSpPr txBox="1">
            <a:spLocks/>
          </p:cNvSpPr>
          <p:nvPr/>
        </p:nvSpPr>
        <p:spPr>
          <a:xfrm>
            <a:off x="842404" y="4702690"/>
            <a:ext cx="3636612" cy="6195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Cạnh</a:t>
            </a:r>
            <a:r>
              <a:rPr kumimoji="0" lang="en-US" sz="32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hình</a:t>
            </a:r>
            <a:r>
              <a:rPr kumimoji="0" lang="en-US" sz="32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r>
              <a:rPr kumimoji="0" lang="en-US" sz="32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vuông</a:t>
            </a:r>
            <a:r>
              <a:rPr kumimoji="0" lang="en-US" sz="40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rPr>
              <a:t>	</a:t>
            </a:r>
            <a:endParaRPr kumimoji="0" lang="en-US" sz="40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ahoma"/>
              <a:cs typeface="Times New Roman" panose="02020603050405020304" pitchFamily="18" charset="0"/>
            </a:endParaRPr>
          </a:p>
        </p:txBody>
      </p:sp>
      <p:sp>
        <p:nvSpPr>
          <p:cNvPr id="10" name="TextBox 9"/>
          <p:cNvSpPr txBox="1"/>
          <p:nvPr/>
        </p:nvSpPr>
        <p:spPr>
          <a:xfrm>
            <a:off x="5301516" y="4689320"/>
            <a:ext cx="937267" cy="646331"/>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7443271" y="4675951"/>
            <a:ext cx="937267" cy="646331"/>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9539209" y="4689319"/>
            <a:ext cx="549939" cy="646331"/>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ular Callout 10"/>
          <p:cNvSpPr/>
          <p:nvPr/>
        </p:nvSpPr>
        <p:spPr>
          <a:xfrm>
            <a:off x="3796216" y="5997844"/>
            <a:ext cx="4584322" cy="635431"/>
          </a:xfrm>
          <a:prstGeom prst="wedgeRoundRectCallout">
            <a:avLst>
              <a:gd name="adj1" fmla="val 78265"/>
              <a:gd name="adj2" fmla="val -172972"/>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đo</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2" name="Group 31">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33" name="Rectangle 32">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9"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742" y="5488260"/>
            <a:ext cx="1185999" cy="14194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4726" y="864154"/>
            <a:ext cx="8509274" cy="2485039"/>
          </a:xfrm>
          <a:prstGeom prst="rect">
            <a:avLst/>
          </a:prstGeom>
        </p:spPr>
        <p:txBody>
          <a:bodyPr wrap="square">
            <a:spAutoFit/>
          </a:bodyPr>
          <a:lstStyle/>
          <a:p>
            <a:pPr indent="342265" algn="just">
              <a:lnSpc>
                <a:spcPct val="105000"/>
              </a:lnSpc>
              <a:spcBef>
                <a:spcPts val="600"/>
              </a:spcBef>
              <a:spcAft>
                <a:spcPts val="600"/>
              </a:spcAft>
            </a:pPr>
            <a:r>
              <a:rPr lang="en-US" sz="3000" dirty="0" err="1">
                <a:solidFill>
                  <a:srgbClr val="0070C0"/>
                </a:solidFill>
                <a:latin typeface="Times New Roman" panose="02020603050405020304" pitchFamily="18" charset="0"/>
                <a:ea typeface="Calibri" panose="020F0502020204030204" pitchFamily="34" charset="0"/>
              </a:rPr>
              <a:t>Thực</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tế</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có</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hình</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vuông</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có</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diện</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tích</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là</a:t>
            </a:r>
            <a:r>
              <a:rPr lang="en-US" sz="3000" dirty="0">
                <a:solidFill>
                  <a:srgbClr val="0070C0"/>
                </a:solidFill>
                <a:latin typeface="Times New Roman" panose="02020603050405020304" pitchFamily="18" charset="0"/>
                <a:ea typeface="Calibri" panose="020F0502020204030204" pitchFamily="34" charset="0"/>
              </a:rPr>
              <a:t> 10m</a:t>
            </a:r>
            <a:r>
              <a:rPr lang="en-US" sz="3000" baseline="30000" dirty="0">
                <a:solidFill>
                  <a:srgbClr val="0070C0"/>
                </a:solidFill>
                <a:latin typeface="Times New Roman" panose="02020603050405020304" pitchFamily="18" charset="0"/>
                <a:ea typeface="Calibri" panose="020F0502020204030204" pitchFamily="34" charset="0"/>
              </a:rPr>
              <a:t>2</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nhưng</a:t>
            </a:r>
            <a:r>
              <a:rPr lang="en-US" sz="3000" dirty="0">
                <a:solidFill>
                  <a:srgbClr val="0070C0"/>
                </a:solidFill>
                <a:latin typeface="Times New Roman" panose="02020603050405020304" pitchFamily="18" charset="0"/>
                <a:ea typeface="Calibri" panose="020F0502020204030204" pitchFamily="34" charset="0"/>
              </a:rPr>
              <a:t> ta </a:t>
            </a:r>
            <a:r>
              <a:rPr lang="en-US" sz="3000" dirty="0" err="1">
                <a:solidFill>
                  <a:srgbClr val="0070C0"/>
                </a:solidFill>
                <a:latin typeface="Times New Roman" panose="02020603050405020304" pitchFamily="18" charset="0"/>
                <a:ea typeface="Calibri" panose="020F0502020204030204" pitchFamily="34" charset="0"/>
              </a:rPr>
              <a:t>không</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tìm</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được</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số</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hữu</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tỉ</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nào</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là</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cạnh</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của</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nó</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Vậy</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số</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đo</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cạnh</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hình</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vuông</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ấy</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là</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loại</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số</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nào</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chúng</a:t>
            </a:r>
            <a:r>
              <a:rPr lang="en-US" sz="3000" dirty="0">
                <a:solidFill>
                  <a:srgbClr val="0070C0"/>
                </a:solidFill>
                <a:latin typeface="Times New Roman" panose="02020603050405020304" pitchFamily="18" charset="0"/>
                <a:ea typeface="Calibri" panose="020F0502020204030204" pitchFamily="34" charset="0"/>
              </a:rPr>
              <a:t> ta </a:t>
            </a:r>
            <a:r>
              <a:rPr lang="en-US" sz="3000" dirty="0" err="1">
                <a:solidFill>
                  <a:srgbClr val="0070C0"/>
                </a:solidFill>
                <a:latin typeface="Times New Roman" panose="02020603050405020304" pitchFamily="18" charset="0"/>
                <a:ea typeface="Calibri" panose="020F0502020204030204" pitchFamily="34" charset="0"/>
              </a:rPr>
              <a:t>cùng</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đi</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tìm</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hiểu</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nội</a:t>
            </a:r>
            <a:r>
              <a:rPr lang="en-US" sz="3000" dirty="0">
                <a:solidFill>
                  <a:srgbClr val="0070C0"/>
                </a:solidFill>
                <a:latin typeface="Times New Roman" panose="02020603050405020304" pitchFamily="18" charset="0"/>
                <a:ea typeface="Calibri" panose="020F0502020204030204" pitchFamily="34" charset="0"/>
              </a:rPr>
              <a:t> dung </a:t>
            </a:r>
            <a:r>
              <a:rPr lang="en-US" sz="3000" dirty="0" err="1">
                <a:solidFill>
                  <a:srgbClr val="0070C0"/>
                </a:solidFill>
                <a:latin typeface="Times New Roman" panose="02020603050405020304" pitchFamily="18" charset="0"/>
                <a:ea typeface="Calibri" panose="020F0502020204030204" pitchFamily="34" charset="0"/>
              </a:rPr>
              <a:t>bài</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học</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hôm</a:t>
            </a:r>
            <a:r>
              <a:rPr lang="en-US" sz="3000" dirty="0">
                <a:solidFill>
                  <a:srgbClr val="0070C0"/>
                </a:solidFill>
                <a:latin typeface="Times New Roman" panose="02020603050405020304" pitchFamily="18" charset="0"/>
                <a:ea typeface="Calibri" panose="020F0502020204030204" pitchFamily="34" charset="0"/>
              </a:rPr>
              <a:t> nay. </a:t>
            </a:r>
            <a:r>
              <a:rPr lang="en-US" sz="3000" dirty="0" err="1">
                <a:solidFill>
                  <a:srgbClr val="0070C0"/>
                </a:solidFill>
                <a:latin typeface="Times New Roman" panose="02020603050405020304" pitchFamily="18" charset="0"/>
                <a:ea typeface="Calibri" panose="020F0502020204030204" pitchFamily="34" charset="0"/>
              </a:rPr>
              <a:t>Nó</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nằm</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trong</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chương</a:t>
            </a:r>
            <a:r>
              <a:rPr lang="en-US" sz="3000" dirty="0">
                <a:solidFill>
                  <a:srgbClr val="0070C0"/>
                </a:solidFill>
                <a:latin typeface="Times New Roman" panose="02020603050405020304" pitchFamily="18" charset="0"/>
                <a:ea typeface="Calibri" panose="020F0502020204030204" pitchFamily="34" charset="0"/>
              </a:rPr>
              <a:t> </a:t>
            </a:r>
            <a:r>
              <a:rPr lang="en-US" sz="3000" dirty="0" err="1">
                <a:solidFill>
                  <a:srgbClr val="0070C0"/>
                </a:solidFill>
                <a:latin typeface="Times New Roman" panose="02020603050405020304" pitchFamily="18" charset="0"/>
                <a:ea typeface="Calibri" panose="020F0502020204030204" pitchFamily="34" charset="0"/>
              </a:rPr>
              <a:t>mới</a:t>
            </a:r>
            <a:r>
              <a:rPr lang="en-US" sz="3000" dirty="0">
                <a:solidFill>
                  <a:srgbClr val="0070C0"/>
                </a:solidFill>
                <a:latin typeface="Times New Roman" panose="02020603050405020304" pitchFamily="18" charset="0"/>
                <a:ea typeface="Calibri" panose="020F0502020204030204" pitchFamily="34" charset="0"/>
              </a:rPr>
              <a:t>, </a:t>
            </a:r>
            <a:r>
              <a:rPr lang="en-US" sz="3000" b="1" dirty="0" err="1">
                <a:solidFill>
                  <a:srgbClr val="0070C0"/>
                </a:solidFill>
                <a:latin typeface="Times New Roman" panose="02020603050405020304" pitchFamily="18" charset="0"/>
                <a:ea typeface="Calibri" panose="020F0502020204030204" pitchFamily="34" charset="0"/>
              </a:rPr>
              <a:t>chương</a:t>
            </a:r>
            <a:r>
              <a:rPr lang="en-US" sz="3000" b="1" dirty="0">
                <a:solidFill>
                  <a:srgbClr val="0070C0"/>
                </a:solidFill>
                <a:latin typeface="Times New Roman" panose="02020603050405020304" pitchFamily="18" charset="0"/>
                <a:ea typeface="Calibri" panose="020F0502020204030204" pitchFamily="34" charset="0"/>
              </a:rPr>
              <a:t> II: SỐ THỰC</a:t>
            </a:r>
            <a:endParaRPr lang="en-US" sz="3000" dirty="0">
              <a:solidFill>
                <a:srgbClr val="0070C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2522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4265024-4988-49B3-9ABA-5CFA3E7D2886}"/>
              </a:ext>
            </a:extLst>
          </p:cNvPr>
          <p:cNvSpPr txBox="1">
            <a:spLocks noChangeArrowheads="1"/>
          </p:cNvSpPr>
          <p:nvPr/>
        </p:nvSpPr>
        <p:spPr bwMode="auto">
          <a:xfrm>
            <a:off x="3601354" y="560139"/>
            <a:ext cx="57818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CHƯƠNG </a:t>
            </a:r>
            <a:r>
              <a:rPr lang="en-US" altLang="en-US" sz="3600" b="1" dirty="0" smtClean="0">
                <a:solidFill>
                  <a:srgbClr val="FF0000"/>
                </a:solidFill>
                <a:latin typeface="Times New Roman" panose="02020603050405020304" pitchFamily="18" charset="0"/>
                <a:cs typeface="Times New Roman" panose="02020603050405020304" pitchFamily="18" charset="0"/>
              </a:rPr>
              <a:t>II</a:t>
            </a:r>
            <a:r>
              <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altLang="en-US" sz="36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THỰC</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Down Arrow 4">
            <a:extLst>
              <a:ext uri="{FF2B5EF4-FFF2-40B4-BE49-F238E27FC236}">
                <a16:creationId xmlns:a16="http://schemas.microsoft.com/office/drawing/2014/main" xmlns="" id="{351A5722-0089-4FC0-BD7D-0858E97C4873}"/>
              </a:ext>
            </a:extLst>
          </p:cNvPr>
          <p:cNvSpPr/>
          <p:nvPr/>
        </p:nvSpPr>
        <p:spPr>
          <a:xfrm>
            <a:off x="6054437" y="120087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xmlns="" id="{5BC133BF-9BBE-4924-88E5-717C2EF2B0BC}"/>
              </a:ext>
            </a:extLst>
          </p:cNvPr>
          <p:cNvSpPr/>
          <p:nvPr/>
        </p:nvSpPr>
        <p:spPr>
          <a:xfrm>
            <a:off x="2411125" y="1920009"/>
            <a:ext cx="7391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Down Arrow 6">
            <a:extLst>
              <a:ext uri="{FF2B5EF4-FFF2-40B4-BE49-F238E27FC236}">
                <a16:creationId xmlns:a16="http://schemas.microsoft.com/office/drawing/2014/main" xmlns="" id="{76A540C3-1721-44C0-A6BC-99283326FFBD}"/>
              </a:ext>
            </a:extLst>
          </p:cNvPr>
          <p:cNvSpPr/>
          <p:nvPr/>
        </p:nvSpPr>
        <p:spPr>
          <a:xfrm>
            <a:off x="2334758" y="207082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Down Arrow 7">
            <a:extLst>
              <a:ext uri="{FF2B5EF4-FFF2-40B4-BE49-F238E27FC236}">
                <a16:creationId xmlns:a16="http://schemas.microsoft.com/office/drawing/2014/main" xmlns="" id="{14A4AF7A-41E6-401A-9277-F978BA662FA5}"/>
              </a:ext>
            </a:extLst>
          </p:cNvPr>
          <p:cNvSpPr/>
          <p:nvPr/>
        </p:nvSpPr>
        <p:spPr>
          <a:xfrm>
            <a:off x="8186450" y="207082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Down Arrow 8">
            <a:extLst>
              <a:ext uri="{FF2B5EF4-FFF2-40B4-BE49-F238E27FC236}">
                <a16:creationId xmlns:a16="http://schemas.microsoft.com/office/drawing/2014/main" xmlns="" id="{55018F1F-6916-43E0-BBDA-5EDF4AC91C8E}"/>
              </a:ext>
            </a:extLst>
          </p:cNvPr>
          <p:cNvSpPr/>
          <p:nvPr/>
        </p:nvSpPr>
        <p:spPr>
          <a:xfrm>
            <a:off x="6740237" y="207082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Down Arrow 9">
            <a:extLst>
              <a:ext uri="{FF2B5EF4-FFF2-40B4-BE49-F238E27FC236}">
                <a16:creationId xmlns:a16="http://schemas.microsoft.com/office/drawing/2014/main" xmlns="" id="{5649AB53-3CA1-4D6B-9583-2DAF15ECDFEE}"/>
              </a:ext>
            </a:extLst>
          </p:cNvPr>
          <p:cNvSpPr/>
          <p:nvPr/>
        </p:nvSpPr>
        <p:spPr>
          <a:xfrm>
            <a:off x="5062250" y="207082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Down Arrow 10">
            <a:extLst>
              <a:ext uri="{FF2B5EF4-FFF2-40B4-BE49-F238E27FC236}">
                <a16:creationId xmlns:a16="http://schemas.microsoft.com/office/drawing/2014/main" xmlns="" id="{95258336-E95A-4A83-ADBD-F8C17212781F}"/>
              </a:ext>
            </a:extLst>
          </p:cNvPr>
          <p:cNvSpPr/>
          <p:nvPr/>
        </p:nvSpPr>
        <p:spPr>
          <a:xfrm>
            <a:off x="3692237" y="207082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Down Arrow 11">
            <a:extLst>
              <a:ext uri="{FF2B5EF4-FFF2-40B4-BE49-F238E27FC236}">
                <a16:creationId xmlns:a16="http://schemas.microsoft.com/office/drawing/2014/main" xmlns="" id="{5DE463D2-A775-4BFE-ADCD-74664AEE4280}"/>
              </a:ext>
            </a:extLst>
          </p:cNvPr>
          <p:cNvSpPr/>
          <p:nvPr/>
        </p:nvSpPr>
        <p:spPr>
          <a:xfrm>
            <a:off x="9559637" y="2070822"/>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103CA833-568E-45D9-AE26-853D7A6FFCE0}"/>
              </a:ext>
            </a:extLst>
          </p:cNvPr>
          <p:cNvSpPr/>
          <p:nvPr/>
        </p:nvSpPr>
        <p:spPr>
          <a:xfrm>
            <a:off x="1939637" y="2770908"/>
            <a:ext cx="1143000" cy="3692669"/>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89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vô</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Căn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bậc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C4F5D0B6-7E1D-48A5-9279-CA3BEBAC2C48}"/>
              </a:ext>
            </a:extLst>
          </p:cNvPr>
          <p:cNvSpPr/>
          <p:nvPr/>
        </p:nvSpPr>
        <p:spPr>
          <a:xfrm>
            <a:off x="4699077" y="2787149"/>
            <a:ext cx="1219200" cy="369266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89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trị</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tuyệt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thực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A9E04ACC-84C8-42D1-B4F6-035209503F32}"/>
              </a:ext>
            </a:extLst>
          </p:cNvPr>
          <p:cNvSpPr/>
          <p:nvPr/>
        </p:nvSpPr>
        <p:spPr>
          <a:xfrm>
            <a:off x="6283037" y="2772159"/>
            <a:ext cx="1219200" cy="370765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89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tròn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ước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lượng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159B5146-8EC9-4F7E-AA79-0D22A5581163}"/>
              </a:ext>
            </a:extLst>
          </p:cNvPr>
          <p:cNvSpPr/>
          <p:nvPr/>
        </p:nvSpPr>
        <p:spPr>
          <a:xfrm>
            <a:off x="7747077" y="2770908"/>
            <a:ext cx="1143000" cy="3707657"/>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89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lệ</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Dãy</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41A3341A-3E1E-46E9-A5C1-C162B2F06513}"/>
              </a:ext>
            </a:extLst>
          </p:cNvPr>
          <p:cNvSpPr/>
          <p:nvPr/>
        </p:nvSpPr>
        <p:spPr>
          <a:xfrm>
            <a:off x="9223606" y="2770909"/>
            <a:ext cx="1304769" cy="3707656"/>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89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black"/>
                </a:solidFill>
                <a:latin typeface="Times New Roman" panose="02020603050405020304" pitchFamily="18" charset="0"/>
                <a:cs typeface="Times New Roman" panose="02020603050405020304" pitchFamily="18" charset="0"/>
              </a:rPr>
              <a:t>Đại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lượng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lượng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nghịch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458C4023-CD80-4CF8-8700-52D12E86DAFA}"/>
              </a:ext>
            </a:extLst>
          </p:cNvPr>
          <p:cNvSpPr/>
          <p:nvPr/>
        </p:nvSpPr>
        <p:spPr bwMode="auto">
          <a:xfrm>
            <a:off x="3327477" y="2787149"/>
            <a:ext cx="1143000" cy="369266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89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R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thực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B41947A2-8C4E-460E-A29C-30BD4B5DB041}"/>
              </a:ext>
            </a:extLst>
          </p:cNvPr>
          <p:cNvGrpSpPr/>
          <p:nvPr/>
        </p:nvGrpSpPr>
        <p:grpSpPr>
          <a:xfrm rot="19823548">
            <a:off x="11908507" y="-2266550"/>
            <a:ext cx="3136324" cy="8030311"/>
            <a:chOff x="9055676" y="0"/>
            <a:chExt cx="3136324" cy="6858000"/>
          </a:xfrm>
        </p:grpSpPr>
        <p:sp>
          <p:nvSpPr>
            <p:cNvPr id="23" name="Rectangle 22">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Rectangle: Rounded Corners 19">
            <a:extLst>
              <a:ext uri="{FF2B5EF4-FFF2-40B4-BE49-F238E27FC236}">
                <a16:creationId xmlns:a16="http://schemas.microsoft.com/office/drawing/2014/main" xmlns="" id="{F0B9D66F-5601-40B8-86B8-4B94AB7C2B0B}"/>
              </a:ext>
            </a:extLst>
          </p:cNvPr>
          <p:cNvSpPr/>
          <p:nvPr/>
        </p:nvSpPr>
        <p:spPr>
          <a:xfrm>
            <a:off x="3308" y="-3033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1">
            <a:extLst>
              <a:ext uri="{FF2B5EF4-FFF2-40B4-BE49-F238E27FC236}">
                <a16:creationId xmlns:a16="http://schemas.microsoft.com/office/drawing/2014/main" xmlns="" id="{4D3CFCA8-27ED-41FB-92A9-BA8CC0500364}"/>
              </a:ext>
            </a:extLst>
          </p:cNvPr>
          <p:cNvSpPr txBox="1"/>
          <p:nvPr/>
        </p:nvSpPr>
        <p:spPr>
          <a:xfrm>
            <a:off x="163994" y="27060"/>
            <a:ext cx="40285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55A11"/>
                </a:solidFill>
                <a:effectLst/>
                <a:uLnTx/>
                <a:uFillTx/>
                <a:latin typeface="Times New Roman" panose="02020603050405020304" pitchFamily="18" charset="0"/>
                <a:ea typeface="+mn-ea"/>
                <a:cs typeface="Times New Roman" panose="02020603050405020304" pitchFamily="18" charset="0"/>
              </a:rPr>
              <a:t>HOẠT ĐỘNG MỞ ĐẦU</a:t>
            </a:r>
            <a:endParaRPr kumimoji="0" lang="en-US" sz="2800" b="0" i="0" u="none" strike="noStrike" kern="1200" cap="none" spc="0" normalizeH="0" baseline="0" noProof="0" dirty="0">
              <a:ln>
                <a:noFill/>
              </a:ln>
              <a:solidFill>
                <a:srgbClr val="C55A1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3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7"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7"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7"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7"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7"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7"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7"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ircle(in)">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16"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diamond(in)">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mph" presetSubtype="0" repeatCount="indefinite" fill="hold" nodeType="clickEffect">
                                  <p:stCondLst>
                                    <p:cond delay="0"/>
                                  </p:stCondLst>
                                  <p:childTnLst>
                                    <p:animEffect transition="out" filter="fade">
                                      <p:cBhvr>
                                        <p:cTn id="75" dur="500" tmFilter="0, 0; .2, .5; .8, .5; 1, 0"/>
                                        <p:tgtEl>
                                          <p:spTgt spid="14"/>
                                        </p:tgtEl>
                                      </p:cBhvr>
                                    </p:animEffect>
                                    <p:animScale>
                                      <p:cBhvr>
                                        <p:cTn id="7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4" name="!!2">
            <a:extLst>
              <a:ext uri="{FF2B5EF4-FFF2-40B4-BE49-F238E27FC236}">
                <a16:creationId xmlns:a16="http://schemas.microsoft.com/office/drawing/2014/main" xmlns="" id="{F4B5F415-7490-4054-85B4-10F7AE6D3385}"/>
              </a:ext>
            </a:extLst>
          </p:cNvPr>
          <p:cNvSpPr txBox="1">
            <a:spLocks/>
          </p:cNvSpPr>
          <p:nvPr/>
        </p:nvSpPr>
        <p:spPr>
          <a:xfrm>
            <a:off x="1302328" y="830436"/>
            <a:ext cx="8492602" cy="564411"/>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US" sz="3200" b="1" dirty="0" smtClean="0">
                <a:solidFill>
                  <a:srgbClr val="0C0D0E"/>
                </a:solidFill>
                <a:latin typeface="Times New Roman" panose="02020603050405020304" pitchFamily="18" charset="0"/>
                <a:ea typeface="Times New Roman" panose="02020603050405020304" pitchFamily="18" charset="0"/>
              </a:rPr>
              <a:t>§1. SỐ VÔ TỈ. CĂN BẬC HAI SỐ HỌC (</a:t>
            </a:r>
            <a:r>
              <a:rPr lang="en-US" sz="3200" b="1" dirty="0" err="1" smtClean="0">
                <a:solidFill>
                  <a:srgbClr val="0C0D0E"/>
                </a:solidFill>
                <a:latin typeface="Times New Roman" panose="02020603050405020304" pitchFamily="18" charset="0"/>
                <a:ea typeface="Times New Roman" panose="02020603050405020304" pitchFamily="18" charset="0"/>
              </a:rPr>
              <a:t>tiết</a:t>
            </a:r>
            <a:r>
              <a:rPr lang="en-US" sz="3200" b="1" dirty="0" smtClean="0">
                <a:solidFill>
                  <a:srgbClr val="0C0D0E"/>
                </a:solidFill>
                <a:latin typeface="Times New Roman" panose="02020603050405020304" pitchFamily="18" charset="0"/>
                <a:ea typeface="Times New Roman" panose="02020603050405020304" pitchFamily="18" charset="0"/>
              </a:rPr>
              <a:t> 1)</a:t>
            </a:r>
            <a:endParaRPr lang="en-US" sz="3200" dirty="0">
              <a:solidFill>
                <a:srgbClr val="0C0D0E"/>
              </a:solidFill>
              <a:latin typeface="Times New Roman" panose="02020603050405020304" pitchFamily="18" charset="0"/>
              <a:ea typeface="Calibri" panose="020F0502020204030204" pitchFamily="34" charset="0"/>
            </a:endParaRPr>
          </a:p>
        </p:txBody>
      </p:sp>
      <p:sp>
        <p:nvSpPr>
          <p:cNvPr id="15" name="TextBox 14">
            <a:extLst>
              <a:ext uri="{FF2B5EF4-FFF2-40B4-BE49-F238E27FC236}">
                <a16:creationId xmlns:a16="http://schemas.microsoft.com/office/drawing/2014/main" xmlns="" id="{B4265024-4988-49B3-9ABA-5CFA3E7D2886}"/>
              </a:ext>
            </a:extLst>
          </p:cNvPr>
          <p:cNvSpPr txBox="1">
            <a:spLocks noChangeArrowheads="1"/>
          </p:cNvSpPr>
          <p:nvPr/>
        </p:nvSpPr>
        <p:spPr bwMode="auto">
          <a:xfrm>
            <a:off x="3136405" y="137611"/>
            <a:ext cx="57818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CHƯƠNG </a:t>
            </a:r>
            <a:r>
              <a:rPr lang="en-US" altLang="en-US" sz="3600" b="1" dirty="0" smtClean="0">
                <a:solidFill>
                  <a:srgbClr val="FF0000"/>
                </a:solidFill>
                <a:latin typeface="Times New Roman" panose="02020603050405020304" pitchFamily="18" charset="0"/>
                <a:cs typeface="Times New Roman" panose="02020603050405020304" pitchFamily="18" charset="0"/>
              </a:rPr>
              <a:t>II</a:t>
            </a:r>
            <a:r>
              <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altLang="en-US" sz="36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THỰC</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Title 1"/>
          <p:cNvSpPr>
            <a:spLocks noGrp="1"/>
          </p:cNvSpPr>
          <p:nvPr>
            <p:ph type="title"/>
          </p:nvPr>
        </p:nvSpPr>
        <p:spPr>
          <a:xfrm>
            <a:off x="210518" y="1543445"/>
            <a:ext cx="8229600" cy="563562"/>
          </a:xfrm>
        </p:spPr>
        <p:txBody>
          <a:bodyPr>
            <a:noAutofit/>
          </a:bodyPr>
          <a:lstStyle/>
          <a:p>
            <a:r>
              <a:rPr lang="en-US" sz="3200" b="1" dirty="0" smtClean="0">
                <a:solidFill>
                  <a:srgbClr val="008000"/>
                </a:solidFill>
                <a:latin typeface="Times New Roman" panose="02020603050405020304" pitchFamily="18" charset="0"/>
                <a:cs typeface="Times New Roman" panose="02020603050405020304" pitchFamily="18" charset="0"/>
              </a:rPr>
              <a:t>I. SỐ </a:t>
            </a:r>
            <a:r>
              <a:rPr lang="en-US"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VÔ </a:t>
            </a:r>
            <a:r>
              <a:rPr lang="en-US" sz="32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TỈ. </a:t>
            </a:r>
            <a:endParaRPr lang="en-US" sz="3200" b="1" dirty="0">
              <a:solidFill>
                <a:srgbClr val="008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69363" y="2107007"/>
            <a:ext cx="3762568" cy="584775"/>
          </a:xfrm>
          <a:prstGeom prst="rect">
            <a:avLst/>
          </a:prstGeom>
        </p:spPr>
        <p:txBody>
          <a:bodyPr wrap="none">
            <a:spAutoFit/>
          </a:bodyPr>
          <a:lstStyle/>
          <a:p>
            <a:pPr>
              <a:spcBef>
                <a:spcPts val="600"/>
              </a:spcBef>
              <a:spcAft>
                <a:spcPts val="600"/>
              </a:spcAft>
            </a:pPr>
            <a:r>
              <a:rPr lang="nl-NL" sz="3200" b="1" dirty="0">
                <a:solidFill>
                  <a:srgbClr val="000000"/>
                </a:solidFill>
                <a:latin typeface="Times New Roman" panose="02020603050405020304" pitchFamily="18" charset="0"/>
                <a:ea typeface="Calibri" panose="020F0502020204030204" pitchFamily="34" charset="0"/>
              </a:rPr>
              <a:t>1. Khái niệm số vô tỉ</a:t>
            </a:r>
            <a:endParaRPr lang="en-US" sz="3200" dirty="0">
              <a:solidFill>
                <a:srgbClr val="000000"/>
              </a:solidFill>
              <a:latin typeface="Times New Roman" panose="02020603050405020304" pitchFamily="18" charset="0"/>
              <a:ea typeface="Calibri" panose="020F0502020204030204" pitchFamily="34" charset="0"/>
            </a:endParaRPr>
          </a:p>
        </p:txBody>
      </p:sp>
      <p:sp>
        <p:nvSpPr>
          <p:cNvPr id="20" name="Rectangle 19"/>
          <p:cNvSpPr/>
          <p:nvPr/>
        </p:nvSpPr>
        <p:spPr>
          <a:xfrm>
            <a:off x="736775" y="3421519"/>
            <a:ext cx="10129696" cy="646331"/>
          </a:xfrm>
          <a:prstGeom prst="rect">
            <a:avLst/>
          </a:prstGeom>
        </p:spPr>
        <p:txBody>
          <a:bodyPr wrap="none">
            <a:spAutoFit/>
          </a:bodyPr>
          <a:lstStyle/>
          <a:p>
            <a:pPr>
              <a:spcBef>
                <a:spcPts val="600"/>
              </a:spcBef>
              <a:spcAft>
                <a:spcPts val="600"/>
              </a:spcAft>
            </a:pPr>
            <a:r>
              <a:rPr lang="nl-NL"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 số không phải là số hữu tỉ được gọi là số vô tỉ.</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520097" y="4486829"/>
            <a:ext cx="5317481" cy="646331"/>
          </a:xfrm>
          <a:prstGeom prst="rect">
            <a:avLst/>
          </a:prstGeom>
        </p:spPr>
        <p:txBody>
          <a:bodyPr wrap="none">
            <a:spAutoFit/>
          </a:bodyPr>
          <a:lstStyle/>
          <a:p>
            <a:pPr>
              <a:spcBef>
                <a:spcPts val="600"/>
              </a:spcBef>
              <a:spcAft>
                <a:spcPts val="600"/>
              </a:spcAft>
            </a:pPr>
            <a:r>
              <a:rPr lang="nl-NL" sz="3600" dirty="0">
                <a:solidFill>
                  <a:srgbClr val="0000FF"/>
                </a:solidFill>
                <a:latin typeface="Times New Roman" panose="02020603050405020304" pitchFamily="18" charset="0"/>
                <a:ea typeface="Calibri" panose="020F0502020204030204" pitchFamily="34" charset="0"/>
              </a:rPr>
              <a:t>VD: Số x thỏa mãn x</a:t>
            </a:r>
            <a:r>
              <a:rPr lang="nl-NL" sz="3600" baseline="30000" dirty="0">
                <a:solidFill>
                  <a:srgbClr val="0000FF"/>
                </a:solidFill>
                <a:latin typeface="Times New Roman" panose="02020603050405020304" pitchFamily="18" charset="0"/>
                <a:ea typeface="Calibri" panose="020F0502020204030204" pitchFamily="34" charset="0"/>
              </a:rPr>
              <a:t>2</a:t>
            </a:r>
            <a:r>
              <a:rPr lang="nl-NL" sz="3600" dirty="0">
                <a:solidFill>
                  <a:srgbClr val="0000FF"/>
                </a:solidFill>
                <a:latin typeface="Times New Roman" panose="02020603050405020304" pitchFamily="18" charset="0"/>
                <a:ea typeface="Calibri" panose="020F0502020204030204" pitchFamily="34" charset="0"/>
              </a:rPr>
              <a:t> = 10 </a:t>
            </a:r>
            <a:endParaRPr lang="en-US" sz="3600" dirty="0">
              <a:solidFill>
                <a:srgbClr val="0000FF"/>
              </a:solidFill>
              <a:latin typeface="Times New Roman" panose="02020603050405020304" pitchFamily="18" charset="0"/>
              <a:ea typeface="Calibri" panose="020F0502020204030204" pitchFamily="34" charset="0"/>
            </a:endParaRPr>
          </a:p>
        </p:txBody>
      </p:sp>
      <p:sp>
        <p:nvSpPr>
          <p:cNvPr id="18" name="Rectangle 17"/>
          <p:cNvSpPr/>
          <p:nvPr/>
        </p:nvSpPr>
        <p:spPr>
          <a:xfrm>
            <a:off x="446678" y="2842023"/>
            <a:ext cx="10467814" cy="1754326"/>
          </a:xfrm>
          <a:prstGeom prst="rect">
            <a:avLst/>
          </a:prstGeom>
        </p:spPr>
        <p:txBody>
          <a:bodyPr wrap="square">
            <a:spAutoFit/>
          </a:bodyPr>
          <a:lstStyle/>
          <a:p>
            <a:pPr>
              <a:spcBef>
                <a:spcPts val="600"/>
              </a:spcBef>
              <a:spcAft>
                <a:spcPts val="600"/>
              </a:spcAft>
            </a:pPr>
            <a:r>
              <a:rPr lang="nl-NL" sz="3600" dirty="0">
                <a:solidFill>
                  <a:srgbClr val="0000FF"/>
                </a:solidFill>
                <a:latin typeface="Times New Roman" panose="02020603050405020304" pitchFamily="18" charset="0"/>
                <a:ea typeface="Calibri" panose="020F0502020204030204" pitchFamily="34" charset="0"/>
              </a:rPr>
              <a:t>Trong đời sống thực tiễn con người ta thường gặp những số không phải là số hữu tỉ. Những số không phải là số hữu tỉ được gọi là số vô tỉ.</a:t>
            </a:r>
            <a:endParaRPr lang="en-US" sz="3600" dirty="0">
              <a:solidFill>
                <a:srgbClr val="0000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28991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8"/>
                                        </p:tgtEl>
                                        <p:attrNameLst>
                                          <p:attrName>ppt_w</p:attrName>
                                        </p:attrNameLst>
                                      </p:cBhvr>
                                      <p:tavLst>
                                        <p:tav tm="0">
                                          <p:val>
                                            <p:strVal val="ppt_w"/>
                                          </p:val>
                                        </p:tav>
                                        <p:tav tm="100000">
                                          <p:val>
                                            <p:fltVal val="0"/>
                                          </p:val>
                                        </p:tav>
                                      </p:tavLst>
                                    </p:anim>
                                    <p:anim calcmode="lin" valueType="num">
                                      <p:cBhvr>
                                        <p:cTn id="14" dur="500"/>
                                        <p:tgtEl>
                                          <p:spTgt spid="18"/>
                                        </p:tgtEl>
                                        <p:attrNameLst>
                                          <p:attrName>ppt_h</p:attrName>
                                        </p:attrNameLst>
                                      </p:cBhvr>
                                      <p:tavLst>
                                        <p:tav tm="0">
                                          <p:val>
                                            <p:strVal val="ppt_h"/>
                                          </p:val>
                                        </p:tav>
                                        <p:tav tm="100000">
                                          <p:val>
                                            <p:fltVal val="0"/>
                                          </p:val>
                                        </p:tav>
                                      </p:tavLst>
                                    </p:anim>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build="p"/>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graphicFrame>
        <p:nvGraphicFramePr>
          <p:cNvPr id="3" name="Object 2"/>
          <p:cNvGraphicFramePr>
            <a:graphicFrameLocks noChangeAspect="1"/>
          </p:cNvGraphicFramePr>
          <p:nvPr>
            <p:extLst>
              <p:ext uri="{D42A27DB-BD31-4B8C-83A1-F6EECF244321}">
                <p14:modId xmlns:p14="http://schemas.microsoft.com/office/powerpoint/2010/main" val="3620802080"/>
              </p:ext>
            </p:extLst>
          </p:nvPr>
        </p:nvGraphicFramePr>
        <p:xfrm>
          <a:off x="381830" y="1363662"/>
          <a:ext cx="3620535" cy="3620535"/>
        </p:xfrm>
        <a:graphic>
          <a:graphicData uri="http://schemas.openxmlformats.org/presentationml/2006/ole">
            <mc:AlternateContent xmlns:mc="http://schemas.openxmlformats.org/markup-compatibility/2006">
              <mc:Choice xmlns:v="urn:schemas-microsoft-com:vml" Requires="v">
                <p:oleObj spid="_x0000_s4126" name="Equation" r:id="rId3" imgW="228600" imgH="228600" progId="Equation.DSMT4">
                  <p:embed/>
                </p:oleObj>
              </mc:Choice>
              <mc:Fallback>
                <p:oleObj name="Equation" r:id="rId3" imgW="228600" imgH="228600" progId="Equation.DSMT4">
                  <p:embed/>
                  <p:pic>
                    <p:nvPicPr>
                      <p:cNvPr id="3" name="Object 2"/>
                      <p:cNvPicPr/>
                      <p:nvPr/>
                    </p:nvPicPr>
                    <p:blipFill>
                      <a:blip r:embed="rId4"/>
                      <a:stretch>
                        <a:fillRect/>
                      </a:stretch>
                    </p:blipFill>
                    <p:spPr>
                      <a:xfrm>
                        <a:off x="381830" y="1363662"/>
                        <a:ext cx="3620535" cy="3620535"/>
                      </a:xfrm>
                      <a:prstGeom prst="rect">
                        <a:avLst/>
                      </a:prstGeom>
                    </p:spPr>
                  </p:pic>
                </p:oleObj>
              </mc:Fallback>
            </mc:AlternateContent>
          </a:graphicData>
        </a:graphic>
      </p:graphicFrame>
      <p:sp>
        <p:nvSpPr>
          <p:cNvPr id="15" name="Rectangle 14"/>
          <p:cNvSpPr/>
          <p:nvPr/>
        </p:nvSpPr>
        <p:spPr>
          <a:xfrm>
            <a:off x="361615" y="159547"/>
            <a:ext cx="11140558" cy="156966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48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Số Pi (kí hiệu   ) được người Babylon cổ đại phát hiện gần 4000 năm trước. </a:t>
            </a:r>
            <a:endParaRPr kumimoji="0" lang="en-US" sz="48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70464410"/>
              </p:ext>
            </p:extLst>
          </p:nvPr>
        </p:nvGraphicFramePr>
        <p:xfrm>
          <a:off x="3846790" y="393264"/>
          <a:ext cx="477966" cy="477966"/>
        </p:xfrm>
        <a:graphic>
          <a:graphicData uri="http://schemas.openxmlformats.org/presentationml/2006/ole">
            <mc:AlternateContent xmlns:mc="http://schemas.openxmlformats.org/markup-compatibility/2006">
              <mc:Choice xmlns:v="urn:schemas-microsoft-com:vml" Requires="v">
                <p:oleObj spid="_x0000_s4127" name="Equation" r:id="rId5" imgW="228600" imgH="228600" progId="Equation.DSMT4">
                  <p:embed/>
                </p:oleObj>
              </mc:Choice>
              <mc:Fallback>
                <p:oleObj name="Equation" r:id="rId5" imgW="228600" imgH="228600" progId="Equation.DSMT4">
                  <p:embed/>
                  <p:pic>
                    <p:nvPicPr>
                      <p:cNvPr id="9" name="Object 8"/>
                      <p:cNvPicPr/>
                      <p:nvPr/>
                    </p:nvPicPr>
                    <p:blipFill>
                      <a:blip r:embed="rId6"/>
                      <a:stretch>
                        <a:fillRect/>
                      </a:stretch>
                    </p:blipFill>
                    <p:spPr>
                      <a:xfrm>
                        <a:off x="3846790" y="393264"/>
                        <a:ext cx="477966" cy="477966"/>
                      </a:xfrm>
                      <a:prstGeom prst="rect">
                        <a:avLst/>
                      </a:prstGeom>
                    </p:spPr>
                  </p:pic>
                </p:oleObj>
              </mc:Fallback>
            </mc:AlternateContent>
          </a:graphicData>
        </a:graphic>
      </p:graphicFrame>
      <p:sp>
        <p:nvSpPr>
          <p:cNvPr id="14" name="Rectangle 13"/>
          <p:cNvSpPr/>
          <p:nvPr/>
        </p:nvSpPr>
        <p:spPr>
          <a:xfrm>
            <a:off x="1280868" y="5077265"/>
            <a:ext cx="8151890" cy="156966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nl-NL" sz="48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Nó là tỉ số giữa chu vi hình tròn và độ dài đường kính.</a:t>
            </a:r>
            <a:endParaRPr kumimoji="0" lang="en-US" sz="48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endParaRPr>
          </a:p>
        </p:txBody>
      </p:sp>
      <p:sp>
        <p:nvSpPr>
          <p:cNvPr id="11" name="TextBox 10"/>
          <p:cNvSpPr txBox="1"/>
          <p:nvPr/>
        </p:nvSpPr>
        <p:spPr>
          <a:xfrm>
            <a:off x="4099845" y="1411644"/>
            <a:ext cx="1526096" cy="3154710"/>
          </a:xfrm>
          <a:prstGeom prst="rect">
            <a:avLst/>
          </a:prstGeom>
          <a:noFill/>
        </p:spPr>
        <p:txBody>
          <a:bodyPr wrap="square" rtlCol="0">
            <a:spAutoFit/>
          </a:bodyPr>
          <a:lstStyle/>
          <a:p>
            <a:r>
              <a:rPr lang="en-US" sz="19900" dirty="0" smtClean="0">
                <a:cs typeface="Times New Roman" panose="02020603050405020304" pitchFamily="18" charset="0"/>
              </a:rPr>
              <a:t>=</a:t>
            </a:r>
            <a:endParaRPr lang="en-US" sz="19900" dirty="0">
              <a:cs typeface="Times New Roman" panose="02020603050405020304" pitchFamily="18" charset="0"/>
            </a:endParaRPr>
          </a:p>
        </p:txBody>
      </p:sp>
      <p:grpSp>
        <p:nvGrpSpPr>
          <p:cNvPr id="20" name="Group 19"/>
          <p:cNvGrpSpPr/>
          <p:nvPr/>
        </p:nvGrpSpPr>
        <p:grpSpPr>
          <a:xfrm>
            <a:off x="5799399" y="1863082"/>
            <a:ext cx="5633735" cy="2565223"/>
            <a:chOff x="5799399" y="1863082"/>
            <a:chExt cx="5633735" cy="2565223"/>
          </a:xfrm>
        </p:grpSpPr>
        <p:cxnSp>
          <p:nvCxnSpPr>
            <p:cNvPr id="13" name="Straight Connector 12"/>
            <p:cNvCxnSpPr/>
            <p:nvPr/>
          </p:nvCxnSpPr>
          <p:spPr>
            <a:xfrm>
              <a:off x="5843378" y="3173929"/>
              <a:ext cx="5434222" cy="12592"/>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40189" y="1863082"/>
              <a:ext cx="4463953" cy="1323439"/>
            </a:xfrm>
            <a:prstGeom prst="rect">
              <a:avLst/>
            </a:prstGeom>
            <a:noFill/>
          </p:spPr>
          <p:txBody>
            <a:bodyPr wrap="square" rtlCol="0">
              <a:spAutoFit/>
            </a:bodyPr>
            <a:lstStyle/>
            <a:p>
              <a:r>
                <a:rPr lang="en-US" sz="8000" b="1" dirty="0" smtClean="0">
                  <a:latin typeface="Times New Roman" panose="02020603050405020304" pitchFamily="18" charset="0"/>
                  <a:cs typeface="Times New Roman" panose="02020603050405020304" pitchFamily="18" charset="0"/>
                </a:rPr>
                <a:t>Chu vi</a:t>
              </a:r>
              <a:endParaRPr lang="en-US" sz="80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799399" y="3104866"/>
              <a:ext cx="5633735" cy="1323439"/>
            </a:xfrm>
            <a:prstGeom prst="rect">
              <a:avLst/>
            </a:prstGeom>
            <a:noFill/>
          </p:spPr>
          <p:txBody>
            <a:bodyPr wrap="square" rtlCol="0">
              <a:spAutoFit/>
            </a:bodyPr>
            <a:lstStyle/>
            <a:p>
              <a:r>
                <a:rPr lang="en-US" sz="8000" b="1" dirty="0" err="1" smtClean="0">
                  <a:latin typeface="Times New Roman" panose="02020603050405020304" pitchFamily="18" charset="0"/>
                  <a:cs typeface="Times New Roman" panose="02020603050405020304" pitchFamily="18" charset="0"/>
                </a:rPr>
                <a:t>Đường</a:t>
              </a:r>
              <a:r>
                <a:rPr lang="en-US" sz="8000" b="1" dirty="0" smtClean="0">
                  <a:latin typeface="Times New Roman" panose="02020603050405020304" pitchFamily="18" charset="0"/>
                  <a:cs typeface="Times New Roman" panose="02020603050405020304" pitchFamily="18" charset="0"/>
                </a:rPr>
                <a:t> </a:t>
              </a:r>
              <a:r>
                <a:rPr lang="en-US" sz="8000" b="1" dirty="0" err="1" smtClean="0">
                  <a:latin typeface="Times New Roman" panose="02020603050405020304" pitchFamily="18" charset="0"/>
                  <a:cs typeface="Times New Roman" panose="02020603050405020304" pitchFamily="18" charset="0"/>
                </a:rPr>
                <a:t>kính</a:t>
              </a:r>
              <a:endParaRPr lang="en-US" sz="8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127013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3000"/>
                                  </p:iterate>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left)">
                                      <p:cBhvr>
                                        <p:cTn id="14" dur="500"/>
                                        <p:tgtEl>
                                          <p:spTgt spid="15">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25"/>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2025"/>
                            </p:stCondLst>
                            <p:childTnLst>
                              <p:par>
                                <p:cTn id="27" presetID="22" presetClass="entr" presetSubtype="8"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3" name="Object 2"/>
          <p:cNvGraphicFramePr>
            <a:graphicFrameLocks noChangeAspect="1"/>
          </p:cNvGraphicFramePr>
          <p:nvPr>
            <p:extLst>
              <p:ext uri="{D42A27DB-BD31-4B8C-83A1-F6EECF244321}">
                <p14:modId xmlns:p14="http://schemas.microsoft.com/office/powerpoint/2010/main" val="352102722"/>
              </p:ext>
            </p:extLst>
          </p:nvPr>
        </p:nvGraphicFramePr>
        <p:xfrm>
          <a:off x="3502015" y="1435108"/>
          <a:ext cx="3846437" cy="3846437"/>
        </p:xfrm>
        <a:graphic>
          <a:graphicData uri="http://schemas.openxmlformats.org/presentationml/2006/ole">
            <mc:AlternateContent xmlns:mc="http://schemas.openxmlformats.org/markup-compatibility/2006">
              <mc:Choice xmlns:v="urn:schemas-microsoft-com:vml" Requires="v">
                <p:oleObj spid="_x0000_s3096" name="Equation" r:id="rId3" imgW="228600" imgH="228600" progId="Equation.DSMT4">
                  <p:embed/>
                </p:oleObj>
              </mc:Choice>
              <mc:Fallback>
                <p:oleObj name="Equation" r:id="rId3" imgW="228600" imgH="228600" progId="Equation.DSMT4">
                  <p:embed/>
                  <p:pic>
                    <p:nvPicPr>
                      <p:cNvPr id="0" name=""/>
                      <p:cNvPicPr/>
                      <p:nvPr/>
                    </p:nvPicPr>
                    <p:blipFill>
                      <a:blip r:embed="rId4"/>
                      <a:stretch>
                        <a:fillRect/>
                      </a:stretch>
                    </p:blipFill>
                    <p:spPr>
                      <a:xfrm>
                        <a:off x="3502015" y="1435108"/>
                        <a:ext cx="3846437" cy="3846437"/>
                      </a:xfrm>
                      <a:prstGeom prst="rect">
                        <a:avLst/>
                      </a:prstGeom>
                    </p:spPr>
                  </p:pic>
                </p:oleObj>
              </mc:Fallback>
            </mc:AlternateContent>
          </a:graphicData>
        </a:graphic>
      </p:graphicFrame>
      <p:sp>
        <p:nvSpPr>
          <p:cNvPr id="15" name="Rectangle 14"/>
          <p:cNvSpPr/>
          <p:nvPr/>
        </p:nvSpPr>
        <p:spPr>
          <a:xfrm>
            <a:off x="275211" y="141711"/>
            <a:ext cx="10765321" cy="1323439"/>
          </a:xfrm>
          <a:prstGeom prst="rect">
            <a:avLst/>
          </a:prstGeom>
        </p:spPr>
        <p:txBody>
          <a:bodyPr wrap="square">
            <a:spAutoFit/>
          </a:bodyPr>
          <a:lstStyle/>
          <a:p>
            <a:pPr>
              <a:spcBef>
                <a:spcPts val="600"/>
              </a:spcBef>
              <a:spcAft>
                <a:spcPts val="600"/>
              </a:spcAft>
            </a:pPr>
            <a:r>
              <a:rPr lang="nl-NL" sz="4000" dirty="0" smtClean="0">
                <a:solidFill>
                  <a:srgbClr val="0000FF"/>
                </a:solidFill>
                <a:latin typeface="Times New Roman" panose="02020603050405020304" pitchFamily="18" charset="0"/>
                <a:ea typeface="Calibri" panose="020F0502020204030204" pitchFamily="34" charset="0"/>
              </a:rPr>
              <a:t>Năm 1760 nhà toán học Jonhan Heinrich Lambert (Thụy Sĩ) đã chứng tỏ được rằng</a:t>
            </a:r>
            <a:endParaRPr lang="en-US" sz="4000" dirty="0">
              <a:solidFill>
                <a:srgbClr val="0000FF"/>
              </a:solidFill>
              <a:latin typeface="Times New Roman" panose="02020603050405020304" pitchFamily="18" charset="0"/>
              <a:ea typeface="Calibri" panose="020F0502020204030204" pitchFamily="34" charset="0"/>
            </a:endParaRPr>
          </a:p>
        </p:txBody>
      </p:sp>
      <p:sp>
        <p:nvSpPr>
          <p:cNvPr id="11" name="TextBox 10"/>
          <p:cNvSpPr txBox="1"/>
          <p:nvPr/>
        </p:nvSpPr>
        <p:spPr>
          <a:xfrm>
            <a:off x="1425558" y="4688197"/>
            <a:ext cx="8825452" cy="2215991"/>
          </a:xfrm>
          <a:prstGeom prst="rect">
            <a:avLst/>
          </a:prstGeom>
          <a:noFill/>
        </p:spPr>
        <p:txBody>
          <a:bodyPr wrap="square" rtlCol="0">
            <a:spAutoFit/>
          </a:bodyPr>
          <a:lstStyle/>
          <a:p>
            <a:r>
              <a:rPr lang="en-US" sz="13800" b="1" dirty="0" err="1" smtClean="0">
                <a:latin typeface="Times New Roman" panose="02020603050405020304" pitchFamily="18" charset="0"/>
                <a:cs typeface="Times New Roman" panose="02020603050405020304" pitchFamily="18" charset="0"/>
              </a:rPr>
              <a:t>Là</a:t>
            </a:r>
            <a:r>
              <a:rPr lang="en-US" sz="13800" b="1" dirty="0" smtClean="0">
                <a:latin typeface="Times New Roman" panose="02020603050405020304" pitchFamily="18" charset="0"/>
                <a:cs typeface="Times New Roman" panose="02020603050405020304" pitchFamily="18" charset="0"/>
              </a:rPr>
              <a:t> </a:t>
            </a:r>
            <a:r>
              <a:rPr lang="en-US" sz="13800" b="1" dirty="0" err="1" smtClean="0">
                <a:latin typeface="Times New Roman" panose="02020603050405020304" pitchFamily="18" charset="0"/>
                <a:cs typeface="Times New Roman" panose="02020603050405020304" pitchFamily="18" charset="0"/>
              </a:rPr>
              <a:t>số</a:t>
            </a:r>
            <a:r>
              <a:rPr lang="en-US" sz="13800" b="1" dirty="0" smtClean="0">
                <a:latin typeface="Times New Roman" panose="02020603050405020304" pitchFamily="18" charset="0"/>
                <a:cs typeface="Times New Roman" panose="02020603050405020304" pitchFamily="18" charset="0"/>
              </a:rPr>
              <a:t> </a:t>
            </a:r>
            <a:r>
              <a:rPr lang="en-US" sz="13800" b="1" dirty="0" err="1" smtClean="0">
                <a:latin typeface="Times New Roman" panose="02020603050405020304" pitchFamily="18" charset="0"/>
                <a:cs typeface="Times New Roman" panose="02020603050405020304" pitchFamily="18" charset="0"/>
              </a:rPr>
              <a:t>vô</a:t>
            </a:r>
            <a:r>
              <a:rPr lang="en-US" sz="13800" b="1" dirty="0" smtClean="0">
                <a:latin typeface="Times New Roman" panose="02020603050405020304" pitchFamily="18" charset="0"/>
                <a:cs typeface="Times New Roman" panose="02020603050405020304" pitchFamily="18" charset="0"/>
              </a:rPr>
              <a:t> </a:t>
            </a:r>
            <a:r>
              <a:rPr lang="en-US" sz="13800" b="1" dirty="0" err="1" smtClean="0">
                <a:latin typeface="Times New Roman" panose="02020603050405020304" pitchFamily="18" charset="0"/>
                <a:cs typeface="Times New Roman" panose="02020603050405020304" pitchFamily="18" charset="0"/>
              </a:rPr>
              <a:t>tỉ</a:t>
            </a:r>
            <a:endParaRPr lang="en-US" sz="13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646287" y="2440215"/>
            <a:ext cx="2131105" cy="2215991"/>
          </a:xfrm>
          <a:prstGeom prst="rect">
            <a:avLst/>
          </a:prstGeom>
        </p:spPr>
        <p:txBody>
          <a:bodyPr wrap="square">
            <a:spAutoFit/>
          </a:bodyPr>
          <a:lstStyle/>
          <a:p>
            <a:r>
              <a:rPr lang="nl-NL" sz="13800" b="1" dirty="0" smtClean="0">
                <a:latin typeface="Times New Roman" panose="02020603050405020304" pitchFamily="18" charset="0"/>
                <a:ea typeface="Calibri" panose="020F0502020204030204" pitchFamily="34" charset="0"/>
              </a:rPr>
              <a:t>Số</a:t>
            </a:r>
            <a:endParaRPr lang="en-US" sz="13800" dirty="0"/>
          </a:p>
        </p:txBody>
      </p:sp>
    </p:spTree>
    <p:extLst>
      <p:ext uri="{BB962C8B-B14F-4D97-AF65-F5344CB8AC3E}">
        <p14:creationId xmlns:p14="http://schemas.microsoft.com/office/powerpoint/2010/main" val="228415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left)">
                                      <p:cBhvr>
                                        <p:cTn id="13" dur="500"/>
                                        <p:tgtEl>
                                          <p:spTgt spid="15">
                                            <p:txEl>
                                              <p:pRg st="0" end="0"/>
                                            </p:txEl>
                                          </p:spTgt>
                                        </p:tgtEl>
                                      </p:cBhvr>
                                    </p:animEffect>
                                  </p:childTnLst>
                                </p:cTn>
                              </p:par>
                            </p:childTnLst>
                          </p:cTn>
                        </p:par>
                        <p:par>
                          <p:cTn id="14" fill="hold">
                            <p:stCondLst>
                              <p:cond delay="2550"/>
                            </p:stCondLst>
                            <p:childTnLst>
                              <p:par>
                                <p:cTn id="15" presetID="37" presetClass="path" presetSubtype="0" accel="50000" decel="50000" fill="hold" nodeType="afterEffect">
                                  <p:stCondLst>
                                    <p:cond delay="0"/>
                                  </p:stCondLst>
                                  <p:childTnLst>
                                    <p:animMotion origin="layout" path="M -1.875E-6 -3.33333E-6 L 0.02878 0.00486 C 0.03464 0.00602 0.04375 0.00672 0.05313 0.00672 C 0.06393 0.00672 0.0724 0.00602 0.07839 0.00486 L 0.10703 -3.33333E-6 " pathEditMode="relative" rAng="0" ptsTypes="AAAAA">
                                      <p:cBhvr>
                                        <p:cTn id="16" dur="2000" fill="hold"/>
                                        <p:tgtEl>
                                          <p:spTgt spid="3"/>
                                        </p:tgtEl>
                                        <p:attrNameLst>
                                          <p:attrName>ppt_x</p:attrName>
                                          <p:attrName>ppt_y</p:attrName>
                                        </p:attrNameLst>
                                      </p:cBhvr>
                                      <p:rCtr x="5352" y="324"/>
                                    </p:animMotion>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15" name="Rectangle 5"/>
          <p:cNvSpPr>
            <a:spLocks noChangeArrowheads="1"/>
          </p:cNvSpPr>
          <p:nvPr/>
        </p:nvSpPr>
        <p:spPr bwMode="auto">
          <a:xfrm>
            <a:off x="123945" y="412999"/>
            <a:ext cx="2792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Viết</a:t>
            </a:r>
            <a:r>
              <a:rPr kumimoji="0" lang="en-US" altLang="en-US" sz="36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36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số hữu tỉ </a:t>
            </a:r>
            <a:endParaRPr kumimoji="0" lang="nl-NL" altLang="en-US" sz="4400" b="0" i="0" u="none" strike="noStrike" cap="none" normalizeH="0" baseline="0" dirty="0" smtClean="0">
              <a:ln>
                <a:noFill/>
              </a:ln>
              <a:solidFill>
                <a:srgbClr val="0000FF"/>
              </a:solidFill>
              <a:effectLst/>
              <a:latin typeface="Arial" panose="020B0604020202020204"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720549213"/>
              </p:ext>
            </p:extLst>
          </p:nvPr>
        </p:nvGraphicFramePr>
        <p:xfrm>
          <a:off x="2709242" y="14988"/>
          <a:ext cx="544543" cy="1488419"/>
        </p:xfrm>
        <a:graphic>
          <a:graphicData uri="http://schemas.openxmlformats.org/presentationml/2006/ole">
            <mc:AlternateContent xmlns:mc="http://schemas.openxmlformats.org/markup-compatibility/2006">
              <mc:Choice xmlns:v="urn:schemas-microsoft-com:vml" Requires="v">
                <p:oleObj spid="_x0000_s5149" name="Equation" r:id="rId3" imgW="139680" imgH="393480" progId="Equation.DSMT4">
                  <p:embed/>
                </p:oleObj>
              </mc:Choice>
              <mc:Fallback>
                <p:oleObj name="Equation" r:id="rId3" imgW="139680" imgH="393480" progId="Equation.DSMT4">
                  <p:embed/>
                  <p:pic>
                    <p:nvPicPr>
                      <p:cNvPr id="0" name="Object 4"/>
                      <p:cNvPicPr>
                        <a:picLocks noChangeAspect="1" noChangeArrowheads="1"/>
                      </p:cNvPicPr>
                      <p:nvPr/>
                    </p:nvPicPr>
                    <p:blipFill>
                      <a:blip r:embed="rId4"/>
                      <a:srcRect/>
                      <a:stretch>
                        <a:fillRect/>
                      </a:stretch>
                    </p:blipFill>
                    <p:spPr bwMode="auto">
                      <a:xfrm>
                        <a:off x="2709242" y="14988"/>
                        <a:ext cx="544543" cy="1488419"/>
                      </a:xfrm>
                      <a:prstGeom prst="rect">
                        <a:avLst/>
                      </a:prstGeom>
                      <a:noFill/>
                    </p:spPr>
                  </p:pic>
                </p:oleObj>
              </mc:Fallback>
            </mc:AlternateContent>
          </a:graphicData>
        </a:graphic>
      </p:graphicFrame>
      <p:sp>
        <p:nvSpPr>
          <p:cNvPr id="17" name="Rectangle 6"/>
          <p:cNvSpPr>
            <a:spLocks noChangeArrowheads="1"/>
          </p:cNvSpPr>
          <p:nvPr/>
        </p:nvSpPr>
        <p:spPr bwMode="auto">
          <a:xfrm>
            <a:off x="3150904" y="412999"/>
            <a:ext cx="80137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36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dưới dạng số thập phân vô hạn tuần hoàn.</a:t>
            </a:r>
            <a:endParaRPr kumimoji="0" lang="nl-NL" altLang="en-US" sz="4400" b="0" i="0" u="none" strike="noStrike" cap="none" normalizeH="0" baseline="0" dirty="0" smtClean="0">
              <a:ln>
                <a:noFill/>
              </a:ln>
              <a:solidFill>
                <a:srgbClr val="0000FF"/>
              </a:solidFill>
              <a:effectLst/>
              <a:latin typeface="Arial" panose="020B06040202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385532189"/>
              </p:ext>
            </p:extLst>
          </p:nvPr>
        </p:nvGraphicFramePr>
        <p:xfrm>
          <a:off x="1385007" y="1474041"/>
          <a:ext cx="3062482" cy="1443238"/>
        </p:xfrm>
        <a:graphic>
          <a:graphicData uri="http://schemas.openxmlformats.org/presentationml/2006/ole">
            <mc:AlternateContent xmlns:mc="http://schemas.openxmlformats.org/markup-compatibility/2006">
              <mc:Choice xmlns:v="urn:schemas-microsoft-com:vml" Requires="v">
                <p:oleObj spid="_x0000_s5150" name="Equation" r:id="rId5" imgW="827947" imgH="390282" progId="Equation.DSMT4">
                  <p:embed/>
                </p:oleObj>
              </mc:Choice>
              <mc:Fallback>
                <p:oleObj name="Equation" r:id="rId5" imgW="827947" imgH="390282" progId="Equation.DSMT4">
                  <p:embed/>
                  <p:pic>
                    <p:nvPicPr>
                      <p:cNvPr id="0" name=""/>
                      <p:cNvPicPr/>
                      <p:nvPr/>
                    </p:nvPicPr>
                    <p:blipFill>
                      <a:blip r:embed="rId6"/>
                      <a:stretch>
                        <a:fillRect/>
                      </a:stretch>
                    </p:blipFill>
                    <p:spPr>
                      <a:xfrm>
                        <a:off x="1385007" y="1474041"/>
                        <a:ext cx="3062482" cy="1443238"/>
                      </a:xfrm>
                      <a:prstGeom prst="rect">
                        <a:avLst/>
                      </a:prstGeom>
                    </p:spPr>
                  </p:pic>
                </p:oleObj>
              </mc:Fallback>
            </mc:AlternateContent>
          </a:graphicData>
        </a:graphic>
      </p:graphicFrame>
      <p:sp>
        <p:nvSpPr>
          <p:cNvPr id="20" name="Rectangle 19"/>
          <p:cNvSpPr/>
          <p:nvPr/>
        </p:nvSpPr>
        <p:spPr>
          <a:xfrm>
            <a:off x="123945" y="2868554"/>
            <a:ext cx="11040691" cy="1200329"/>
          </a:xfrm>
          <a:prstGeom prst="rect">
            <a:avLst/>
          </a:prstGeom>
        </p:spPr>
        <p:txBody>
          <a:bodyPr wrap="square">
            <a:spAutoFit/>
          </a:bodyPr>
          <a:lstStyle/>
          <a:p>
            <a:r>
              <a:rPr lang="en-US" sz="3600" dirty="0" err="1" smtClean="0">
                <a:solidFill>
                  <a:srgbClr val="0000FF"/>
                </a:solidFill>
                <a:latin typeface="Times New Roman" panose="02020603050405020304" pitchFamily="18" charset="0"/>
                <a:ea typeface="Calibri" panose="020F0502020204030204" pitchFamily="34" charset="0"/>
              </a:rPr>
              <a:t>Số</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a:solidFill>
                  <a:srgbClr val="0000FF"/>
                </a:solidFill>
                <a:latin typeface="Times New Roman" panose="02020603050405020304" pitchFamily="18" charset="0"/>
                <a:ea typeface="Calibri" panose="020F0502020204030204" pitchFamily="34" charset="0"/>
              </a:rPr>
              <a:t>0,3333…. </a:t>
            </a:r>
            <a:r>
              <a:rPr lang="en-US" sz="3600" dirty="0" err="1">
                <a:solidFill>
                  <a:srgbClr val="0000FF"/>
                </a:solidFill>
                <a:latin typeface="Times New Roman" panose="02020603050405020304" pitchFamily="18" charset="0"/>
                <a:ea typeface="Calibri" panose="020F0502020204030204" pitchFamily="34" charset="0"/>
              </a:rPr>
              <a:t>Có</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vô</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số</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các</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số</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khác</a:t>
            </a:r>
            <a:r>
              <a:rPr lang="en-US" sz="3600" dirty="0">
                <a:solidFill>
                  <a:srgbClr val="0000FF"/>
                </a:solidFill>
                <a:latin typeface="Times New Roman" panose="02020603050405020304" pitchFamily="18" charset="0"/>
                <a:ea typeface="Calibri" panose="020F0502020204030204" pitchFamily="34" charset="0"/>
              </a:rPr>
              <a:t> 0 ở </a:t>
            </a:r>
            <a:r>
              <a:rPr lang="en-US" sz="3600" dirty="0" err="1">
                <a:solidFill>
                  <a:srgbClr val="0000FF"/>
                </a:solidFill>
                <a:latin typeface="Times New Roman" panose="02020603050405020304" pitchFamily="18" charset="0"/>
                <a:ea typeface="Calibri" panose="020F0502020204030204" pitchFamily="34" charset="0"/>
              </a:rPr>
              <a:t>phần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thập</a:t>
            </a:r>
            <a:r>
              <a:rPr lang="en-US" sz="3600" dirty="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phân</a:t>
            </a:r>
            <a:endParaRPr lang="en-US" sz="3600" dirty="0" smtClean="0">
              <a:solidFill>
                <a:srgbClr val="0000FF"/>
              </a:solidFill>
              <a:latin typeface="Times New Roman" panose="02020603050405020304" pitchFamily="18" charset="0"/>
              <a:ea typeface="Calibri" panose="020F0502020204030204" pitchFamily="34" charset="0"/>
            </a:endParaRPr>
          </a:p>
          <a:p>
            <a:r>
              <a:rPr lang="en-US" sz="3600" dirty="0" smtClean="0">
                <a:solidFill>
                  <a:srgbClr val="0000FF"/>
                </a:solidFill>
                <a:latin typeface="Times New Roman" panose="02020603050405020304" pitchFamily="18" charset="0"/>
                <a:ea typeface="Calibri" panose="020F0502020204030204" pitchFamily="34" charset="0"/>
              </a:rPr>
              <a:t> </a:t>
            </a:r>
            <a:r>
              <a:rPr lang="en-US" sz="3600" dirty="0">
                <a:solidFill>
                  <a:srgbClr val="0000FF"/>
                </a:solidFill>
                <a:latin typeface="Times New Roman" panose="02020603050405020304" pitchFamily="18" charset="0"/>
                <a:ea typeface="Calibri" panose="020F0502020204030204" pitchFamily="34" charset="0"/>
              </a:rPr>
              <a:t>=&gt; </a:t>
            </a:r>
            <a:r>
              <a:rPr lang="en-US" sz="3600" dirty="0" err="1">
                <a:solidFill>
                  <a:srgbClr val="0000FF"/>
                </a:solidFill>
                <a:latin typeface="Times New Roman" panose="02020603050405020304" pitchFamily="18" charset="0"/>
                <a:ea typeface="Calibri" panose="020F0502020204030204" pitchFamily="34" charset="0"/>
              </a:rPr>
              <a:t>số</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thập</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phân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vô</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hạn</a:t>
            </a:r>
            <a:r>
              <a:rPr lang="en-US" sz="3600" dirty="0">
                <a:solidFill>
                  <a:srgbClr val="0000FF"/>
                </a:solidFill>
                <a:latin typeface="Times New Roman" panose="02020603050405020304" pitchFamily="18" charset="0"/>
                <a:ea typeface="Calibri" panose="020F0502020204030204" pitchFamily="34" charset="0"/>
              </a:rPr>
              <a:t>. </a:t>
            </a:r>
            <a:endParaRPr lang="en-US" sz="3600" dirty="0">
              <a:solidFill>
                <a:srgbClr val="0000FF"/>
              </a:solidFill>
            </a:endParaRPr>
          </a:p>
        </p:txBody>
      </p:sp>
      <p:sp>
        <p:nvSpPr>
          <p:cNvPr id="22" name="Rectangle 21"/>
          <p:cNvSpPr/>
          <p:nvPr/>
        </p:nvSpPr>
        <p:spPr>
          <a:xfrm>
            <a:off x="384589" y="4265476"/>
            <a:ext cx="10717959" cy="2106410"/>
          </a:xfrm>
          <a:prstGeom prst="rect">
            <a:avLst/>
          </a:prstGeom>
        </p:spPr>
        <p:txBody>
          <a:bodyPr wrap="square">
            <a:spAutoFit/>
          </a:bodyPr>
          <a:lstStyle/>
          <a:p>
            <a:pPr algn="just">
              <a:lnSpc>
                <a:spcPct val="115000"/>
              </a:lnSpc>
              <a:spcBef>
                <a:spcPts val="600"/>
              </a:spcBef>
              <a:spcAft>
                <a:spcPts val="600"/>
              </a:spcAft>
            </a:pPr>
            <a:r>
              <a:rPr lang="en-US" sz="3600" dirty="0" smtClean="0">
                <a:solidFill>
                  <a:srgbClr val="0000FF"/>
                </a:solidFill>
                <a:latin typeface="Times New Roman" panose="02020603050405020304" pitchFamily="18" charset="0"/>
                <a:ea typeface="Calibri" panose="020F0502020204030204" pitchFamily="34" charset="0"/>
              </a:rPr>
              <a:t>Ở </a:t>
            </a:r>
            <a:r>
              <a:rPr lang="en-US" sz="3600" dirty="0" err="1" smtClean="0">
                <a:solidFill>
                  <a:srgbClr val="0000FF"/>
                </a:solidFill>
                <a:latin typeface="Times New Roman" panose="02020603050405020304" pitchFamily="18" charset="0"/>
                <a:ea typeface="Calibri" panose="020F0502020204030204" pitchFamily="34" charset="0"/>
              </a:rPr>
              <a:t>tận</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cùng</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phần</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thập</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phân</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số</a:t>
            </a:r>
            <a:r>
              <a:rPr lang="en-US" sz="3600" dirty="0" smtClean="0">
                <a:solidFill>
                  <a:srgbClr val="0000FF"/>
                </a:solidFill>
                <a:latin typeface="Times New Roman" panose="02020603050405020304" pitchFamily="18" charset="0"/>
                <a:ea typeface="Calibri" panose="020F0502020204030204" pitchFamily="34" charset="0"/>
              </a:rPr>
              <a:t> 3 </a:t>
            </a:r>
            <a:r>
              <a:rPr lang="en-US" sz="3600" dirty="0" err="1" smtClean="0">
                <a:solidFill>
                  <a:srgbClr val="0000FF"/>
                </a:solidFill>
                <a:latin typeface="Times New Roman" panose="02020603050405020304" pitchFamily="18" charset="0"/>
                <a:ea typeface="Calibri" panose="020F0502020204030204" pitchFamily="34" charset="0"/>
              </a:rPr>
              <a:t>được</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lặp</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đi</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lặp</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lại</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vô</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hạn</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lần</a:t>
            </a:r>
            <a:r>
              <a:rPr lang="en-US" sz="3600" dirty="0" smtClean="0">
                <a:solidFill>
                  <a:srgbClr val="0000FF"/>
                </a:solidFill>
                <a:latin typeface="Times New Roman" panose="02020603050405020304" pitchFamily="18" charset="0"/>
                <a:ea typeface="Calibri" panose="020F0502020204030204" pitchFamily="34" charset="0"/>
              </a:rPr>
              <a:t> =&gt; </a:t>
            </a:r>
            <a:r>
              <a:rPr lang="en-US" sz="3600" dirty="0" err="1" smtClean="0">
                <a:solidFill>
                  <a:srgbClr val="0000FF"/>
                </a:solidFill>
                <a:latin typeface="Times New Roman" panose="02020603050405020304" pitchFamily="18" charset="0"/>
                <a:ea typeface="Calibri" panose="020F0502020204030204" pitchFamily="34" charset="0"/>
              </a:rPr>
              <a:t>số</a:t>
            </a:r>
            <a:r>
              <a:rPr lang="en-US" sz="3600" dirty="0" smtClean="0">
                <a:solidFill>
                  <a:srgbClr val="0000FF"/>
                </a:solidFill>
                <a:latin typeface="Times New Roman" panose="02020603050405020304" pitchFamily="18" charset="0"/>
                <a:ea typeface="Calibri" panose="020F0502020204030204" pitchFamily="34" charset="0"/>
              </a:rPr>
              <a:t> 0,333…. </a:t>
            </a:r>
            <a:r>
              <a:rPr lang="en-US" sz="3600" dirty="0" err="1" smtClean="0">
                <a:solidFill>
                  <a:srgbClr val="0000FF"/>
                </a:solidFill>
                <a:latin typeface="Times New Roman" panose="02020603050405020304" pitchFamily="18" charset="0"/>
                <a:ea typeface="Calibri" panose="020F0502020204030204" pitchFamily="34" charset="0"/>
              </a:rPr>
              <a:t>là</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số</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thập</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phân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vô</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hạn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tuần</a:t>
            </a:r>
            <a:r>
              <a:rPr lang="en-US" sz="3600" dirty="0">
                <a:solidFill>
                  <a:srgbClr val="0000FF"/>
                </a:solidFill>
                <a:latin typeface="Times New Roman" panose="02020603050405020304" pitchFamily="18" charset="0"/>
                <a:ea typeface="Calibri" panose="020F0502020204030204" pitchFamily="34" charset="0"/>
              </a:rPr>
              <a:t> </a:t>
            </a:r>
            <a:r>
              <a:rPr lang="en-US" sz="3600" dirty="0" err="1">
                <a:solidFill>
                  <a:srgbClr val="0000FF"/>
                </a:solidFill>
                <a:latin typeface="Times New Roman" panose="02020603050405020304" pitchFamily="18" charset="0"/>
                <a:ea typeface="Calibri" panose="020F0502020204030204" pitchFamily="34" charset="0"/>
              </a:rPr>
              <a:t>hoàn</a:t>
            </a:r>
            <a:r>
              <a:rPr lang="en-US" sz="3600" dirty="0" smtClean="0">
                <a:solidFill>
                  <a:srgbClr val="0000FF"/>
                </a:solidFill>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3600" dirty="0" smtClean="0">
                <a:solidFill>
                  <a:srgbClr val="0000FF"/>
                </a:solidFill>
                <a:latin typeface="Times New Roman" panose="02020603050405020304" pitchFamily="18" charset="0"/>
                <a:ea typeface="Calibri" panose="020F0502020204030204" pitchFamily="34" charset="0"/>
              </a:rPr>
              <a:t>Chu </a:t>
            </a:r>
            <a:r>
              <a:rPr lang="en-US" sz="3600" dirty="0" err="1" smtClean="0">
                <a:solidFill>
                  <a:srgbClr val="0000FF"/>
                </a:solidFill>
                <a:latin typeface="Times New Roman" panose="02020603050405020304" pitchFamily="18" charset="0"/>
                <a:ea typeface="Calibri" panose="020F0502020204030204" pitchFamily="34" charset="0"/>
              </a:rPr>
              <a:t>kì</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của</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nó</a:t>
            </a:r>
            <a:r>
              <a:rPr lang="en-US" sz="3600" dirty="0" smtClean="0">
                <a:solidFill>
                  <a:srgbClr val="0000FF"/>
                </a:solidFill>
                <a:latin typeface="Times New Roman" panose="02020603050405020304" pitchFamily="18" charset="0"/>
                <a:ea typeface="Calibri" panose="020F0502020204030204" pitchFamily="34" charset="0"/>
              </a:rPr>
              <a:t> </a:t>
            </a:r>
            <a:r>
              <a:rPr lang="en-US" sz="3600" dirty="0" err="1" smtClean="0">
                <a:solidFill>
                  <a:srgbClr val="0000FF"/>
                </a:solidFill>
                <a:latin typeface="Times New Roman" panose="02020603050405020304" pitchFamily="18" charset="0"/>
                <a:ea typeface="Calibri" panose="020F0502020204030204" pitchFamily="34" charset="0"/>
              </a:rPr>
              <a:t>là</a:t>
            </a:r>
            <a:r>
              <a:rPr lang="en-US" sz="3600" dirty="0" smtClean="0">
                <a:solidFill>
                  <a:srgbClr val="0000FF"/>
                </a:solidFill>
                <a:latin typeface="Times New Roman" panose="02020603050405020304" pitchFamily="18" charset="0"/>
                <a:ea typeface="Calibri" panose="020F0502020204030204" pitchFamily="34" charset="0"/>
              </a:rPr>
              <a:t> 3</a:t>
            </a:r>
            <a:endParaRPr lang="en-US" sz="3600" dirty="0">
              <a:solidFill>
                <a:srgbClr val="0000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23813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300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11" name="!!2">
            <a:extLst>
              <a:ext uri="{FF2B5EF4-FFF2-40B4-BE49-F238E27FC236}">
                <a16:creationId xmlns:a16="http://schemas.microsoft.com/office/drawing/2014/main" xmlns="" id="{F4B5F415-7490-4054-85B4-10F7AE6D3385}"/>
              </a:ext>
            </a:extLst>
          </p:cNvPr>
          <p:cNvSpPr txBox="1">
            <a:spLocks/>
          </p:cNvSpPr>
          <p:nvPr/>
        </p:nvSpPr>
        <p:spPr>
          <a:xfrm>
            <a:off x="1494833" y="0"/>
            <a:ext cx="8492602" cy="564411"/>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US" sz="3200" b="1" dirty="0" smtClean="0">
                <a:solidFill>
                  <a:srgbClr val="0C0D0E"/>
                </a:solidFill>
                <a:latin typeface="Times New Roman" panose="02020603050405020304" pitchFamily="18" charset="0"/>
                <a:ea typeface="Times New Roman" panose="02020603050405020304" pitchFamily="18" charset="0"/>
              </a:rPr>
              <a:t>§1. SỐ VÔ TỈ. CĂN BẬC HAI SỐ HỌC (</a:t>
            </a:r>
            <a:r>
              <a:rPr lang="en-US" sz="3200" b="1" dirty="0" err="1" smtClean="0">
                <a:solidFill>
                  <a:srgbClr val="0C0D0E"/>
                </a:solidFill>
                <a:latin typeface="Times New Roman" panose="02020603050405020304" pitchFamily="18" charset="0"/>
                <a:ea typeface="Times New Roman" panose="02020603050405020304" pitchFamily="18" charset="0"/>
              </a:rPr>
              <a:t>tiết</a:t>
            </a:r>
            <a:r>
              <a:rPr lang="en-US" sz="3200" b="1" dirty="0" smtClean="0">
                <a:solidFill>
                  <a:srgbClr val="0C0D0E"/>
                </a:solidFill>
                <a:latin typeface="Times New Roman" panose="02020603050405020304" pitchFamily="18" charset="0"/>
                <a:ea typeface="Times New Roman" panose="02020603050405020304" pitchFamily="18" charset="0"/>
              </a:rPr>
              <a:t> 1)</a:t>
            </a:r>
            <a:endParaRPr lang="en-US" sz="3200" dirty="0">
              <a:solidFill>
                <a:srgbClr val="0C0D0E"/>
              </a:solidFill>
              <a:latin typeface="Times New Roman" panose="02020603050405020304" pitchFamily="18" charset="0"/>
              <a:ea typeface="Calibri" panose="020F0502020204030204" pitchFamily="34" charset="0"/>
            </a:endParaRPr>
          </a:p>
        </p:txBody>
      </p:sp>
      <p:sp>
        <p:nvSpPr>
          <p:cNvPr id="3" name="Rectangle 2"/>
          <p:cNvSpPr/>
          <p:nvPr/>
        </p:nvSpPr>
        <p:spPr>
          <a:xfrm>
            <a:off x="1106748" y="820349"/>
            <a:ext cx="8148384" cy="646331"/>
          </a:xfrm>
          <a:prstGeom prst="rect">
            <a:avLst/>
          </a:prstGeom>
        </p:spPr>
        <p:txBody>
          <a:bodyPr wrap="none">
            <a:spAutoFit/>
          </a:bodyPr>
          <a:lstStyle/>
          <a:p>
            <a:pPr>
              <a:spcBef>
                <a:spcPts val="600"/>
              </a:spcBef>
              <a:spcAft>
                <a:spcPts val="600"/>
              </a:spcAft>
            </a:pPr>
            <a:r>
              <a:rPr lang="nl-NL" sz="3600" b="1" dirty="0">
                <a:solidFill>
                  <a:srgbClr val="000000"/>
                </a:solidFill>
                <a:latin typeface="Times New Roman" panose="02020603050405020304" pitchFamily="18" charset="0"/>
                <a:ea typeface="Calibri" panose="020F0502020204030204" pitchFamily="34" charset="0"/>
              </a:rPr>
              <a:t>2. Số thập phân vô hạn không tuần hoàn</a:t>
            </a:r>
            <a:endParaRPr lang="en-US" sz="3600" dirty="0">
              <a:solidFill>
                <a:srgbClr val="000000"/>
              </a:solidFill>
              <a:latin typeface="Times New Roman" panose="02020603050405020304" pitchFamily="18" charset="0"/>
              <a:ea typeface="Calibri" panose="020F0502020204030204" pitchFamily="34" charset="0"/>
            </a:endParaRPr>
          </a:p>
        </p:txBody>
      </p:sp>
      <p:sp>
        <p:nvSpPr>
          <p:cNvPr id="17" name="Rectangle 16"/>
          <p:cNvSpPr/>
          <p:nvPr/>
        </p:nvSpPr>
        <p:spPr>
          <a:xfrm>
            <a:off x="323571" y="1262547"/>
            <a:ext cx="9947695" cy="1366528"/>
          </a:xfrm>
          <a:prstGeom prst="rect">
            <a:avLst/>
          </a:prstGeom>
        </p:spPr>
        <p:txBody>
          <a:bodyPr wrap="square">
            <a:spAutoFit/>
          </a:bodyPr>
          <a:lstStyle/>
          <a:p>
            <a:pPr>
              <a:lnSpc>
                <a:spcPct val="115000"/>
              </a:lnSpc>
              <a:spcBef>
                <a:spcPts val="600"/>
              </a:spcBef>
              <a:spcAft>
                <a:spcPts val="600"/>
              </a:spcAft>
            </a:pPr>
            <a:r>
              <a:rPr lang="en-US" sz="3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0 ở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545940" y="2445071"/>
            <a:ext cx="10864907" cy="1366528"/>
          </a:xfrm>
          <a:prstGeom prst="rect">
            <a:avLst/>
          </a:prstGeom>
        </p:spPr>
        <p:txBody>
          <a:bodyPr wrap="square">
            <a:spAutoFit/>
          </a:bodyPr>
          <a:lstStyle/>
          <a:p>
            <a:pPr algn="just">
              <a:lnSpc>
                <a:spcPct val="115000"/>
              </a:lnSpc>
              <a:spcBef>
                <a:spcPts val="600"/>
              </a:spcBef>
              <a:spcAft>
                <a:spcPts val="600"/>
              </a:spcAft>
            </a:pP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534710" y="3811599"/>
            <a:ext cx="11046272" cy="1366528"/>
          </a:xfrm>
          <a:prstGeom prst="rect">
            <a:avLst/>
          </a:prstGeom>
        </p:spPr>
        <p:txBody>
          <a:bodyPr wrap="square">
            <a:spAutoFit/>
          </a:bodyPr>
          <a:lstStyle/>
          <a:p>
            <a:pPr>
              <a:lnSpc>
                <a:spcPct val="115000"/>
              </a:lnSpc>
              <a:spcBef>
                <a:spcPts val="600"/>
              </a:spcBef>
              <a:spcAft>
                <a:spcPts val="600"/>
              </a:spcAft>
            </a:pP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VD: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0,333…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hoàn</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3, ta </a:t>
            </a:r>
            <a:r>
              <a:rPr lang="en-US" sz="36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smtClean="0">
                <a:solidFill>
                  <a:srgbClr val="0000FF"/>
                </a:solidFill>
                <a:latin typeface="Times New Roman" panose="02020603050405020304" pitchFamily="18" charset="0"/>
                <a:ea typeface="Calibri" panose="020F0502020204030204" pitchFamily="34" charset="0"/>
              </a:rPr>
              <a:t>0,333…. = 0,(3)</a:t>
            </a:r>
            <a:r>
              <a:rPr lang="en-US" sz="36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446678" y="5205830"/>
            <a:ext cx="11405280" cy="729430"/>
          </a:xfrm>
          <a:prstGeom prst="rect">
            <a:avLst/>
          </a:prstGeom>
        </p:spPr>
        <p:txBody>
          <a:bodyPr wrap="square">
            <a:spAutoFit/>
          </a:bodyPr>
          <a:lstStyle/>
          <a:p>
            <a:pPr>
              <a:lnSpc>
                <a:spcPct val="115000"/>
              </a:lnSpc>
              <a:spcBef>
                <a:spcPts val="600"/>
              </a:spcBef>
              <a:spcAft>
                <a:spcPts val="600"/>
              </a:spcAft>
            </a:pP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3,141414… = 3,(14</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thập</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207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3752</TotalTime>
  <Words>1732</Words>
  <Application>Microsoft Office PowerPoint</Application>
  <PresentationFormat>Widescreen</PresentationFormat>
  <Paragraphs>219</Paragraphs>
  <Slides>23</Slides>
  <Notes>7</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Arial</vt:lpstr>
      <vt:lpstr>Calibri</vt:lpstr>
      <vt:lpstr>Calibri Light</vt:lpstr>
      <vt:lpstr>Cambria Math</vt:lpstr>
      <vt:lpstr>Rockwell</vt:lpstr>
      <vt:lpstr>Symbol</vt:lpstr>
      <vt:lpstr>Tahoma</vt:lpstr>
      <vt:lpstr>Times New Roman</vt:lpstr>
      <vt:lpstr>Office Theme</vt:lpstr>
      <vt:lpstr>Equation</vt:lpstr>
      <vt:lpstr> §1. SỐ VÔ TỈ. CĂN BẬC HAI SỐ HỌC (tiết 1)</vt:lpstr>
      <vt:lpstr>Thực hiện theo các yêu cầu sau</vt:lpstr>
      <vt:lpstr>PowerPoint Presentation</vt:lpstr>
      <vt:lpstr>PowerPoint Presentation</vt:lpstr>
      <vt:lpstr>I. SỐ VÔ TỈ.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SỐ VÔ TỈ. </vt:lpstr>
      <vt:lpstr>PowerPoint Presentation</vt:lpstr>
      <vt:lpstr>PowerPoint Presentation</vt:lpstr>
      <vt:lpstr>PowerPoint Presentation</vt:lpstr>
      <vt:lpstr>PowerPoint Presentation</vt:lpstr>
      <vt:lpstr>Mini game: Tiếp sức</vt:lpstr>
      <vt:lpstr>Mini game: Tiếp sức</vt:lpstr>
      <vt:lpstr>I. SỐ VÔ TỈ. </vt:lpstr>
      <vt:lpstr>PowerPoint Presentation</vt:lpstr>
      <vt:lpstr>Remember… Safety First!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62</cp:revision>
  <dcterms:created xsi:type="dcterms:W3CDTF">2021-06-07T13:44:30Z</dcterms:created>
  <dcterms:modified xsi:type="dcterms:W3CDTF">2022-05-26T02:12:55Z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