
<file path=[Content_Types].xml><?xml version="1.0" encoding="utf-8"?>
<Types xmlns="http://schemas.openxmlformats.org/package/2006/content-types">
  <Default Extension="bin" ContentType="application/vnd.openxmlformats-officedocument.oleObject"/>
  <Default Extension="mp3" ContentType="audio/mpeg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1"/>
  </p:notesMasterIdLst>
  <p:sldIdLst>
    <p:sldId id="284" r:id="rId3"/>
    <p:sldId id="256" r:id="rId4"/>
    <p:sldId id="307" r:id="rId5"/>
    <p:sldId id="258" r:id="rId6"/>
    <p:sldId id="286" r:id="rId7"/>
    <p:sldId id="300" r:id="rId8"/>
    <p:sldId id="359" r:id="rId9"/>
    <p:sldId id="301" r:id="rId10"/>
    <p:sldId id="302" r:id="rId11"/>
    <p:sldId id="305" r:id="rId12"/>
    <p:sldId id="306" r:id="rId13"/>
    <p:sldId id="367" r:id="rId14"/>
    <p:sldId id="310" r:id="rId15"/>
    <p:sldId id="364" r:id="rId16"/>
    <p:sldId id="365" r:id="rId17"/>
    <p:sldId id="366" r:id="rId18"/>
    <p:sldId id="312" r:id="rId19"/>
    <p:sldId id="257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89128C-D779-4EDF-B197-03811B8B384F}">
          <p14:sldIdLst>
            <p14:sldId id="284"/>
            <p14:sldId id="256"/>
            <p14:sldId id="307"/>
            <p14:sldId id="258"/>
            <p14:sldId id="286"/>
            <p14:sldId id="300"/>
            <p14:sldId id="359"/>
          </p14:sldIdLst>
        </p14:section>
        <p14:section name="Default Section" id="{8D5D5E17-3738-46CD-8AD9-7145A3CFFFF5}">
          <p14:sldIdLst>
            <p14:sldId id="301"/>
          </p14:sldIdLst>
        </p14:section>
        <p14:section name="Untitled Section" id="{73779C34-63DD-434B-BBA7-6205F4167731}">
          <p14:sldIdLst/>
        </p14:section>
        <p14:section name="Untitled Section" id="{CC028364-2083-404D-9678-1F806791A06D}">
          <p14:sldIdLst>
            <p14:sldId id="302"/>
            <p14:sldId id="305"/>
            <p14:sldId id="306"/>
            <p14:sldId id="367"/>
            <p14:sldId id="310"/>
            <p14:sldId id="364"/>
            <p14:sldId id="365"/>
            <p14:sldId id="366"/>
            <p14:sldId id="312"/>
            <p14:sldId id="257"/>
          </p14:sldIdLst>
        </p14:section>
        <p14:section name="Default Section" id="{1B9F2B4A-48BB-44F4-ADB8-6CEBC3B931F0}">
          <p14:sldIdLst/>
        </p14:section>
        <p14:section name="Untitled Section" id="{F7823FA7-4BBC-4A60-950A-C2CEAFFDBB7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3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43" autoAdjust="0"/>
    <p:restoredTop sz="93741" autoAdjust="0"/>
  </p:normalViewPr>
  <p:slideViewPr>
    <p:cSldViewPr snapToGrid="0">
      <p:cViewPr varScale="1">
        <p:scale>
          <a:sx n="74" d="100"/>
          <a:sy n="74" d="100"/>
        </p:scale>
        <p:origin x="3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2.w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5.wmf"/><Relationship Id="rId1" Type="http://schemas.openxmlformats.org/officeDocument/2006/relationships/image" Target="../media/image1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727D8-2399-414F-80B0-CB73CB752CB0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1BD77-49DC-4AF9-ACD0-FBDE37197DE1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vi-V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vi-V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 dirty="0" err="1"/>
              <a:t>Tỉ</a:t>
            </a:r>
            <a:r>
              <a:rPr lang="vi-VN" altLang="en-US" dirty="0"/>
              <a:t> </a:t>
            </a:r>
            <a:r>
              <a:rPr lang="vi-VN" altLang="en-US" dirty="0" err="1"/>
              <a:t>số</a:t>
            </a:r>
            <a:r>
              <a:rPr lang="vi-VN" altLang="en-US" dirty="0"/>
              <a:t> </a:t>
            </a:r>
            <a:r>
              <a:rPr lang="vi-VN" altLang="en-US" dirty="0" err="1"/>
              <a:t>lượng</a:t>
            </a:r>
            <a:r>
              <a:rPr lang="vi-VN" altLang="en-US" dirty="0"/>
              <a:t> </a:t>
            </a:r>
            <a:r>
              <a:rPr lang="vi-VN" altLang="en-US" dirty="0" err="1"/>
              <a:t>giác</a:t>
            </a:r>
            <a:r>
              <a:rPr lang="vi-VN" altLang="en-US" dirty="0"/>
              <a:t> </a:t>
            </a:r>
            <a:r>
              <a:rPr lang="vi-VN" altLang="en-US" dirty="0" err="1"/>
              <a:t>của</a:t>
            </a:r>
            <a:r>
              <a:rPr lang="vi-VN" altLang="en-US" dirty="0"/>
              <a:t> 1 </a:t>
            </a:r>
            <a:r>
              <a:rPr lang="vi-VN" altLang="en-US" dirty="0" err="1"/>
              <a:t>góc</a:t>
            </a:r>
            <a:r>
              <a:rPr lang="vi-VN" altLang="en-US" dirty="0"/>
              <a:t> </a:t>
            </a:r>
            <a:r>
              <a:rPr lang="vi-VN" altLang="en-US" dirty="0" err="1"/>
              <a:t>nhọn</a:t>
            </a:r>
            <a:r>
              <a:rPr lang="vi-VN" altLang="en-US" dirty="0"/>
              <a:t> </a:t>
            </a:r>
            <a:r>
              <a:rPr lang="vi-VN" altLang="en-US" dirty="0" err="1"/>
              <a:t>thì</a:t>
            </a:r>
            <a:r>
              <a:rPr lang="vi-VN" altLang="en-US" dirty="0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 dirty="0" err="1"/>
              <a:t>Tỉ</a:t>
            </a:r>
            <a:r>
              <a:rPr lang="vi-VN" altLang="en-US" dirty="0"/>
              <a:t> </a:t>
            </a:r>
            <a:r>
              <a:rPr lang="vi-VN" altLang="en-US" dirty="0" err="1"/>
              <a:t>số</a:t>
            </a:r>
            <a:r>
              <a:rPr lang="vi-VN" altLang="en-US" dirty="0"/>
              <a:t> </a:t>
            </a:r>
            <a:r>
              <a:rPr lang="vi-VN" altLang="en-US" dirty="0" err="1"/>
              <a:t>lượng</a:t>
            </a:r>
            <a:r>
              <a:rPr lang="vi-VN" altLang="en-US" dirty="0"/>
              <a:t> </a:t>
            </a:r>
            <a:r>
              <a:rPr lang="vi-VN" altLang="en-US" dirty="0" err="1"/>
              <a:t>giác</a:t>
            </a:r>
            <a:r>
              <a:rPr lang="vi-VN" altLang="en-US" dirty="0"/>
              <a:t> </a:t>
            </a:r>
            <a:r>
              <a:rPr lang="vi-VN" altLang="en-US" dirty="0" err="1"/>
              <a:t>của</a:t>
            </a:r>
            <a:r>
              <a:rPr lang="vi-VN" altLang="en-US" dirty="0"/>
              <a:t> 1 </a:t>
            </a:r>
            <a:r>
              <a:rPr lang="vi-VN" altLang="en-US" dirty="0" err="1"/>
              <a:t>góc</a:t>
            </a:r>
            <a:r>
              <a:rPr lang="vi-VN" altLang="en-US" dirty="0"/>
              <a:t> </a:t>
            </a:r>
            <a:r>
              <a:rPr lang="vi-VN" altLang="en-US" dirty="0" err="1"/>
              <a:t>nhọn</a:t>
            </a:r>
            <a:r>
              <a:rPr lang="vi-VN" altLang="en-US" dirty="0"/>
              <a:t> </a:t>
            </a:r>
            <a:r>
              <a:rPr lang="vi-VN" altLang="en-US" dirty="0" err="1"/>
              <a:t>thì</a:t>
            </a:r>
            <a:r>
              <a:rPr lang="vi-VN" altLang="en-US" dirty="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 dirty="0"/>
              <a:t>.</a:t>
            </a:r>
          </a:p>
          <a:p>
            <a:endParaRPr lang="vi-V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F59A6-7425-492F-918D-A17FA87023E3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F59A6-7425-492F-918D-A17FA87023E3}" type="datetimeFigureOut">
              <a:rPr lang="vi-VN" smtClean="0"/>
              <a:t>28/07/2023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18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" Target="slide16.xml"/><Relationship Id="rId7" Type="http://schemas.openxmlformats.org/officeDocument/2006/relationships/slide" Target="slide1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slide" Target="slide15.xml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1.png"/><Relationship Id="rId18" Type="http://schemas.openxmlformats.org/officeDocument/2006/relationships/slide" Target="slide12.xml"/><Relationship Id="rId3" Type="http://schemas.openxmlformats.org/officeDocument/2006/relationships/image" Target="../media/image27.png"/><Relationship Id="rId7" Type="http://schemas.openxmlformats.org/officeDocument/2006/relationships/image" Target="../media/image1.wmf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4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9.png"/><Relationship Id="rId5" Type="http://schemas.openxmlformats.org/officeDocument/2006/relationships/image" Target="../media/image26.wmf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27.bin"/><Relationship Id="rId9" Type="http://schemas.openxmlformats.org/officeDocument/2006/relationships/image" Target="../media/image5.wmf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oleObject" Target="../embeddings/oleObject33.bin"/><Relationship Id="rId26" Type="http://schemas.openxmlformats.org/officeDocument/2006/relationships/slide" Target="slide12.xml"/><Relationship Id="rId3" Type="http://schemas.openxmlformats.org/officeDocument/2006/relationships/image" Target="../media/image27.png"/><Relationship Id="rId21" Type="http://schemas.openxmlformats.org/officeDocument/2006/relationships/image" Target="../media/image38.wmf"/><Relationship Id="rId7" Type="http://schemas.openxmlformats.org/officeDocument/2006/relationships/image" Target="../media/image5.wmf"/><Relationship Id="rId12" Type="http://schemas.openxmlformats.org/officeDocument/2006/relationships/image" Target="../media/image32.png"/><Relationship Id="rId17" Type="http://schemas.openxmlformats.org/officeDocument/2006/relationships/image" Target="../media/image36.wmf"/><Relationship Id="rId25" Type="http://schemas.openxmlformats.org/officeDocument/2006/relationships/image" Target="../media/image40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1.png"/><Relationship Id="rId24" Type="http://schemas.openxmlformats.org/officeDocument/2006/relationships/oleObject" Target="../embeddings/oleObject36.bin"/><Relationship Id="rId5" Type="http://schemas.openxmlformats.org/officeDocument/2006/relationships/image" Target="../media/image1.wmf"/><Relationship Id="rId15" Type="http://schemas.openxmlformats.org/officeDocument/2006/relationships/image" Target="../media/image35.png"/><Relationship Id="rId23" Type="http://schemas.openxmlformats.org/officeDocument/2006/relationships/image" Target="../media/image39.wmf"/><Relationship Id="rId10" Type="http://schemas.openxmlformats.org/officeDocument/2006/relationships/image" Target="../media/image30.png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oleObject" Target="../embeddings/oleObject3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6.png"/><Relationship Id="rId18" Type="http://schemas.openxmlformats.org/officeDocument/2006/relationships/slide" Target="slide12.xml"/><Relationship Id="rId3" Type="http://schemas.openxmlformats.org/officeDocument/2006/relationships/image" Target="../media/image42.png"/><Relationship Id="rId7" Type="http://schemas.openxmlformats.org/officeDocument/2006/relationships/image" Target="../media/image1.wmf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9.png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4.png"/><Relationship Id="rId5" Type="http://schemas.openxmlformats.org/officeDocument/2006/relationships/image" Target="../media/image41.wmf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.wmf"/><Relationship Id="rId1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slideLayout" Target="../slideLayouts/slideLayout13.xml"/><Relationship Id="rId16" Type="http://schemas.openxmlformats.org/officeDocument/2006/relationships/slide" Target="slide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.wmf"/><Relationship Id="rId15" Type="http://schemas.openxmlformats.org/officeDocument/2006/relationships/image" Target="../media/image51.wmf"/><Relationship Id="rId10" Type="http://schemas.openxmlformats.org/officeDocument/2006/relationships/image" Target="../media/image57.png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6.png"/><Relationship Id="rId14" Type="http://schemas.openxmlformats.org/officeDocument/2006/relationships/oleObject" Target="../embeddings/oleObject4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8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7.emf"/><Relationship Id="rId5" Type="http://schemas.openxmlformats.org/officeDocument/2006/relationships/image" Target="../media/image2.wmf"/><Relationship Id="rId15" Type="http://schemas.openxmlformats.org/officeDocument/2006/relationships/image" Target="../media/image9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3.e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50240" y="1351722"/>
            <a:ext cx="5151120" cy="51511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5196840" y="681355"/>
            <a:ext cx="6441440" cy="58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6"/>
          <p:cNvSpPr/>
          <p:nvPr/>
        </p:nvSpPr>
        <p:spPr>
          <a:xfrm>
            <a:off x="243840" y="-20320"/>
            <a:ext cx="9906000" cy="3708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98" name="WordArt 18"/>
          <p:cNvSpPr>
            <a:spLocks noChangeArrowheads="1" noChangeShapeType="1" noTextEdit="1"/>
          </p:cNvSpPr>
          <p:nvPr/>
        </p:nvSpPr>
        <p:spPr bwMode="auto">
          <a:xfrm>
            <a:off x="988060" y="2944495"/>
            <a:ext cx="8890635" cy="7435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ĐẾN DỰ GIỜ</a:t>
            </a:r>
            <a:endParaRPr lang="en-US" sz="3600" b="1" kern="10" dirty="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/>
        </p:nvSpPr>
        <p:spPr bwMode="auto">
          <a:xfrm>
            <a:off x="9210667" y="1886592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53" y="264099"/>
            <a:ext cx="805763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vi-VN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a:rPr>
              <a:t>HOẠT ĐỘNG NHÓM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29" y="1895448"/>
            <a:ext cx="7958478" cy="2388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dirty="0"/>
              <a:t>Cho tam </a:t>
            </a:r>
            <a:r>
              <a:rPr lang="vi-VN" sz="3200" dirty="0" err="1"/>
              <a:t>giác</a:t>
            </a:r>
            <a:r>
              <a:rPr lang="vi-VN" sz="3200" dirty="0"/>
              <a:t> ABC vuông </a:t>
            </a:r>
            <a:r>
              <a:rPr lang="vi-VN" sz="3200" dirty="0" err="1"/>
              <a:t>tại</a:t>
            </a:r>
            <a:r>
              <a:rPr lang="vi-VN" sz="3200" dirty="0"/>
              <a:t> B, </a:t>
            </a:r>
            <a:r>
              <a:rPr lang="vi-VN" sz="3200" dirty="0" err="1"/>
              <a:t>có</a:t>
            </a:r>
            <a:r>
              <a:rPr lang="vi-VN" sz="3200" dirty="0"/>
              <a:t> </a:t>
            </a:r>
          </a:p>
          <a:p>
            <a:pPr marL="0" indent="0">
              <a:buNone/>
            </a:pPr>
            <a:r>
              <a:rPr lang="vi-VN" sz="3200" dirty="0"/>
              <a:t>AB = 6cm, BC = 8cm. </a:t>
            </a:r>
          </a:p>
          <a:p>
            <a:pPr marL="0" indent="0">
              <a:buNone/>
            </a:pPr>
            <a:r>
              <a:rPr lang="vi-VN" sz="3200" dirty="0" err="1"/>
              <a:t>Tính</a:t>
            </a:r>
            <a:r>
              <a:rPr lang="vi-VN" sz="3200" dirty="0"/>
              <a:t> </a:t>
            </a:r>
            <a:r>
              <a:rPr lang="vi-VN" sz="3200" dirty="0" err="1"/>
              <a:t>các</a:t>
            </a:r>
            <a:r>
              <a:rPr lang="vi-VN" sz="3200" dirty="0"/>
              <a:t> </a:t>
            </a:r>
            <a:r>
              <a:rPr lang="vi-VN" sz="3200" dirty="0" err="1"/>
              <a:t>tỉ</a:t>
            </a:r>
            <a:r>
              <a:rPr lang="vi-VN" sz="3200" dirty="0"/>
              <a:t> </a:t>
            </a:r>
            <a:r>
              <a:rPr lang="vi-VN" sz="3200" dirty="0" err="1"/>
              <a:t>số</a:t>
            </a:r>
            <a:r>
              <a:rPr lang="vi-VN" sz="3200" dirty="0"/>
              <a:t> </a:t>
            </a:r>
            <a:r>
              <a:rPr lang="vi-VN" sz="3200" dirty="0" err="1"/>
              <a:t>lượng</a:t>
            </a:r>
            <a:r>
              <a:rPr lang="vi-VN" sz="3200" dirty="0"/>
              <a:t> </a:t>
            </a:r>
            <a:r>
              <a:rPr lang="vi-VN" sz="3200" dirty="0" err="1"/>
              <a:t>giác</a:t>
            </a:r>
            <a:r>
              <a:rPr lang="vi-VN" sz="3200" dirty="0"/>
              <a:t> </a:t>
            </a:r>
            <a:r>
              <a:rPr lang="vi-VN" sz="3200" dirty="0" err="1"/>
              <a:t>của</a:t>
            </a:r>
            <a:r>
              <a:rPr lang="vi-VN" sz="3200" dirty="0"/>
              <a:t> </a:t>
            </a:r>
            <a:r>
              <a:rPr lang="vi-VN" sz="3200" dirty="0" err="1"/>
              <a:t>góc</a:t>
            </a:r>
            <a:r>
              <a:rPr lang="vi-VN" sz="3200" dirty="0"/>
              <a:t> A.</a:t>
            </a:r>
            <a:endParaRPr lang="vi-VN" dirty="0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9003543" y="1599254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" name="Freeform 4"/>
          <p:cNvSpPr/>
          <p:nvPr/>
        </p:nvSpPr>
        <p:spPr bwMode="auto">
          <a:xfrm>
            <a:off x="9005131" y="1600842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9005131" y="6268092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0" name="Freeform 6"/>
          <p:cNvSpPr/>
          <p:nvPr/>
        </p:nvSpPr>
        <p:spPr bwMode="auto">
          <a:xfrm>
            <a:off x="9005131" y="6383979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1" name="top sand"/>
          <p:cNvSpPr/>
          <p:nvPr/>
        </p:nvSpPr>
        <p:spPr bwMode="auto">
          <a:xfrm>
            <a:off x="9317868" y="2534292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2" name="bottom sand"/>
          <p:cNvSpPr/>
          <p:nvPr/>
        </p:nvSpPr>
        <p:spPr bwMode="auto">
          <a:xfrm>
            <a:off x="9246176" y="5184183"/>
            <a:ext cx="2534399" cy="1083909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3" name="straight connector"/>
          <p:cNvSpPr>
            <a:spLocks noChangeArrowheads="1"/>
          </p:cNvSpPr>
          <p:nvPr/>
        </p:nvSpPr>
        <p:spPr bwMode="auto">
          <a:xfrm>
            <a:off x="10471981" y="4006698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grpSp>
        <p:nvGrpSpPr>
          <p:cNvPr id="14" name="button: start timer"/>
          <p:cNvGrpSpPr/>
          <p:nvPr/>
        </p:nvGrpSpPr>
        <p:grpSpPr>
          <a:xfrm>
            <a:off x="9191568" y="789700"/>
            <a:ext cx="2636838" cy="799962"/>
            <a:chOff x="1332706" y="185859"/>
            <a:chExt cx="2636838" cy="799962"/>
          </a:xfrm>
        </p:grpSpPr>
        <p:sp>
          <p:nvSpPr>
            <p:cNvPr id="15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7" name="times up"/>
          <p:cNvGrpSpPr/>
          <p:nvPr/>
        </p:nvGrpSpPr>
        <p:grpSpPr>
          <a:xfrm>
            <a:off x="9191568" y="789700"/>
            <a:ext cx="2636838" cy="799962"/>
            <a:chOff x="4321176" y="185859"/>
            <a:chExt cx="2636838" cy="799962"/>
          </a:xfrm>
        </p:grpSpPr>
        <p:sp>
          <p:nvSpPr>
            <p:cNvPr id="18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pic>
        <p:nvPicPr>
          <p:cNvPr id="22" name="Tieng-dong-ho-chay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90304" y="6654800"/>
            <a:ext cx="406400" cy="406400"/>
          </a:xfrm>
          <a:prstGeom prst="rect">
            <a:avLst/>
          </a:prstGeom>
        </p:spPr>
      </p:pic>
      <p:pic>
        <p:nvPicPr>
          <p:cNvPr id="24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0"/>
          <a:stretch>
            <a:fillRect/>
          </a:stretch>
        </p:blipFill>
        <p:spPr bwMode="auto">
          <a:xfrm>
            <a:off x="352433" y="4550061"/>
            <a:ext cx="4039136" cy="19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05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8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8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0" repeatCount="18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705247" y="2263776"/>
            <a:ext cx="1368558" cy="1890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52135" y="2259359"/>
            <a:ext cx="2596738" cy="1890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0830" y="4145586"/>
            <a:ext cx="395273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2177964">
            <a:off x="2005332" y="2317197"/>
            <a:ext cx="175162" cy="165877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/>
          <p:cNvSpPr txBox="1"/>
          <p:nvPr/>
        </p:nvSpPr>
        <p:spPr>
          <a:xfrm>
            <a:off x="1973228" y="1802574"/>
            <a:ext cx="91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2052" y="3923587"/>
            <a:ext cx="91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28083" y="3923587"/>
            <a:ext cx="91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</a:t>
            </a:r>
          </a:p>
        </p:txBody>
      </p:sp>
      <p:sp>
        <p:nvSpPr>
          <p:cNvPr id="4" name="TextBox 3"/>
          <p:cNvSpPr txBox="1"/>
          <p:nvPr/>
        </p:nvSpPr>
        <p:spPr>
          <a:xfrm rot="18226337">
            <a:off x="954715" y="2826095"/>
            <a:ext cx="639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/>
              <a:t>6cm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 rot="2088620">
            <a:off x="3014513" y="2791773"/>
            <a:ext cx="639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/>
              <a:t>8</a:t>
            </a:r>
            <a:r>
              <a:rPr lang="vi-VN" sz="1800" dirty="0"/>
              <a:t>cm</a:t>
            </a:r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873297" y="142542"/>
            <a:ext cx="114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</a:rPr>
              <a:t>Giải</a:t>
            </a:r>
            <a:endParaRPr lang="vi-VN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161856" y="3131794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3048000" imgH="4572000" progId="Equation.DSMT4">
                  <p:embed/>
                </p:oleObj>
              </mc:Choice>
              <mc:Fallback>
                <p:oleObj name="Equation" r:id="rId3" imgW="3048000" imgH="4572000" progId="Equation.DSMT4">
                  <p:embed/>
                  <p:pic>
                    <p:nvPicPr>
                      <p:cNvPr id="0" name="Object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1856" y="3131794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" name="Group 85"/>
          <p:cNvGrpSpPr/>
          <p:nvPr/>
        </p:nvGrpSpPr>
        <p:grpSpPr>
          <a:xfrm>
            <a:off x="5581767" y="727352"/>
            <a:ext cx="4688143" cy="1740495"/>
            <a:chOff x="5581767" y="727352"/>
            <a:chExt cx="4688143" cy="1740495"/>
          </a:xfrm>
        </p:grpSpPr>
        <p:sp>
          <p:nvSpPr>
            <p:cNvPr id="8" name="TextBox 7"/>
            <p:cNvSpPr txBox="1"/>
            <p:nvPr/>
          </p:nvSpPr>
          <p:spPr>
            <a:xfrm>
              <a:off x="5585281" y="727352"/>
              <a:ext cx="4456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 err="1"/>
                <a:t>Xét</a:t>
              </a:r>
              <a:r>
                <a:rPr lang="vi-VN" sz="2400" dirty="0"/>
                <a:t> </a:t>
              </a:r>
              <a:r>
                <a:rPr lang="vi-VN" sz="2400" dirty="0">
                  <a:sym typeface="Symbol" panose="05050102010706020507" pitchFamily="18" charset="2"/>
                </a:rPr>
                <a:t>ABC vuông </a:t>
              </a:r>
              <a:r>
                <a:rPr lang="vi-VN" sz="2400" dirty="0" err="1">
                  <a:sym typeface="Symbol" panose="05050102010706020507" pitchFamily="18" charset="2"/>
                </a:rPr>
                <a:t>tại</a:t>
              </a:r>
              <a:r>
                <a:rPr lang="vi-VN" sz="2400" dirty="0">
                  <a:sym typeface="Symbol" panose="05050102010706020507" pitchFamily="18" charset="2"/>
                </a:rPr>
                <a:t> B </a:t>
              </a:r>
              <a:r>
                <a:rPr lang="vi-VN" sz="2400" dirty="0" err="1">
                  <a:sym typeface="Symbol" panose="05050102010706020507" pitchFamily="18" charset="2"/>
                </a:rPr>
                <a:t>có</a:t>
              </a:r>
              <a:r>
                <a:rPr lang="vi-VN" sz="2400" dirty="0">
                  <a:sym typeface="Symbol" panose="05050102010706020507" pitchFamily="18" charset="2"/>
                </a:rPr>
                <a:t>:</a:t>
              </a:r>
              <a:endParaRPr lang="vi-VN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81767" y="1147174"/>
              <a:ext cx="46881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AC</a:t>
              </a:r>
              <a:r>
                <a:rPr lang="vi-VN" sz="2400" baseline="30000" dirty="0"/>
                <a:t>2 </a:t>
              </a:r>
              <a:r>
                <a:rPr lang="vi-VN" sz="2400" dirty="0"/>
                <a:t> = AB</a:t>
              </a:r>
              <a:r>
                <a:rPr lang="vi-VN" sz="2400" baseline="30000" dirty="0"/>
                <a:t>2</a:t>
              </a:r>
              <a:r>
                <a:rPr lang="vi-VN" sz="2400" dirty="0"/>
                <a:t> + BC</a:t>
              </a:r>
              <a:r>
                <a:rPr lang="vi-VN" sz="2400" baseline="30000" dirty="0"/>
                <a:t>2</a:t>
              </a:r>
              <a:r>
                <a:rPr lang="vi-VN" sz="2400" dirty="0"/>
                <a:t> (</a:t>
              </a:r>
              <a:r>
                <a:rPr lang="vi-VN" sz="2400" dirty="0" err="1"/>
                <a:t>định</a:t>
              </a:r>
              <a:r>
                <a:rPr lang="vi-VN" sz="2400" dirty="0"/>
                <a:t> </a:t>
              </a:r>
              <a:r>
                <a:rPr lang="vi-VN" sz="2400" dirty="0" err="1"/>
                <a:t>lí</a:t>
              </a:r>
              <a:r>
                <a:rPr lang="vi-VN" sz="2400" dirty="0"/>
                <a:t> </a:t>
              </a:r>
              <a:r>
                <a:rPr lang="vi-VN" sz="2400" dirty="0" err="1"/>
                <a:t>Pytago</a:t>
              </a:r>
              <a:r>
                <a:rPr lang="vi-VN" sz="2400" dirty="0"/>
                <a:t>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00101" y="1546366"/>
              <a:ext cx="29177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AC</a:t>
              </a:r>
              <a:r>
                <a:rPr lang="vi-VN" sz="2400" baseline="30000" dirty="0"/>
                <a:t>2 </a:t>
              </a:r>
              <a:r>
                <a:rPr lang="vi-VN" sz="2400" dirty="0"/>
                <a:t> = 6</a:t>
              </a:r>
              <a:r>
                <a:rPr lang="vi-VN" sz="2400" baseline="30000" dirty="0"/>
                <a:t>2</a:t>
              </a:r>
              <a:r>
                <a:rPr lang="vi-VN" sz="2400" dirty="0"/>
                <a:t> + 8</a:t>
              </a:r>
              <a:r>
                <a:rPr lang="vi-VN" sz="2400" baseline="30000" dirty="0"/>
                <a:t>2</a:t>
              </a:r>
              <a:r>
                <a:rPr lang="vi-VN" sz="2400" dirty="0"/>
                <a:t> = 100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00101" y="2006182"/>
              <a:ext cx="38802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Suy ra AC</a:t>
              </a:r>
              <a:r>
                <a:rPr lang="vi-VN" sz="2400" baseline="30000" dirty="0"/>
                <a:t> </a:t>
              </a:r>
              <a:r>
                <a:rPr lang="vi-VN" sz="2400" dirty="0"/>
                <a:t> =         =10 (</a:t>
              </a:r>
              <a:r>
                <a:rPr lang="vi-VN" sz="2400" dirty="0" err="1"/>
                <a:t>cm</a:t>
              </a:r>
              <a:r>
                <a:rPr lang="vi-VN" sz="2400" dirty="0"/>
                <a:t>)</a:t>
              </a: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7418776" y="1960132"/>
            <a:ext cx="740523" cy="493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3" name="Equation" r:id="rId5" imgW="9144000" imgH="6096000" progId="Equation.DSMT4">
                    <p:embed/>
                  </p:oleObj>
                </mc:Choice>
                <mc:Fallback>
                  <p:oleObj name="Equation" r:id="rId5" imgW="9144000" imgH="6096000" progId="Equation.DSMT4">
                    <p:embed/>
                    <p:pic>
                      <p:nvPicPr>
                        <p:cNvPr id="0" name="Object 1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418776" y="1960132"/>
                          <a:ext cx="740523" cy="4936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" name="Group 84"/>
          <p:cNvGrpSpPr/>
          <p:nvPr/>
        </p:nvGrpSpPr>
        <p:grpSpPr>
          <a:xfrm>
            <a:off x="5564808" y="2481293"/>
            <a:ext cx="4943716" cy="4085411"/>
            <a:chOff x="5564808" y="2481293"/>
            <a:chExt cx="4943716" cy="4085411"/>
          </a:xfrm>
        </p:grpSpPr>
        <p:sp>
          <p:nvSpPr>
            <p:cNvPr id="17" name="TextBox 15"/>
            <p:cNvSpPr txBox="1"/>
            <p:nvPr/>
          </p:nvSpPr>
          <p:spPr>
            <a:xfrm>
              <a:off x="5564808" y="2481293"/>
              <a:ext cx="494371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400" dirty="0" err="1"/>
                <a:t>Các</a:t>
              </a:r>
              <a:r>
                <a:rPr lang="vi-VN" sz="2400" dirty="0"/>
                <a:t> </a:t>
              </a:r>
              <a:r>
                <a:rPr lang="vi-VN" sz="2400" dirty="0" err="1"/>
                <a:t>tỉ</a:t>
              </a:r>
              <a:r>
                <a:rPr lang="vi-VN" sz="2400" dirty="0"/>
                <a:t> </a:t>
              </a:r>
              <a:r>
                <a:rPr lang="vi-VN" sz="2400" dirty="0" err="1"/>
                <a:t>số</a:t>
              </a:r>
              <a:r>
                <a:rPr lang="vi-VN" sz="2400" dirty="0"/>
                <a:t> </a:t>
              </a:r>
              <a:r>
                <a:rPr lang="vi-VN" sz="2400" dirty="0" err="1"/>
                <a:t>lượng</a:t>
              </a:r>
              <a:r>
                <a:rPr lang="vi-VN" sz="2400" dirty="0"/>
                <a:t> </a:t>
              </a:r>
              <a:r>
                <a:rPr lang="vi-VN" sz="2400" dirty="0" err="1"/>
                <a:t>giác</a:t>
              </a:r>
              <a:r>
                <a:rPr lang="vi-VN" sz="2400" dirty="0"/>
                <a:t> </a:t>
              </a:r>
              <a:r>
                <a:rPr lang="vi-VN" sz="2400" dirty="0" err="1"/>
                <a:t>của</a:t>
              </a:r>
              <a:r>
                <a:rPr lang="vi-VN" sz="2400" dirty="0"/>
                <a:t> </a:t>
              </a:r>
              <a:r>
                <a:rPr lang="vi-VN" sz="2400" dirty="0" err="1"/>
                <a:t>góc</a:t>
              </a:r>
              <a:r>
                <a:rPr lang="vi-VN" sz="2400" dirty="0"/>
                <a:t> A </a:t>
              </a:r>
              <a:r>
                <a:rPr lang="vi-VN" sz="2400" dirty="0" err="1"/>
                <a:t>là</a:t>
              </a:r>
              <a:r>
                <a:rPr lang="vi-VN" sz="2400" dirty="0"/>
                <a:t>:</a:t>
              </a:r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5702158" y="3131754"/>
              <a:ext cx="1700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sin     </a:t>
              </a:r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sp>
          <p:nvSpPr>
            <p:cNvPr id="19" name="TextBox 17"/>
            <p:cNvSpPr txBox="1"/>
            <p:nvPr/>
          </p:nvSpPr>
          <p:spPr>
            <a:xfrm>
              <a:off x="6871751" y="2925854"/>
              <a:ext cx="7301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BC</a:t>
              </a:r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6886206" y="3378861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AC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929702" y="3378861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6167143" y="2976619"/>
            <a:ext cx="372360" cy="558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4" name="Equation" r:id="rId7" imgW="3657600" imgH="5486400" progId="Equation.DSMT4">
                    <p:embed/>
                  </p:oleObj>
                </mc:Choice>
                <mc:Fallback>
                  <p:oleObj name="Equation" r:id="rId7" imgW="3657600" imgH="5486400" progId="Equation.DSMT4">
                    <p:embed/>
                    <p:pic>
                      <p:nvPicPr>
                        <p:cNvPr id="0" name="Object 2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67143" y="2976619"/>
                          <a:ext cx="372360" cy="5585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2"/>
            <p:cNvSpPr txBox="1"/>
            <p:nvPr/>
          </p:nvSpPr>
          <p:spPr>
            <a:xfrm>
              <a:off x="7450883" y="3156179"/>
              <a:ext cx="40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7830827" y="3414379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7"/>
            <p:cNvSpPr txBox="1"/>
            <p:nvPr/>
          </p:nvSpPr>
          <p:spPr>
            <a:xfrm>
              <a:off x="8351102" y="3157331"/>
              <a:ext cx="40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sp>
          <p:nvSpPr>
            <p:cNvPr id="30" name="TextBox 28"/>
            <p:cNvSpPr txBox="1"/>
            <p:nvPr/>
          </p:nvSpPr>
          <p:spPr>
            <a:xfrm>
              <a:off x="7879464" y="2993301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8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49221" y="4071946"/>
              <a:ext cx="1700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 err="1"/>
                <a:t>cos</a:t>
              </a:r>
              <a:r>
                <a:rPr lang="vi-VN" sz="2400" dirty="0"/>
                <a:t>   </a:t>
              </a:r>
              <a:r>
                <a:rPr lang="vi-VN" sz="2400" dirty="0">
                  <a:sym typeface="Symbol" panose="05050102010706020507" pitchFamily="18" charset="2"/>
                </a:rPr>
                <a:t> =</a:t>
              </a:r>
              <a:endParaRPr lang="vi-VN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91964" y="3866046"/>
              <a:ext cx="7301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06419" y="4319053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AC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949915" y="4319053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6208137" y="3895579"/>
            <a:ext cx="392683" cy="5869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" name="Equation" r:id="rId9" imgW="3657600" imgH="5486400" progId="Equation.DSMT4">
                    <p:embed/>
                  </p:oleObj>
                </mc:Choice>
                <mc:Fallback>
                  <p:oleObj name="Equation" r:id="rId9" imgW="3657600" imgH="5486400" progId="Equation.DSMT4">
                    <p:embed/>
                    <p:pic>
                      <p:nvPicPr>
                        <p:cNvPr id="0" name="Object 3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208137" y="3895579"/>
                          <a:ext cx="392683" cy="5869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Box 37"/>
            <p:cNvSpPr txBox="1"/>
            <p:nvPr/>
          </p:nvSpPr>
          <p:spPr>
            <a:xfrm>
              <a:off x="7471096" y="4096371"/>
              <a:ext cx="40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78283" y="5027105"/>
              <a:ext cx="1700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tan    </a:t>
              </a:r>
              <a:r>
                <a:rPr lang="vi-VN" sz="2400" dirty="0">
                  <a:sym typeface="Symbol" panose="05050102010706020507" pitchFamily="18" charset="2"/>
                </a:rPr>
                <a:t> =</a:t>
              </a:r>
              <a:endParaRPr lang="vi-VN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69821" y="4821205"/>
              <a:ext cx="7301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BC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84276" y="5274212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AB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6927772" y="5274212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8" name="Object 47"/>
            <p:cNvGraphicFramePr>
              <a:graphicFrameLocks noChangeAspect="1"/>
            </p:cNvGraphicFramePr>
            <p:nvPr/>
          </p:nvGraphicFramePr>
          <p:xfrm>
            <a:off x="6224692" y="4812638"/>
            <a:ext cx="405761" cy="6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6" name="Equation" r:id="rId11" imgW="3657600" imgH="5486400" progId="Equation.DSMT4">
                    <p:embed/>
                  </p:oleObj>
                </mc:Choice>
                <mc:Fallback>
                  <p:oleObj name="Equation" r:id="rId11" imgW="3657600" imgH="5486400" progId="Equation.DSMT4">
                    <p:embed/>
                    <p:pic>
                      <p:nvPicPr>
                        <p:cNvPr id="0" name="Object 47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224692" y="4812638"/>
                          <a:ext cx="405761" cy="6093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TextBox 49"/>
            <p:cNvSpPr txBox="1"/>
            <p:nvPr/>
          </p:nvSpPr>
          <p:spPr>
            <a:xfrm>
              <a:off x="7448953" y="5051530"/>
              <a:ext cx="40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828897" y="5309730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8349172" y="5052682"/>
              <a:ext cx="40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78206" y="4829364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8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07162" y="5857932"/>
              <a:ext cx="1700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 err="1"/>
                <a:t>cot</a:t>
              </a:r>
              <a:r>
                <a:rPr lang="vi-VN" sz="2400" dirty="0"/>
                <a:t>  </a:t>
              </a:r>
              <a:r>
                <a:rPr lang="vi-VN" sz="2400" dirty="0">
                  <a:sym typeface="Symbol" panose="05050102010706020507" pitchFamily="18" charset="2"/>
                </a:rPr>
                <a:t>   =</a:t>
              </a:r>
              <a:endParaRPr lang="vi-VN" sz="2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54810" y="5652032"/>
              <a:ext cx="7301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69265" y="6105039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BC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6912761" y="6105039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58" name="Object 57"/>
            <p:cNvGraphicFramePr>
              <a:graphicFrameLocks noChangeAspect="1"/>
            </p:cNvGraphicFramePr>
            <p:nvPr/>
          </p:nvGraphicFramePr>
          <p:xfrm>
            <a:off x="6225663" y="5667904"/>
            <a:ext cx="390820" cy="5848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7" name="Equation" r:id="rId13" imgW="3657600" imgH="5486400" progId="Equation.DSMT4">
                    <p:embed/>
                  </p:oleObj>
                </mc:Choice>
                <mc:Fallback>
                  <p:oleObj name="Equation" r:id="rId13" imgW="3657600" imgH="5486400" progId="Equation.DSMT4">
                    <p:embed/>
                    <p:pic>
                      <p:nvPicPr>
                        <p:cNvPr id="0" name="Object 57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225663" y="5667904"/>
                          <a:ext cx="390820" cy="5848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TextBox 59"/>
            <p:cNvSpPr txBox="1"/>
            <p:nvPr/>
          </p:nvSpPr>
          <p:spPr>
            <a:xfrm>
              <a:off x="7433942" y="5882357"/>
              <a:ext cx="40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7813886" y="6140557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8334161" y="5883509"/>
              <a:ext cx="40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863195" y="5660191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24309" y="5266533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6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889407" y="6064202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793860" y="3405035"/>
              <a:ext cx="790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10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83308" y="2951659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4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811877" y="3373954"/>
              <a:ext cx="464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8712346" y="3416269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7866387" y="4347091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8386662" y="4090043"/>
              <a:ext cx="40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915024" y="3926013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6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829420" y="4337747"/>
              <a:ext cx="790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10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818868" y="3884371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3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847437" y="4306666"/>
              <a:ext cx="464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5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8747906" y="4348981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8799001" y="4818840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4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827570" y="5241135"/>
              <a:ext cx="464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3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8728039" y="5283450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8690473" y="5641907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3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719042" y="6064202"/>
              <a:ext cx="464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4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8619511" y="6106517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TextBox 1"/>
          <p:cNvSpPr txBox="1"/>
          <p:nvPr/>
        </p:nvSpPr>
        <p:spPr>
          <a:xfrm>
            <a:off x="4617478" y="3923587"/>
            <a:ext cx="91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</a:t>
            </a:r>
          </a:p>
        </p:txBody>
      </p:sp>
      <p:sp>
        <p:nvSpPr>
          <p:cNvPr id="41" name="TextBox 15"/>
          <p:cNvSpPr txBox="1"/>
          <p:nvPr/>
        </p:nvSpPr>
        <p:spPr>
          <a:xfrm>
            <a:off x="2270674" y="420999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10 </a:t>
            </a:r>
            <a:r>
              <a:rPr lang="vi-VN" dirty="0" err="1"/>
              <a:t>cm</a:t>
            </a:r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5" y="1096242"/>
            <a:ext cx="7867650" cy="466551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162175" y="1085865"/>
            <a:ext cx="3884324" cy="25409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: Rounded Corners 27"/>
          <p:cNvSpPr/>
          <p:nvPr/>
        </p:nvSpPr>
        <p:spPr>
          <a:xfrm>
            <a:off x="5728691" y="3807648"/>
            <a:ext cx="1202635" cy="4060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0" name="Rectangle 29"/>
          <p:cNvSpPr/>
          <p:nvPr/>
        </p:nvSpPr>
        <p:spPr>
          <a:xfrm>
            <a:off x="6056243" y="1092298"/>
            <a:ext cx="3884324" cy="25409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/>
          <p:cNvSpPr/>
          <p:nvPr/>
        </p:nvSpPr>
        <p:spPr>
          <a:xfrm>
            <a:off x="2117546" y="3711330"/>
            <a:ext cx="3973582" cy="19889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/>
          <p:cNvSpPr/>
          <p:nvPr/>
        </p:nvSpPr>
        <p:spPr>
          <a:xfrm>
            <a:off x="6056243" y="3611982"/>
            <a:ext cx="3973582" cy="2053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5" y="1096240"/>
            <a:ext cx="3884324" cy="2573127"/>
          </a:xfrm>
          <a:prstGeom prst="rect">
            <a:avLst/>
          </a:prstGeom>
        </p:spPr>
      </p:pic>
      <p:pic>
        <p:nvPicPr>
          <p:cNvPr id="24" name="Picture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01" y="3611982"/>
            <a:ext cx="3960929" cy="2173588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99" y="1100138"/>
            <a:ext cx="4084870" cy="2554390"/>
          </a:xfrm>
          <a:prstGeom prst="rect">
            <a:avLst/>
          </a:prstGeom>
        </p:spPr>
      </p:pic>
      <p:pic>
        <p:nvPicPr>
          <p:cNvPr id="26" name="Picture 2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73" y="3625416"/>
            <a:ext cx="4153396" cy="214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3D Model 73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rot="1172366">
            <a:off x="182087" y="137062"/>
            <a:ext cx="1156414" cy="13427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52160" y="1243384"/>
            <a:ext cx="1008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1.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tam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vuông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Khi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      =?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8943109" y="1003931"/>
          <a:ext cx="520565" cy="824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4" imgW="3657600" imgH="5791200" progId="Equation.DSMT4">
                  <p:embed/>
                </p:oleObj>
              </mc:Choice>
              <mc:Fallback>
                <p:oleObj name="Equation" r:id="rId4" imgW="3657600" imgH="5791200" progId="Equation.DSMT4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43109" y="1003931"/>
                        <a:ext cx="520565" cy="824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504907" y="1958978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6" imgW="3048000" imgH="4572000" progId="Equation.DSMT4">
                  <p:embed/>
                </p:oleObj>
              </mc:Choice>
              <mc:Fallback>
                <p:oleObj name="Equation" r:id="rId6" imgW="3048000" imgH="4572000" progId="Equation.DSMT4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4907" y="1958978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631492" y="2067612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45947" y="2520619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BC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698319" y="2520619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607898" y="3044943"/>
            <a:ext cx="91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22353" y="349795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BC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4674725" y="3497950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524200" y="4144401"/>
            <a:ext cx="91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38654" y="4597408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AB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591026" y="4597408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591026" y="5223231"/>
            <a:ext cx="91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97011" y="5676238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AC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4657852" y="5676238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4086206" y="2381066"/>
          <a:ext cx="20320" cy="2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8" imgW="152400" imgH="228600" progId="Equation.DSMT4">
                  <p:embed/>
                </p:oleObj>
              </mc:Choice>
              <mc:Fallback>
                <p:oleObj name="Equation" r:id="rId8" imgW="152400" imgH="228600" progId="Equation.DSMT4">
                  <p:embed/>
                  <p:pic>
                    <p:nvPicPr>
                      <p:cNvPr id="0" name="Objec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86206" y="2381066"/>
                        <a:ext cx="20320" cy="24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3990795" y="2158096"/>
            <a:ext cx="155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A.       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027485" y="3113109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B.      </a:t>
            </a:r>
            <a:r>
              <a:rPr lang="vi-VN" sz="3200" dirty="0"/>
              <a:t>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027485" y="4168170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C.      </a:t>
            </a:r>
            <a:r>
              <a:rPr lang="vi-VN" sz="3200" dirty="0"/>
              <a:t>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035418" y="5276164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D.      </a:t>
            </a:r>
            <a:r>
              <a:rPr lang="vi-VN" sz="3200" dirty="0"/>
              <a:t>.</a:t>
            </a:r>
          </a:p>
        </p:txBody>
      </p:sp>
      <p:sp>
        <p:nvSpPr>
          <p:cNvPr id="69" name="Oval 68"/>
          <p:cNvSpPr/>
          <p:nvPr/>
        </p:nvSpPr>
        <p:spPr>
          <a:xfrm>
            <a:off x="3921652" y="3116172"/>
            <a:ext cx="683200" cy="67060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Rectangle: Rounded Corners 69"/>
          <p:cNvSpPr/>
          <p:nvPr/>
        </p:nvSpPr>
        <p:spPr>
          <a:xfrm>
            <a:off x="401782" y="817419"/>
            <a:ext cx="11346873" cy="5486400"/>
          </a:xfrm>
          <a:prstGeom prst="roundRect">
            <a:avLst/>
          </a:prstGeom>
          <a:noFill/>
          <a:ln w="57150" cmpd="thickThin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1" name="3D Model 70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 rot="1172366">
            <a:off x="10217013" y="4971783"/>
            <a:ext cx="1343022" cy="1343022"/>
          </a:xfrm>
          <a:prstGeom prst="rect">
            <a:avLst/>
          </a:prstGeom>
        </p:spPr>
      </p:pic>
      <p:pic>
        <p:nvPicPr>
          <p:cNvPr id="73" name="3D Model 72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 rot="1172366">
            <a:off x="11155171" y="1454158"/>
            <a:ext cx="625530" cy="985683"/>
          </a:xfrm>
          <a:prstGeom prst="rect">
            <a:avLst/>
          </a:prstGeom>
        </p:spPr>
      </p:pic>
      <p:pic>
        <p:nvPicPr>
          <p:cNvPr id="75" name="3D Model 74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 rot="1172366">
            <a:off x="1270450" y="152506"/>
            <a:ext cx="749491" cy="812015"/>
          </a:xfrm>
          <a:prstGeom prst="rect">
            <a:avLst/>
          </a:prstGeom>
        </p:spPr>
      </p:pic>
      <p:pic>
        <p:nvPicPr>
          <p:cNvPr id="76" name="3D Model 75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/>
          <a:stretch>
            <a:fillRect/>
          </a:stretch>
        </p:blipFill>
        <p:spPr>
          <a:xfrm rot="1172366">
            <a:off x="4050442" y="184836"/>
            <a:ext cx="1023594" cy="682396"/>
          </a:xfrm>
          <a:prstGeom prst="rect">
            <a:avLst/>
          </a:prstGeom>
        </p:spPr>
      </p:pic>
      <p:pic>
        <p:nvPicPr>
          <p:cNvPr id="77" name="3D Model 76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/>
          <a:stretch>
            <a:fillRect/>
          </a:stretch>
        </p:blipFill>
        <p:spPr>
          <a:xfrm rot="1172366">
            <a:off x="4972821" y="5929956"/>
            <a:ext cx="975471" cy="1051235"/>
          </a:xfrm>
          <a:prstGeom prst="rect">
            <a:avLst/>
          </a:prstGeom>
        </p:spPr>
      </p:pic>
      <p:pic>
        <p:nvPicPr>
          <p:cNvPr id="82" name="3D Model 81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 rot="1172366">
            <a:off x="11373139" y="291695"/>
            <a:ext cx="435024" cy="457180"/>
          </a:xfrm>
          <a:prstGeom prst="rect">
            <a:avLst/>
          </a:prstGeom>
        </p:spPr>
      </p:pic>
      <p:pic>
        <p:nvPicPr>
          <p:cNvPr id="83" name="3D Model 82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rot="1172366">
            <a:off x="8753488" y="32859"/>
            <a:ext cx="927607" cy="974850"/>
          </a:xfrm>
          <a:prstGeom prst="rect">
            <a:avLst/>
          </a:prstGeom>
        </p:spPr>
      </p:pic>
      <p:pic>
        <p:nvPicPr>
          <p:cNvPr id="84" name="3D Model 83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/>
          <a:stretch>
            <a:fillRect/>
          </a:stretch>
        </p:blipFill>
        <p:spPr>
          <a:xfrm rot="1172366">
            <a:off x="-24462" y="1340650"/>
            <a:ext cx="648616" cy="681650"/>
          </a:xfrm>
          <a:prstGeom prst="rect">
            <a:avLst/>
          </a:prstGeom>
        </p:spPr>
      </p:pic>
      <p:sp>
        <p:nvSpPr>
          <p:cNvPr id="87" name="Action Button: Return 86">
            <a:hlinkClick r:id="rId18" action="ppaction://hlinksldjump" highlightClick="1"/>
          </p:cNvPr>
          <p:cNvSpPr/>
          <p:nvPr/>
        </p:nvSpPr>
        <p:spPr>
          <a:xfrm>
            <a:off x="11309211" y="6400800"/>
            <a:ext cx="618312" cy="34787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3D Model 73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rot="1172366">
            <a:off x="182087" y="137062"/>
            <a:ext cx="1156414" cy="13427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52160" y="1243384"/>
            <a:ext cx="1008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latin typeface="+mj-lt"/>
                <a:cs typeface="Times New Roman" panose="02020603050405020304" pitchFamily="18" charset="0"/>
              </a:rPr>
              <a:t>Câu 2.</a:t>
            </a:r>
            <a:r>
              <a:rPr lang="en-US" sz="3200" i="1" dirty="0">
                <a:latin typeface="+mj-lt"/>
                <a:cs typeface="Times New Roman" panose="02020603050405020304" pitchFamily="18" charset="0"/>
              </a:rPr>
              <a:t> Cho </a:t>
            </a:r>
            <a:r>
              <a:rPr lang="vi-VN" sz="3200" i="1" dirty="0" err="1">
                <a:latin typeface="+mj-lt"/>
                <a:cs typeface="Times New Roman" panose="02020603050405020304" pitchFamily="18" charset="0"/>
              </a:rPr>
              <a:t>hình</a:t>
            </a:r>
            <a:r>
              <a:rPr lang="vi-VN" sz="32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i="1" dirty="0" err="1">
                <a:latin typeface="+mj-lt"/>
                <a:cs typeface="Times New Roman" panose="02020603050405020304" pitchFamily="18" charset="0"/>
              </a:rPr>
              <a:t>vẽ</a:t>
            </a:r>
            <a:r>
              <a:rPr lang="vi-VN" sz="3200" i="1" dirty="0">
                <a:latin typeface="+mj-lt"/>
                <a:cs typeface="Times New Roman" panose="02020603050405020304" pitchFamily="18" charset="0"/>
              </a:rPr>
              <a:t>. Khi </a:t>
            </a:r>
            <a:r>
              <a:rPr lang="vi-VN" sz="3200" i="1" dirty="0" err="1">
                <a:latin typeface="+mj-lt"/>
                <a:cs typeface="Times New Roman" panose="02020603050405020304" pitchFamily="18" charset="0"/>
              </a:rPr>
              <a:t>đó</a:t>
            </a:r>
            <a:r>
              <a:rPr lang="vi-VN" sz="3200" i="1" dirty="0">
                <a:latin typeface="+mj-lt"/>
                <a:cs typeface="Times New Roman" panose="02020603050405020304" pitchFamily="18" charset="0"/>
              </a:rPr>
              <a:t> tan 60</a:t>
            </a:r>
            <a:r>
              <a:rPr lang="vi-VN" sz="3200" i="1" baseline="30000" dirty="0">
                <a:latin typeface="+mj-lt"/>
                <a:cs typeface="Times New Roman" panose="02020603050405020304" pitchFamily="18" charset="0"/>
              </a:rPr>
              <a:t>0</a:t>
            </a:r>
            <a:r>
              <a:rPr lang="vi-VN" sz="3200" i="1" dirty="0">
                <a:latin typeface="+mj-lt"/>
                <a:cs typeface="Times New Roman" panose="02020603050405020304" pitchFamily="18" charset="0"/>
              </a:rPr>
              <a:t> =?</a:t>
            </a:r>
            <a:endParaRPr lang="en-US" sz="2800" i="1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3909996" y="1958978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4" imgW="3048000" imgH="4572000" progId="Equation.DSMT4">
                  <p:embed/>
                </p:oleObj>
              </mc:Choice>
              <mc:Fallback>
                <p:oleObj name="Equation" r:id="rId4" imgW="3048000" imgH="4572000" progId="Equation.DSMT4">
                  <p:embed/>
                  <p:pic>
                    <p:nvPicPr>
                      <p:cNvPr id="0" name="Object 3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9996" y="1958978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4638669" y="2222189"/>
          <a:ext cx="20320" cy="2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6" imgW="152400" imgH="228600" progId="Equation.DSMT4">
                  <p:embed/>
                </p:oleObj>
              </mc:Choice>
              <mc:Fallback>
                <p:oleObj name="Equation" r:id="rId6" imgW="152400" imgH="228600" progId="Equation.DSMT4">
                  <p:embed/>
                  <p:pic>
                    <p:nvPicPr>
                      <p:cNvPr id="0" name="Object 5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38669" y="2222189"/>
                        <a:ext cx="20320" cy="24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3157965" y="2025188"/>
            <a:ext cx="155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A. 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57965" y="2898627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B.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43419" y="3822593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C.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91607" y="4739097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D.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9" name="Oval 68"/>
          <p:cNvSpPr/>
          <p:nvPr/>
        </p:nvSpPr>
        <p:spPr>
          <a:xfrm>
            <a:off x="3081790" y="3806576"/>
            <a:ext cx="683200" cy="67060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70" name="Rectangle: Rounded Corners 69"/>
          <p:cNvSpPr/>
          <p:nvPr/>
        </p:nvSpPr>
        <p:spPr>
          <a:xfrm>
            <a:off x="401782" y="817419"/>
            <a:ext cx="11346873" cy="5486400"/>
          </a:xfrm>
          <a:prstGeom prst="roundRect">
            <a:avLst/>
          </a:prstGeom>
          <a:noFill/>
          <a:ln w="57150" cmpd="thickThin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pic>
        <p:nvPicPr>
          <p:cNvPr id="71" name="3D Model 70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 rot="1172366">
            <a:off x="10217013" y="4971783"/>
            <a:ext cx="1343022" cy="1343022"/>
          </a:xfrm>
          <a:prstGeom prst="rect">
            <a:avLst/>
          </a:prstGeom>
        </p:spPr>
      </p:pic>
      <p:sp>
        <p:nvSpPr>
          <p:cNvPr id="72" name="Right Triangle 71"/>
          <p:cNvSpPr/>
          <p:nvPr/>
        </p:nvSpPr>
        <p:spPr>
          <a:xfrm flipH="1">
            <a:off x="6776278" y="2375484"/>
            <a:ext cx="1483692" cy="2676518"/>
          </a:xfrm>
          <a:prstGeom prst="rt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pic>
        <p:nvPicPr>
          <p:cNvPr id="73" name="3D Model 72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tretch>
            <a:fillRect/>
          </a:stretch>
        </p:blipFill>
        <p:spPr>
          <a:xfrm rot="1172366">
            <a:off x="11155171" y="1454158"/>
            <a:ext cx="625530" cy="985683"/>
          </a:xfrm>
          <a:prstGeom prst="rect">
            <a:avLst/>
          </a:prstGeom>
        </p:spPr>
      </p:pic>
      <p:pic>
        <p:nvPicPr>
          <p:cNvPr id="75" name="3D Model 74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 rot="1172366">
            <a:off x="1270450" y="152506"/>
            <a:ext cx="749491" cy="812015"/>
          </a:xfrm>
          <a:prstGeom prst="rect">
            <a:avLst/>
          </a:prstGeom>
        </p:spPr>
      </p:pic>
      <p:pic>
        <p:nvPicPr>
          <p:cNvPr id="76" name="3D Model 75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 rot="1172366">
            <a:off x="4050442" y="184836"/>
            <a:ext cx="1023594" cy="682396"/>
          </a:xfrm>
          <a:prstGeom prst="rect">
            <a:avLst/>
          </a:prstGeom>
        </p:spPr>
      </p:pic>
      <p:pic>
        <p:nvPicPr>
          <p:cNvPr id="77" name="3D Model 76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 rot="1172366">
            <a:off x="4972821" y="5929956"/>
            <a:ext cx="975471" cy="1051235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7989038" y="4770146"/>
            <a:ext cx="270933" cy="28185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79" name="TextBox 16"/>
          <p:cNvSpPr txBox="1"/>
          <p:nvPr/>
        </p:nvSpPr>
        <p:spPr>
          <a:xfrm>
            <a:off x="8157909" y="4995451"/>
            <a:ext cx="48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+mj-lt"/>
              </a:rPr>
              <a:t>A</a:t>
            </a:r>
            <a:endParaRPr lang="vi-VN" sz="2400" dirty="0">
              <a:latin typeface="+mj-lt"/>
            </a:endParaRPr>
          </a:p>
        </p:txBody>
      </p:sp>
      <p:sp>
        <p:nvSpPr>
          <p:cNvPr id="80" name="TextBox 16"/>
          <p:cNvSpPr txBox="1"/>
          <p:nvPr/>
        </p:nvSpPr>
        <p:spPr>
          <a:xfrm>
            <a:off x="6425212" y="4977359"/>
            <a:ext cx="48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B</a:t>
            </a:r>
          </a:p>
        </p:txBody>
      </p:sp>
      <p:sp>
        <p:nvSpPr>
          <p:cNvPr id="81" name="TextBox 16"/>
          <p:cNvSpPr txBox="1"/>
          <p:nvPr/>
        </p:nvSpPr>
        <p:spPr>
          <a:xfrm>
            <a:off x="8112187" y="1912223"/>
            <a:ext cx="48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C</a:t>
            </a:r>
          </a:p>
        </p:txBody>
      </p:sp>
      <p:pic>
        <p:nvPicPr>
          <p:cNvPr id="82" name="3D Model 81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/>
          <a:stretch>
            <a:fillRect/>
          </a:stretch>
        </p:blipFill>
        <p:spPr>
          <a:xfrm rot="1172366">
            <a:off x="11373139" y="291695"/>
            <a:ext cx="435024" cy="457180"/>
          </a:xfrm>
          <a:prstGeom prst="rect">
            <a:avLst/>
          </a:prstGeom>
        </p:spPr>
      </p:pic>
      <p:pic>
        <p:nvPicPr>
          <p:cNvPr id="83" name="3D Model 82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/>
          <a:stretch>
            <a:fillRect/>
          </a:stretch>
        </p:blipFill>
        <p:spPr>
          <a:xfrm rot="1172366">
            <a:off x="8753488" y="32859"/>
            <a:ext cx="927607" cy="974850"/>
          </a:xfrm>
          <a:prstGeom prst="rect">
            <a:avLst/>
          </a:prstGeom>
        </p:spPr>
      </p:pic>
      <p:pic>
        <p:nvPicPr>
          <p:cNvPr id="84" name="3D Model 83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 rot="1172366">
            <a:off x="-24462" y="1340650"/>
            <a:ext cx="648616" cy="681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83021" y="4634405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60</a:t>
            </a:r>
            <a:r>
              <a:rPr lang="en-US" sz="2400" baseline="30000" dirty="0">
                <a:latin typeface="+mj-lt"/>
              </a:rPr>
              <a:t>0</a:t>
            </a:r>
            <a:endParaRPr lang="vi-VN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8510" y="5096070"/>
            <a:ext cx="42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2455" y="3517200"/>
            <a:ext cx="4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2a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321599" y="3459179"/>
          <a:ext cx="636410" cy="509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16" imgW="7620000" imgH="6096000" progId="Equation.DSMT4">
                  <p:embed/>
                </p:oleObj>
              </mc:Choice>
              <mc:Fallback>
                <p:oleObj name="Equation" r:id="rId16" imgW="7620000" imgH="6096000" progId="Equation.DSMT4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21599" y="3459179"/>
                        <a:ext cx="636410" cy="509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739716" y="3816410"/>
          <a:ext cx="477570" cy="530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18" imgW="5486400" imgH="6096000" progId="Equation.DSMT4">
                  <p:embed/>
                </p:oleObj>
              </mc:Choice>
              <mc:Fallback>
                <p:oleObj name="Equation" r:id="rId18" imgW="5486400" imgH="6096000" progId="Equation.DSMT4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739716" y="3816410"/>
                        <a:ext cx="477570" cy="530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820321" y="1996495"/>
          <a:ext cx="466438" cy="816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20" imgW="6096000" imgH="10668000" progId="Equation.DSMT4">
                  <p:embed/>
                </p:oleObj>
              </mc:Choice>
              <mc:Fallback>
                <p:oleObj name="Equation" r:id="rId20" imgW="6096000" imgH="106680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820321" y="1996495"/>
                        <a:ext cx="466438" cy="816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840501" y="2703291"/>
          <a:ext cx="407599" cy="1120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22" imgW="3657600" imgH="10058400" progId="Equation.DSMT4">
                  <p:embed/>
                </p:oleObj>
              </mc:Choice>
              <mc:Fallback>
                <p:oleObj name="Equation" r:id="rId22" imgW="3657600" imgH="10058400" progId="Equation.DSMT4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840501" y="2703291"/>
                        <a:ext cx="407599" cy="1120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731238" y="4680015"/>
          <a:ext cx="466438" cy="816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24" imgW="6096000" imgH="10668000" progId="Equation.DSMT4">
                  <p:embed/>
                </p:oleObj>
              </mc:Choice>
              <mc:Fallback>
                <p:oleObj name="Equation" r:id="rId24" imgW="6096000" imgH="10668000" progId="Equation.DSMT4">
                  <p:embed/>
                  <p:pic>
                    <p:nvPicPr>
                      <p:cNvPr id="0" name="Picture 9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731238" y="4680015"/>
                        <a:ext cx="466438" cy="816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ction Button: Return 15">
            <a:hlinkClick r:id="rId26" action="ppaction://hlinksldjump" highlightClick="1"/>
          </p:cNvPr>
          <p:cNvSpPr/>
          <p:nvPr/>
        </p:nvSpPr>
        <p:spPr>
          <a:xfrm>
            <a:off x="11309211" y="6400800"/>
            <a:ext cx="618312" cy="34787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3D Model 73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rot="1172366">
            <a:off x="182087" y="137062"/>
            <a:ext cx="1156414" cy="13427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52160" y="1243384"/>
            <a:ext cx="1008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3.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tam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vuông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Khi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=?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8931371" y="1091627"/>
          <a:ext cx="436566" cy="654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4" imgW="3657600" imgH="5486400" progId="Equation.DSMT4">
                  <p:embed/>
                </p:oleObj>
              </mc:Choice>
              <mc:Fallback>
                <p:oleObj name="Equation" r:id="rId4" imgW="3657600" imgH="5486400" progId="Equation.DSMT4">
                  <p:embed/>
                  <p:pic>
                    <p:nvPicPr>
                      <p:cNvPr id="0" name="Object 3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31371" y="1091627"/>
                        <a:ext cx="436566" cy="654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2455768" y="1958978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6" imgW="3048000" imgH="4572000" progId="Equation.DSMT4">
                  <p:embed/>
                </p:oleObj>
              </mc:Choice>
              <mc:Fallback>
                <p:oleObj name="Equation" r:id="rId6" imgW="3048000" imgH="4572000" progId="Equation.DSMT4">
                  <p:embed/>
                  <p:pic>
                    <p:nvPicPr>
                      <p:cNvPr id="0" name="Object 3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5768" y="1958978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785671" y="1908735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00126" y="2361742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AC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3852498" y="2361742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762077" y="2886066"/>
            <a:ext cx="91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HC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76532" y="3339073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BC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3828904" y="3339073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678379" y="3985524"/>
            <a:ext cx="91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92833" y="4438531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AB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3745205" y="4438531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745205" y="5064354"/>
            <a:ext cx="91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BH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51190" y="5517361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BC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812031" y="5517361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3240385" y="2222189"/>
          <a:ext cx="20320" cy="2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8" imgW="152400" imgH="228600" progId="Equation.DSMT4">
                  <p:embed/>
                </p:oleObj>
              </mc:Choice>
              <mc:Fallback>
                <p:oleObj name="Equation" r:id="rId8" imgW="152400" imgH="228600" progId="Equation.DSMT4">
                  <p:embed/>
                  <p:pic>
                    <p:nvPicPr>
                      <p:cNvPr id="0" name="Object 5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40385" y="2222189"/>
                        <a:ext cx="20320" cy="24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3155989" y="1955151"/>
            <a:ext cx="155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A.       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208620" y="2908625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B.      </a:t>
            </a:r>
            <a:r>
              <a:rPr lang="vi-VN" sz="3200" dirty="0"/>
              <a:t>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26579" y="4009293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C.      </a:t>
            </a:r>
            <a:r>
              <a:rPr lang="vi-VN" sz="3200" dirty="0"/>
              <a:t>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208621" y="5127000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D.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9" name="Oval 68"/>
          <p:cNvSpPr/>
          <p:nvPr/>
        </p:nvSpPr>
        <p:spPr>
          <a:xfrm>
            <a:off x="3067775" y="5144001"/>
            <a:ext cx="683200" cy="67060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Rectangle: Rounded Corners 69"/>
          <p:cNvSpPr/>
          <p:nvPr/>
        </p:nvSpPr>
        <p:spPr>
          <a:xfrm>
            <a:off x="401782" y="817419"/>
            <a:ext cx="11346873" cy="5486400"/>
          </a:xfrm>
          <a:prstGeom prst="roundRect">
            <a:avLst/>
          </a:prstGeom>
          <a:noFill/>
          <a:ln w="57150" cmpd="thickThin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1" name="3D Model 70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 rot="1172366">
            <a:off x="10217013" y="4971783"/>
            <a:ext cx="1343022" cy="1343022"/>
          </a:xfrm>
          <a:prstGeom prst="rect">
            <a:avLst/>
          </a:prstGeom>
        </p:spPr>
      </p:pic>
      <p:sp>
        <p:nvSpPr>
          <p:cNvPr id="72" name="Right Triangle 71"/>
          <p:cNvSpPr/>
          <p:nvPr/>
        </p:nvSpPr>
        <p:spPr>
          <a:xfrm flipH="1">
            <a:off x="7694128" y="2682911"/>
            <a:ext cx="1822355" cy="2676518"/>
          </a:xfrm>
          <a:prstGeom prst="rtTriangl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3" name="3D Model 72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 rot="1172366">
            <a:off x="11155171" y="1454158"/>
            <a:ext cx="625530" cy="985683"/>
          </a:xfrm>
          <a:prstGeom prst="rect">
            <a:avLst/>
          </a:prstGeom>
        </p:spPr>
      </p:pic>
      <p:pic>
        <p:nvPicPr>
          <p:cNvPr id="75" name="3D Model 74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 rot="1172366">
            <a:off x="1270450" y="152506"/>
            <a:ext cx="749491" cy="812015"/>
          </a:xfrm>
          <a:prstGeom prst="rect">
            <a:avLst/>
          </a:prstGeom>
        </p:spPr>
      </p:pic>
      <p:pic>
        <p:nvPicPr>
          <p:cNvPr id="76" name="3D Model 75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/>
          <a:stretch>
            <a:fillRect/>
          </a:stretch>
        </p:blipFill>
        <p:spPr>
          <a:xfrm rot="1172366">
            <a:off x="4050442" y="184836"/>
            <a:ext cx="1023594" cy="682396"/>
          </a:xfrm>
          <a:prstGeom prst="rect">
            <a:avLst/>
          </a:prstGeom>
        </p:spPr>
      </p:pic>
      <p:pic>
        <p:nvPicPr>
          <p:cNvPr id="77" name="3D Model 76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/>
          <a:stretch>
            <a:fillRect/>
          </a:stretch>
        </p:blipFill>
        <p:spPr>
          <a:xfrm rot="1172366">
            <a:off x="4972821" y="5929956"/>
            <a:ext cx="975471" cy="1051235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9245550" y="5077573"/>
            <a:ext cx="270933" cy="28185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TextBox 16"/>
          <p:cNvSpPr txBox="1"/>
          <p:nvPr/>
        </p:nvSpPr>
        <p:spPr>
          <a:xfrm>
            <a:off x="9414421" y="5302878"/>
            <a:ext cx="4818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dirty="0"/>
              <a:t>C</a:t>
            </a:r>
          </a:p>
        </p:txBody>
      </p:sp>
      <p:sp>
        <p:nvSpPr>
          <p:cNvPr id="80" name="TextBox 16"/>
          <p:cNvSpPr txBox="1"/>
          <p:nvPr/>
        </p:nvSpPr>
        <p:spPr>
          <a:xfrm>
            <a:off x="7384545" y="5302878"/>
            <a:ext cx="4818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dirty="0"/>
              <a:t>B</a:t>
            </a:r>
          </a:p>
        </p:txBody>
      </p:sp>
      <p:sp>
        <p:nvSpPr>
          <p:cNvPr id="81" name="TextBox 16"/>
          <p:cNvSpPr txBox="1"/>
          <p:nvPr/>
        </p:nvSpPr>
        <p:spPr>
          <a:xfrm>
            <a:off x="9368699" y="2219650"/>
            <a:ext cx="4818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pic>
        <p:nvPicPr>
          <p:cNvPr id="82" name="3D Model 81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 rot="1172366">
            <a:off x="11373139" y="291695"/>
            <a:ext cx="435024" cy="457180"/>
          </a:xfrm>
          <a:prstGeom prst="rect">
            <a:avLst/>
          </a:prstGeom>
        </p:spPr>
      </p:pic>
      <p:pic>
        <p:nvPicPr>
          <p:cNvPr id="83" name="3D Model 82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rot="1172366">
            <a:off x="8753488" y="32859"/>
            <a:ext cx="927607" cy="974850"/>
          </a:xfrm>
          <a:prstGeom prst="rect">
            <a:avLst/>
          </a:prstGeom>
        </p:spPr>
      </p:pic>
      <p:pic>
        <p:nvPicPr>
          <p:cNvPr id="84" name="3D Model 83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/>
          <a:stretch>
            <a:fillRect/>
          </a:stretch>
        </p:blipFill>
        <p:spPr>
          <a:xfrm rot="1172366">
            <a:off x="-24462" y="1340650"/>
            <a:ext cx="648616" cy="68165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 flipV="1">
            <a:off x="8286068" y="4509074"/>
            <a:ext cx="1230415" cy="83331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rot="2170307">
            <a:off x="8338535" y="4321905"/>
            <a:ext cx="270933" cy="28185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16"/>
          <p:cNvSpPr txBox="1"/>
          <p:nvPr/>
        </p:nvSpPr>
        <p:spPr>
          <a:xfrm>
            <a:off x="7806735" y="4103960"/>
            <a:ext cx="4818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dirty="0"/>
              <a:t>H</a:t>
            </a:r>
          </a:p>
        </p:txBody>
      </p:sp>
      <p:sp>
        <p:nvSpPr>
          <p:cNvPr id="9" name="Action Button: Return 8">
            <a:hlinkClick r:id="rId18" action="ppaction://hlinksldjump" highlightClick="1"/>
          </p:cNvPr>
          <p:cNvSpPr/>
          <p:nvPr/>
        </p:nvSpPr>
        <p:spPr>
          <a:xfrm>
            <a:off x="11309211" y="6400800"/>
            <a:ext cx="618312" cy="34787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3D Model 73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rot="1172366">
            <a:off x="182087" y="137062"/>
            <a:ext cx="1156414" cy="13427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52160" y="1243384"/>
            <a:ext cx="1008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4.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cot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81743" y="2067612"/>
            <a:ext cx="522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86259" y="248086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/>
              <a:t>3</a:t>
            </a:r>
            <a:endParaRPr lang="vi-VN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649180" y="2520619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618393" y="3044943"/>
            <a:ext cx="91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22909" y="34979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4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2625586" y="3497950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597894" y="4144796"/>
            <a:ext cx="91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4</a:t>
            </a:r>
            <a:endParaRPr lang="vi-VN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2631588" y="459007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5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2541887" y="4597408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51761" y="5195986"/>
            <a:ext cx="91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49061" y="566901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5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2608713" y="5676238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2037067" y="2381066"/>
          <a:ext cx="20320" cy="2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4" imgW="152400" imgH="228600" progId="Equation.DSMT4">
                  <p:embed/>
                </p:oleObj>
              </mc:Choice>
              <mc:Fallback>
                <p:oleObj name="Equation" r:id="rId4" imgW="152400" imgH="228600" progId="Equation.DSMT4">
                  <p:embed/>
                  <p:pic>
                    <p:nvPicPr>
                      <p:cNvPr id="0" name="Object 5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7067" y="2381066"/>
                        <a:ext cx="20320" cy="24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2032005" y="2118263"/>
            <a:ext cx="155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A. 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960153" y="3105394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B. 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36559" y="4188156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C.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047227" y="5253563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D.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9" name="Oval 68"/>
          <p:cNvSpPr/>
          <p:nvPr/>
        </p:nvSpPr>
        <p:spPr>
          <a:xfrm>
            <a:off x="1872513" y="3116172"/>
            <a:ext cx="683200" cy="67060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Rectangle: Rounded Corners 69"/>
          <p:cNvSpPr/>
          <p:nvPr/>
        </p:nvSpPr>
        <p:spPr>
          <a:xfrm>
            <a:off x="401782" y="817419"/>
            <a:ext cx="11346873" cy="5486400"/>
          </a:xfrm>
          <a:prstGeom prst="roundRect">
            <a:avLst/>
          </a:prstGeom>
          <a:noFill/>
          <a:ln w="57150" cmpd="thickThin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1" name="3D Model 70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 rot="1172366">
            <a:off x="10217013" y="4971783"/>
            <a:ext cx="1343022" cy="1343022"/>
          </a:xfrm>
          <a:prstGeom prst="rect">
            <a:avLst/>
          </a:prstGeom>
        </p:spPr>
      </p:pic>
      <p:pic>
        <p:nvPicPr>
          <p:cNvPr id="73" name="3D Model 72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 rot="1172366">
            <a:off x="11155171" y="1454158"/>
            <a:ext cx="625530" cy="985683"/>
          </a:xfrm>
          <a:prstGeom prst="rect">
            <a:avLst/>
          </a:prstGeom>
        </p:spPr>
      </p:pic>
      <p:pic>
        <p:nvPicPr>
          <p:cNvPr id="75" name="3D Model 74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 rot="1172366">
            <a:off x="1270450" y="152506"/>
            <a:ext cx="749491" cy="812015"/>
          </a:xfrm>
          <a:prstGeom prst="rect">
            <a:avLst/>
          </a:prstGeom>
        </p:spPr>
      </p:pic>
      <p:pic>
        <p:nvPicPr>
          <p:cNvPr id="76" name="3D Model 75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tretch>
            <a:fillRect/>
          </a:stretch>
        </p:blipFill>
        <p:spPr>
          <a:xfrm rot="1172366">
            <a:off x="4050442" y="184836"/>
            <a:ext cx="1023594" cy="682396"/>
          </a:xfrm>
          <a:prstGeom prst="rect">
            <a:avLst/>
          </a:prstGeom>
        </p:spPr>
      </p:pic>
      <p:pic>
        <p:nvPicPr>
          <p:cNvPr id="77" name="3D Model 76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 rot="1172366">
            <a:off x="4972821" y="5929956"/>
            <a:ext cx="975471" cy="1051235"/>
          </a:xfrm>
          <a:prstGeom prst="rect">
            <a:avLst/>
          </a:prstGeom>
        </p:spPr>
      </p:pic>
      <p:sp>
        <p:nvSpPr>
          <p:cNvPr id="79" name="TextBox 16"/>
          <p:cNvSpPr txBox="1"/>
          <p:nvPr/>
        </p:nvSpPr>
        <p:spPr>
          <a:xfrm>
            <a:off x="7924623" y="2305667"/>
            <a:ext cx="48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sp>
        <p:nvSpPr>
          <p:cNvPr id="80" name="TextBox 16"/>
          <p:cNvSpPr txBox="1"/>
          <p:nvPr/>
        </p:nvSpPr>
        <p:spPr>
          <a:xfrm>
            <a:off x="5829910" y="3757725"/>
            <a:ext cx="48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</a:t>
            </a:r>
          </a:p>
        </p:txBody>
      </p:sp>
      <p:sp>
        <p:nvSpPr>
          <p:cNvPr id="81" name="TextBox 16"/>
          <p:cNvSpPr txBox="1"/>
          <p:nvPr/>
        </p:nvSpPr>
        <p:spPr>
          <a:xfrm>
            <a:off x="10046462" y="3744801"/>
            <a:ext cx="48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</a:t>
            </a:r>
          </a:p>
        </p:txBody>
      </p:sp>
      <p:pic>
        <p:nvPicPr>
          <p:cNvPr id="82" name="3D Model 81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 rot="1172366">
            <a:off x="11373139" y="291695"/>
            <a:ext cx="435024" cy="457180"/>
          </a:xfrm>
          <a:prstGeom prst="rect">
            <a:avLst/>
          </a:prstGeom>
        </p:spPr>
      </p:pic>
      <p:pic>
        <p:nvPicPr>
          <p:cNvPr id="83" name="3D Model 82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 rot="1172366">
            <a:off x="8753488" y="32859"/>
            <a:ext cx="927607" cy="974850"/>
          </a:xfrm>
          <a:prstGeom prst="rect">
            <a:avLst/>
          </a:prstGeom>
        </p:spPr>
      </p:pic>
      <p:pic>
        <p:nvPicPr>
          <p:cNvPr id="84" name="3D Model 83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/>
          <a:stretch>
            <a:fillRect/>
          </a:stretch>
        </p:blipFill>
        <p:spPr>
          <a:xfrm rot="1172366">
            <a:off x="-24462" y="1340650"/>
            <a:ext cx="648616" cy="681650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6205403" y="2718487"/>
            <a:ext cx="3848432" cy="1171617"/>
          </a:xfrm>
          <a:prstGeom prst="triangl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" name="Straight Connector 4"/>
          <p:cNvCxnSpPr/>
          <p:nvPr/>
        </p:nvCxnSpPr>
        <p:spPr>
          <a:xfrm>
            <a:off x="8135754" y="2744781"/>
            <a:ext cx="32044" cy="112415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165571" y="3717762"/>
            <a:ext cx="193763" cy="17316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16"/>
          <p:cNvSpPr txBox="1"/>
          <p:nvPr/>
        </p:nvSpPr>
        <p:spPr>
          <a:xfrm>
            <a:off x="7974037" y="3859836"/>
            <a:ext cx="48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164916" y="3242703"/>
            <a:ext cx="93979" cy="83912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906726" y="3178846"/>
            <a:ext cx="108482" cy="8544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97034" y="3141949"/>
            <a:ext cx="20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5821" y="2928443"/>
            <a:ext cx="48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15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861947" y="1018757"/>
          <a:ext cx="1128379" cy="76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4" imgW="8534400" imgH="5791200" progId="Equation.DSMT4">
                  <p:embed/>
                </p:oleObj>
              </mc:Choice>
              <mc:Fallback>
                <p:oleObj name="Equation" r:id="rId14" imgW="8534400" imgH="5791200" progId="Equation.DSMT4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61947" y="1018757"/>
                        <a:ext cx="1128379" cy="765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ction Button: Return 18">
            <a:hlinkClick r:id="rId16" action="ppaction://hlinksldjump" highlightClick="1"/>
          </p:cNvPr>
          <p:cNvSpPr/>
          <p:nvPr/>
        </p:nvSpPr>
        <p:spPr>
          <a:xfrm>
            <a:off x="11309211" y="6400800"/>
            <a:ext cx="618312" cy="34787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50240" y="1351722"/>
            <a:ext cx="5151120" cy="51511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5196840" y="558800"/>
            <a:ext cx="6441440" cy="58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243840" y="-20320"/>
            <a:ext cx="9906000" cy="3708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785" y="2591369"/>
            <a:ext cx="8392427" cy="2370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ắm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10/76; 13 a, b/76 (SGK) </a:t>
            </a:r>
          </a:p>
        </p:txBody>
      </p:sp>
      <p:sp>
        <p:nvSpPr>
          <p:cNvPr id="10" name="Flowchart: Document 9"/>
          <p:cNvSpPr/>
          <p:nvPr/>
        </p:nvSpPr>
        <p:spPr>
          <a:xfrm>
            <a:off x="1605280" y="792480"/>
            <a:ext cx="8249920" cy="1656080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2929107" y="884267"/>
            <a:ext cx="6333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Hướng</a:t>
            </a:r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vi-VN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dẫn</a:t>
            </a:r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vi-VN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về</a:t>
            </a:r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vi-VN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nhà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42" y="853998"/>
            <a:ext cx="7832138" cy="547146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4875369" y="1560785"/>
            <a:ext cx="2781701" cy="3128211"/>
          </a:xfrm>
          <a:prstGeom prst="rtTriangl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4875366" y="4507397"/>
            <a:ext cx="175017" cy="18459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4859803" y="1544881"/>
            <a:ext cx="2812825" cy="31534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5366" y="1544881"/>
            <a:ext cx="0" cy="31534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875366" y="4688996"/>
            <a:ext cx="280690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48524" y="3225268"/>
            <a:ext cx="1799756" cy="11286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904481">
            <a:off x="5666689" y="2887115"/>
            <a:ext cx="172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Cạnh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huyền</a:t>
            </a:r>
            <a:endParaRPr lang="vi-V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Arc 21"/>
          <p:cNvSpPr/>
          <p:nvPr/>
        </p:nvSpPr>
        <p:spPr>
          <a:xfrm rot="15479402">
            <a:off x="7127789" y="4388645"/>
            <a:ext cx="604911" cy="501738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114800" y="2913864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3048000" imgH="4572000" progId="Equation.DSMT4">
                  <p:embed/>
                </p:oleObj>
              </mc:Choice>
              <mc:Fallback>
                <p:oleObj name="Equation" r:id="rId4" imgW="3048000" imgH="4572000" progId="Equation.DSMT4">
                  <p:embed/>
                  <p:pic>
                    <p:nvPicPr>
                      <p:cNvPr id="0" name="Object 2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913864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920195" y="4344283"/>
          <a:ext cx="309736" cy="28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6" imgW="3657600" imgH="3352800" progId="Equation.DSMT4">
                  <p:embed/>
                </p:oleObj>
              </mc:Choice>
              <mc:Fallback>
                <p:oleObj name="Equation" r:id="rId6" imgW="3657600" imgH="3352800" progId="Equation.DSMT4">
                  <p:embed/>
                  <p:pic>
                    <p:nvPicPr>
                      <p:cNvPr id="0" name="Object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20195" y="4344283"/>
                        <a:ext cx="309736" cy="28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 rot="16200000">
            <a:off x="3800191" y="2734147"/>
            <a:ext cx="172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Cạnh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đối</a:t>
            </a:r>
            <a:endParaRPr lang="vi-V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53873" y="4685113"/>
            <a:ext cx="172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Cạnh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kề</a:t>
            </a:r>
            <a:endParaRPr lang="vi-V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610848" y="468599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/>
              <a:t>A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7683117" y="469199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/>
              <a:t>B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4697146" y="114941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/>
              <a:t>C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1" grpId="0"/>
      <p:bldP spid="22" grpId="0" animBg="1"/>
      <p:bldP spid="27" grpId="0"/>
      <p:bldP spid="28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8"/>
          <p:cNvSpPr>
            <a:spLocks noChangeArrowheads="1" noChangeShapeType="1" noTextEdit="1"/>
          </p:cNvSpPr>
          <p:nvPr/>
        </p:nvSpPr>
        <p:spPr bwMode="auto">
          <a:xfrm>
            <a:off x="612814" y="1751682"/>
            <a:ext cx="10249818" cy="6867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 SỐ LƯỢNG GIÁC CỦA GÓC NHỌN</a:t>
            </a:r>
            <a:endParaRPr lang="en-US" sz="3600" b="1" kern="10" dirty="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18"/>
          <p:cNvSpPr>
            <a:spLocks noChangeArrowheads="1"/>
          </p:cNvSpPr>
          <p:nvPr/>
        </p:nvSpPr>
        <p:spPr bwMode="auto">
          <a:xfrm>
            <a:off x="4622321" y="996069"/>
            <a:ext cx="4876800" cy="755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F1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600" b="1" dirty="0">
                <a:solidFill>
                  <a:srgbClr val="0F1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0" y="2895600"/>
            <a:ext cx="4038600" cy="4038600"/>
          </a:xfrm>
          <a:prstGeom prst="rect">
            <a:avLst/>
          </a:prstGeom>
        </p:spPr>
      </p:pic>
      <p:pic>
        <p:nvPicPr>
          <p:cNvPr id="10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0"/>
          <a:stretch>
            <a:fillRect/>
          </a:stretch>
        </p:blipFill>
        <p:spPr bwMode="auto">
          <a:xfrm>
            <a:off x="1568451" y="3810001"/>
            <a:ext cx="5853741" cy="27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4514371" y="2438154"/>
            <a:ext cx="4876800" cy="755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dirty="0" err="1">
                <a:solidFill>
                  <a:srgbClr val="0F1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600" i="1" dirty="0" err="1">
                <a:solidFill>
                  <a:srgbClr val="0F1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3600" i="1" dirty="0">
                <a:solidFill>
                  <a:srgbClr val="0F1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3600" dirty="0">
                <a:solidFill>
                  <a:srgbClr val="0F1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: Rounded Corners 68"/>
          <p:cNvSpPr/>
          <p:nvPr/>
        </p:nvSpPr>
        <p:spPr>
          <a:xfrm>
            <a:off x="185450" y="89230"/>
            <a:ext cx="11821099" cy="68486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6" name="Group 5"/>
          <p:cNvGrpSpPr/>
          <p:nvPr/>
        </p:nvGrpSpPr>
        <p:grpSpPr>
          <a:xfrm>
            <a:off x="8159495" y="2058922"/>
            <a:ext cx="3232197" cy="3493660"/>
            <a:chOff x="8159495" y="2058922"/>
            <a:chExt cx="3232197" cy="3493660"/>
          </a:xfrm>
        </p:grpSpPr>
        <p:sp>
          <p:nvSpPr>
            <p:cNvPr id="4" name="Right Triangle 3"/>
            <p:cNvSpPr/>
            <p:nvPr/>
          </p:nvSpPr>
          <p:spPr>
            <a:xfrm>
              <a:off x="8585947" y="2058922"/>
              <a:ext cx="2781701" cy="3128211"/>
            </a:xfrm>
            <a:prstGeom prst="rtTriangl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585944" y="5005534"/>
              <a:ext cx="175017" cy="184597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/>
            <p:cNvSpPr txBox="1"/>
            <p:nvPr/>
          </p:nvSpPr>
          <p:spPr>
            <a:xfrm rot="2904481">
              <a:off x="9377269" y="3385250"/>
              <a:ext cx="1726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Cạnh</a:t>
              </a:r>
              <a:r>
                <a:rPr lang="vi-VN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huyền</a:t>
              </a:r>
              <a:endParaRPr lang="vi-VN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2" name="Arc 21"/>
            <p:cNvSpPr/>
            <p:nvPr/>
          </p:nvSpPr>
          <p:spPr>
            <a:xfrm rot="15479402">
              <a:off x="10838367" y="4886782"/>
              <a:ext cx="604911" cy="501738"/>
            </a:xfrm>
            <a:prstGeom prst="arc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10650023" y="4823170"/>
            <a:ext cx="309736" cy="28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Equation" r:id="rId4" imgW="3657600" imgH="3352800" progId="Equation.DSMT4">
                    <p:embed/>
                  </p:oleObj>
                </mc:Choice>
                <mc:Fallback>
                  <p:oleObj name="Equation" r:id="rId4" imgW="3657600" imgH="3352800" progId="Equation.DSMT4">
                    <p:embed/>
                    <p:pic>
                      <p:nvPicPr>
                        <p:cNvPr id="0" name="Object 2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650023" y="4823170"/>
                          <a:ext cx="309736" cy="283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 rot="16200000">
              <a:off x="7480952" y="3232284"/>
              <a:ext cx="1726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Cạnh</a:t>
              </a:r>
              <a:r>
                <a:rPr lang="vi-VN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đối</a:t>
              </a:r>
              <a:endParaRPr lang="vi-VN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364451" y="5183250"/>
              <a:ext cx="1726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Cạnh</a:t>
              </a:r>
              <a:r>
                <a:rPr lang="vi-VN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kề</a:t>
              </a:r>
              <a:endParaRPr lang="vi-VN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" name="TextBox 1"/>
          <p:cNvSpPr txBox="1"/>
          <p:nvPr/>
        </p:nvSpPr>
        <p:spPr>
          <a:xfrm>
            <a:off x="2077631" y="2122082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/>
              <a:t>đối</a:t>
            </a:r>
            <a:endParaRPr lang="vi-VN" sz="2400" dirty="0"/>
          </a:p>
        </p:txBody>
      </p:sp>
      <p:sp>
        <p:nvSpPr>
          <p:cNvPr id="7" name="TextBox 2"/>
          <p:cNvSpPr txBox="1"/>
          <p:nvPr/>
        </p:nvSpPr>
        <p:spPr>
          <a:xfrm>
            <a:off x="1863630" y="2669422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/>
              <a:t>huyền</a:t>
            </a:r>
            <a:endParaRPr lang="vi-VN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997282" y="2669422"/>
            <a:ext cx="15107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4000" y="2398833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sin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58649" y="2669422"/>
            <a:ext cx="9839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36910" y="2412165"/>
            <a:ext cx="232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sin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góc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</a:t>
            </a:r>
            <a:endParaRPr lang="vi-VN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080946" y="3288274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/>
              <a:t>kề</a:t>
            </a:r>
            <a:endParaRPr lang="vi-VN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866945" y="3835614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/>
              <a:t>huyền</a:t>
            </a:r>
            <a:endParaRPr lang="vi-VN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000597" y="3835614"/>
            <a:ext cx="15107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57437" y="3584903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cos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861964" y="3835614"/>
            <a:ext cx="9839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40224" y="3578357"/>
            <a:ext cx="252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côsin</a:t>
            </a:r>
            <a:r>
              <a:rPr lang="vi-VN" sz="2400" dirty="0"/>
              <a:t>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góc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</a:t>
            </a:r>
            <a:endParaRPr lang="vi-VN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2080946" y="4530662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/>
              <a:t>đối</a:t>
            </a:r>
            <a:endParaRPr lang="vi-VN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2105481" y="5078002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/>
              <a:t>kề</a:t>
            </a:r>
            <a:endParaRPr lang="vi-VN" sz="24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000597" y="5078002"/>
            <a:ext cx="15107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77315" y="4807413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tan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861964" y="5078002"/>
            <a:ext cx="9839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40225" y="4820745"/>
            <a:ext cx="232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tang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góc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2080946" y="5703474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/>
              <a:t>kề</a:t>
            </a:r>
            <a:endParaRPr lang="vi-VN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2105481" y="6250814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/>
              <a:t>đối</a:t>
            </a:r>
            <a:endParaRPr lang="vi-VN" sz="24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2000597" y="6250814"/>
            <a:ext cx="15107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77315" y="5980225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cot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861964" y="6250814"/>
            <a:ext cx="9839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940224" y="5993557"/>
            <a:ext cx="261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côtang</a:t>
            </a:r>
            <a:r>
              <a:rPr lang="vi-VN" sz="2400" dirty="0"/>
              <a:t>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góc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</a:t>
            </a:r>
            <a:endParaRPr lang="vi-VN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2303834" y="168646"/>
            <a:ext cx="886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TỈ SỐ LƯỢNG GIÁC CỦA GÓC NHỌN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692510" y="1601460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nghĩa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29337" y="803289"/>
            <a:ext cx="511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Tỉ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nhọn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692510" y="1231853"/>
            <a:ext cx="2710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Mở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đầu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(SGK)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6" grpId="0"/>
      <p:bldP spid="17" grpId="0"/>
      <p:bldP spid="18" grpId="0"/>
      <p:bldP spid="25" grpId="0"/>
      <p:bldP spid="30" grpId="0"/>
      <p:bldP spid="33" grpId="0"/>
      <p:bldP spid="34" grpId="0"/>
      <p:bldP spid="36" grpId="0"/>
      <p:bldP spid="38" grpId="0"/>
      <p:bldP spid="39" grpId="0"/>
      <p:bldP spid="40" grpId="0"/>
      <p:bldP spid="42" grpId="0"/>
      <p:bldP spid="44" grpId="0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693019" y="1838425"/>
            <a:ext cx="10982425" cy="44372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603" y="2304268"/>
            <a:ext cx="10157256" cy="4351338"/>
          </a:xfrm>
        </p:spPr>
        <p:txBody>
          <a:bodyPr/>
          <a:lstStyle/>
          <a:p>
            <a:pPr marL="0" indent="0">
              <a:buNone/>
            </a:pPr>
            <a:r>
              <a:rPr lang="vi-VN" dirty="0" err="1"/>
              <a:t>Tỉ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</a:t>
            </a:r>
            <a:r>
              <a:rPr lang="vi-VN" dirty="0" err="1"/>
              <a:t>giữa</a:t>
            </a:r>
            <a:r>
              <a:rPr lang="vi-VN" dirty="0"/>
              <a:t> </a:t>
            </a:r>
            <a:r>
              <a:rPr lang="vi-VN" dirty="0" err="1"/>
              <a:t>cạnh</a:t>
            </a:r>
            <a:r>
              <a:rPr lang="vi-VN" dirty="0"/>
              <a:t> </a:t>
            </a:r>
            <a:r>
              <a:rPr lang="vi-VN" dirty="0" err="1">
                <a:solidFill>
                  <a:srgbClr val="FF0000"/>
                </a:solidFill>
              </a:rPr>
              <a:t>đối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cạnh</a:t>
            </a:r>
            <a:r>
              <a:rPr lang="vi-VN" dirty="0"/>
              <a:t> </a:t>
            </a:r>
            <a:r>
              <a:rPr lang="vi-VN" dirty="0" err="1">
                <a:solidFill>
                  <a:srgbClr val="FF0000"/>
                </a:solidFill>
              </a:rPr>
              <a:t>huyền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gọi</a:t>
            </a:r>
            <a:r>
              <a:rPr lang="vi-VN" dirty="0"/>
              <a:t> </a:t>
            </a:r>
            <a:r>
              <a:rPr lang="vi-VN" dirty="0" err="1"/>
              <a:t>là</a:t>
            </a:r>
            <a:r>
              <a:rPr lang="vi-VN" dirty="0"/>
              <a:t> </a:t>
            </a:r>
            <a:r>
              <a:rPr lang="vi-VN" dirty="0">
                <a:solidFill>
                  <a:srgbClr val="FF0000"/>
                </a:solidFill>
              </a:rPr>
              <a:t>sin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góc</a:t>
            </a:r>
            <a:r>
              <a:rPr lang="vi-VN" dirty="0"/>
              <a:t> </a:t>
            </a:r>
            <a:r>
              <a:rPr lang="vi-VN" dirty="0">
                <a:sym typeface="Symbol" panose="05050102010706020507" charset="0"/>
              </a:rPr>
              <a:t>, </a:t>
            </a:r>
            <a:r>
              <a:rPr lang="vi-VN" dirty="0" err="1">
                <a:sym typeface="Symbol" panose="05050102010706020507" charset="0"/>
              </a:rPr>
              <a:t>kí</a:t>
            </a:r>
            <a:r>
              <a:rPr lang="vi-VN" dirty="0">
                <a:sym typeface="Symbol" panose="05050102010706020507" charset="0"/>
              </a:rPr>
              <a:t> </a:t>
            </a:r>
            <a:r>
              <a:rPr lang="vi-VN" dirty="0" err="1">
                <a:sym typeface="Symbol" panose="05050102010706020507" charset="0"/>
              </a:rPr>
              <a:t>hiệu</a:t>
            </a:r>
            <a:r>
              <a:rPr lang="vi-VN" dirty="0">
                <a:sym typeface="Symbol" panose="05050102010706020507" charset="0"/>
              </a:rPr>
              <a:t> </a:t>
            </a:r>
            <a:r>
              <a:rPr lang="vi-VN" dirty="0">
                <a:solidFill>
                  <a:srgbClr val="FF0000"/>
                </a:solidFill>
                <a:sym typeface="Symbol" panose="05050102010706020507" charset="0"/>
              </a:rPr>
              <a:t>sin</a:t>
            </a:r>
            <a:r>
              <a:rPr lang="vi-VN" dirty="0">
                <a:sym typeface="Symbol" panose="05050102010706020507" charset="0"/>
              </a:rPr>
              <a:t> .</a:t>
            </a:r>
          </a:p>
          <a:p>
            <a:pPr marL="0" indent="0">
              <a:buNone/>
            </a:pPr>
            <a:r>
              <a:rPr lang="vi-VN" dirty="0" err="1">
                <a:sym typeface="+mn-ea"/>
              </a:rPr>
              <a:t>Tỉ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số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giữa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cạnh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+mn-ea"/>
              </a:rPr>
              <a:t>kề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và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cạnh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+mn-ea"/>
              </a:rPr>
              <a:t>huyền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được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gọi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là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+mn-ea"/>
              </a:rPr>
              <a:t>côsin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của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góc</a:t>
            </a:r>
            <a:r>
              <a:rPr lang="vi-VN" dirty="0">
                <a:sym typeface="+mn-ea"/>
              </a:rPr>
              <a:t> </a:t>
            </a:r>
            <a:r>
              <a:rPr lang="vi-VN" dirty="0">
                <a:sym typeface="Symbol" panose="05050102010706020507" charset="0"/>
              </a:rPr>
              <a:t>, </a:t>
            </a:r>
            <a:r>
              <a:rPr lang="vi-VN" dirty="0" err="1">
                <a:sym typeface="Symbol" panose="05050102010706020507" charset="0"/>
              </a:rPr>
              <a:t>kí</a:t>
            </a:r>
            <a:r>
              <a:rPr lang="vi-VN" dirty="0">
                <a:sym typeface="Symbol" panose="05050102010706020507" charset="0"/>
              </a:rPr>
              <a:t> </a:t>
            </a:r>
            <a:r>
              <a:rPr lang="vi-VN" dirty="0" err="1">
                <a:sym typeface="Symbol" panose="05050102010706020507" charset="0"/>
              </a:rPr>
              <a:t>hiệu</a:t>
            </a:r>
            <a:r>
              <a:rPr lang="vi-VN" dirty="0">
                <a:sym typeface="Symbol" panose="05050102010706020507" charset="0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Symbol" panose="05050102010706020507" charset="0"/>
              </a:rPr>
              <a:t>cos</a:t>
            </a:r>
            <a:r>
              <a:rPr lang="vi-VN" dirty="0">
                <a:sym typeface="Symbol" panose="05050102010706020507" charset="0"/>
              </a:rPr>
              <a:t> .</a:t>
            </a:r>
          </a:p>
          <a:p>
            <a:pPr marL="0" indent="0">
              <a:buNone/>
            </a:pPr>
            <a:r>
              <a:rPr lang="vi-VN" dirty="0" err="1">
                <a:sym typeface="+mn-ea"/>
              </a:rPr>
              <a:t>Tỉ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số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giữa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cạnh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+mn-ea"/>
              </a:rPr>
              <a:t>đối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và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cạnh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+mn-ea"/>
              </a:rPr>
              <a:t>kề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được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gọi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là</a:t>
            </a:r>
            <a:r>
              <a:rPr lang="vi-VN" dirty="0">
                <a:sym typeface="+mn-ea"/>
              </a:rPr>
              <a:t> </a:t>
            </a:r>
            <a:r>
              <a:rPr lang="vi-VN" dirty="0">
                <a:solidFill>
                  <a:srgbClr val="FF0000"/>
                </a:solidFill>
                <a:sym typeface="+mn-ea"/>
              </a:rPr>
              <a:t>tang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của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góc</a:t>
            </a:r>
            <a:r>
              <a:rPr lang="vi-VN" dirty="0">
                <a:sym typeface="+mn-ea"/>
              </a:rPr>
              <a:t> </a:t>
            </a:r>
            <a:r>
              <a:rPr lang="vi-VN" dirty="0">
                <a:sym typeface="Symbol" panose="05050102010706020507" charset="0"/>
              </a:rPr>
              <a:t>, </a:t>
            </a:r>
            <a:r>
              <a:rPr lang="vi-VN" dirty="0" err="1">
                <a:sym typeface="Symbol" panose="05050102010706020507" charset="0"/>
              </a:rPr>
              <a:t>kí</a:t>
            </a:r>
            <a:r>
              <a:rPr lang="vi-VN" dirty="0">
                <a:sym typeface="Symbol" panose="05050102010706020507" charset="0"/>
              </a:rPr>
              <a:t> </a:t>
            </a:r>
            <a:r>
              <a:rPr lang="vi-VN" dirty="0" err="1">
                <a:sym typeface="Symbol" panose="05050102010706020507" charset="0"/>
              </a:rPr>
              <a:t>hiệu</a:t>
            </a:r>
            <a:r>
              <a:rPr lang="vi-VN" dirty="0">
                <a:sym typeface="Symbol" panose="05050102010706020507" charset="0"/>
              </a:rPr>
              <a:t> </a:t>
            </a:r>
            <a:r>
              <a:rPr lang="vi-VN" dirty="0">
                <a:solidFill>
                  <a:srgbClr val="FF0000"/>
                </a:solidFill>
                <a:sym typeface="Symbol" panose="05050102010706020507" charset="0"/>
              </a:rPr>
              <a:t>tan</a:t>
            </a:r>
            <a:r>
              <a:rPr lang="vi-VN" dirty="0">
                <a:sym typeface="Symbol" panose="05050102010706020507" charset="0"/>
              </a:rPr>
              <a:t> .</a:t>
            </a:r>
          </a:p>
          <a:p>
            <a:pPr marL="0" indent="0">
              <a:buNone/>
            </a:pPr>
            <a:r>
              <a:rPr lang="vi-VN" dirty="0" err="1">
                <a:sym typeface="+mn-ea"/>
              </a:rPr>
              <a:t>Tỉ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số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giữa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cạnh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+mn-ea"/>
              </a:rPr>
              <a:t>kề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và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cạnh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+mn-ea"/>
              </a:rPr>
              <a:t>đối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được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gọi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là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+mn-ea"/>
              </a:rPr>
              <a:t>côtang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của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góc</a:t>
            </a:r>
            <a:r>
              <a:rPr lang="vi-VN" dirty="0">
                <a:sym typeface="+mn-ea"/>
              </a:rPr>
              <a:t> </a:t>
            </a:r>
            <a:r>
              <a:rPr lang="vi-VN" dirty="0">
                <a:sym typeface="Symbol" panose="05050102010706020507" charset="0"/>
              </a:rPr>
              <a:t>, </a:t>
            </a:r>
            <a:r>
              <a:rPr lang="vi-VN" dirty="0" err="1">
                <a:sym typeface="Symbol" panose="05050102010706020507" charset="0"/>
              </a:rPr>
              <a:t>kí</a:t>
            </a:r>
            <a:r>
              <a:rPr lang="vi-VN" dirty="0">
                <a:sym typeface="Symbol" panose="05050102010706020507" charset="0"/>
              </a:rPr>
              <a:t> </a:t>
            </a:r>
            <a:r>
              <a:rPr lang="vi-VN" dirty="0" err="1">
                <a:sym typeface="Symbol" panose="05050102010706020507" charset="0"/>
              </a:rPr>
              <a:t>hiệu</a:t>
            </a:r>
            <a:r>
              <a:rPr lang="vi-VN" dirty="0">
                <a:sym typeface="Symbol" panose="05050102010706020507" charset="0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Symbol" panose="05050102010706020507" charset="0"/>
              </a:rPr>
              <a:t>cot</a:t>
            </a:r>
            <a:r>
              <a:rPr lang="vi-VN" dirty="0">
                <a:sym typeface="Symbol" panose="05050102010706020507" charset="0"/>
              </a:rPr>
              <a:t> .</a:t>
            </a:r>
          </a:p>
          <a:p>
            <a:pPr marL="0" indent="0">
              <a:buNone/>
            </a:pPr>
            <a:endParaRPr lang="vi-VN" dirty="0">
              <a:sym typeface="Symbol" panose="05050102010706020507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3724" y="865759"/>
            <a:ext cx="511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Tỉ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nhọn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7374" y="1293502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nghĩa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185450" y="109778"/>
            <a:ext cx="11821099" cy="68486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2303834" y="168646"/>
            <a:ext cx="886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TỈ SỐ LƯỢNG GIÁC CỦA GÓC NHỌN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/>
          <p:cNvSpPr/>
          <p:nvPr/>
        </p:nvSpPr>
        <p:spPr>
          <a:xfrm>
            <a:off x="692785" y="1819275"/>
            <a:ext cx="10982325" cy="48044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: Rounded Corners 68"/>
          <p:cNvSpPr/>
          <p:nvPr/>
        </p:nvSpPr>
        <p:spPr>
          <a:xfrm>
            <a:off x="185450" y="109778"/>
            <a:ext cx="11821099" cy="68486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0" name="Group 9"/>
          <p:cNvGrpSpPr/>
          <p:nvPr/>
        </p:nvGrpSpPr>
        <p:grpSpPr>
          <a:xfrm>
            <a:off x="8433986" y="2133396"/>
            <a:ext cx="2738568" cy="3058294"/>
            <a:chOff x="6846950" y="2898460"/>
            <a:chExt cx="3232197" cy="3493660"/>
          </a:xfrm>
        </p:grpSpPr>
        <p:sp>
          <p:nvSpPr>
            <p:cNvPr id="4" name="Right Triangle 3"/>
            <p:cNvSpPr/>
            <p:nvPr/>
          </p:nvSpPr>
          <p:spPr>
            <a:xfrm>
              <a:off x="7273402" y="2898460"/>
              <a:ext cx="2781701" cy="3128211"/>
            </a:xfrm>
            <a:prstGeom prst="rtTriangl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273399" y="5845072"/>
              <a:ext cx="175017" cy="184597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/>
            <p:cNvSpPr txBox="1"/>
            <p:nvPr/>
          </p:nvSpPr>
          <p:spPr>
            <a:xfrm rot="2904481">
              <a:off x="8064724" y="4224788"/>
              <a:ext cx="1726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Cạnh</a:t>
              </a:r>
              <a:r>
                <a:rPr lang="vi-VN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huyền</a:t>
              </a:r>
              <a:endParaRPr lang="vi-VN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2" name="Arc 21"/>
            <p:cNvSpPr/>
            <p:nvPr/>
          </p:nvSpPr>
          <p:spPr>
            <a:xfrm rot="15479402">
              <a:off x="9525822" y="5726320"/>
              <a:ext cx="604911" cy="501738"/>
            </a:xfrm>
            <a:prstGeom prst="arc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9356728" y="5691583"/>
            <a:ext cx="309736" cy="28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Equation" r:id="rId4" imgW="3657600" imgH="3352800" progId="Equation.DSMT4">
                    <p:embed/>
                  </p:oleObj>
                </mc:Choice>
                <mc:Fallback>
                  <p:oleObj name="Equation" r:id="rId4" imgW="3657600" imgH="3352800" progId="Equation.DSMT4">
                    <p:embed/>
                    <p:pic>
                      <p:nvPicPr>
                        <p:cNvPr id="0" name="Object 2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356728" y="5691583"/>
                          <a:ext cx="309736" cy="283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 rot="16200000">
              <a:off x="6168407" y="4071822"/>
              <a:ext cx="1726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Cạnh</a:t>
              </a:r>
              <a:r>
                <a:rPr lang="vi-VN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đối</a:t>
              </a:r>
              <a:endParaRPr lang="vi-VN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51906" y="6022788"/>
              <a:ext cx="1726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Cạnh</a:t>
              </a:r>
              <a:r>
                <a:rPr lang="vi-VN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kề</a:t>
              </a:r>
              <a:endParaRPr lang="vi-VN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" name="TextBox 1"/>
          <p:cNvSpPr txBox="1"/>
          <p:nvPr/>
        </p:nvSpPr>
        <p:spPr>
          <a:xfrm>
            <a:off x="2175739" y="2265519"/>
            <a:ext cx="1425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>
                <a:solidFill>
                  <a:srgbClr val="FF0000"/>
                </a:solidFill>
              </a:rPr>
              <a:t>đối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961738" y="2812859"/>
            <a:ext cx="187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>
                <a:solidFill>
                  <a:srgbClr val="FF0000"/>
                </a:solidFill>
              </a:rPr>
              <a:t>huyền</a:t>
            </a:r>
            <a:endParaRPr lang="vi-VN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95390" y="2812859"/>
            <a:ext cx="15952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2108" y="2542270"/>
            <a:ext cx="179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sin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79054" y="3431711"/>
            <a:ext cx="133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>
                <a:solidFill>
                  <a:srgbClr val="FF0000"/>
                </a:solidFill>
              </a:rPr>
              <a:t>kề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5053" y="3979051"/>
            <a:ext cx="187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>
                <a:solidFill>
                  <a:srgbClr val="FF0000"/>
                </a:solidFill>
              </a:rPr>
              <a:t>huyền</a:t>
            </a:r>
            <a:endParaRPr lang="vi-VN" sz="24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098705" y="3979051"/>
            <a:ext cx="15952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55545" y="3728340"/>
            <a:ext cx="179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</a:rPr>
              <a:t>cos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458930" y="2280911"/>
            <a:ext cx="1425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>
                <a:solidFill>
                  <a:srgbClr val="FF0000"/>
                </a:solidFill>
              </a:rPr>
              <a:t>đối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3465" y="2828251"/>
            <a:ext cx="133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>
                <a:solidFill>
                  <a:srgbClr val="FF0000"/>
                </a:solidFill>
              </a:rPr>
              <a:t>kề</a:t>
            </a:r>
            <a:endParaRPr lang="vi-VN" sz="2400" dirty="0">
              <a:solidFill>
                <a:srgbClr val="FF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378581" y="2828251"/>
            <a:ext cx="15952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255299" y="2557662"/>
            <a:ext cx="179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tan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458930" y="3453723"/>
            <a:ext cx="133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>
                <a:solidFill>
                  <a:srgbClr val="FF0000"/>
                </a:solidFill>
              </a:rPr>
              <a:t>kề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83465" y="4001063"/>
            <a:ext cx="1425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>
                <a:solidFill>
                  <a:srgbClr val="FF0000"/>
                </a:solidFill>
              </a:rPr>
              <a:t>đối</a:t>
            </a:r>
            <a:endParaRPr lang="vi-VN" sz="2400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378581" y="4001063"/>
            <a:ext cx="15952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255299" y="3730474"/>
            <a:ext cx="179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</a:rPr>
              <a:t>cot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493724" y="865759"/>
            <a:ext cx="511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Tỉ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nhọn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303834" y="168646"/>
            <a:ext cx="886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TỈ SỐ LƯỢNG GIÁC CỦA GÓC NHỌN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374" y="1293502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nghĩa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283462" y="208484"/>
            <a:ext cx="886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TỈ SỐ LƯỢNG GIÁC CỦA GÓC NHỌN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72919" y="4953804"/>
            <a:ext cx="179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 err="1"/>
              <a:t>Nhận</a:t>
            </a:r>
            <a:r>
              <a:rPr lang="vi-VN" sz="2400" b="1" u="sng" dirty="0"/>
              <a:t> </a:t>
            </a:r>
            <a:r>
              <a:rPr lang="vi-VN" sz="2400" b="1" u="sng" dirty="0" err="1"/>
              <a:t>xét</a:t>
            </a:r>
            <a:r>
              <a:rPr lang="vi-VN" sz="2400" b="1" u="sng" dirty="0"/>
              <a:t>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93394" y="5444317"/>
            <a:ext cx="744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Tỉ</a:t>
            </a:r>
            <a:r>
              <a:rPr lang="vi-VN" sz="2400" dirty="0"/>
              <a:t> </a:t>
            </a:r>
            <a:r>
              <a:rPr lang="vi-VN" sz="2400" dirty="0" err="1"/>
              <a:t>số</a:t>
            </a:r>
            <a:r>
              <a:rPr lang="vi-VN" sz="2400" dirty="0"/>
              <a:t> </a:t>
            </a:r>
            <a:r>
              <a:rPr lang="vi-VN" sz="2400" dirty="0" err="1"/>
              <a:t>lượng</a:t>
            </a:r>
            <a:r>
              <a:rPr lang="vi-VN" sz="2400" dirty="0"/>
              <a:t> </a:t>
            </a:r>
            <a:r>
              <a:rPr lang="vi-VN" sz="2400" dirty="0" err="1"/>
              <a:t>giác</a:t>
            </a:r>
            <a:r>
              <a:rPr lang="vi-VN" sz="2400" dirty="0"/>
              <a:t>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một</a:t>
            </a:r>
            <a:r>
              <a:rPr lang="vi-VN" sz="2400" dirty="0"/>
              <a:t> </a:t>
            </a:r>
            <a:r>
              <a:rPr lang="vi-VN" sz="2400" dirty="0" err="1"/>
              <a:t>góc</a:t>
            </a:r>
            <a:r>
              <a:rPr lang="vi-VN" sz="2400" dirty="0"/>
              <a:t> </a:t>
            </a:r>
            <a:r>
              <a:rPr lang="vi-VN" sz="2400" dirty="0" err="1"/>
              <a:t>nhọn</a:t>
            </a:r>
            <a:r>
              <a:rPr lang="vi-VN" sz="2400" dirty="0"/>
              <a:t> luôn </a:t>
            </a:r>
            <a:r>
              <a:rPr lang="vi-VN" sz="2400" dirty="0" err="1"/>
              <a:t>luôn</a:t>
            </a:r>
            <a:r>
              <a:rPr lang="vi-VN" sz="2400" dirty="0"/>
              <a:t> dương.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10228" y="5789548"/>
            <a:ext cx="3137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sin </a:t>
            </a:r>
            <a:r>
              <a:rPr lang="vi-VN" sz="2400" dirty="0">
                <a:sym typeface="Symbol" panose="05050102010706020507" pitchFamily="18" charset="2"/>
              </a:rPr>
              <a:t> &lt;1, </a:t>
            </a:r>
            <a:r>
              <a:rPr lang="vi-VN" sz="2400" dirty="0" err="1">
                <a:sym typeface="Symbol" panose="05050102010706020507" pitchFamily="18" charset="2"/>
              </a:rPr>
              <a:t>co</a:t>
            </a:r>
            <a:r>
              <a:rPr lang="vi-VN" sz="2400" dirty="0" err="1"/>
              <a:t>s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&lt;1.</a:t>
            </a:r>
            <a:endParaRPr lang="vi-VN" sz="2400" dirty="0"/>
          </a:p>
        </p:txBody>
      </p:sp>
      <p:sp>
        <p:nvSpPr>
          <p:cNvPr id="12" name="TextBox 1"/>
          <p:cNvSpPr txBox="1"/>
          <p:nvPr/>
        </p:nvSpPr>
        <p:spPr>
          <a:xfrm>
            <a:off x="1127686" y="1798247"/>
            <a:ext cx="260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u="sng" dirty="0"/>
              <a:t>Công </a:t>
            </a:r>
            <a:r>
              <a:rPr lang="vi-VN" sz="2400" b="1" i="1" u="sng" dirty="0" err="1"/>
              <a:t>thức</a:t>
            </a:r>
            <a:r>
              <a:rPr lang="vi-VN" sz="2400" b="1" i="1" u="sng" dirty="0"/>
              <a:t>: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/>
          <p:cNvSpPr/>
          <p:nvPr/>
        </p:nvSpPr>
        <p:spPr>
          <a:xfrm>
            <a:off x="607695" y="457534"/>
            <a:ext cx="11377930" cy="6133465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Tìm </a:t>
            </a:r>
            <a:r>
              <a:rPr lang="vi-VN" sz="3200" b="1" dirty="0">
                <a:solidFill>
                  <a:srgbClr val="C00000"/>
                </a:solidFill>
              </a:rPr>
              <a:t>sin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lấy </a:t>
            </a:r>
            <a:r>
              <a:rPr lang="vi-VN" sz="3200" b="1" dirty="0">
                <a:solidFill>
                  <a:srgbClr val="C00000"/>
                </a:solidFill>
              </a:rPr>
              <a:t>đối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chia </a:t>
            </a:r>
            <a:r>
              <a:rPr lang="vi-VN" sz="3200" b="1" dirty="0">
                <a:solidFill>
                  <a:srgbClr val="C00000"/>
                </a:solidFill>
              </a:rPr>
              <a:t>huyền</a:t>
            </a:r>
            <a:endParaRPr lang="vi-VN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vi-VN" sz="3200" b="1" dirty="0">
                <a:solidFill>
                  <a:srgbClr val="C00000"/>
                </a:solidFill>
              </a:rPr>
              <a:t>Cosin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lấy cạnh </a:t>
            </a:r>
            <a:r>
              <a:rPr lang="vi-VN" sz="3200" b="1" dirty="0">
                <a:solidFill>
                  <a:srgbClr val="C00000"/>
                </a:solidFill>
              </a:rPr>
              <a:t>kề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vi-VN" sz="3200" b="1" dirty="0">
                <a:solidFill>
                  <a:srgbClr val="C00000"/>
                </a:solidFill>
              </a:rPr>
              <a:t>huyền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chia nhau</a:t>
            </a:r>
          </a:p>
          <a:p>
            <a:pPr algn="ctr"/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Còn </a:t>
            </a:r>
            <a:r>
              <a:rPr lang="vi-VN" sz="3200" b="1" dirty="0">
                <a:solidFill>
                  <a:srgbClr val="C00000"/>
                </a:solidFill>
              </a:rPr>
              <a:t>tang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ta hãy tính sau</a:t>
            </a:r>
          </a:p>
          <a:p>
            <a:pPr algn="ctr"/>
            <a:r>
              <a:rPr lang="vi-VN" sz="3200" b="1" dirty="0">
                <a:solidFill>
                  <a:srgbClr val="C00000"/>
                </a:solidFill>
              </a:rPr>
              <a:t>Đối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trên, </a:t>
            </a:r>
            <a:r>
              <a:rPr lang="vi-VN" sz="3200" b="1" dirty="0">
                <a:solidFill>
                  <a:srgbClr val="C00000"/>
                </a:solidFill>
              </a:rPr>
              <a:t>kề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dưới chia nhau ra liền</a:t>
            </a:r>
          </a:p>
          <a:p>
            <a:pPr algn="ctr"/>
            <a:r>
              <a:rPr lang="vi-VN" sz="3200" b="1" dirty="0">
                <a:solidFill>
                  <a:srgbClr val="C00000"/>
                </a:solidFill>
              </a:rPr>
              <a:t>Cotang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cũng dễ ăn tiền</a:t>
            </a:r>
          </a:p>
          <a:p>
            <a:pPr algn="ctr"/>
            <a:r>
              <a:rPr lang="vi-VN" sz="3200" b="1" dirty="0">
                <a:solidFill>
                  <a:srgbClr val="C00000"/>
                </a:solidFill>
              </a:rPr>
              <a:t>Kề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trên, </a:t>
            </a:r>
            <a:r>
              <a:rPr lang="vi-VN" sz="3200" b="1" dirty="0">
                <a:solidFill>
                  <a:srgbClr val="C00000"/>
                </a:solidFill>
              </a:rPr>
              <a:t>đối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dưới chia liền </a:t>
            </a:r>
            <a:r>
              <a:rPr lang="vi-VN" sz="3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là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ra.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49875" y="1334770"/>
            <a:ext cx="2774315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Thơ thẩn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: Rounded Corners 68"/>
          <p:cNvSpPr/>
          <p:nvPr/>
        </p:nvSpPr>
        <p:spPr>
          <a:xfrm>
            <a:off x="185450" y="109778"/>
            <a:ext cx="11821099" cy="68486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" name="Right Triangle 3"/>
          <p:cNvSpPr/>
          <p:nvPr/>
        </p:nvSpPr>
        <p:spPr>
          <a:xfrm>
            <a:off x="7579912" y="2698616"/>
            <a:ext cx="2781701" cy="3128211"/>
          </a:xfrm>
          <a:prstGeom prst="rtTriangl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7579909" y="5645228"/>
            <a:ext cx="175017" cy="18459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 rot="2904481">
            <a:off x="8371234" y="4024944"/>
            <a:ext cx="172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Cạnh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huyền</a:t>
            </a:r>
            <a:endParaRPr lang="vi-V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Arc 21"/>
          <p:cNvSpPr/>
          <p:nvPr/>
        </p:nvSpPr>
        <p:spPr>
          <a:xfrm rot="15479402">
            <a:off x="9832332" y="5526476"/>
            <a:ext cx="604911" cy="501738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9663238" y="5491739"/>
          <a:ext cx="309736" cy="28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4" imgW="3657600" imgH="3352800" progId="Equation.DSMT4">
                  <p:embed/>
                </p:oleObj>
              </mc:Choice>
              <mc:Fallback>
                <p:oleObj name="Equation" r:id="rId4" imgW="3657600" imgH="3352800" progId="Equation.DSMT4">
                  <p:embed/>
                  <p:pic>
                    <p:nvPicPr>
                      <p:cNvPr id="0" name="Object 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63238" y="5491739"/>
                        <a:ext cx="309736" cy="28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 rot="16200000">
            <a:off x="6474917" y="3871978"/>
            <a:ext cx="172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Cạnh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đối</a:t>
            </a:r>
            <a:endParaRPr lang="vi-V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58416" y="5822944"/>
            <a:ext cx="172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Cạnh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kề</a:t>
            </a:r>
            <a:endParaRPr lang="vi-V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56004" y="568507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/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349157" y="564559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/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01689" y="237094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1918" y="1912902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sin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885355" y="3098972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cos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1905234" y="4321482"/>
            <a:ext cx="130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tan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905233" y="5494294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cot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493724" y="865759"/>
            <a:ext cx="511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Tỉ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nhọn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41386" y="1724995"/>
            <a:ext cx="61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AC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55840" y="217800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BC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4308212" y="2178002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890587" y="1955827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4261713" y="2852756"/>
            <a:ext cx="61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76167" y="3305763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BC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4328539" y="3305763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910914" y="3083588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4254942" y="4092272"/>
            <a:ext cx="61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AC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269396" y="454527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AB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4321768" y="4545279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904143" y="4323104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4234617" y="5277604"/>
            <a:ext cx="61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AB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40602" y="573061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AC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4301443" y="5730611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883818" y="5508436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2303834" y="168646"/>
            <a:ext cx="886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TỈ SỐ LƯỢNG GIÁC CỦA GÓC NHỌN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696099" y="2038449"/>
          <a:ext cx="20320" cy="2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6" imgW="152400" imgH="228600" progId="Equation.DSMT4">
                  <p:embed/>
                </p:oleObj>
              </mc:Choice>
              <mc:Fallback>
                <p:oleObj name="Equation" r:id="rId6" imgW="152400" imgH="228600" progId="Equation.DSMT4">
                  <p:embed/>
                  <p:pic>
                    <p:nvPicPr>
                      <p:cNvPr id="0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96099" y="2038449"/>
                        <a:ext cx="20320" cy="24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39270" y="1909282"/>
            <a:ext cx="1149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sin    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578848" y="2995562"/>
          <a:ext cx="419723" cy="509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8" imgW="3657600" imgH="5486400" progId="Equation.DSMT4">
                  <p:embed/>
                </p:oleObj>
              </mc:Choice>
              <mc:Fallback>
                <p:oleObj name="Equation" r:id="rId8" imgW="3657600" imgH="5486400" progId="Equation.DSMT4">
                  <p:embed/>
                  <p:pic>
                    <p:nvPicPr>
                      <p:cNvPr id="0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78848" y="2995562"/>
                        <a:ext cx="419723" cy="509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94144" y="3086910"/>
            <a:ext cx="1149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cos</a:t>
            </a:r>
            <a:r>
              <a:rPr lang="vi-VN" sz="2400" dirty="0"/>
              <a:t>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2470" y="4318775"/>
            <a:ext cx="130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tan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535986" y="4186806"/>
          <a:ext cx="4699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10" imgW="471170" imgH="575945" progId="Equation.DSMT4">
                  <p:embed/>
                </p:oleObj>
              </mc:Choice>
              <mc:Fallback>
                <p:oleObj name="Equation" r:id="rId10" imgW="471170" imgH="575945" progId="Equation.DSMT4">
                  <p:embed/>
                  <p:pic>
                    <p:nvPicPr>
                      <p:cNvPr id="0" name="Object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35986" y="4186806"/>
                        <a:ext cx="469900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3"/>
          <p:cNvSpPr txBox="1"/>
          <p:nvPr/>
        </p:nvSpPr>
        <p:spPr>
          <a:xfrm>
            <a:off x="2969849" y="5508436"/>
            <a:ext cx="130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cot</a:t>
            </a:r>
            <a:r>
              <a:rPr lang="vi-VN" sz="2400" dirty="0"/>
              <a:t>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509945" y="5339048"/>
          <a:ext cx="4714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12" imgW="472440" imgH="575945" progId="Equation.DSMT4">
                  <p:embed/>
                </p:oleObj>
              </mc:Choice>
              <mc:Fallback>
                <p:oleObj name="Equation" r:id="rId12" imgW="472440" imgH="575945" progId="Equation.DSMT4">
                  <p:embed/>
                  <p:pic>
                    <p:nvPicPr>
                      <p:cNvPr id="0" name="Object 1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09945" y="5339048"/>
                        <a:ext cx="471487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777374" y="1293502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nghĩa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447411" y="1752943"/>
          <a:ext cx="458440" cy="556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14" imgW="542290" imgH="658495" progId="Equation.DSMT4">
                  <p:embed/>
                </p:oleObj>
              </mc:Choice>
              <mc:Fallback>
                <p:oleObj name="Equation" r:id="rId14" imgW="542290" imgH="658495" progId="Equation.DSMT4">
                  <p:embed/>
                  <p:pic>
                    <p:nvPicPr>
                      <p:cNvPr id="0" name="Picture 1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47411" y="1752943"/>
                        <a:ext cx="458440" cy="556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36" grpId="0"/>
      <p:bldP spid="42" grpId="0"/>
      <p:bldP spid="52" grpId="0"/>
      <p:bldP spid="53" grpId="0"/>
      <p:bldP spid="55" grpId="0"/>
      <p:bldP spid="56" grpId="0"/>
      <p:bldP spid="57" grpId="0"/>
      <p:bldP spid="59" grpId="0"/>
      <p:bldP spid="60" grpId="0"/>
      <p:bldP spid="61" grpId="0"/>
      <p:bldP spid="63" grpId="0"/>
      <p:bldP spid="64" grpId="0"/>
      <p:bldP spid="65" grpId="0"/>
      <p:bldP spid="67" grpId="0"/>
      <p:bldP spid="7" grpId="0"/>
      <p:bldP spid="7" grpId="1"/>
      <p:bldP spid="10" grpId="0"/>
      <p:bldP spid="12" grpId="0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3432" y="1712345"/>
            <a:ext cx="909776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Ví</a:t>
            </a:r>
            <a:r>
              <a:rPr lang="vi-VN" sz="2400" dirty="0"/>
              <a:t> </a:t>
            </a:r>
            <a:r>
              <a:rPr lang="vi-VN" sz="2400" dirty="0" err="1"/>
              <a:t>dụ</a:t>
            </a:r>
            <a:r>
              <a:rPr lang="vi-VN" sz="2400" dirty="0"/>
              <a:t> : Cho </a:t>
            </a:r>
            <a:r>
              <a:rPr lang="vi-VN" sz="2400" dirty="0" err="1"/>
              <a:t>hình</a:t>
            </a:r>
            <a:r>
              <a:rPr lang="vi-VN" sz="2400" dirty="0"/>
              <a:t> </a:t>
            </a:r>
            <a:r>
              <a:rPr lang="vi-VN" sz="2400" dirty="0" err="1"/>
              <a:t>vẽ</a:t>
            </a:r>
            <a:r>
              <a:rPr lang="vi-VN" sz="2400" dirty="0"/>
              <a:t>. </a:t>
            </a:r>
            <a:r>
              <a:rPr lang="vi-VN" sz="2400" dirty="0" err="1"/>
              <a:t>Hãy</a:t>
            </a:r>
            <a:r>
              <a:rPr lang="vi-VN" sz="2400" dirty="0"/>
              <a:t> </a:t>
            </a:r>
            <a:r>
              <a:rPr lang="vi-VN" sz="2400" dirty="0" err="1"/>
              <a:t>tính</a:t>
            </a:r>
            <a:r>
              <a:rPr lang="vi-VN" sz="2400" dirty="0"/>
              <a:t> </a:t>
            </a:r>
            <a:r>
              <a:rPr lang="vi-VN" sz="2400" dirty="0" err="1"/>
              <a:t>các</a:t>
            </a:r>
            <a:r>
              <a:rPr lang="vi-VN" sz="2400" dirty="0"/>
              <a:t> </a:t>
            </a:r>
            <a:r>
              <a:rPr lang="vi-VN" sz="2400" dirty="0" err="1"/>
              <a:t>tỉ</a:t>
            </a:r>
            <a:r>
              <a:rPr lang="vi-VN" sz="2400" dirty="0"/>
              <a:t> </a:t>
            </a:r>
            <a:r>
              <a:rPr lang="vi-VN" sz="2400" dirty="0" err="1"/>
              <a:t>số</a:t>
            </a:r>
            <a:r>
              <a:rPr lang="vi-VN" sz="2400" dirty="0"/>
              <a:t> </a:t>
            </a:r>
            <a:r>
              <a:rPr lang="vi-VN" sz="2400" dirty="0" err="1"/>
              <a:t>lượng</a:t>
            </a:r>
            <a:r>
              <a:rPr lang="vi-VN" sz="2400" dirty="0"/>
              <a:t> </a:t>
            </a:r>
            <a:r>
              <a:rPr lang="vi-VN" sz="2400" dirty="0" err="1"/>
              <a:t>giác</a:t>
            </a:r>
            <a:r>
              <a:rPr lang="vi-VN" sz="2400" dirty="0"/>
              <a:t>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góc</a:t>
            </a:r>
            <a:r>
              <a:rPr lang="vi-VN" sz="2400" dirty="0"/>
              <a:t>         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81619" y="2228014"/>
            <a:ext cx="114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</a:rPr>
              <a:t>Giải</a:t>
            </a:r>
            <a:endParaRPr lang="vi-VN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98683" y="2667470"/>
            <a:ext cx="4943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/>
              <a:t>Các</a:t>
            </a:r>
            <a:r>
              <a:rPr lang="vi-VN" sz="2400" dirty="0"/>
              <a:t> </a:t>
            </a:r>
            <a:r>
              <a:rPr lang="vi-VN" sz="2400" dirty="0" err="1"/>
              <a:t>tỉ</a:t>
            </a:r>
            <a:r>
              <a:rPr lang="vi-VN" sz="2400" dirty="0"/>
              <a:t> </a:t>
            </a:r>
            <a:r>
              <a:rPr lang="vi-VN" sz="2400" dirty="0" err="1"/>
              <a:t>số</a:t>
            </a:r>
            <a:r>
              <a:rPr lang="vi-VN" sz="2400" dirty="0"/>
              <a:t> </a:t>
            </a:r>
            <a:r>
              <a:rPr lang="vi-VN" sz="2400" dirty="0" err="1"/>
              <a:t>lượng</a:t>
            </a:r>
            <a:r>
              <a:rPr lang="vi-VN" sz="2400" dirty="0"/>
              <a:t> </a:t>
            </a:r>
            <a:r>
              <a:rPr lang="vi-VN" sz="2400" dirty="0" err="1"/>
              <a:t>giác</a:t>
            </a:r>
            <a:r>
              <a:rPr lang="vi-VN" sz="2400" dirty="0"/>
              <a:t>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góc</a:t>
            </a:r>
            <a:r>
              <a:rPr lang="vi-VN" sz="2400" dirty="0"/>
              <a:t> N </a:t>
            </a:r>
            <a:r>
              <a:rPr lang="vi-VN" sz="2400" dirty="0" err="1"/>
              <a:t>là</a:t>
            </a:r>
            <a:r>
              <a:rPr lang="vi-VN" sz="2400" dirty="0"/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37150" y="3295029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sin     </a:t>
            </a:r>
            <a:r>
              <a:rPr lang="vi-VN" sz="2400" dirty="0">
                <a:sym typeface="Symbol" panose="05050102010706020507" pitchFamily="18" charset="2"/>
              </a:rPr>
              <a:t> =</a:t>
            </a:r>
            <a:endParaRPr lang="vi-VN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8579893" y="3089129"/>
            <a:ext cx="73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94348" y="354213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NP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8637844" y="3542136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7828161" y="3098590"/>
          <a:ext cx="422307" cy="61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3962400" imgH="5791200" progId="Equation.DSMT4">
                  <p:embed/>
                </p:oleObj>
              </mc:Choice>
              <mc:Fallback>
                <p:oleObj name="Equation" r:id="rId3" imgW="3962400" imgH="5791200" progId="Equation.DSMT4">
                  <p:embed/>
                  <p:pic>
                    <p:nvPicPr>
                      <p:cNvPr id="0" name="Object 5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28161" y="3098590"/>
                        <a:ext cx="422307" cy="617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9147261" y="1571905"/>
          <a:ext cx="673829" cy="602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5" imgW="5791200" imgH="5181600" progId="Equation.DSMT4">
                  <p:embed/>
                </p:oleObj>
              </mc:Choice>
              <mc:Fallback>
                <p:oleObj name="Equation" r:id="rId5" imgW="5791200" imgH="5181600" progId="Equation.DSMT4">
                  <p:embed/>
                  <p:pic>
                    <p:nvPicPr>
                      <p:cNvPr id="0" name="Object 5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7261" y="1571905"/>
                        <a:ext cx="673829" cy="602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ight Triangle 56"/>
          <p:cNvSpPr/>
          <p:nvPr/>
        </p:nvSpPr>
        <p:spPr>
          <a:xfrm rot="8076524">
            <a:off x="1650212" y="4000909"/>
            <a:ext cx="2609385" cy="2609385"/>
          </a:xfrm>
          <a:prstGeom prst="rt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8" name="Rectangle 57"/>
          <p:cNvSpPr/>
          <p:nvPr/>
        </p:nvSpPr>
        <p:spPr>
          <a:xfrm rot="2674685">
            <a:off x="2858605" y="3494971"/>
            <a:ext cx="172720" cy="17149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TextBox 58"/>
          <p:cNvSpPr txBox="1"/>
          <p:nvPr/>
        </p:nvSpPr>
        <p:spPr>
          <a:xfrm>
            <a:off x="1460143" y="4937852"/>
            <a:ext cx="135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45</a:t>
            </a:r>
            <a:r>
              <a:rPr lang="vi-VN" baseline="30000" dirty="0"/>
              <a:t>0</a:t>
            </a:r>
            <a:endParaRPr lang="vi-VN" dirty="0"/>
          </a:p>
        </p:txBody>
      </p:sp>
      <p:sp>
        <p:nvSpPr>
          <p:cNvPr id="60" name="TextBox 59"/>
          <p:cNvSpPr txBox="1"/>
          <p:nvPr/>
        </p:nvSpPr>
        <p:spPr>
          <a:xfrm>
            <a:off x="1629534" y="3950650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16032" y="3885283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2515167" y="5316931"/>
          <a:ext cx="607454" cy="4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7" imgW="7620000" imgH="5791200" progId="Equation.DSMT4">
                  <p:embed/>
                </p:oleObj>
              </mc:Choice>
              <mc:Fallback>
                <p:oleObj name="Equation" r:id="rId7" imgW="7620000" imgH="5791200" progId="Equation.DSMT4">
                  <p:embed/>
                  <p:pic>
                    <p:nvPicPr>
                      <p:cNvPr id="0" name="Object 6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5167" y="5316931"/>
                        <a:ext cx="607454" cy="461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2700991" y="2978606"/>
            <a:ext cx="91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1056" y="5261620"/>
            <a:ext cx="91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99977" y="5122518"/>
            <a:ext cx="91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P</a:t>
            </a:r>
          </a:p>
        </p:txBody>
      </p:sp>
      <p:sp>
        <p:nvSpPr>
          <p:cNvPr id="67" name="Arc 66"/>
          <p:cNvSpPr/>
          <p:nvPr/>
        </p:nvSpPr>
        <p:spPr>
          <a:xfrm rot="1175390">
            <a:off x="1135372" y="5030730"/>
            <a:ext cx="368060" cy="453415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TextBox 67"/>
          <p:cNvSpPr txBox="1"/>
          <p:nvPr/>
        </p:nvSpPr>
        <p:spPr>
          <a:xfrm>
            <a:off x="6074511" y="3314928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sin 45</a:t>
            </a:r>
            <a:r>
              <a:rPr lang="vi-VN" sz="2400" baseline="30000" dirty="0"/>
              <a:t>0 </a:t>
            </a:r>
            <a:r>
              <a:rPr lang="vi-VN" sz="2400" dirty="0"/>
              <a:t>=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159025" y="3319454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cxnSp>
        <p:nvCxnSpPr>
          <p:cNvPr id="71" name="Straight Connector 70"/>
          <p:cNvCxnSpPr/>
          <p:nvPr/>
        </p:nvCxnSpPr>
        <p:spPr>
          <a:xfrm>
            <a:off x="9538969" y="3577654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0059244" y="3320606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9588278" y="3097288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9494074" y="3596356"/>
          <a:ext cx="606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9" imgW="608330" imgH="463550" progId="Equation.DSMT4">
                  <p:embed/>
                </p:oleObj>
              </mc:Choice>
              <mc:Fallback>
                <p:oleObj name="Equation" r:id="rId9" imgW="608330" imgH="463550" progId="Equation.DSMT4">
                  <p:embed/>
                  <p:pic>
                    <p:nvPicPr>
                      <p:cNvPr id="0" name="Object 7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94074" y="3596356"/>
                        <a:ext cx="606425" cy="46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/>
        </p:nvGraphicFramePr>
        <p:xfrm>
          <a:off x="10396548" y="3031826"/>
          <a:ext cx="562915" cy="93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11" imgW="6400800" imgH="10668000" progId="Equation.DSMT4">
                  <p:embed/>
                </p:oleObj>
              </mc:Choice>
              <mc:Fallback>
                <p:oleObj name="Equation" r:id="rId11" imgW="6400800" imgH="10668000" progId="Equation.DSMT4">
                  <p:embed/>
                  <p:pic>
                    <p:nvPicPr>
                      <p:cNvPr id="0" name="Object 7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396548" y="3031826"/>
                        <a:ext cx="562915" cy="93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7358951" y="4227021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cos</a:t>
            </a:r>
            <a:r>
              <a:rPr lang="vi-VN" sz="2400" dirty="0"/>
              <a:t>   </a:t>
            </a:r>
            <a:r>
              <a:rPr lang="vi-VN" sz="2400" dirty="0">
                <a:sym typeface="Symbol" panose="05050102010706020507" pitchFamily="18" charset="2"/>
              </a:rPr>
              <a:t> =</a:t>
            </a:r>
            <a:endParaRPr lang="vi-VN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8601694" y="4021121"/>
            <a:ext cx="73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MN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616149" y="4474128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NP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8659645" y="4474128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1" name="Object 80"/>
          <p:cNvGraphicFramePr>
            <a:graphicFrameLocks noChangeAspect="1"/>
          </p:cNvGraphicFramePr>
          <p:nvPr/>
        </p:nvGraphicFramePr>
        <p:xfrm>
          <a:off x="7886537" y="4037897"/>
          <a:ext cx="432379" cy="6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13" imgW="3962400" imgH="5791200" progId="Equation.DSMT4">
                  <p:embed/>
                </p:oleObj>
              </mc:Choice>
              <mc:Fallback>
                <p:oleObj name="Equation" r:id="rId13" imgW="3962400" imgH="5791200" progId="Equation.DSMT4">
                  <p:embed/>
                  <p:pic>
                    <p:nvPicPr>
                      <p:cNvPr id="0" name="Object 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86537" y="4037897"/>
                        <a:ext cx="432379" cy="63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6096312" y="4246920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cos</a:t>
            </a:r>
            <a:r>
              <a:rPr lang="vi-VN" sz="2400" dirty="0"/>
              <a:t> 45</a:t>
            </a:r>
            <a:r>
              <a:rPr lang="vi-VN" sz="2400" baseline="30000" dirty="0"/>
              <a:t>0 </a:t>
            </a:r>
            <a:r>
              <a:rPr lang="vi-VN" sz="2400" dirty="0"/>
              <a:t>=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180826" y="4251446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9560770" y="4509646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0081045" y="4252598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9610079" y="4029280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graphicFrame>
        <p:nvGraphicFramePr>
          <p:cNvPr id="87" name="Object 86"/>
          <p:cNvGraphicFramePr>
            <a:graphicFrameLocks noChangeAspect="1"/>
          </p:cNvGraphicFramePr>
          <p:nvPr/>
        </p:nvGraphicFramePr>
        <p:xfrm>
          <a:off x="9515875" y="4528348"/>
          <a:ext cx="606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14" imgW="608330" imgH="463550" progId="Equation.DSMT4">
                  <p:embed/>
                </p:oleObj>
              </mc:Choice>
              <mc:Fallback>
                <p:oleObj name="Equation" r:id="rId14" imgW="608330" imgH="463550" progId="Equation.DSMT4">
                  <p:embed/>
                  <p:pic>
                    <p:nvPicPr>
                      <p:cNvPr id="0" name="Object 8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15875" y="4528348"/>
                        <a:ext cx="606425" cy="46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/>
        </p:nvGraphicFramePr>
        <p:xfrm>
          <a:off x="10418349" y="3963818"/>
          <a:ext cx="562915" cy="93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15" imgW="6400800" imgH="10668000" progId="Equation.DSMT4">
                  <p:embed/>
                </p:oleObj>
              </mc:Choice>
              <mc:Fallback>
                <p:oleObj name="Equation" r:id="rId15" imgW="6400800" imgH="10668000" progId="Equation.DSMT4">
                  <p:embed/>
                  <p:pic>
                    <p:nvPicPr>
                      <p:cNvPr id="0" name="Object 8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418349" y="3963818"/>
                        <a:ext cx="562915" cy="93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7361201" y="5228214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tan     </a:t>
            </a:r>
            <a:r>
              <a:rPr lang="vi-VN" sz="2400" dirty="0">
                <a:sym typeface="Symbol" panose="05050102010706020507" pitchFamily="18" charset="2"/>
              </a:rPr>
              <a:t> =</a:t>
            </a:r>
            <a:endParaRPr lang="vi-VN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8603944" y="5022314"/>
            <a:ext cx="73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MP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618399" y="5475321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MN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8661895" y="5475321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3" name="Object 92"/>
          <p:cNvGraphicFramePr>
            <a:graphicFrameLocks noChangeAspect="1"/>
          </p:cNvGraphicFramePr>
          <p:nvPr/>
        </p:nvGraphicFramePr>
        <p:xfrm>
          <a:off x="7859527" y="5053720"/>
          <a:ext cx="412999" cy="603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16" imgW="3962400" imgH="5791200" progId="Equation.DSMT4">
                  <p:embed/>
                </p:oleObj>
              </mc:Choice>
              <mc:Fallback>
                <p:oleObj name="Equation" r:id="rId16" imgW="3962400" imgH="5791200" progId="Equation.DSMT4">
                  <p:embed/>
                  <p:pic>
                    <p:nvPicPr>
                      <p:cNvPr id="0" name="Object 9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59527" y="5053720"/>
                        <a:ext cx="412999" cy="603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6098562" y="5248113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tan 45</a:t>
            </a:r>
            <a:r>
              <a:rPr lang="vi-VN" sz="2400" baseline="30000" dirty="0"/>
              <a:t>0 </a:t>
            </a:r>
            <a:r>
              <a:rPr lang="vi-VN" sz="2400" dirty="0"/>
              <a:t>= 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9183076" y="5252639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9563020" y="5510839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0083295" y="5253791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sp>
        <p:nvSpPr>
          <p:cNvPr id="98" name="TextBox 97"/>
          <p:cNvSpPr txBox="1"/>
          <p:nvPr/>
        </p:nvSpPr>
        <p:spPr>
          <a:xfrm>
            <a:off x="9612329" y="5030473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383002" y="6160206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cot</a:t>
            </a:r>
            <a:r>
              <a:rPr lang="vi-VN" sz="2400" dirty="0"/>
              <a:t>   </a:t>
            </a:r>
            <a:r>
              <a:rPr lang="vi-VN" sz="2400" dirty="0">
                <a:sym typeface="Symbol" panose="05050102010706020507" pitchFamily="18" charset="2"/>
              </a:rPr>
              <a:t> =</a:t>
            </a:r>
            <a:endParaRPr lang="vi-VN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8625745" y="5954306"/>
            <a:ext cx="73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MN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640200" y="6407313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MP</a:t>
            </a:r>
          </a:p>
        </p:txBody>
      </p:sp>
      <p:cxnSp>
        <p:nvCxnSpPr>
          <p:cNvPr id="104" name="Straight Connector 103"/>
          <p:cNvCxnSpPr/>
          <p:nvPr/>
        </p:nvCxnSpPr>
        <p:spPr>
          <a:xfrm>
            <a:off x="8683696" y="6407313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5" name="Object 104"/>
          <p:cNvGraphicFramePr>
            <a:graphicFrameLocks noChangeAspect="1"/>
          </p:cNvGraphicFramePr>
          <p:nvPr/>
        </p:nvGraphicFramePr>
        <p:xfrm>
          <a:off x="7850737" y="5973197"/>
          <a:ext cx="414813" cy="606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17" imgW="3962400" imgH="5791200" progId="Equation.DSMT4">
                  <p:embed/>
                </p:oleObj>
              </mc:Choice>
              <mc:Fallback>
                <p:oleObj name="Equation" r:id="rId17" imgW="3962400" imgH="5791200" progId="Equation.DSMT4">
                  <p:embed/>
                  <p:pic>
                    <p:nvPicPr>
                      <p:cNvPr id="0" name="Object 10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50737" y="5973197"/>
                        <a:ext cx="414813" cy="606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TextBox 105"/>
          <p:cNvSpPr txBox="1"/>
          <p:nvPr/>
        </p:nvSpPr>
        <p:spPr>
          <a:xfrm>
            <a:off x="6120363" y="6180105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cot</a:t>
            </a:r>
            <a:r>
              <a:rPr lang="vi-VN" sz="2400" dirty="0"/>
              <a:t> 45</a:t>
            </a:r>
            <a:r>
              <a:rPr lang="vi-VN" sz="2400" baseline="30000" dirty="0"/>
              <a:t>0 </a:t>
            </a:r>
            <a:r>
              <a:rPr lang="vi-VN" sz="2400" dirty="0"/>
              <a:t>= 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9204877" y="6184631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9584821" y="6442831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0105096" y="6185783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9634130" y="5962465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658432" y="5467642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0442399" y="5200174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0464214" y="6201367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9660342" y="6366476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77374" y="1293502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nghĩa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4" name="Rectangle: Rounded Corners 2"/>
          <p:cNvSpPr/>
          <p:nvPr/>
        </p:nvSpPr>
        <p:spPr>
          <a:xfrm>
            <a:off x="185450" y="109778"/>
            <a:ext cx="11821099" cy="68486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5" name="TextBox 4"/>
          <p:cNvSpPr txBox="1"/>
          <p:nvPr/>
        </p:nvSpPr>
        <p:spPr>
          <a:xfrm>
            <a:off x="493724" y="865759"/>
            <a:ext cx="511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Tỉ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nhọn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6" name="TextBox 5"/>
          <p:cNvSpPr txBox="1"/>
          <p:nvPr/>
        </p:nvSpPr>
        <p:spPr>
          <a:xfrm>
            <a:off x="2283462" y="208484"/>
            <a:ext cx="886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TỈ SỐ LƯỢNG GIÁC CỦA GÓC NHỌN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4" grpId="0"/>
      <p:bldP spid="37" grpId="0"/>
      <p:bldP spid="38" grpId="0"/>
      <p:bldP spid="60" grpId="0"/>
      <p:bldP spid="61" grpId="0"/>
      <p:bldP spid="68" grpId="0"/>
      <p:bldP spid="70" grpId="0"/>
      <p:bldP spid="73" grpId="0"/>
      <p:bldP spid="74" grpId="0"/>
      <p:bldP spid="77" grpId="0"/>
      <p:bldP spid="78" grpId="0"/>
      <p:bldP spid="79" grpId="0"/>
      <p:bldP spid="82" grpId="0"/>
      <p:bldP spid="83" grpId="0"/>
      <p:bldP spid="85" grpId="0"/>
      <p:bldP spid="86" grpId="0"/>
      <p:bldP spid="89" grpId="0"/>
      <p:bldP spid="90" grpId="0"/>
      <p:bldP spid="91" grpId="0"/>
      <p:bldP spid="94" grpId="0"/>
      <p:bldP spid="95" grpId="0"/>
      <p:bldP spid="97" grpId="0"/>
      <p:bldP spid="98" grpId="0"/>
      <p:bldP spid="101" grpId="0"/>
      <p:bldP spid="102" grpId="0"/>
      <p:bldP spid="103" grpId="0"/>
      <p:bldP spid="106" grpId="0"/>
      <p:bldP spid="107" grpId="0"/>
      <p:bldP spid="109" grpId="0"/>
      <p:bldP spid="110" grpId="0"/>
      <p:bldP spid="113" grpId="0"/>
      <p:bldP spid="114" grpId="0"/>
      <p:bldP spid="115" grpId="0"/>
      <p:bldP spid="1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871</Words>
  <Application>Microsoft Office PowerPoint</Application>
  <PresentationFormat>Widescreen</PresentationFormat>
  <Paragraphs>265</Paragraphs>
  <Slides>18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My PC</cp:lastModifiedBy>
  <cp:revision>141</cp:revision>
  <dcterms:created xsi:type="dcterms:W3CDTF">2022-09-16T13:41:00Z</dcterms:created>
  <dcterms:modified xsi:type="dcterms:W3CDTF">2023-07-28T12:53:30Z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A369C2571F9D4C21A7D4FCB9B91A95C4</vt:lpwstr>
  </property>
  <property fmtid="{D5CDD505-2E9C-101B-9397-08002B2CF9AE}" pid="3" name="KSOProductBuildVer">
    <vt:lpwstr>1033-11.2.0.11341</vt:lpwstr>
  </property>
</Properties>
</file>