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0B2AA-5A62-4CF8-A728-902A456FD4CD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657C5-D982-4BA3-B1FF-AAD4D9FE9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0"/>
            <a:ext cx="6096000" cy="1524001"/>
          </a:xfrm>
        </p:spPr>
        <p:txBody>
          <a:bodyPr>
            <a:noAutofit/>
          </a:bodyPr>
          <a:lstStyle/>
          <a:p>
            <a:pPr algn="ctr"/>
            <a:r>
              <a:rPr lang="vi-VN" sz="2000" b="0" dirty="0" smtClean="0"/>
              <a:t>a) Vẽ OM </a:t>
            </a:r>
            <a:r>
              <a:rPr lang="en-US" sz="2000" b="0" dirty="0" smtClean="0"/>
              <a:t>⊥ </a:t>
            </a:r>
            <a:r>
              <a:rPr lang="vi-VN" sz="2000" b="0" dirty="0" smtClean="0"/>
              <a:t>AC, O’N</a:t>
            </a:r>
            <a:r>
              <a:rPr lang="en-US" sz="2000" b="0" dirty="0" smtClean="0"/>
              <a:t> ⊥</a:t>
            </a:r>
            <a:r>
              <a:rPr lang="vi-VN" sz="2000" b="0" dirty="0" smtClean="0"/>
              <a:t> AD</a:t>
            </a:r>
            <a:br>
              <a:rPr lang="vi-VN" sz="2000" b="0" dirty="0" smtClean="0"/>
            </a:br>
            <a:r>
              <a:rPr lang="vi-VN" sz="2000" b="0" dirty="0" smtClean="0"/>
              <a:t> ↑ </a:t>
            </a:r>
            <a:br>
              <a:rPr lang="vi-VN" sz="2000" b="0" dirty="0" smtClean="0"/>
            </a:br>
            <a:r>
              <a:rPr lang="vi-VN" sz="2000" b="0" dirty="0" smtClean="0"/>
              <a:t>AC=AD</a:t>
            </a:r>
            <a:br>
              <a:rPr lang="vi-VN" sz="2000" b="0" dirty="0" smtClean="0"/>
            </a:br>
            <a:r>
              <a:rPr lang="vi-VN" sz="2000" b="0" dirty="0" smtClean="0"/>
              <a:t> ↑ </a:t>
            </a:r>
            <a:br>
              <a:rPr lang="vi-VN" sz="2000" b="0" dirty="0" smtClean="0"/>
            </a:br>
            <a:r>
              <a:rPr lang="vi-VN" sz="2000" b="0" dirty="0" smtClean="0"/>
              <a:t>½ AC= ½ CD</a:t>
            </a:r>
            <a:br>
              <a:rPr lang="vi-VN" sz="2000" b="0" dirty="0" smtClean="0"/>
            </a:br>
            <a:r>
              <a:rPr lang="vi-VN" sz="2000" b="0" dirty="0" smtClean="0"/>
              <a:t> ↑ </a:t>
            </a:r>
            <a:br>
              <a:rPr lang="vi-VN" sz="2000" b="0" dirty="0" smtClean="0"/>
            </a:br>
            <a:r>
              <a:rPr lang="vi-VN" sz="2000" b="0" dirty="0" smtClean="0"/>
              <a:t>MA=AN</a:t>
            </a:r>
            <a:br>
              <a:rPr lang="vi-VN" sz="2000" b="0" dirty="0" smtClean="0"/>
            </a:br>
            <a:r>
              <a:rPr lang="vi-VN" sz="2000" b="0" dirty="0" smtClean="0"/>
              <a:t> ↑ </a:t>
            </a:r>
            <a:br>
              <a:rPr lang="vi-VN" sz="2000" b="0" dirty="0" smtClean="0"/>
            </a:br>
            <a:r>
              <a:rPr lang="vi-VN" sz="2000" b="0" dirty="0" smtClean="0"/>
              <a:t>A  là trung điểm MN</a:t>
            </a:r>
            <a:br>
              <a:rPr lang="vi-VN" sz="2000" b="0" dirty="0" smtClean="0"/>
            </a:br>
            <a:r>
              <a:rPr lang="vi-VN" sz="2000" b="0" dirty="0" smtClean="0"/>
              <a:t> ↑ </a:t>
            </a:r>
            <a:br>
              <a:rPr lang="vi-VN" sz="2000" b="0" dirty="0" smtClean="0"/>
            </a:br>
            <a:r>
              <a:rPr lang="vi-VN" sz="2000" b="0" dirty="0" smtClean="0"/>
              <a:t>OMNO’ là hình thang                IA//OM//O’N↑</a:t>
            </a:r>
            <a:br>
              <a:rPr lang="vi-VN" sz="2000" b="0" dirty="0" smtClean="0"/>
            </a:br>
            <a:r>
              <a:rPr lang="vi-VN" sz="2000" b="0" dirty="0" smtClean="0"/>
              <a:t> ↑                                         ↑                                </a:t>
            </a:r>
            <a:br>
              <a:rPr lang="vi-VN" sz="2000" b="0" dirty="0" smtClean="0"/>
            </a:br>
            <a:r>
              <a:rPr lang="vi-VN" sz="2000" b="0" dirty="0" smtClean="0"/>
              <a:t>OM//O,N                             </a:t>
            </a:r>
            <a:r>
              <a:rPr lang="en-US" sz="2000" b="0" dirty="0" smtClean="0"/>
              <a:t>⊥</a:t>
            </a:r>
            <a:r>
              <a:rPr lang="vi-VN" sz="2000" b="0" dirty="0" smtClean="0"/>
              <a:t> CD    </a:t>
            </a:r>
            <a:endParaRPr lang="en-US" sz="2000" b="0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>
          <a:xfrm>
            <a:off x="-304800" y="6172200"/>
            <a:ext cx="6019800" cy="914400"/>
          </a:xfrm>
        </p:spPr>
        <p:txBody>
          <a:bodyPr>
            <a:noAutofit/>
          </a:bodyPr>
          <a:lstStyle/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B)GỌI AB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∩</a:t>
            </a:r>
            <a:r>
              <a:rPr lang="vi-VN" dirty="0" smtClean="0">
                <a:solidFill>
                  <a:schemeClr val="tx1"/>
                </a:solidFill>
                <a:latin typeface="+mj-lt"/>
              </a:rPr>
              <a:t>OO’={H}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↑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KB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⊥</a:t>
            </a:r>
            <a:r>
              <a:rPr lang="vi-VN" dirty="0" smtClean="0">
                <a:solidFill>
                  <a:schemeClr val="tx1"/>
                </a:solidFill>
                <a:latin typeface="+mj-lt"/>
              </a:rPr>
              <a:t>AB 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↑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KB//HI                 AB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⊥</a:t>
            </a:r>
            <a:r>
              <a:rPr lang="vi-VN" dirty="0" smtClean="0">
                <a:solidFill>
                  <a:schemeClr val="tx1"/>
                </a:solidFill>
                <a:latin typeface="+mj-lt"/>
              </a:rPr>
              <a:t>OO’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↑                        ↑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HI LÀ ĐƯỜNG TRUNG       AB LÀ DÂY CHUNG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   BÌNH CỦA AKB                        CỦA (O) VÀ (O’) </a:t>
            </a:r>
          </a:p>
          <a:p>
            <a:pPr algn="ctr"/>
            <a:r>
              <a:rPr lang="vi-VN" dirty="0" smtClean="0">
                <a:solidFill>
                  <a:schemeClr val="tx1"/>
                </a:solidFill>
                <a:latin typeface="+mj-lt"/>
              </a:rPr>
              <a:t> </a:t>
            </a:r>
            <a:endParaRPr lang="vi-VN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Picture 2" descr="bai-43-trang-128-sgk-toan-9-tap-1-1-sua2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29441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vi-VN" dirty="0" smtClean="0"/>
              <a:t/>
            </a:r>
            <a:br>
              <a:rPr lang="vi-VN" dirty="0" smtClean="0"/>
            </a:br>
            <a:r>
              <a:rPr lang="vi-VN" sz="2200" dirty="0" smtClean="0"/>
              <a:t>a)</a:t>
            </a:r>
            <a:r>
              <a:rPr lang="en-US" sz="2200" dirty="0" err="1" smtClean="0"/>
              <a:t>Vẽ</a:t>
            </a:r>
            <a:r>
              <a:rPr lang="en-US" sz="2200" dirty="0" smtClean="0"/>
              <a:t> OM⊥AC,O’N⊥AD</a:t>
            </a:r>
            <a:r>
              <a:rPr lang="vi-VN" sz="2200" dirty="0" smtClean="0"/>
              <a:t>        (1)</a:t>
            </a:r>
            <a:br>
              <a:rPr lang="vi-VN" sz="2200" dirty="0" smtClean="0"/>
            </a:br>
            <a:r>
              <a:rPr lang="vi-VN" sz="2200" dirty="0" smtClean="0"/>
              <a:t>(O) có </a:t>
            </a:r>
            <a:r>
              <a:rPr lang="en-US" sz="2200" dirty="0" smtClean="0"/>
              <a:t>OM⊥AC </a:t>
            </a:r>
            <a:r>
              <a:rPr lang="vi-VN" sz="2200" dirty="0" smtClean="0"/>
              <a:t>(cách vẽ)         </a:t>
            </a:r>
            <a:br>
              <a:rPr lang="vi-VN" sz="2200" dirty="0" smtClean="0"/>
            </a:br>
            <a:r>
              <a:rPr lang="vi-VN" sz="2200" dirty="0" smtClean="0"/>
              <a:t>=&gt;M là trung điểm của AC(đ/lí 2</a:t>
            </a:r>
            <a:r>
              <a:rPr lang="en-US" sz="2200" dirty="0" smtClean="0"/>
              <a:t> </a:t>
            </a:r>
            <a:r>
              <a:rPr lang="vi-VN" sz="2200" dirty="0" smtClean="0"/>
              <a:t>quan</a:t>
            </a:r>
            <a:r>
              <a:rPr lang="en-US" sz="2200" dirty="0" smtClean="0"/>
              <a:t> </a:t>
            </a:r>
            <a:r>
              <a:rPr lang="vi-VN" sz="2200" dirty="0" smtClean="0"/>
              <a:t>hệ giữa đường kính và dây)</a:t>
            </a:r>
            <a:br>
              <a:rPr lang="vi-VN" sz="2200" dirty="0" smtClean="0"/>
            </a:br>
            <a:r>
              <a:rPr lang="vi-VN" sz="2200" dirty="0" smtClean="0"/>
              <a:t> =&gt; MA= ½ AC (3)</a:t>
            </a:r>
            <a:br>
              <a:rPr lang="vi-VN" sz="2200" dirty="0" smtClean="0"/>
            </a:br>
            <a:r>
              <a:rPr lang="vi-VN" sz="2200" dirty="0" smtClean="0"/>
              <a:t>(O’) có </a:t>
            </a:r>
            <a:r>
              <a:rPr lang="en-US" sz="2200" dirty="0" smtClean="0"/>
              <a:t>O’N⊥AD</a:t>
            </a:r>
            <a:r>
              <a:rPr lang="vi-VN" sz="2200" dirty="0" smtClean="0"/>
              <a:t> (cách vẽ)</a:t>
            </a:r>
            <a:br>
              <a:rPr lang="vi-VN" sz="2200" dirty="0" smtClean="0"/>
            </a:br>
            <a:r>
              <a:rPr lang="vi-VN" sz="2200" dirty="0" smtClean="0"/>
              <a:t>=&gt;N là trung điểm của AD (đ/lí 2 quan hệ giứa đường kính và dây)</a:t>
            </a:r>
            <a:br>
              <a:rPr lang="vi-VN" sz="2200" dirty="0" smtClean="0"/>
            </a:br>
            <a:r>
              <a:rPr lang="vi-VN" sz="2200" dirty="0" smtClean="0"/>
              <a:t>=&gt;NA= ½ AD   (5)</a:t>
            </a:r>
            <a:br>
              <a:rPr lang="vi-VN" sz="2200" dirty="0" smtClean="0"/>
            </a:br>
            <a:r>
              <a:rPr lang="vi-VN" sz="2200" dirty="0" smtClean="0"/>
              <a:t>Có IA</a:t>
            </a:r>
            <a:r>
              <a:rPr lang="en-US" sz="2200" dirty="0" smtClean="0"/>
              <a:t>⊥</a:t>
            </a:r>
            <a:r>
              <a:rPr lang="vi-VN" sz="2200" dirty="0" smtClean="0"/>
              <a:t>CD(gt)           (2) </a:t>
            </a:r>
            <a:br>
              <a:rPr lang="vi-VN" sz="2200" dirty="0" smtClean="0"/>
            </a:br>
            <a:r>
              <a:rPr lang="vi-VN" sz="2200" dirty="0" smtClean="0"/>
              <a:t>Từ (1) và (2) suy ra IA//OM</a:t>
            </a:r>
            <a:r>
              <a:rPr lang="en-US" sz="2200" dirty="0" smtClean="0"/>
              <a:t>//O’N</a:t>
            </a:r>
            <a:r>
              <a:rPr lang="vi-VN" sz="2200" dirty="0" smtClean="0"/>
              <a:t> (đ/lí 2 từ vuông </a:t>
            </a:r>
            <a:br>
              <a:rPr lang="vi-VN" sz="2200" dirty="0" smtClean="0"/>
            </a:br>
            <a:r>
              <a:rPr lang="vi-VN" sz="2200" dirty="0" smtClean="0"/>
              <a:t>góc đến song song)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=&gt;</a:t>
            </a:r>
            <a:r>
              <a:rPr lang="en-US" sz="2200" dirty="0" err="1" smtClean="0"/>
              <a:t>Tứ</a:t>
            </a:r>
            <a:r>
              <a:rPr lang="vi-VN" sz="2200" dirty="0" smtClean="0"/>
              <a:t> giác OMNO’ là hình thang (đ/n hình thang)</a:t>
            </a:r>
            <a:br>
              <a:rPr lang="vi-VN" sz="2200" dirty="0" smtClean="0"/>
            </a:br>
            <a:r>
              <a:rPr lang="vi-VN" sz="2200" dirty="0" smtClean="0"/>
              <a:t>Xét hình thang OMNO’ ta có IA//OM//O’N(cmt), </a:t>
            </a:r>
            <a:br>
              <a:rPr lang="vi-VN" sz="2200" dirty="0" smtClean="0"/>
            </a:br>
            <a:r>
              <a:rPr lang="vi-VN" sz="2200" dirty="0" smtClean="0"/>
              <a:t>                        I là trung điểm OO’(gt)</a:t>
            </a:r>
            <a:br>
              <a:rPr lang="vi-VN" sz="2200" dirty="0" smtClean="0"/>
            </a:br>
            <a:r>
              <a:rPr lang="vi-VN" sz="2200" dirty="0" smtClean="0"/>
              <a:t>=&gt; A là trung điểm MN( đ/lí đường trung bình của hình thang)</a:t>
            </a:r>
            <a:br>
              <a:rPr lang="vi-VN" sz="2200" dirty="0" smtClean="0"/>
            </a:br>
            <a:r>
              <a:rPr lang="vi-VN" sz="2200" dirty="0" smtClean="0"/>
              <a:t>=&gt;MA=NA              (4)</a:t>
            </a:r>
            <a:br>
              <a:rPr lang="vi-VN" sz="2200" dirty="0" smtClean="0"/>
            </a:br>
            <a:r>
              <a:rPr lang="vi-VN" sz="2200" dirty="0" smtClean="0"/>
              <a:t>Từ (3),(4) và (5) suy ra </a:t>
            </a:r>
            <a:r>
              <a:rPr lang="en-US" sz="2200" dirty="0" smtClean="0"/>
              <a:t>½ </a:t>
            </a:r>
            <a:r>
              <a:rPr lang="vi-VN" sz="2200" dirty="0" smtClean="0"/>
              <a:t>AC=</a:t>
            </a:r>
            <a:r>
              <a:rPr lang="en-US" sz="2200" dirty="0" smtClean="0"/>
              <a:t> ½ </a:t>
            </a:r>
            <a:r>
              <a:rPr lang="vi-VN" sz="2200" dirty="0" smtClean="0"/>
              <a:t>AD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=&gt; AC=AD</a:t>
            </a:r>
            <a:endParaRPr lang="en-US" sz="2200" dirty="0"/>
          </a:p>
        </p:txBody>
      </p:sp>
      <p:pic>
        <p:nvPicPr>
          <p:cNvPr id="4" name="Picture 3" descr="bai-43-trang-128-sgk-toan-9-tap-1-1-sua2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2540609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9800"/>
            <a:ext cx="7620000" cy="4343400"/>
          </a:xfrm>
        </p:spPr>
        <p:txBody>
          <a:bodyPr>
            <a:noAutofit/>
          </a:bodyPr>
          <a:lstStyle/>
          <a:p>
            <a:r>
              <a:rPr lang="vi-VN" sz="2000" dirty="0" smtClean="0"/>
              <a:t>b) Gọi AB</a:t>
            </a:r>
            <a:r>
              <a:rPr lang="en-US" sz="2000" b="1" dirty="0" smtClean="0"/>
              <a:t>∩ </a:t>
            </a:r>
            <a:r>
              <a:rPr lang="vi-VN" sz="2000" dirty="0" smtClean="0"/>
              <a:t>OO’={H}</a:t>
            </a:r>
            <a:br>
              <a:rPr lang="vi-VN" sz="2000" dirty="0" smtClean="0"/>
            </a:br>
            <a:r>
              <a:rPr lang="vi-VN" sz="2000" dirty="0" smtClean="0"/>
              <a:t> </a:t>
            </a:r>
            <a:r>
              <a:rPr lang="en-US" sz="2000" dirty="0" smtClean="0"/>
              <a:t>C</a:t>
            </a:r>
            <a:r>
              <a:rPr lang="vi-VN" sz="2000" dirty="0" smtClean="0"/>
              <a:t>ó (O)</a:t>
            </a:r>
            <a:r>
              <a:rPr lang="en-US" sz="2000" b="1" dirty="0" smtClean="0"/>
              <a:t>∩</a:t>
            </a:r>
            <a:r>
              <a:rPr lang="vi-VN" sz="2000" dirty="0" smtClean="0"/>
              <a:t>(O’)={A,B} (gt)</a:t>
            </a:r>
            <a:br>
              <a:rPr lang="vi-VN" sz="2000" dirty="0" smtClean="0"/>
            </a:br>
            <a:r>
              <a:rPr lang="vi-VN" sz="2000" dirty="0" smtClean="0"/>
              <a:t>=&gt; AB là dây chung của (O) và (O’)</a:t>
            </a:r>
            <a:br>
              <a:rPr lang="vi-VN" sz="2000" dirty="0" smtClean="0"/>
            </a:br>
            <a:r>
              <a:rPr lang="vi-VN" sz="2000" dirty="0" smtClean="0"/>
              <a:t>=&gt; OO’ là trung trực của AB ( t/c đường nối tâm)</a:t>
            </a:r>
            <a:br>
              <a:rPr lang="vi-VN" sz="2000" dirty="0" smtClean="0"/>
            </a:br>
            <a:r>
              <a:rPr lang="vi-VN" sz="2000" dirty="0" smtClean="0"/>
              <a:t>=&gt;OO’</a:t>
            </a:r>
            <a:r>
              <a:rPr lang="en-US" sz="2000" dirty="0" smtClean="0"/>
              <a:t>⊥</a:t>
            </a:r>
            <a:r>
              <a:rPr lang="vi-VN" sz="2000" dirty="0" smtClean="0"/>
              <a:t>AB, H là trung điểm của AB    (6)</a:t>
            </a:r>
            <a:br>
              <a:rPr lang="vi-VN" sz="2000" dirty="0" smtClean="0"/>
            </a:br>
            <a:r>
              <a:rPr lang="vi-VN" sz="2000" dirty="0" smtClean="0"/>
              <a:t>Xét △ ABK có I là trung điểm của AK (vì K là điểm đối </a:t>
            </a:r>
            <a:br>
              <a:rPr lang="vi-VN" sz="2000" dirty="0" smtClean="0"/>
            </a:br>
            <a:r>
              <a:rPr lang="vi-VN" sz="2000" dirty="0" smtClean="0"/>
              <a:t>                                   xứng với A qua I)</a:t>
            </a:r>
            <a:br>
              <a:rPr lang="vi-VN" sz="2000" dirty="0" smtClean="0"/>
            </a:br>
            <a:r>
              <a:rPr lang="vi-VN" sz="2000" dirty="0" smtClean="0"/>
              <a:t>       H là trung điểm của AB(cmt)</a:t>
            </a:r>
            <a:br>
              <a:rPr lang="vi-VN" sz="2000" dirty="0" smtClean="0"/>
            </a:br>
            <a:r>
              <a:rPr lang="vi-VN" sz="2000" dirty="0" smtClean="0"/>
              <a:t>Suy ra HI là đường trung bình của △ ABK(đ/n đường trung bình của △ )</a:t>
            </a:r>
            <a:br>
              <a:rPr lang="vi-VN" sz="2000" dirty="0" smtClean="0"/>
            </a:br>
            <a:r>
              <a:rPr lang="vi-VN" sz="2000" dirty="0" smtClean="0"/>
              <a:t>=&gt;HI//KB( t/c đường trung bình của △ ) (7)</a:t>
            </a:r>
            <a:br>
              <a:rPr lang="vi-VN" sz="2000" dirty="0" smtClean="0"/>
            </a:br>
            <a:r>
              <a:rPr lang="vi-VN" sz="2000" dirty="0" smtClean="0"/>
              <a:t>Từ (6) và (7) suy ra KB</a:t>
            </a:r>
            <a:r>
              <a:rPr lang="en-US" sz="2000" dirty="0" smtClean="0"/>
              <a:t>⊥</a:t>
            </a:r>
            <a:r>
              <a:rPr lang="vi-VN" sz="2000" dirty="0" smtClean="0"/>
              <a:t>AB(đ/lí1 từ vuông góc đến song song)</a:t>
            </a:r>
            <a:br>
              <a:rPr lang="vi-VN" sz="2000" dirty="0" smtClean="0"/>
            </a:br>
            <a:r>
              <a:rPr lang="vi-VN" sz="2000" dirty="0" smtClean="0"/>
              <a:t/>
            </a:r>
            <a:br>
              <a:rPr lang="vi-VN" sz="2000" dirty="0" smtClean="0"/>
            </a:br>
            <a:r>
              <a:rPr lang="vi-VN" sz="2000" dirty="0" smtClean="0"/>
              <a:t> </a:t>
            </a:r>
            <a:br>
              <a:rPr lang="vi-VN" sz="2000" dirty="0" smtClean="0"/>
            </a:br>
            <a:endParaRPr lang="en-US" sz="2000" dirty="0"/>
          </a:p>
        </p:txBody>
      </p:sp>
      <p:pic>
        <p:nvPicPr>
          <p:cNvPr id="3" name="Picture 2" descr="bai-43-trang-128-sgk-toan-9-tap-1-1-sua2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0"/>
            <a:ext cx="3085027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61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a) Vẽ OM ⊥ AC, O’N ⊥ AD  ↑  AC=AD  ↑  ½ AC= ½ CD  ↑  MA=AN  ↑  A  là trung điểm MN  ↑  OMNO’ là hình thang                IA//OM//O’N↑  ↑                                         ↑                                 OM//O,N                             ⊥ CD    </vt:lpstr>
      <vt:lpstr> a)Vẽ OM⊥AC,O’N⊥AD        (1) (O) có OM⊥AC (cách vẽ)          =&gt;M là trung điểm của AC(đ/lí 2 quan hệ giữa đường kính và dây)  =&gt; MA= ½ AC (3) (O’) có O’N⊥AD (cách vẽ) =&gt;N là trung điểm của AD (đ/lí 2 quan hệ giứa đường kính và dây) =&gt;NA= ½ AD   (5) Có IA⊥CD(gt)           (2)  Từ (1) và (2) suy ra IA//OM//O’N (đ/lí 2 từ vuông  góc đến song song) =&gt;Tứ giác OMNO’ là hình thang (đ/n hình thang) Xét hình thang OMNO’ ta có IA//OM//O’N(cmt),                          I là trung điểm OO’(gt) =&gt; A là trung điểm MN( đ/lí đường trung bình của hình thang) =&gt;MA=NA              (4) Từ (3),(4) và (5) suy ra ½ AC= ½ AD =&gt; AC=AD</vt:lpstr>
      <vt:lpstr>b) Gọi AB∩ OO’={H}  Có (O)∩(O’)={A,B} (gt) =&gt; AB là dây chung của (O) và (O’) =&gt; OO’ là trung trực của AB ( t/c đường nối tâm) =&gt;OO’⊥AB, H là trung điểm của AB    (6) Xét △ ABK có I là trung điểm của AK (vì K là điểm đối                                     xứng với A qua I)        H là trung điểm của AB(cmt) Suy ra HI là đường trung bình của △ ABK(đ/n đường trung bình của △ ) =&gt;HI//KB( t/c đường trung bình của △ ) (7) Từ (6) và (7) suy ra KB⊥AB(đ/lí1 từ vuông góc đến song song)    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24</cp:revision>
  <dcterms:created xsi:type="dcterms:W3CDTF">2022-12-18T07:10:50Z</dcterms:created>
  <dcterms:modified xsi:type="dcterms:W3CDTF">2022-12-20T07:05:08Z</dcterms:modified>
</cp:coreProperties>
</file>