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80" r:id="rId2"/>
    <p:sldMasterId id="2147483693" r:id="rId3"/>
  </p:sldMasterIdLst>
  <p:notesMasterIdLst>
    <p:notesMasterId r:id="rId26"/>
  </p:notesMasterIdLst>
  <p:sldIdLst>
    <p:sldId id="256" r:id="rId4"/>
    <p:sldId id="372" r:id="rId5"/>
    <p:sldId id="257" r:id="rId6"/>
    <p:sldId id="374" r:id="rId7"/>
    <p:sldId id="263" r:id="rId8"/>
    <p:sldId id="358" r:id="rId9"/>
    <p:sldId id="266" r:id="rId10"/>
    <p:sldId id="281" r:id="rId11"/>
    <p:sldId id="375" r:id="rId12"/>
    <p:sldId id="376" r:id="rId13"/>
    <p:sldId id="377" r:id="rId14"/>
    <p:sldId id="365" r:id="rId15"/>
    <p:sldId id="378" r:id="rId16"/>
    <p:sldId id="368" r:id="rId17"/>
    <p:sldId id="379" r:id="rId18"/>
    <p:sldId id="369" r:id="rId19"/>
    <p:sldId id="280" r:id="rId20"/>
    <p:sldId id="380" r:id="rId21"/>
    <p:sldId id="381" r:id="rId22"/>
    <p:sldId id="382" r:id="rId23"/>
    <p:sldId id="303" r:id="rId24"/>
    <p:sldId id="309" r:id="rId25"/>
  </p:sldIdLst>
  <p:sldSz cx="9144000" cy="5143500" type="screen16x9"/>
  <p:notesSz cx="9144000" cy="6858000"/>
  <p:embeddedFontLst>
    <p:embeddedFont>
      <p:font typeface="Abel" panose="02000506030000020004" pitchFamily="2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Didact Gothic" panose="00000500000000000000" pitchFamily="2" charset="0"/>
      <p:regular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Odibee Sans" panose="020B0604020202020204" charset="0"/>
      <p:regular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Roboto Condensed" panose="02000000000000000000" pitchFamily="2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6410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104FB-5724-4289-AD90-6A5F21263A1D}" v="480" dt="2022-07-27T16:42:51.674"/>
    <p1510:client id="{B4DE4B07-8BA5-4BE4-AF4E-9EDE1CC35BC4}" v="90" dt="2022-07-28T08:02:06.669"/>
    <p1510:client id="{F365018C-7652-4641-A43D-A8CC452D6C92}" v="674" dt="2022-07-28T03:29:34.824"/>
  </p1510:revLst>
</p1510:revInfo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86452" autoAdjust="0"/>
  </p:normalViewPr>
  <p:slideViewPr>
    <p:cSldViewPr snapToGrid="0">
      <p:cViewPr varScale="1">
        <p:scale>
          <a:sx n="93" d="100"/>
          <a:sy n="93" d="100"/>
        </p:scale>
        <p:origin x="782" y="67"/>
      </p:cViewPr>
      <p:guideLst/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9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5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37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6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83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1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93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29833-11CC-4134-A5FB-C635AFBFA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53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9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5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476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6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5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54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2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75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67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0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87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eaLnBrk="1" fontAlgn="auto" hangingPunct="1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29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3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2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3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8.png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9.wmf"/><Relationship Id="rId3" Type="http://schemas.openxmlformats.org/officeDocument/2006/relationships/audio" Target="../media/audio1.wav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1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3.wmf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2.wmf"/><Relationship Id="rId5" Type="http://schemas.openxmlformats.org/officeDocument/2006/relationships/image" Target="../media/image5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9" Type="http://schemas.openxmlformats.org/officeDocument/2006/relationships/image" Target="../media/image8.wmf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5.jpeg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image" Target="../media/image8.wmf"/><Relationship Id="rId19" Type="http://schemas.openxmlformats.org/officeDocument/2006/relationships/image" Target="../media/image1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27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wmf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image" Target="../media/image27.wmf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9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9068F-B80F-7591-FB72-DE988B716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42" y="1947634"/>
            <a:ext cx="7811590" cy="2495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D13EA-2E08-45C3-8BD1-E61FA2073BE4}"/>
              </a:ext>
            </a:extLst>
          </p:cNvPr>
          <p:cNvSpPr txBox="1"/>
          <p:nvPr/>
        </p:nvSpPr>
        <p:spPr>
          <a:xfrm>
            <a:off x="739816" y="199167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DD700-5AF4-0A89-835F-155B400CF41C}"/>
              </a:ext>
            </a:extLst>
          </p:cNvPr>
          <p:cNvSpPr txBox="1"/>
          <p:nvPr/>
        </p:nvSpPr>
        <p:spPr>
          <a:xfrm>
            <a:off x="1598283" y="2320253"/>
            <a:ext cx="7569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1,414213562…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6C4C575-E2ED-3C8B-043D-EF91ED0C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262" y="2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8C2AB3-AF48-6080-1313-DFBD558EC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73891"/>
              </p:ext>
            </p:extLst>
          </p:nvPr>
        </p:nvGraphicFramePr>
        <p:xfrm>
          <a:off x="2913636" y="3228194"/>
          <a:ext cx="3391370" cy="56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41200" progId="Equation.DSMT4">
                  <p:embed/>
                </p:oleObj>
              </mc:Choice>
              <mc:Fallback>
                <p:oleObj name="Equation" r:id="rId6" imgW="142236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8C2AB3-AF48-6080-1313-DFBD558EC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636" y="3228194"/>
                        <a:ext cx="3391370" cy="56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8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1219953" y="748279"/>
            <a:ext cx="7490551" cy="4262270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00815"/>
              </p:ext>
            </p:extLst>
          </p:nvPr>
        </p:nvGraphicFramePr>
        <p:xfrm>
          <a:off x="1290391" y="2571750"/>
          <a:ext cx="2816505" cy="51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41200" progId="Equation.DSMT4">
                  <p:embed/>
                </p:oleObj>
              </mc:Choice>
              <mc:Fallback>
                <p:oleObj name="Equation" r:id="rId3" imgW="1333440" imgH="24120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391" y="2571750"/>
                        <a:ext cx="2816505" cy="516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71699"/>
              </p:ext>
            </p:extLst>
          </p:nvPr>
        </p:nvGraphicFramePr>
        <p:xfrm>
          <a:off x="4965228" y="3648526"/>
          <a:ext cx="3285687" cy="60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241200" progId="Equation.DSMT4">
                  <p:embed/>
                </p:oleObj>
              </mc:Choice>
              <mc:Fallback>
                <p:oleObj name="Equation" r:id="rId5" imgW="1307880" imgH="2412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228" y="3648526"/>
                        <a:ext cx="3285687" cy="607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0E2D8479-AB7F-BE46-1C76-17F1A8446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0" y="169491"/>
            <a:ext cx="416456" cy="276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8A6EAC-B93C-78F6-4270-D3BBCACF1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528" y="879158"/>
            <a:ext cx="7160945" cy="12328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F89C0E3-52AD-7F7F-A6EB-E9B5557F2BE8}"/>
              </a:ext>
            </a:extLst>
          </p:cNvPr>
          <p:cNvSpPr txBox="1"/>
          <p:nvPr/>
        </p:nvSpPr>
        <p:spPr>
          <a:xfrm>
            <a:off x="1290391" y="1937215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432DF35-0328-2478-B6C2-F80D7BD0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06" y="14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174A1E-50D5-F12F-5F8D-AE65FACD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19947"/>
              </p:ext>
            </p:extLst>
          </p:nvPr>
        </p:nvGraphicFramePr>
        <p:xfrm>
          <a:off x="1334428" y="3747421"/>
          <a:ext cx="2182166" cy="51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170" imgH="241195" progId="Equation.DSMT4">
                  <p:embed/>
                </p:oleObj>
              </mc:Choice>
              <mc:Fallback>
                <p:oleObj name="Equation" r:id="rId9" imgW="99017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2174A1E-50D5-F12F-5F8D-AE65FACD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28" y="3747421"/>
                        <a:ext cx="2182166" cy="516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>
            <a:extLst>
              <a:ext uri="{FF2B5EF4-FFF2-40B4-BE49-F238E27FC236}">
                <a16:creationId xmlns:a16="http://schemas.microsoft.com/office/drawing/2014/main" id="{C98B113F-E90A-8A05-7C5C-707B092B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B3A9ACB-60EE-8BD0-FDD6-91EFDCB7B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64984"/>
              </p:ext>
            </p:extLst>
          </p:nvPr>
        </p:nvGraphicFramePr>
        <p:xfrm>
          <a:off x="5444079" y="2643880"/>
          <a:ext cx="2004402" cy="47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865" imgH="241195" progId="Equation.DSMT4">
                  <p:embed/>
                </p:oleObj>
              </mc:Choice>
              <mc:Fallback>
                <p:oleObj name="Equation" r:id="rId11" imgW="1002865" imgH="241195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B3A9ACB-60EE-8BD0-FDD6-91EFDCB7B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079" y="2643880"/>
                        <a:ext cx="2004402" cy="471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3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253063"/>
            <a:ext cx="8327620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để: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0641" y="3075104"/>
            <a:ext cx="3840972" cy="55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vi-VN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689808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SGK.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4603" y="4575343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3CBD6F-8726-D902-33FA-56307A90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A356388-DF4A-2B37-190D-FB86692B2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154"/>
              </p:ext>
            </p:extLst>
          </p:nvPr>
        </p:nvGraphicFramePr>
        <p:xfrm>
          <a:off x="906011" y="2340917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15806" progId="Equation.DSMT4">
                  <p:embed/>
                </p:oleObj>
              </mc:Choice>
              <mc:Fallback>
                <p:oleObj name="Equation" r:id="rId3" imgW="596641" imgH="21580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A356388-DF4A-2B37-190D-FB86692B2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11" y="2340917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8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273603" y="1195868"/>
            <a:ext cx="8800728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lphaLcParenR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diện tích hình vuông được tính theo công thức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a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 nên ta có, độ dài cạnh hình vuông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dài cạnh mảnh đất hình vuông có diện tích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just">
              <a:lnSpc>
                <a:spcPct val="13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562ECC1-37CC-217B-091E-AF2D821E6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8395"/>
              </p:ext>
            </p:extLst>
          </p:nvPr>
        </p:nvGraphicFramePr>
        <p:xfrm>
          <a:off x="7456059" y="1235237"/>
          <a:ext cx="975273" cy="47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13" imgH="215806" progId="Equation.DSMT4">
                  <p:embed/>
                </p:oleObj>
              </mc:Choice>
              <mc:Fallback>
                <p:oleObj name="Equation" r:id="rId3" imgW="431613" imgH="215806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562ECC1-37CC-217B-091E-AF2D821E6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59" y="1235237"/>
                        <a:ext cx="975273" cy="47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7">
            <a:extLst>
              <a:ext uri="{FF2B5EF4-FFF2-40B4-BE49-F238E27FC236}">
                <a16:creationId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F59BD6B-40DB-FEDF-7DDF-7D2B004AF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60042"/>
              </p:ext>
            </p:extLst>
          </p:nvPr>
        </p:nvGraphicFramePr>
        <p:xfrm>
          <a:off x="2304247" y="2250715"/>
          <a:ext cx="1147043" cy="5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85" imgH="241195" progId="Equation.DSMT4">
                  <p:embed/>
                </p:oleObj>
              </mc:Choice>
              <mc:Fallback>
                <p:oleObj name="Equation" r:id="rId5" imgW="495085" imgH="241195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F59BD6B-40DB-FEDF-7DDF-7D2B004AF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47" y="2250715"/>
                        <a:ext cx="1147043" cy="5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9">
            <a:extLst>
              <a:ext uri="{FF2B5EF4-FFF2-40B4-BE49-F238E27FC236}">
                <a16:creationId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4EA75C0-B0F4-9F3A-DF59-FC145CA28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78471"/>
              </p:ext>
            </p:extLst>
          </p:nvPr>
        </p:nvGraphicFramePr>
        <p:xfrm>
          <a:off x="988064" y="3275941"/>
          <a:ext cx="29098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241200" progId="Equation.DSMT4">
                  <p:embed/>
                </p:oleObj>
              </mc:Choice>
              <mc:Fallback>
                <p:oleObj name="Equation" r:id="rId7" imgW="1396800" imgH="241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4EA75C0-B0F4-9F3A-DF59-FC145CA28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64" y="3275941"/>
                        <a:ext cx="290988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1052880" y="1157498"/>
            <a:ext cx="7742777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công thức tính diện tích hình tròn là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nên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có diện tích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bán kính hình tròn có diện tích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gần bằng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CF003E6E-F9FC-5BEA-A5D6-26C81172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D73CCDC-E05A-DB2B-07F4-5F3862099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47882"/>
              </p:ext>
            </p:extLst>
          </p:nvPr>
        </p:nvGraphicFramePr>
        <p:xfrm>
          <a:off x="1869416" y="1696140"/>
          <a:ext cx="831669" cy="67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474" imgH="431613" progId="Equation.DSMT4">
                  <p:embed/>
                </p:oleObj>
              </mc:Choice>
              <mc:Fallback>
                <p:oleObj name="Equation" r:id="rId3" imgW="520474" imgH="431613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D73CCDC-E05A-DB2B-07F4-5F3862099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16" y="1696140"/>
                        <a:ext cx="831669" cy="675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E4F96D7-91D1-2555-E2AC-B818FFB85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23221"/>
              </p:ext>
            </p:extLst>
          </p:nvPr>
        </p:nvGraphicFramePr>
        <p:xfrm>
          <a:off x="6768637" y="1252926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215806" progId="Equation.DSMT4">
                  <p:embed/>
                </p:oleObj>
              </mc:Choice>
              <mc:Fallback>
                <p:oleObj name="Equation" r:id="rId5" imgW="596641" imgH="215806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E4F96D7-91D1-2555-E2AC-B818FFB85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637" y="1252926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9">
            <a:extLst>
              <a:ext uri="{FF2B5EF4-FFF2-40B4-BE49-F238E27FC236}">
                <a16:creationId xmlns:a16="http://schemas.microsoft.com/office/drawing/2014/main" id="{0FDE5A76-6BBA-A4ED-5F56-34B5CEC6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457A850-B2D0-BD77-BA30-3FCF5E0B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95484"/>
              </p:ext>
            </p:extLst>
          </p:nvPr>
        </p:nvGraphicFramePr>
        <p:xfrm>
          <a:off x="3691050" y="1697413"/>
          <a:ext cx="827314" cy="67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252" imgH="469696" progId="Equation.DSMT4">
                  <p:embed/>
                </p:oleObj>
              </mc:Choice>
              <mc:Fallback>
                <p:oleObj name="Equation" r:id="rId7" imgW="571252" imgH="469696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5457A850-B2D0-BD77-BA30-3FCF5E0BD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050" y="1697413"/>
                        <a:ext cx="827314" cy="673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1">
            <a:extLst>
              <a:ext uri="{FF2B5EF4-FFF2-40B4-BE49-F238E27FC236}">
                <a16:creationId xmlns:a16="http://schemas.microsoft.com/office/drawing/2014/main" id="{0345C853-70EC-8ADF-3EED-3C7AE956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E9E3EA5D-8B02-E4A9-32CE-33C736BC2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78279"/>
              </p:ext>
            </p:extLst>
          </p:nvPr>
        </p:nvGraphicFramePr>
        <p:xfrm>
          <a:off x="2205038" y="2894013"/>
          <a:ext cx="39528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080" imgH="469800" progId="Equation.DSMT4">
                  <p:embed/>
                </p:oleObj>
              </mc:Choice>
              <mc:Fallback>
                <p:oleObj name="Equation" r:id="rId9" imgW="2197080" imgH="4698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E9E3EA5D-8B02-E4A9-32CE-33C736BC2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894013"/>
                        <a:ext cx="3952875" cy="83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6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911" y="581720"/>
            <a:ext cx="787254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-2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13817"/>
              </p:ext>
            </p:extLst>
          </p:nvPr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25741"/>
              </p:ext>
            </p:extLst>
          </p:nvPr>
        </p:nvGraphicFramePr>
        <p:xfrm>
          <a:off x="1891432" y="2865958"/>
          <a:ext cx="491024" cy="45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DCD79E-ADD3-2922-7C70-AAACFD72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432" y="2865958"/>
                        <a:ext cx="491024" cy="45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/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592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kern="1200" dirty="0">
              <a:solidFill>
                <a:srgbClr val="0000FF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448755" y="2642408"/>
            <a:ext cx="86397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0,3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492E2E-2F4F-5B25-C962-0B8DE3645B8F}"/>
              </a:ext>
            </a:extLst>
          </p:cNvPr>
          <p:cNvSpPr/>
          <p:nvPr/>
        </p:nvSpPr>
        <p:spPr>
          <a:xfrm>
            <a:off x="5549955" y="2628269"/>
            <a:ext cx="11320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x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= -2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98888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622DAAC-DBA0-252B-0186-57495B422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0010798-DADD-6802-2E53-14DF0B033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794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165028" progId="Equation.DSMT4">
                  <p:embed/>
                </p:oleObj>
              </mc:Choice>
              <mc:Fallback>
                <p:oleObj name="Equation" r:id="rId7" imgW="482391" imgH="16502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0010798-DADD-6802-2E53-14DF0B033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94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/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/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4: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8217" y="1418234"/>
            <a:ext cx="567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1418890" y="1356346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1560685" y="217074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1574506" y="2827184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1495657" y="339970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94596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41200" progId="Equation.DSMT4">
                  <p:embed/>
                </p:oleObj>
              </mc:Choice>
              <mc:Fallback>
                <p:oleObj name="Equation" r:id="rId4" imgW="5205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622DAAC-DBA0-252B-0186-57495B422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C15D24-01F5-5A09-2932-510C0217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B0A2E8-9EAD-ADEE-10D0-A87A9FC46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203112" progId="Equation.DSMT4">
                  <p:embed/>
                </p:oleObj>
              </mc:Choice>
              <mc:Fallback>
                <p:oleObj name="Equation" r:id="rId6" imgW="190417" imgH="20311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B0A2E8-9EAD-ADEE-10D0-A87A9FC46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A1379ED-DDC0-5E90-ED2F-EA27D572E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98239"/>
              </p:ext>
            </p:extLst>
          </p:nvPr>
        </p:nvGraphicFramePr>
        <p:xfrm>
          <a:off x="4387266" y="549908"/>
          <a:ext cx="4302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03040" progId="Equation.DSMT4">
                  <p:embed/>
                </p:oleObj>
              </mc:Choice>
              <mc:Fallback>
                <p:oleObj name="Equation" r:id="rId8" imgW="19044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A1379ED-DDC0-5E90-ED2F-EA27D572E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66" y="549908"/>
                        <a:ext cx="430213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54B7086-F551-F207-AB3F-4A8C6662E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36062"/>
              </p:ext>
            </p:extLst>
          </p:nvPr>
        </p:nvGraphicFramePr>
        <p:xfrm>
          <a:off x="2176463" y="2838450"/>
          <a:ext cx="10620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54B7086-F551-F207-AB3F-4A8C6662E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838450"/>
                        <a:ext cx="1062037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51A3A9A-97EB-059D-9AA0-A5D3AE081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82145"/>
              </p:ext>
            </p:extLst>
          </p:nvPr>
        </p:nvGraphicFramePr>
        <p:xfrm>
          <a:off x="2065338" y="2159000"/>
          <a:ext cx="14335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215640" progId="Equation.DSMT4">
                  <p:embed/>
                </p:oleObj>
              </mc:Choice>
              <mc:Fallback>
                <p:oleObj name="Equation" r:id="rId12" imgW="634680" imgH="215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51A3A9A-97EB-059D-9AA0-A5D3AE081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59000"/>
                        <a:ext cx="14335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6DF4766-DFFC-19B4-4D8F-327A54232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24543"/>
              </p:ext>
            </p:extLst>
          </p:nvPr>
        </p:nvGraphicFramePr>
        <p:xfrm>
          <a:off x="2050466" y="1420272"/>
          <a:ext cx="1204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215640" progId="Equation.DSMT4">
                  <p:embed/>
                </p:oleObj>
              </mc:Choice>
              <mc:Fallback>
                <p:oleObj name="Equation" r:id="rId14" imgW="533160" imgH="215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6DF4766-DFFC-19B4-4D8F-327A542321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66" y="1420272"/>
                        <a:ext cx="12049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862B4E2-B9B7-B0D7-96E3-953E4F6B8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59409"/>
              </p:ext>
            </p:extLst>
          </p:nvPr>
        </p:nvGraphicFramePr>
        <p:xfrm>
          <a:off x="2122488" y="3411538"/>
          <a:ext cx="10620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215640" progId="Equation.DSMT4">
                  <p:embed/>
                </p:oleObj>
              </mc:Choice>
              <mc:Fallback>
                <p:oleObj name="Equation" r:id="rId16" imgW="469800" imgH="2156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62B4E2-B9B7-B0D7-96E3-953E4F6B8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411538"/>
                        <a:ext cx="1062037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6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E6838-DE7C-6B2A-B52D-B12E5F80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228" y="2462634"/>
            <a:ext cx="6897708" cy="173186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SỐ HỌC(</a:t>
            </a: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8BF68-973B-F0E6-A936-EEF71C96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85894"/>
            <a:ext cx="6668431" cy="2076740"/>
          </a:xfrm>
          <a:prstGeom prst="rect">
            <a:avLst/>
          </a:prstGeom>
        </p:spPr>
      </p:pic>
      <p:grpSp>
        <p:nvGrpSpPr>
          <p:cNvPr id="5" name="Google Shape;612;p27">
            <a:extLst>
              <a:ext uri="{FF2B5EF4-FFF2-40B4-BE49-F238E27FC236}">
                <a16:creationId xmlns:a16="http://schemas.microsoft.com/office/drawing/2014/main" id="{96FD7005-82DF-AC50-C58C-F035C36AB4E1}"/>
              </a:ext>
            </a:extLst>
          </p:cNvPr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" name="Google Shape;613;p27">
              <a:extLst>
                <a:ext uri="{FF2B5EF4-FFF2-40B4-BE49-F238E27FC236}">
                  <a16:creationId xmlns:a16="http://schemas.microsoft.com/office/drawing/2014/main" id="{732B0A9D-119B-B27A-AFE3-F9CC106A9D41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27">
              <a:extLst>
                <a:ext uri="{FF2B5EF4-FFF2-40B4-BE49-F238E27FC236}">
                  <a16:creationId xmlns:a16="http://schemas.microsoft.com/office/drawing/2014/main" id="{1F6B1442-8CBC-3F3A-8A1D-305F4AB4A3CA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27">
              <a:extLst>
                <a:ext uri="{FF2B5EF4-FFF2-40B4-BE49-F238E27FC236}">
                  <a16:creationId xmlns:a16="http://schemas.microsoft.com/office/drawing/2014/main" id="{002CD290-E02E-B977-64A2-F52C4F1F93D8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27">
              <a:extLst>
                <a:ext uri="{FF2B5EF4-FFF2-40B4-BE49-F238E27FC236}">
                  <a16:creationId xmlns:a16="http://schemas.microsoft.com/office/drawing/2014/main" id="{EEF4731D-7191-B409-4F0E-EA052621DC3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;p27">
              <a:extLst>
                <a:ext uri="{FF2B5EF4-FFF2-40B4-BE49-F238E27FC236}">
                  <a16:creationId xmlns:a16="http://schemas.microsoft.com/office/drawing/2014/main" id="{D64B9519-8966-A318-F56C-8752ED394BA2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8;p27">
              <a:extLst>
                <a:ext uri="{FF2B5EF4-FFF2-40B4-BE49-F238E27FC236}">
                  <a16:creationId xmlns:a16="http://schemas.microsoft.com/office/drawing/2014/main" id="{B4FE797D-FFFA-1F7A-F823-CDF1A4C955AE}"/>
                </a:ext>
              </a:extLst>
            </p:cNvPr>
            <p:cNvSpPr/>
            <p:nvPr/>
          </p:nvSpPr>
          <p:spPr>
            <a:xfrm>
              <a:off x="1583576" y="904695"/>
              <a:ext cx="1921527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19;p27">
              <a:extLst>
                <a:ext uri="{FF2B5EF4-FFF2-40B4-BE49-F238E27FC236}">
                  <a16:creationId xmlns:a16="http://schemas.microsoft.com/office/drawing/2014/main" id="{5076AF5A-3A00-7D58-68C9-53A6180A58D5}"/>
                </a:ext>
              </a:extLst>
            </p:cNvPr>
            <p:cNvSpPr/>
            <p:nvPr/>
          </p:nvSpPr>
          <p:spPr>
            <a:xfrm>
              <a:off x="1839794" y="997675"/>
              <a:ext cx="1524977" cy="1378255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0;p27">
              <a:extLst>
                <a:ext uri="{FF2B5EF4-FFF2-40B4-BE49-F238E27FC236}">
                  <a16:creationId xmlns:a16="http://schemas.microsoft.com/office/drawing/2014/main" id="{FE6B09B9-89B4-40E5-EBD7-EF852A6671A7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21;p27">
              <a:extLst>
                <a:ext uri="{FF2B5EF4-FFF2-40B4-BE49-F238E27FC236}">
                  <a16:creationId xmlns:a16="http://schemas.microsoft.com/office/drawing/2014/main" id="{B87836FB-CEB9-D194-3AC6-DCE203328956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2;p27">
              <a:extLst>
                <a:ext uri="{FF2B5EF4-FFF2-40B4-BE49-F238E27FC236}">
                  <a16:creationId xmlns:a16="http://schemas.microsoft.com/office/drawing/2014/main" id="{92D190E5-1501-4633-A586-A562882B06E9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3;p27">
              <a:extLst>
                <a:ext uri="{FF2B5EF4-FFF2-40B4-BE49-F238E27FC236}">
                  <a16:creationId xmlns:a16="http://schemas.microsoft.com/office/drawing/2014/main" id="{D4BB0A2B-209F-0478-8FD3-284C1F19B850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4;p27">
              <a:extLst>
                <a:ext uri="{FF2B5EF4-FFF2-40B4-BE49-F238E27FC236}">
                  <a16:creationId xmlns:a16="http://schemas.microsoft.com/office/drawing/2014/main" id="{4814B15D-FBAC-C0B1-7A5D-7737C59845AC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5;p27">
              <a:extLst>
                <a:ext uri="{FF2B5EF4-FFF2-40B4-BE49-F238E27FC236}">
                  <a16:creationId xmlns:a16="http://schemas.microsoft.com/office/drawing/2014/main" id="{A7DE0557-DF81-0A32-C5C9-E0C07DD3CE81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6;p27">
              <a:extLst>
                <a:ext uri="{FF2B5EF4-FFF2-40B4-BE49-F238E27FC236}">
                  <a16:creationId xmlns:a16="http://schemas.microsoft.com/office/drawing/2014/main" id="{90BAAA7E-F95E-0211-3173-C7D41F646690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7;p27">
              <a:extLst>
                <a:ext uri="{FF2B5EF4-FFF2-40B4-BE49-F238E27FC236}">
                  <a16:creationId xmlns:a16="http://schemas.microsoft.com/office/drawing/2014/main" id="{962E7053-BEFA-7211-BBA9-358C272207F9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8;p27">
              <a:extLst>
                <a:ext uri="{FF2B5EF4-FFF2-40B4-BE49-F238E27FC236}">
                  <a16:creationId xmlns:a16="http://schemas.microsoft.com/office/drawing/2014/main" id="{1ABB8E99-B3FB-992B-E50E-81B9D5B36BE2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9;p27">
              <a:extLst>
                <a:ext uri="{FF2B5EF4-FFF2-40B4-BE49-F238E27FC236}">
                  <a16:creationId xmlns:a16="http://schemas.microsoft.com/office/drawing/2014/main" id="{7D3450FE-4010-ED5E-D61E-36897AF82966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161" y="604606"/>
            <a:ext cx="7872548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sz="2800" dirty="0">
              <a:solidFill>
                <a:srgbClr val="0000FF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0,(1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21)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26953"/>
              </p:ext>
            </p:extLst>
          </p:nvPr>
        </p:nvGraphicFramePr>
        <p:xfrm>
          <a:off x="1456537" y="2870475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241200" progId="Equation.DSMT4">
                  <p:embed/>
                </p:oleObj>
              </mc:Choice>
              <mc:Fallback>
                <p:oleObj name="Equation" r:id="rId10" imgW="40608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DCD79E-ADD3-2922-7C70-AAACFD72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537" y="2870475"/>
                        <a:ext cx="787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C282069-D411-58DA-7933-CF209A20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54" y="32968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F9041-6ECB-A4A4-3A84-6CA9EC1A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22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4278484-ECAC-2174-239E-5F4F04D64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02439"/>
              </p:ext>
            </p:extLst>
          </p:nvPr>
        </p:nvGraphicFramePr>
        <p:xfrm>
          <a:off x="1388283" y="1555694"/>
          <a:ext cx="498498" cy="7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431613" progId="Equation.DSMT4">
                  <p:embed/>
                </p:oleObj>
              </mc:Choice>
              <mc:Fallback>
                <p:oleObj name="Equation" r:id="rId12" imgW="241195" imgH="43161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4278484-ECAC-2174-239E-5F4F04D64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283" y="1555694"/>
                        <a:ext cx="498498" cy="75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8FC89B02-FC7B-55C2-9CDD-FB2A371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369B3E9-75DA-F437-DB4D-22E7D993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05762"/>
              </p:ext>
            </p:extLst>
          </p:nvPr>
        </p:nvGraphicFramePr>
        <p:xfrm>
          <a:off x="1418221" y="3622761"/>
          <a:ext cx="2236475" cy="40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115" imgH="203112" progId="Equation.DSMT4">
                  <p:embed/>
                </p:oleObj>
              </mc:Choice>
              <mc:Fallback>
                <p:oleObj name="Equation" r:id="rId14" imgW="1117115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369B3E9-75DA-F437-DB4D-22E7D993F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21" y="3622761"/>
                        <a:ext cx="2236475" cy="40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0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26349" y="305522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làm trước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2, 3, 4, 5, 6, 7, 8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và 34 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3000" dirty="0">
              <a:latin typeface="+mn-lt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09811"/>
              </p:ext>
            </p:extLst>
          </p:nvPr>
        </p:nvGraphicFramePr>
        <p:xfrm>
          <a:off x="756623" y="3085491"/>
          <a:ext cx="7667485" cy="133013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:a16="http://schemas.microsoft.com/office/drawing/2014/main" val="292970586"/>
                    </a:ext>
                  </a:extLst>
                </a:gridCol>
              </a:tblGrid>
              <a:tr h="61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65990"/>
                  </a:ext>
                </a:extLst>
              </a:tr>
              <a:tr h="71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9836"/>
              </p:ext>
            </p:extLst>
          </p:nvPr>
        </p:nvGraphicFramePr>
        <p:xfrm>
          <a:off x="1080646" y="3194629"/>
          <a:ext cx="530120" cy="45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184743-FB92-68CC-9CF6-1EDA89018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46" y="3194629"/>
                        <a:ext cx="530120" cy="453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13811"/>
              </p:ext>
            </p:extLst>
          </p:nvPr>
        </p:nvGraphicFramePr>
        <p:xfrm>
          <a:off x="1039058" y="3630203"/>
          <a:ext cx="56770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307F859-F72D-2DF1-F7EB-C0B478241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58" y="3630203"/>
                        <a:ext cx="56770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85977"/>
              </p:ext>
            </p:extLst>
          </p:nvPr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9F02BC5-FD9C-1FA0-BEB1-16A22687E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6" y="2494439"/>
            <a:ext cx="4477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Với  x = 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24380"/>
              </p:ext>
            </p:extLst>
          </p:nvPr>
        </p:nvGraphicFramePr>
        <p:xfrm>
          <a:off x="4856302" y="2530497"/>
          <a:ext cx="1339634" cy="43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90440" progId="Equation.DSMT4">
                  <p:embed/>
                </p:oleObj>
              </mc:Choice>
              <mc:Fallback>
                <p:oleObj name="Equation" r:id="rId11" imgW="596880" imgH="1904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1CCE996-8803-624F-2713-1277010D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302" y="2530497"/>
                        <a:ext cx="1339634" cy="433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5380"/>
              </p:ext>
            </p:extLst>
          </p:nvPr>
        </p:nvGraphicFramePr>
        <p:xfrm>
          <a:off x="2405063" y="3706813"/>
          <a:ext cx="2841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97F8323-CAAF-E7F5-AD8B-9CD20600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706813"/>
                        <a:ext cx="284162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22643"/>
              </p:ext>
            </p:extLst>
          </p:nvPr>
        </p:nvGraphicFramePr>
        <p:xfrm>
          <a:off x="3806825" y="3743325"/>
          <a:ext cx="25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07931A8-6C1B-01AE-0941-FADD1F507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743325"/>
                        <a:ext cx="255588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90699"/>
              </p:ext>
            </p:extLst>
          </p:nvPr>
        </p:nvGraphicFramePr>
        <p:xfrm>
          <a:off x="5080000" y="3713163"/>
          <a:ext cx="398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AF5637B-91A2-6237-7700-884DE28DD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713163"/>
                        <a:ext cx="39846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242035"/>
              </p:ext>
            </p:extLst>
          </p:nvPr>
        </p:nvGraphicFramePr>
        <p:xfrm>
          <a:off x="6227763" y="3690938"/>
          <a:ext cx="454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55C35E-1AC9-A5DE-57B6-6F317D72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90938"/>
                        <a:ext cx="4540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66468"/>
              </p:ext>
            </p:extLst>
          </p:nvPr>
        </p:nvGraphicFramePr>
        <p:xfrm>
          <a:off x="7412038" y="3646488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2EBB07-2310-376D-30BD-7BF892CB1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646488"/>
                        <a:ext cx="75565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88982"/>
              </p:ext>
            </p:extLst>
          </p:nvPr>
        </p:nvGraphicFramePr>
        <p:xfrm>
          <a:off x="756623" y="3405781"/>
          <a:ext cx="7667485" cy="1099281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:a16="http://schemas.microsoft.com/office/drawing/2014/main" val="292970586"/>
                    </a:ext>
                  </a:extLst>
                </a:gridCol>
              </a:tblGrid>
              <a:tr h="50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4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9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16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25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100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65990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78388"/>
              </p:ext>
            </p:extLst>
          </p:nvPr>
        </p:nvGraphicFramePr>
        <p:xfrm>
          <a:off x="1198058" y="4114915"/>
          <a:ext cx="438115" cy="3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184743-FB92-68CC-9CF6-1EDA89018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58" y="4114915"/>
                        <a:ext cx="438115" cy="37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54106"/>
              </p:ext>
            </p:extLst>
          </p:nvPr>
        </p:nvGraphicFramePr>
        <p:xfrm>
          <a:off x="1201319" y="3323144"/>
          <a:ext cx="469175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307F859-F72D-2DF1-F7EB-C0B478241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319" y="3323144"/>
                        <a:ext cx="469175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03040" progId="Equation.DSMT4">
                  <p:embed/>
                </p:oleObj>
              </mc:Choice>
              <mc:Fallback>
                <p:oleObj name="Equation" r:id="rId11" imgW="1774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9F02BC5-FD9C-1FA0-BEB1-16A22687E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5" y="2494439"/>
            <a:ext cx="5585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Với             và x không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93047"/>
              </p:ext>
            </p:extLst>
          </p:nvPr>
        </p:nvGraphicFramePr>
        <p:xfrm>
          <a:off x="2689225" y="2526161"/>
          <a:ext cx="1025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203040" progId="Equation.DSMT4">
                  <p:embed/>
                </p:oleObj>
              </mc:Choice>
              <mc:Fallback>
                <p:oleObj name="Equation" r:id="rId12" imgW="45720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1CCE996-8803-624F-2713-1277010D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2526161"/>
                        <a:ext cx="102552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94836"/>
              </p:ext>
            </p:extLst>
          </p:nvPr>
        </p:nvGraphicFramePr>
        <p:xfrm>
          <a:off x="2429722" y="3944465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97F8323-CAAF-E7F5-AD8B-9CD20600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722" y="3944465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78290"/>
              </p:ext>
            </p:extLst>
          </p:nvPr>
        </p:nvGraphicFramePr>
        <p:xfrm>
          <a:off x="3829004" y="3983457"/>
          <a:ext cx="211230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07931A8-6C1B-01AE-0941-FADD1F507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04" y="3983457"/>
                        <a:ext cx="211230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045178"/>
              </p:ext>
            </p:extLst>
          </p:nvPr>
        </p:nvGraphicFramePr>
        <p:xfrm>
          <a:off x="5161809" y="3965102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AF5637B-91A2-6237-7700-884DE28DD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809" y="3965102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08277"/>
              </p:ext>
            </p:extLst>
          </p:nvPr>
        </p:nvGraphicFramePr>
        <p:xfrm>
          <a:off x="6348367" y="3931070"/>
          <a:ext cx="211229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55C35E-1AC9-A5DE-57B6-6F317D72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367" y="3931070"/>
                        <a:ext cx="211229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73502"/>
              </p:ext>
            </p:extLst>
          </p:nvPr>
        </p:nvGraphicFramePr>
        <p:xfrm>
          <a:off x="7519851" y="3957133"/>
          <a:ext cx="316188" cy="32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7480" imgH="177480" progId="Equation.DSMT4">
                  <p:embed/>
                </p:oleObj>
              </mc:Choice>
              <mc:Fallback>
                <p:oleObj name="Equation" r:id="rId22" imgW="1774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2EBB07-2310-376D-30BD-7BF892CB1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851" y="3957133"/>
                        <a:ext cx="316188" cy="32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0E0634F-73BA-CF1B-CD8F-D70E85FC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39989"/>
              </p:ext>
            </p:extLst>
          </p:nvPr>
        </p:nvGraphicFramePr>
        <p:xfrm>
          <a:off x="1816632" y="2955177"/>
          <a:ext cx="1081404" cy="4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203040" progId="Equation.DSMT4">
                  <p:embed/>
                </p:oleObj>
              </mc:Choice>
              <mc:Fallback>
                <p:oleObj name="Equation" r:id="rId24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0E0634F-73BA-CF1B-CD8F-D70E85FC7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632" y="2955177"/>
                        <a:ext cx="1081404" cy="440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DE19F74-68DC-76F3-5946-F0C8A5C38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84707"/>
              </p:ext>
            </p:extLst>
          </p:nvPr>
        </p:nvGraphicFramePr>
        <p:xfrm>
          <a:off x="2937319" y="2932031"/>
          <a:ext cx="1624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203040" progId="Equation.DSMT4">
                  <p:embed/>
                </p:oleObj>
              </mc:Choice>
              <mc:Fallback>
                <p:oleObj name="Equation" r:id="rId26" imgW="7236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E19F74-68DC-76F3-5946-F0C8A5C387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19" y="2932031"/>
                        <a:ext cx="162401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206C486-DB07-8937-78F7-5DC7AB6F5EEC}"/>
              </a:ext>
            </a:extLst>
          </p:cNvPr>
          <p:cNvGrpSpPr/>
          <p:nvPr/>
        </p:nvGrpSpPr>
        <p:grpSpPr>
          <a:xfrm>
            <a:off x="646838" y="2024277"/>
            <a:ext cx="8357501" cy="1898623"/>
            <a:chOff x="-101835" y="-277013"/>
            <a:chExt cx="7519731" cy="189936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03B4A8A-1D20-EC28-2BBF-18A68F53048D}"/>
                </a:ext>
              </a:extLst>
            </p:cNvPr>
            <p:cNvSpPr/>
            <p:nvPr/>
          </p:nvSpPr>
          <p:spPr>
            <a:xfrm>
              <a:off x="1277" y="-277013"/>
              <a:ext cx="7416619" cy="1899360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29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Căn</a:t>
              </a:r>
              <a:r>
                <a:rPr lang="en-US" sz="2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bậc</a:t>
              </a:r>
              <a:r>
                <a:rPr lang="en-US" sz="2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không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en-US" altLang="en-US" sz="29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không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kí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hiệu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  </a:t>
              </a:r>
              <a:r>
                <a:rPr lang="en-US" altLang="en-US" sz="2800" dirty="0">
                  <a:solidFill>
                    <a:schemeClr val="tx1"/>
                  </a:solidFill>
                  <a:highlight>
                    <a:srgbClr val="00FF00"/>
                  </a:highlight>
                  <a:latin typeface="Arial" panose="020B0604020202020204" pitchFamily="34" charset="0"/>
                </a:rPr>
                <a:t>    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a.</a:t>
              </a:r>
              <a:endParaRPr kumimoji="0" lang="en-US" altLang="en-US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endPara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82">
              <a:extLst>
                <a:ext uri="{FF2B5EF4-FFF2-40B4-BE49-F238E27FC236}">
                  <a16:creationId xmlns:a16="http://schemas.microsoft.com/office/drawing/2014/main" id="{2DBE92F0-B1C4-F402-7C2C-A2D85835AEC2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1655C7DA-C094-77CC-B730-AEEEF606B5CA}"/>
              </a:ext>
            </a:extLst>
          </p:cNvPr>
          <p:cNvSpPr/>
          <p:nvPr/>
        </p:nvSpPr>
        <p:spPr>
          <a:xfrm rot="10800000">
            <a:off x="579474" y="2049813"/>
            <a:ext cx="1788139" cy="526363"/>
          </a:xfrm>
          <a:prstGeom prst="homePlate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42A7C41-9E0F-A261-B5C0-446404DE5101}"/>
              </a:ext>
            </a:extLst>
          </p:cNvPr>
          <p:cNvSpPr txBox="1">
            <a:spLocks/>
          </p:cNvSpPr>
          <p:nvPr/>
        </p:nvSpPr>
        <p:spPr>
          <a:xfrm rot="21599818">
            <a:off x="790723" y="487220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CĂN BẬC HAI SỐ HỌC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9AC490-4BDE-3F66-8A4C-42E4331D04E5}"/>
              </a:ext>
            </a:extLst>
          </p:cNvPr>
          <p:cNvSpPr/>
          <p:nvPr/>
        </p:nvSpPr>
        <p:spPr>
          <a:xfrm>
            <a:off x="805735" y="751058"/>
            <a:ext cx="8034641" cy="1225788"/>
          </a:xfrm>
          <a:prstGeom prst="roundRect">
            <a:avLst>
              <a:gd name="adj" fmla="val 12563"/>
            </a:avLst>
          </a:prstGeom>
          <a:solidFill>
            <a:srgbClr val="4EA66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và            .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551051A-CD62-6A5C-C696-CD129FDFA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7133"/>
              </p:ext>
            </p:extLst>
          </p:nvPr>
        </p:nvGraphicFramePr>
        <p:xfrm>
          <a:off x="3463925" y="837787"/>
          <a:ext cx="1108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551051A-CD62-6A5C-C696-CD129FDFA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837787"/>
                        <a:ext cx="1108075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400858B-081A-203C-F000-88C41EBE34B1}"/>
              </a:ext>
            </a:extLst>
          </p:cNvPr>
          <p:cNvSpPr txBox="1"/>
          <p:nvPr/>
        </p:nvSpPr>
        <p:spPr>
          <a:xfrm>
            <a:off x="579473" y="2123963"/>
            <a:ext cx="1981936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C3554B2-D00A-E4EC-D3FB-1C10E2F99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" y="2047528"/>
            <a:ext cx="309976" cy="49219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85915A-276B-804D-0144-90C720C30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43263"/>
              </p:ext>
            </p:extLst>
          </p:nvPr>
        </p:nvGraphicFramePr>
        <p:xfrm>
          <a:off x="2879725" y="4011613"/>
          <a:ext cx="1287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85915A-276B-804D-0144-90C720C30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011613"/>
                        <a:ext cx="128746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A2EC965-7E97-C83B-7CAE-CAFEE53DF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00472"/>
              </p:ext>
            </p:extLst>
          </p:nvPr>
        </p:nvGraphicFramePr>
        <p:xfrm>
          <a:off x="3401170" y="3280725"/>
          <a:ext cx="631010" cy="5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A2EC965-7E97-C83B-7CAE-CAFEE53DF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70" y="3280725"/>
                        <a:ext cx="631010" cy="576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6FE5D-2298-7D60-56A8-420FB2EC8290}"/>
              </a:ext>
            </a:extLst>
          </p:cNvPr>
          <p:cNvSpPr/>
          <p:nvPr/>
        </p:nvSpPr>
        <p:spPr>
          <a:xfrm>
            <a:off x="1576251" y="1724297"/>
            <a:ext cx="52252" cy="27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B275891-0AC8-2C86-56AC-1F3762B9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09620"/>
              </p:ext>
            </p:extLst>
          </p:nvPr>
        </p:nvGraphicFramePr>
        <p:xfrm>
          <a:off x="4648972" y="2676965"/>
          <a:ext cx="9731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03040" progId="Equation.DSMT4">
                  <p:embed/>
                </p:oleObj>
              </mc:Choice>
              <mc:Fallback>
                <p:oleObj name="Equation" r:id="rId10" imgW="457200" imgH="203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B275891-0AC8-2C86-56AC-1F3762B98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72" y="2676965"/>
                        <a:ext cx="973137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4708A45-1C76-3F89-9C4E-29A6C91A0EF8}"/>
              </a:ext>
            </a:extLst>
          </p:cNvPr>
          <p:cNvSpPr txBox="1"/>
          <p:nvPr/>
        </p:nvSpPr>
        <p:spPr>
          <a:xfrm>
            <a:off x="761437" y="3982679"/>
            <a:ext cx="1920803" cy="522259"/>
          </a:xfrm>
          <a:prstGeom prst="rect">
            <a:avLst/>
          </a:prstGeom>
          <a:solidFill>
            <a:srgbClr val="FC6410"/>
          </a:solidFill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48AAB1B-5911-3CFB-D442-046AE5F083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" y="4027176"/>
            <a:ext cx="385828" cy="438013"/>
          </a:xfrm>
          <a:prstGeom prst="rect">
            <a:avLst/>
          </a:prstGeom>
          <a:solidFill>
            <a:srgbClr val="FC6410"/>
          </a:solidFill>
        </p:spPr>
      </p:pic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D4EFEEA-C949-D631-3A0B-2D1E411B5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12827"/>
              </p:ext>
            </p:extLst>
          </p:nvPr>
        </p:nvGraphicFramePr>
        <p:xfrm>
          <a:off x="4233863" y="3997325"/>
          <a:ext cx="12874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41200" progId="Equation.DSMT4">
                  <p:embed/>
                </p:oleObj>
              </mc:Choice>
              <mc:Fallback>
                <p:oleObj name="Equation" r:id="rId13" imgW="545760" imgH="2412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0D4EFEEA-C949-D631-3A0B-2D1E411B5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997325"/>
                        <a:ext cx="128746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77ED9EF9-CB56-65DA-8587-849770BD8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571692"/>
              </p:ext>
            </p:extLst>
          </p:nvPr>
        </p:nvGraphicFramePr>
        <p:xfrm>
          <a:off x="5551136" y="4002934"/>
          <a:ext cx="1765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77ED9EF9-CB56-65DA-8587-849770BD8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36" y="4002934"/>
                        <a:ext cx="17653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AB198074-F9F4-FF16-A483-594B1F5A9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82505"/>
              </p:ext>
            </p:extLst>
          </p:nvPr>
        </p:nvGraphicFramePr>
        <p:xfrm>
          <a:off x="6932613" y="4500563"/>
          <a:ext cx="12271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41200" progId="Equation.DSMT4">
                  <p:embed/>
                </p:oleObj>
              </mc:Choice>
              <mc:Fallback>
                <p:oleObj name="Equation" r:id="rId17" imgW="520560" imgH="2412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AB198074-F9F4-FF16-A483-594B1F5A9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4500563"/>
                        <a:ext cx="1227137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211BA4-5601-83C9-DAE5-062BA7FD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9" y="1824572"/>
            <a:ext cx="7887801" cy="2248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5611" y="4812154"/>
            <a:ext cx="2114549" cy="259347"/>
          </a:xfrm>
        </p:spPr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6</a:t>
            </a:fld>
            <a:endParaRPr lang="en-US" kern="12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642944" y="72244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3.CĂN BẬC HAI SỐ HỌC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496DB3-54A5-00DF-862F-D915A8470999}"/>
              </a:ext>
            </a:extLst>
          </p:cNvPr>
          <p:cNvSpPr/>
          <p:nvPr/>
        </p:nvSpPr>
        <p:spPr>
          <a:xfrm>
            <a:off x="888764" y="479434"/>
            <a:ext cx="8011396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 đúng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căn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học</a:t>
            </a: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888764" y="472957"/>
            <a:ext cx="1649570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" y="425637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596804" y="436318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6D9A7-FC37-2D66-0FBA-E1837FA0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452" y="423154"/>
            <a:ext cx="409180" cy="52871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E3F3F3-A17A-9888-7656-407F602A8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2238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E3F3F3-A17A-9888-7656-407F602A8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2238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8C444F-DD03-446C-CDEA-C3EDE3E92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0925"/>
          <a:ext cx="769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8C444F-DD03-446C-CDEA-C3EDE3E92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0925"/>
                        <a:ext cx="769938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5B6BEAA-5574-B4D6-1B8B-148D5AA43CD1}"/>
              </a:ext>
            </a:extLst>
          </p:cNvPr>
          <p:cNvSpPr txBox="1"/>
          <p:nvPr/>
        </p:nvSpPr>
        <p:spPr>
          <a:xfrm>
            <a:off x="710902" y="2691964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C4F52-C5D8-B7BF-CBAE-4C4ADA796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2" y="0"/>
            <a:ext cx="8021169" cy="2610214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F40D48D-D671-0D32-C61B-2AD30AF6A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65026"/>
              </p:ext>
            </p:extLst>
          </p:nvPr>
        </p:nvGraphicFramePr>
        <p:xfrm>
          <a:off x="1443806" y="3044242"/>
          <a:ext cx="14668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41200" progId="Equation.DSMT4">
                  <p:embed/>
                </p:oleObj>
              </mc:Choice>
              <mc:Fallback>
                <p:oleObj name="Equation" r:id="rId4" imgW="62208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F40D48D-D671-0D32-C61B-2AD30AF6A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06" y="3044242"/>
                        <a:ext cx="146685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88E72167-355A-7CB7-0CBB-7639FB494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8482"/>
              </p:ext>
            </p:extLst>
          </p:nvPr>
        </p:nvGraphicFramePr>
        <p:xfrm>
          <a:off x="3509196" y="3083605"/>
          <a:ext cx="27241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DSMT4">
                  <p:embed/>
                </p:oleObj>
              </mc:Choice>
              <mc:Fallback>
                <p:oleObj name="Equation" r:id="rId6" imgW="115560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88E72167-355A-7CB7-0CBB-7639FB494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196" y="3083605"/>
                        <a:ext cx="2724150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6EE6B11F-849F-C816-4F78-E83F9612B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63697"/>
              </p:ext>
            </p:extLst>
          </p:nvPr>
        </p:nvGraphicFramePr>
        <p:xfrm>
          <a:off x="981644" y="4074414"/>
          <a:ext cx="2932562" cy="5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41200" progId="Equation.DSMT4">
                  <p:embed/>
                </p:oleObj>
              </mc:Choice>
              <mc:Fallback>
                <p:oleObj name="Equation" r:id="rId8" imgW="130788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6EE6B11F-849F-C816-4F78-E83F9612B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644" y="4074414"/>
                        <a:ext cx="2932562" cy="530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11505B0-81AD-D0A0-D71D-04B4448A5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16717"/>
              </p:ext>
            </p:extLst>
          </p:nvPr>
        </p:nvGraphicFramePr>
        <p:xfrm>
          <a:off x="4557713" y="4060825"/>
          <a:ext cx="14970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41200" progId="Equation.DSMT4">
                  <p:embed/>
                </p:oleObj>
              </mc:Choice>
              <mc:Fallback>
                <p:oleObj name="Equation" r:id="rId10" imgW="634680" imgH="2412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411505B0-81AD-D0A0-D71D-04B4448A5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060825"/>
                        <a:ext cx="14970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604005" y="470468"/>
            <a:ext cx="4093829" cy="45272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2: SGK/32</a:t>
            </a:r>
            <a:endParaRPr lang="en-US" sz="2500" dirty="0">
              <a:solidFill>
                <a:srgbClr val="FF0000"/>
              </a:solidFill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6972345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/>
              <a:t>- </a:t>
            </a:r>
            <a:r>
              <a:rPr lang="en-US" sz="2900" b="1" u="sng" dirty="0" err="1"/>
              <a:t>Yêu</a:t>
            </a:r>
            <a:r>
              <a:rPr lang="en-US" sz="2900" b="1" u="sng" dirty="0"/>
              <a:t> </a:t>
            </a:r>
            <a:r>
              <a:rPr lang="en-US" sz="2900" b="1" u="sng" dirty="0" err="1"/>
              <a:t>cầu</a:t>
            </a:r>
            <a:r>
              <a:rPr lang="en-US" sz="2900" b="1" u="sng" dirty="0"/>
              <a:t>:</a:t>
            </a:r>
            <a:r>
              <a:rPr lang="en-US" sz="2900" b="1" dirty="0"/>
              <a:t> </a:t>
            </a:r>
            <a:r>
              <a:rPr lang="en-US" sz="2900" dirty="0" err="1"/>
              <a:t>Suy</a:t>
            </a:r>
            <a:r>
              <a:rPr lang="en-US" sz="2900" dirty="0"/>
              <a:t> </a:t>
            </a:r>
            <a:r>
              <a:rPr lang="en-US" sz="2900" dirty="0" err="1"/>
              <a:t>nghĩ</a:t>
            </a:r>
            <a:r>
              <a:rPr lang="en-US" sz="2900" dirty="0"/>
              <a:t>, </a:t>
            </a:r>
            <a:r>
              <a:rPr lang="en-US" sz="2900" dirty="0" err="1"/>
              <a:t>thảo</a:t>
            </a:r>
            <a:r>
              <a:rPr lang="en-US" sz="2900" dirty="0"/>
              <a:t> </a:t>
            </a:r>
            <a:r>
              <a:rPr lang="en-US" sz="2900" dirty="0" err="1"/>
              <a:t>luận</a:t>
            </a:r>
            <a:r>
              <a:rPr lang="en-US" sz="2900" dirty="0"/>
              <a:t> </a:t>
            </a:r>
            <a:r>
              <a:rPr lang="en-US" sz="2900" dirty="0" err="1"/>
              <a:t>thực</a:t>
            </a:r>
            <a:r>
              <a:rPr lang="en-US" sz="2900" dirty="0"/>
              <a:t> </a:t>
            </a:r>
            <a:r>
              <a:rPr lang="en-US" sz="2900" dirty="0" err="1"/>
              <a:t>hiện</a:t>
            </a:r>
            <a:r>
              <a:rPr lang="en-US" sz="2900" dirty="0"/>
              <a:t> </a:t>
            </a:r>
            <a:r>
              <a:rPr lang="en-US" sz="2900" dirty="0" err="1"/>
              <a:t>yêu</a:t>
            </a:r>
            <a:r>
              <a:rPr lang="en-US" sz="2900" dirty="0"/>
              <a:t> </a:t>
            </a:r>
            <a:r>
              <a:rPr lang="en-US" sz="2900" dirty="0" err="1"/>
              <a:t>cầu</a:t>
            </a:r>
            <a:r>
              <a:rPr lang="en-US" sz="2900" dirty="0"/>
              <a:t> </a:t>
            </a:r>
            <a:r>
              <a:rPr lang="en-US" sz="2900" dirty="0" err="1"/>
              <a:t>của</a:t>
            </a:r>
            <a:r>
              <a:rPr lang="en-US" sz="2900" dirty="0"/>
              <a:t> </a:t>
            </a:r>
            <a:r>
              <a:rPr lang="en-US" sz="2900" dirty="0" err="1"/>
              <a:t>Vận</a:t>
            </a:r>
            <a:r>
              <a:rPr lang="en-US" sz="2900" dirty="0"/>
              <a:t> </a:t>
            </a:r>
            <a:r>
              <a:rPr lang="en-US" sz="2900" dirty="0" err="1"/>
              <a:t>Dụng</a:t>
            </a:r>
            <a:r>
              <a:rPr lang="en-US" sz="2900" dirty="0"/>
              <a:t> 2 </a:t>
            </a:r>
            <a:r>
              <a:rPr lang="en-US" sz="2900" dirty="0" err="1"/>
              <a:t>trang</a:t>
            </a:r>
            <a:r>
              <a:rPr lang="en-US" sz="2900" dirty="0"/>
              <a:t> 32 SGK. </a:t>
            </a:r>
            <a:endParaRPr lang="vi-VN" sz="2900" dirty="0"/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0" y="386693"/>
            <a:ext cx="710902" cy="3703524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dụng</a:t>
            </a:r>
            <a:endParaRPr lang="en-US" sz="2500" dirty="0">
              <a:solidFill>
                <a:srgbClr val="FF0000"/>
              </a:solidFill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991" y="383595"/>
            <a:ext cx="8289868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D98F2-0B8B-69E0-ED4D-944C8C82C122}"/>
              </a:ext>
            </a:extLst>
          </p:cNvPr>
          <p:cNvSpPr txBox="1"/>
          <p:nvPr/>
        </p:nvSpPr>
        <p:spPr>
          <a:xfrm>
            <a:off x="678856" y="1512671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87B3-22B5-F675-A115-599E03717E7C}"/>
              </a:ext>
            </a:extLst>
          </p:cNvPr>
          <p:cNvSpPr txBox="1"/>
          <p:nvPr/>
        </p:nvSpPr>
        <p:spPr>
          <a:xfrm>
            <a:off x="1594187" y="1691863"/>
            <a:ext cx="756905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= 169 nên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(do a &gt; 0)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685D6-2C22-8EE9-640D-A5CB7B2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1CBBD4-F353-191E-9EAD-AB93FAF1E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4535"/>
              </p:ext>
            </p:extLst>
          </p:nvPr>
        </p:nvGraphicFramePr>
        <p:xfrm>
          <a:off x="2564533" y="3437942"/>
          <a:ext cx="3181013" cy="57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266584" progId="Equation.DSMT4">
                  <p:embed/>
                </p:oleObj>
              </mc:Choice>
              <mc:Fallback>
                <p:oleObj name="Equation" r:id="rId3" imgW="1459866" imgH="266584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51CBBD4-F353-191E-9EAD-AB93FAF1E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33" y="3437942"/>
                        <a:ext cx="3181013" cy="579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5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1082</Words>
  <Application>Microsoft Office PowerPoint</Application>
  <PresentationFormat>On-screen Show (16:9)</PresentationFormat>
  <Paragraphs>211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Palatino Linotype</vt:lpstr>
      <vt:lpstr>Bellota Text</vt:lpstr>
      <vt:lpstr>Abel</vt:lpstr>
      <vt:lpstr>Just Another Hand</vt:lpstr>
      <vt:lpstr>CMU Serif</vt:lpstr>
      <vt:lpstr>Verdana</vt:lpstr>
      <vt:lpstr>Odibee Sans</vt:lpstr>
      <vt:lpstr>Cambria Math</vt:lpstr>
      <vt:lpstr>Gill Sans MT</vt:lpstr>
      <vt:lpstr>Impact</vt:lpstr>
      <vt:lpstr>Roboto Condensed</vt:lpstr>
      <vt:lpstr>Didact Gothic</vt:lpstr>
      <vt:lpstr>Arial</vt:lpstr>
      <vt:lpstr>Wingdings 2</vt:lpstr>
      <vt:lpstr>Times New Roman</vt:lpstr>
      <vt:lpstr>UTM Swiss Condensed</vt:lpstr>
      <vt:lpstr>End of the School Year by Slidesgo</vt:lpstr>
      <vt:lpstr>Badge</vt:lpstr>
      <vt:lpstr>Solstice</vt:lpstr>
      <vt:lpstr>Equation</vt:lpstr>
      <vt:lpstr>CHÀO MỪNG CÁC EM ĐẾN VỚI TIẾT HỌC!</vt:lpstr>
      <vt:lpstr>Bài 1: SỐ VÔ TỈ. CĂN BẬC HAI SỐ HỌC(tt)</vt:lpstr>
      <vt:lpstr>A.HOẠT ĐỘNG KHỞI ĐỘNG</vt:lpstr>
      <vt:lpstr>A.HOẠT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HÌNH THÀNH KIẾN THỨC:</vt:lpstr>
      <vt:lpstr>B. HOẠT ĐỘNG HÌNH THÀNH KIẾN THỨC: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Huan Nguyen</dc:creator>
  <cp:lastModifiedBy>Admin</cp:lastModifiedBy>
  <cp:revision>3</cp:revision>
  <dcterms:modified xsi:type="dcterms:W3CDTF">2023-08-03T13:01:05Z</dcterms:modified>
</cp:coreProperties>
</file>