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82" r:id="rId2"/>
    <p:sldId id="341" r:id="rId3"/>
    <p:sldId id="387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2" r:id="rId13"/>
    <p:sldId id="351" r:id="rId14"/>
    <p:sldId id="353" r:id="rId15"/>
    <p:sldId id="354" r:id="rId16"/>
    <p:sldId id="388" r:id="rId17"/>
    <p:sldId id="389" r:id="rId18"/>
    <p:sldId id="390" r:id="rId19"/>
    <p:sldId id="355" r:id="rId20"/>
    <p:sldId id="392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9" r:id="rId34"/>
    <p:sldId id="370" r:id="rId35"/>
    <p:sldId id="393" r:id="rId36"/>
    <p:sldId id="395" r:id="rId37"/>
    <p:sldId id="396" r:id="rId38"/>
    <p:sldId id="397" r:id="rId39"/>
    <p:sldId id="398" r:id="rId40"/>
    <p:sldId id="415" r:id="rId41"/>
    <p:sldId id="399" r:id="rId42"/>
    <p:sldId id="400" r:id="rId43"/>
    <p:sldId id="401" r:id="rId44"/>
    <p:sldId id="403" r:id="rId45"/>
    <p:sldId id="402" r:id="rId46"/>
    <p:sldId id="416" r:id="rId47"/>
    <p:sldId id="417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2" r:id="rId56"/>
    <p:sldId id="411" r:id="rId57"/>
    <p:sldId id="413" r:id="rId58"/>
    <p:sldId id="414" r:id="rId59"/>
    <p:sldId id="419" r:id="rId60"/>
    <p:sldId id="420" r:id="rId61"/>
    <p:sldId id="386" r:id="rId62"/>
    <p:sldId id="338" r:id="rId63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4894"/>
    <a:srgbClr val="FF99FF"/>
    <a:srgbClr val="FFCCFF"/>
    <a:srgbClr val="BC74AE"/>
    <a:srgbClr val="003300"/>
    <a:srgbClr val="0F5032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>
      <p:cViewPr>
        <p:scale>
          <a:sx n="80" d="100"/>
          <a:sy n="80" d="100"/>
        </p:scale>
        <p:origin x="-1086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A043-744E-49F7-991F-AA0371BD67E8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CAAB-635E-4F17-9B6C-A2C660FB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HHCN + HLP </a:t>
            </a:r>
            <a:r>
              <a:rPr lang="en-US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LTĐ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DTTP: </a:t>
            </a:r>
            <a:r>
              <a:rPr lang="en-US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HHCN, DTTP=DTXQ+2DTĐ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M’N’ </a:t>
            </a:r>
            <a:r>
              <a:rPr lang="en-US" dirty="0" err="1" smtClean="0"/>
              <a:t>và</a:t>
            </a:r>
            <a:r>
              <a:rPr lang="en-US" baseline="0" dirty="0" smtClean="0"/>
              <a:t> MN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Vuông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fujfj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8" indent="-228582" algn="l" defTabSz="9143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emf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image" Target="../media/image57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6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2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61952"/>
            <a:ext cx="8382000" cy="107875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Chương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IV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HÌNH LĂNG TRỤ ĐỨNG. HÌNH CHÓP ĐỀU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52373"/>
            <a:ext cx="8534400" cy="12326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Tiết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50: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Hình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lăng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trụ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đứng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700" b="1" dirty="0" err="1" smtClean="0">
                <a:solidFill>
                  <a:srgbClr val="FFFF00"/>
                </a:solidFill>
              </a:rPr>
              <a:t>Diện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tích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xung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quanh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và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thể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tích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của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hình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lăng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trụ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đứng</a:t>
            </a:r>
            <a:endParaRPr lang="en-US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662103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4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6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714750"/>
            <a:ext cx="5410200" cy="69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ABCD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sym typeface="Wingdings"/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sym typeface="Wingdings"/>
              </a:rPr>
              <a:t>đáy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tứ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ABCD.</a:t>
            </a:r>
            <a:r>
              <a:rPr lang="en-US" sz="1700" b="1" i="1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A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B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C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D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lăng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trụ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đứng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tứ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giác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089413"/>
            <a:ext cx="30575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" y="938155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949745"/>
            <a:ext cx="3057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946537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404091"/>
            <a:ext cx="472440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Bước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2.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6"/>
            <a:ext cx="35306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74902"/>
            <a:ext cx="5105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trên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</a:rPr>
              <a:t>Chú</a:t>
            </a:r>
            <a:r>
              <a:rPr lang="en-US" b="1" i="1" dirty="0" smtClean="0">
                <a:solidFill>
                  <a:schemeClr val="bg1"/>
                </a:solidFill>
              </a:rPr>
              <a:t> ý </a:t>
            </a:r>
            <a:r>
              <a:rPr lang="en-US" b="1" i="1" dirty="0" err="1" smtClean="0">
                <a:solidFill>
                  <a:schemeClr val="bg1"/>
                </a:solidFill>
              </a:rPr>
              <a:t>vẽ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các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đoạn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không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nhìn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thấy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bằng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nét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đứt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950902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408456"/>
            <a:ext cx="472440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Bước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2.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Thực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yêu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cầu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Gấp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được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0"/>
            <a:ext cx="2400372" cy="18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819400" y="2748409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18" y="1303346"/>
            <a:ext cx="2200963" cy="27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urved Left Arrow 18"/>
          <p:cNvSpPr/>
          <p:nvPr/>
        </p:nvSpPr>
        <p:spPr>
          <a:xfrm>
            <a:off x="914400" y="2086869"/>
            <a:ext cx="152400" cy="484881"/>
          </a:xfrm>
          <a:prstGeom prst="curvedLef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6200000">
            <a:off x="486221" y="3057971"/>
            <a:ext cx="523875" cy="180083"/>
          </a:xfrm>
          <a:prstGeom prst="curvedDown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85950"/>
            <a:ext cx="2698586" cy="165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urved Down Arrow 21"/>
          <p:cNvSpPr/>
          <p:nvPr/>
        </p:nvSpPr>
        <p:spPr>
          <a:xfrm flipH="1">
            <a:off x="4298786" y="2419350"/>
            <a:ext cx="762000" cy="236692"/>
          </a:xfrm>
          <a:prstGeom prst="curvedDown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flipH="1">
            <a:off x="3536786" y="2809875"/>
            <a:ext cx="2286000" cy="381000"/>
          </a:xfrm>
          <a:prstGeom prst="curvedUp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72200" y="2748409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9150"/>
            <a:ext cx="353568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7" y="819150"/>
            <a:ext cx="3096043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7757" y="480211"/>
            <a:ext cx="3096043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Lễ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đèn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lồng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Jinju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Hàn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Quốc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1" y="480211"/>
            <a:ext cx="3535679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Phố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cổ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An </a:t>
            </a:r>
            <a:r>
              <a:rPr lang="en-US" sz="1600" b="1" dirty="0" err="1" smtClean="0">
                <a:solidFill>
                  <a:schemeClr val="bg1"/>
                </a:solidFill>
              </a:rPr>
              <a:t>về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đêm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43800" y="1276350"/>
            <a:ext cx="914400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67178" y="2038350"/>
            <a:ext cx="2286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81600" y="2266950"/>
            <a:ext cx="2286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14400" y="2524086"/>
            <a:ext cx="1143000" cy="6572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3" y="2647950"/>
            <a:ext cx="1674237" cy="206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35" y="2636386"/>
            <a:ext cx="1692965" cy="20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1" y="2631838"/>
            <a:ext cx="1696649" cy="20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1" y="2631838"/>
            <a:ext cx="1696649" cy="20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64" y="2634324"/>
            <a:ext cx="1694636" cy="20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6" y="2641192"/>
            <a:ext cx="1689074" cy="20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5" y="2641191"/>
            <a:ext cx="1689075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5" y="2641191"/>
            <a:ext cx="1689075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10" y="2641191"/>
            <a:ext cx="1684090" cy="20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9150"/>
            <a:ext cx="353568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7" y="819150"/>
            <a:ext cx="3096043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7757" y="480211"/>
            <a:ext cx="3096043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Lễ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đèn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lồng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Jinju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Hàn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Quốc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1" y="480211"/>
            <a:ext cx="3535679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Phố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cổ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An </a:t>
            </a:r>
            <a:r>
              <a:rPr lang="en-US" sz="1600" b="1" dirty="0" err="1" smtClean="0">
                <a:solidFill>
                  <a:schemeClr val="bg1"/>
                </a:solidFill>
              </a:rPr>
              <a:t>về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đêm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86021"/>
            <a:ext cx="1136708" cy="154312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3048000" y="2266950"/>
            <a:ext cx="2362200" cy="1295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78811" y="4019550"/>
            <a:ext cx="291696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0230" y="3652526"/>
            <a:ext cx="206237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59" y="3012199"/>
            <a:ext cx="1337441" cy="1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106652" y="2809875"/>
            <a:ext cx="0" cy="1207008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 flipH="1">
            <a:off x="6464828" y="3259489"/>
            <a:ext cx="106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B0F0"/>
                </a:solidFill>
              </a:rPr>
              <a:t>Chiều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r>
              <a:rPr lang="en-US" sz="1400" b="1" dirty="0" err="1" smtClean="0">
                <a:solidFill>
                  <a:srgbClr val="00B0F0"/>
                </a:solidFill>
              </a:rPr>
              <a:t>cao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2" y="2655812"/>
            <a:ext cx="1676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71600" y="3695403"/>
            <a:ext cx="4648200" cy="609600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MNP.QRS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………………………...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2" y="2655812"/>
            <a:ext cx="1676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71600" y="3695403"/>
            <a:ext cx="4648200" cy="609600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MNP.QRS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i="1" dirty="0" smtClean="0">
                <a:solidFill>
                  <a:srgbClr val="FFFF00"/>
                </a:solidFill>
              </a:rPr>
              <a:t> tam </a:t>
            </a:r>
            <a:r>
              <a:rPr lang="en-US" b="1" i="1" dirty="0" err="1" smtClean="0">
                <a:solidFill>
                  <a:srgbClr val="FFFF00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14979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1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76046"/>
              </p:ext>
            </p:extLst>
          </p:nvPr>
        </p:nvGraphicFramePr>
        <p:xfrm>
          <a:off x="4019550" y="3344863"/>
          <a:ext cx="139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2" name="Equation" r:id="rId6" imgW="1396800" imgH="558720" progId="Equation.DSMT4">
                  <p:embed/>
                </p:oleObj>
              </mc:Choice>
              <mc:Fallback>
                <p:oleObj name="Equation" r:id="rId6" imgW="139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9550" y="3344863"/>
                        <a:ext cx="1397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pic>
        <p:nvPicPr>
          <p:cNvPr id="23606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43" y="658457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657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09087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4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257713"/>
              </p:ext>
            </p:extLst>
          </p:nvPr>
        </p:nvGraphicFramePr>
        <p:xfrm>
          <a:off x="4019550" y="3344863"/>
          <a:ext cx="139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Equation" r:id="rId6" imgW="1396800" imgH="558720" progId="Equation.DSMT4">
                  <p:embed/>
                </p:oleObj>
              </mc:Choice>
              <mc:Fallback>
                <p:oleObj name="Equation" r:id="rId6" imgW="139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9550" y="3344863"/>
                        <a:ext cx="1397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pic>
        <p:nvPicPr>
          <p:cNvPr id="23606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(III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63627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43202"/>
              </p:ext>
            </p:extLst>
          </p:nvPr>
        </p:nvGraphicFramePr>
        <p:xfrm>
          <a:off x="3987800" y="3294063"/>
          <a:ext cx="146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1" name="Equation" r:id="rId6" imgW="1460160" imgH="660240" progId="Equation.DSMT4">
                  <p:embed/>
                </p:oleObj>
              </mc:Choice>
              <mc:Fallback>
                <p:oleObj name="Equation" r:id="rId6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7800" y="3294063"/>
                        <a:ext cx="146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3955258"/>
            <a:ext cx="304800" cy="29289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4171950"/>
            <a:ext cx="1676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Nửa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vi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pic>
        <p:nvPicPr>
          <p:cNvPr id="27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(III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26859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7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43421"/>
              </p:ext>
            </p:extLst>
          </p:nvPr>
        </p:nvGraphicFramePr>
        <p:xfrm>
          <a:off x="3987800" y="3294063"/>
          <a:ext cx="146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" name="Equation" r:id="rId6" imgW="1460160" imgH="660240" progId="Equation.DSMT4">
                  <p:embed/>
                </p:oleObj>
              </mc:Choice>
              <mc:Fallback>
                <p:oleObj name="Equation" r:id="rId6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7800" y="3294063"/>
                        <a:ext cx="146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3955258"/>
            <a:ext cx="304800" cy="29289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4171950"/>
            <a:ext cx="1676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Nửa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vi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441942" y="3767478"/>
            <a:ext cx="378024" cy="44221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4171950"/>
            <a:ext cx="16764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cao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pic>
        <p:nvPicPr>
          <p:cNvPr id="29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Diện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00150"/>
            <a:ext cx="74676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09950"/>
            <a:ext cx="7620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47765"/>
              </p:ext>
            </p:extLst>
          </p:nvPr>
        </p:nvGraphicFramePr>
        <p:xfrm>
          <a:off x="4058478" y="1939174"/>
          <a:ext cx="111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Equation" r:id="rId4" imgW="1117440" imgH="419040" progId="Equation.DSMT4">
                  <p:embed/>
                </p:oleObj>
              </mc:Choice>
              <mc:Fallback>
                <p:oleObj name="Equation" r:id="rId4" imgW="11174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478" y="1939174"/>
                        <a:ext cx="1117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828303"/>
            <a:ext cx="8001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chu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vi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9994" y="2387084"/>
            <a:ext cx="364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p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nửa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vi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421566"/>
            <a:ext cx="70866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tam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theo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276350"/>
            <a:ext cx="3276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771" y="1157571"/>
            <a:ext cx="2433429" cy="28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0391" y="1657350"/>
            <a:ext cx="4167809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Vì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=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A’B’C’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nên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 = A’C’ = 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5cm (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Cặp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c.t.ư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694" y="2114550"/>
            <a:ext cx="413416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vuông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tại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áp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dụng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Py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-ta-go: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2571274"/>
            <a:ext cx="6858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(cm).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90833"/>
            <a:ext cx="16383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291" y="2952750"/>
            <a:ext cx="3748709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sz="1400" b="1" baseline="-25000" dirty="0" err="1" smtClean="0">
                <a:solidFill>
                  <a:schemeClr val="bg1"/>
                </a:solidFill>
                <a:sym typeface="Wingdings"/>
              </a:rPr>
              <a:t>xq</a:t>
            </a:r>
            <a:r>
              <a:rPr lang="en-US" sz="1400" b="1" baseline="-25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= (3 + 4 + 5) . 6 = 72 (cm</a:t>
            </a:r>
            <a:r>
              <a:rPr lang="en-US" sz="1400" b="1" baseline="30000" dirty="0" smtClean="0">
                <a:solidFill>
                  <a:schemeClr val="bg1"/>
                </a:solidFill>
                <a:sym typeface="Wingding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04416"/>
              </p:ext>
            </p:extLst>
          </p:nvPr>
        </p:nvGraphicFramePr>
        <p:xfrm>
          <a:off x="1644650" y="2562600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4650" y="2562600"/>
                        <a:ext cx="1371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4194"/>
              </p:ext>
            </p:extLst>
          </p:nvPr>
        </p:nvGraphicFramePr>
        <p:xfrm>
          <a:off x="2120900" y="365125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" name="Equation" r:id="rId7" imgW="927000" imgH="444240" progId="Equation.DSMT4">
                  <p:embed/>
                </p:oleObj>
              </mc:Choice>
              <mc:Fallback>
                <p:oleObj name="Equation" r:id="rId7" imgW="92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900" y="3651250"/>
                        <a:ext cx="927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3690833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sz="1400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).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291" y="4171950"/>
            <a:ext cx="5253306" cy="305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  <a:sym typeface="Wingdings"/>
              </a:rPr>
              <a:t>tp</a:t>
            </a:r>
            <a:r>
              <a:rPr lang="en-US" sz="1400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= 72 + 12 = 84 (cm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1276350"/>
            <a:ext cx="1371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Sơ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đồ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phân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tích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95854" y="1337310"/>
            <a:ext cx="0" cy="329184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657350"/>
            <a:ext cx="457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tp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2318972"/>
            <a:ext cx="4572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xq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2322502"/>
            <a:ext cx="60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đáy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3028950"/>
            <a:ext cx="1447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Chu vi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4900" y="3714750"/>
            <a:ext cx="1447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chemeClr val="bg1"/>
                </a:solidFill>
              </a:rPr>
              <a:t>AC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BC</a:t>
            </a:r>
          </a:p>
        </p:txBody>
      </p:sp>
      <p:sp>
        <p:nvSpPr>
          <p:cNvPr id="32" name="Left Brace 31"/>
          <p:cNvSpPr/>
          <p:nvPr/>
        </p:nvSpPr>
        <p:spPr>
          <a:xfrm rot="5400000">
            <a:off x="5449093" y="1764288"/>
            <a:ext cx="266700" cy="869273"/>
          </a:xfrm>
          <a:prstGeom prst="lef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133373" y="2758224"/>
            <a:ext cx="1" cy="34692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181600" y="3430598"/>
            <a:ext cx="228600" cy="2841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5153" y="2758224"/>
            <a:ext cx="226353" cy="94102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7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6294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178107"/>
              </p:ext>
            </p:extLst>
          </p:nvPr>
        </p:nvGraphicFramePr>
        <p:xfrm>
          <a:off x="6400800" y="2190750"/>
          <a:ext cx="1892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Equation" r:id="rId6" imgW="1892160" imgH="558720" progId="Equation.DSMT4">
                  <p:embed/>
                </p:oleObj>
              </mc:Choice>
              <mc:Fallback>
                <p:oleObj name="Equation" r:id="rId6" imgW="1892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2190750"/>
                        <a:ext cx="1892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7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814496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07759"/>
              </p:ext>
            </p:extLst>
          </p:nvPr>
        </p:nvGraphicFramePr>
        <p:xfrm>
          <a:off x="6350000" y="2139950"/>
          <a:ext cx="199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6" imgW="1993680" imgH="660240" progId="Equation.DSMT4">
                  <p:embed/>
                </p:oleObj>
              </mc:Choice>
              <mc:Fallback>
                <p:oleObj name="Equation" r:id="rId6" imgW="1993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000" y="2139950"/>
                        <a:ext cx="1993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6858000" y="2747506"/>
            <a:ext cx="782987" cy="35764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011" y="3034922"/>
            <a:ext cx="146557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4770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846502"/>
            <a:ext cx="7772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</a:rPr>
              <a:t>tổng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quát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công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thức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algn="r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chiều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37426"/>
              </p:ext>
            </p:extLst>
          </p:nvPr>
        </p:nvGraphicFramePr>
        <p:xfrm>
          <a:off x="6019800" y="3861385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4" imgW="863280" imgH="342720" progId="Equation.DSMT4">
                  <p:embed/>
                </p:oleObj>
              </mc:Choice>
              <mc:Fallback>
                <p:oleObj name="Equation" r:id="rId4" imgW="863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61385"/>
                        <a:ext cx="86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76815"/>
              </p:ext>
            </p:extLst>
          </p:nvPr>
        </p:nvGraphicFramePr>
        <p:xfrm>
          <a:off x="6350000" y="2139950"/>
          <a:ext cx="199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Equation" r:id="rId8" imgW="1993680" imgH="660240" progId="Equation.DSMT4">
                  <p:embed/>
                </p:oleObj>
              </mc:Choice>
              <mc:Fallback>
                <p:oleObj name="Equation" r:id="rId8" imgW="1993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0000" y="2139950"/>
                        <a:ext cx="1993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6858000" y="2747506"/>
            <a:ext cx="782987" cy="35764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011" y="3034922"/>
            <a:ext cx="146557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58366" y="2641978"/>
            <a:ext cx="0" cy="46317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3034922"/>
            <a:ext cx="16764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cao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37" y="898510"/>
            <a:ext cx="2560326" cy="33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ngũ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đơn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vị</a:t>
            </a:r>
            <a:r>
              <a:rPr lang="en-US" sz="2000" b="1" dirty="0" smtClean="0">
                <a:solidFill>
                  <a:schemeClr val="bg1"/>
                </a:solidFill>
              </a:rPr>
              <a:t>: cm)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276350"/>
            <a:ext cx="5253306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Nhận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gồm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hộp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cùng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2800" y="1885950"/>
            <a:ext cx="0" cy="27432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885950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1.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885950"/>
            <a:ext cx="7620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2.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243968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hộp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V</a:t>
            </a:r>
            <a:r>
              <a:rPr lang="en-US" sz="1400" b="1" i="1" baseline="-25000" dirty="0" smtClean="0">
                <a:solidFill>
                  <a:schemeClr val="bg1"/>
                </a:solidFill>
              </a:rPr>
              <a:t>1</a:t>
            </a:r>
            <a:r>
              <a:rPr lang="en-US" sz="1400" b="1" i="1" dirty="0" smtClean="0">
                <a:solidFill>
                  <a:schemeClr val="bg1"/>
                </a:solidFill>
              </a:rPr>
              <a:t> = </a:t>
            </a:r>
            <a:r>
              <a:rPr lang="en-US" sz="1400" b="1" dirty="0" smtClean="0">
                <a:solidFill>
                  <a:schemeClr val="bg1"/>
                </a:solidFill>
              </a:rPr>
              <a:t>3 . 6 . 7 </a:t>
            </a:r>
            <a:r>
              <a:rPr lang="en-US" sz="1400" b="1" i="1" dirty="0">
                <a:solidFill>
                  <a:schemeClr val="bg1"/>
                </a:solidFill>
              </a:rPr>
              <a:t>=</a:t>
            </a:r>
            <a:r>
              <a:rPr lang="en-US" sz="1400" b="1" dirty="0" smtClean="0">
                <a:solidFill>
                  <a:schemeClr val="bg1"/>
                </a:solidFill>
              </a:rPr>
              <a:t> 126 (cm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2799" y="2243968"/>
            <a:ext cx="2910837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79714"/>
              </p:ext>
            </p:extLst>
          </p:nvPr>
        </p:nvGraphicFramePr>
        <p:xfrm>
          <a:off x="3482671" y="2587625"/>
          <a:ext cx="2324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" name="Equation" r:id="rId5" imgW="2323800" imgH="444240" progId="Equation.DSMT4">
                  <p:embed/>
                </p:oleObj>
              </mc:Choice>
              <mc:Fallback>
                <p:oleObj name="Equation" r:id="rId5" imgW="232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2671" y="2587625"/>
                        <a:ext cx="2324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41558" y="2635579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(cm</a:t>
            </a:r>
            <a:r>
              <a:rPr lang="en-US" sz="1400" b="1" baseline="30000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).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2899836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714750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ngũ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rgbClr val="FFFF00"/>
                </a:solidFill>
              </a:rPr>
              <a:t>V = V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1</a:t>
            </a:r>
            <a:r>
              <a:rPr lang="en-US" sz="1400" b="1" i="1" dirty="0" smtClean="0">
                <a:solidFill>
                  <a:srgbClr val="FFFF00"/>
                </a:solidFill>
              </a:rPr>
              <a:t> + </a:t>
            </a:r>
            <a:r>
              <a:rPr lang="en-US" sz="1400" b="1" dirty="0" smtClean="0">
                <a:solidFill>
                  <a:srgbClr val="FFFF00"/>
                </a:solidFill>
              </a:rPr>
              <a:t>V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</a:rPr>
              <a:t>=</a:t>
            </a:r>
            <a:r>
              <a:rPr lang="en-US" sz="1400" b="1" dirty="0" smtClean="0">
                <a:solidFill>
                  <a:srgbClr val="FFFF00"/>
                </a:solidFill>
              </a:rPr>
              <a:t> 168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60768"/>
              </p:ext>
            </p:extLst>
          </p:nvPr>
        </p:nvGraphicFramePr>
        <p:xfrm>
          <a:off x="990600" y="3194050"/>
          <a:ext cx="1270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" name="Equation" r:id="rId7" imgW="1269720" imgH="444240" progId="Equation.DSMT4">
                  <p:embed/>
                </p:oleObj>
              </mc:Choice>
              <mc:Fallback>
                <p:oleObj name="Equation" r:id="rId7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3194050"/>
                        <a:ext cx="1270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85725" y="3245192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cm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3105150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ngũ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rgbClr val="FFFF00"/>
                </a:solidFill>
              </a:rPr>
              <a:t>V = S </a:t>
            </a:r>
            <a:r>
              <a:rPr lang="en-US" sz="1400" b="1" dirty="0" smtClean="0">
                <a:solidFill>
                  <a:srgbClr val="FFFF00"/>
                </a:solidFill>
              </a:rPr>
              <a:t>.</a:t>
            </a:r>
            <a:r>
              <a:rPr lang="en-US" sz="1400" b="1" i="1" dirty="0" smtClean="0">
                <a:solidFill>
                  <a:srgbClr val="FFFF00"/>
                </a:solidFill>
              </a:rPr>
              <a:t> h </a:t>
            </a:r>
            <a:r>
              <a:rPr lang="en-US" sz="1400" b="1" i="1" dirty="0">
                <a:solidFill>
                  <a:srgbClr val="FFFF00"/>
                </a:solidFill>
              </a:rPr>
              <a:t>=</a:t>
            </a:r>
            <a:r>
              <a:rPr lang="en-US" sz="1400" b="1" dirty="0" smtClean="0">
                <a:solidFill>
                  <a:srgbClr val="FFFF00"/>
                </a:solidFill>
              </a:rPr>
              <a:t> 168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4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8" grpId="0"/>
      <p:bldP spid="29" grpId="0"/>
      <p:bldP spid="8" grpId="0"/>
      <p:bldP spid="30" grpId="0"/>
      <p:bldP spid="31" grpId="0"/>
      <p:bldP spid="11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NN’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PP’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QQ’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NN’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PP’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QQ’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Biết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MQ </a:t>
            </a: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5cm, </a:t>
            </a:r>
            <a:r>
              <a:rPr lang="en-US" b="1" i="1" dirty="0" smtClean="0">
                <a:solidFill>
                  <a:schemeClr val="bg1"/>
                </a:solidFill>
              </a:rPr>
              <a:t>MN</a:t>
            </a:r>
            <a:r>
              <a:rPr lang="en-US" b="1" dirty="0" smtClean="0">
                <a:solidFill>
                  <a:schemeClr val="bg1"/>
                </a:solidFill>
              </a:rPr>
              <a:t> = 3cm, </a:t>
            </a:r>
            <a:r>
              <a:rPr lang="en-US" b="1" i="1" dirty="0" smtClean="0">
                <a:solidFill>
                  <a:schemeClr val="bg1"/>
                </a:solidFill>
              </a:rPr>
              <a:t>NP</a:t>
            </a:r>
            <a:r>
              <a:rPr lang="en-US" b="1" dirty="0" smtClean="0">
                <a:solidFill>
                  <a:schemeClr val="bg1"/>
                </a:solidFill>
              </a:rPr>
              <a:t> = 9cm, </a:t>
            </a:r>
            <a:r>
              <a:rPr lang="en-US" b="1" i="1" dirty="0" smtClean="0">
                <a:solidFill>
                  <a:schemeClr val="bg1"/>
                </a:solidFill>
              </a:rPr>
              <a:t>NN’</a:t>
            </a:r>
            <a:r>
              <a:rPr lang="en-US" b="1" dirty="0" smtClean="0">
                <a:solidFill>
                  <a:schemeClr val="bg1"/>
                </a:solidFill>
              </a:rPr>
              <a:t> = 4cm, </a:t>
            </a:r>
            <a:r>
              <a:rPr lang="en-US" b="1" dirty="0" err="1" smtClean="0">
                <a:solidFill>
                  <a:schemeClr val="bg1"/>
                </a:solidFill>
              </a:rPr>
              <a:t>hãy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52550"/>
            <a:ext cx="2267077" cy="217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581150"/>
            <a:ext cx="3352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còn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008108"/>
            <a:ext cx="6553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2465308"/>
            <a:ext cx="6553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2922032"/>
            <a:ext cx="6631563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iv)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0" y="1520190"/>
            <a:ext cx="0" cy="31089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330773"/>
            <a:ext cx="3547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đường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QH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MNPQ.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1581150"/>
            <a:ext cx="2895600" cy="5638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QHP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áp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dụng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lí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-ta-go: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37110"/>
              </p:ext>
            </p:extLst>
          </p:nvPr>
        </p:nvGraphicFramePr>
        <p:xfrm>
          <a:off x="4114800" y="2190750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7" name="Equation" r:id="rId5" imgW="1752480" imgH="304560" progId="Equation.DSMT4">
                  <p:embed/>
                </p:oleObj>
              </mc:Choice>
              <mc:Fallback>
                <p:oleObj name="Equation" r:id="rId5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90750"/>
                        <a:ext cx="1752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791200" y="2202516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(cm)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2618350"/>
            <a:ext cx="28194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</a:rPr>
              <a:t>xq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= </a:t>
            </a:r>
            <a:r>
              <a:rPr lang="en-US" sz="1400" b="1" dirty="0" smtClean="0">
                <a:solidFill>
                  <a:schemeClr val="bg1"/>
                </a:solidFill>
              </a:rPr>
              <a:t>(3 + 9 + 5 + 5) . 4 </a:t>
            </a:r>
            <a:r>
              <a:rPr lang="en-US" sz="1400" b="1" i="1" dirty="0" smtClean="0">
                <a:solidFill>
                  <a:srgbClr val="FFFF00"/>
                </a:solidFill>
              </a:rPr>
              <a:t>= </a:t>
            </a:r>
            <a:r>
              <a:rPr lang="en-US" sz="1400" b="1" dirty="0" smtClean="0">
                <a:solidFill>
                  <a:srgbClr val="FFFF00"/>
                </a:solidFill>
              </a:rPr>
              <a:t>88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3280836"/>
            <a:ext cx="28194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14121"/>
              </p:ext>
            </p:extLst>
          </p:nvPr>
        </p:nvGraphicFramePr>
        <p:xfrm>
          <a:off x="4199115" y="3638550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7" imgW="1879560" imgH="444240" progId="Equation.DSMT4">
                  <p:embed/>
                </p:oleObj>
              </mc:Choice>
              <mc:Fallback>
                <p:oleObj name="Equation" r:id="rId7" imgW="1879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9115" y="3638550"/>
                        <a:ext cx="187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3671900"/>
            <a:ext cx="284725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>
                <a:solidFill>
                  <a:srgbClr val="FFFF00"/>
                </a:solidFill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</a:rPr>
              <a:t>tp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                                                     </a:t>
            </a:r>
            <a:r>
              <a:rPr lang="en-US" sz="1400" b="1" dirty="0" smtClean="0">
                <a:solidFill>
                  <a:srgbClr val="FFFF00"/>
                </a:solidFill>
              </a:rPr>
              <a:t>       (</a:t>
            </a:r>
            <a:r>
              <a:rPr lang="en-US" sz="1400" b="1" dirty="0">
                <a:solidFill>
                  <a:srgbClr val="FFFF00"/>
                </a:solidFill>
              </a:rPr>
              <a:t>cm</a:t>
            </a:r>
            <a:r>
              <a:rPr lang="en-US" sz="1400" b="1" baseline="30000" dirty="0">
                <a:solidFill>
                  <a:srgbClr val="FFFF00"/>
                </a:solidFill>
              </a:rPr>
              <a:t>2</a:t>
            </a:r>
            <a:r>
              <a:rPr lang="en-US" sz="1400" b="1" dirty="0">
                <a:solidFill>
                  <a:srgbClr val="FFFF00"/>
                </a:solidFill>
              </a:rPr>
              <a:t>)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4242911"/>
            <a:ext cx="3733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iv)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                                   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(cm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         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82401"/>
              </p:ext>
            </p:extLst>
          </p:nvPr>
        </p:nvGraphicFramePr>
        <p:xfrm>
          <a:off x="4876800" y="4184650"/>
          <a:ext cx="160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9" imgW="1600200" imgH="444240" progId="Equation.DSMT4">
                  <p:embed/>
                </p:oleObj>
              </mc:Choice>
              <mc:Fallback>
                <p:oleObj name="Equation" r:id="rId9" imgW="1600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4184650"/>
                        <a:ext cx="1600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5" y="3599931"/>
            <a:ext cx="2456889" cy="11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2" grpId="0"/>
      <p:bldP spid="21" grpId="0"/>
      <p:bldP spid="6" grpId="0"/>
      <p:bldP spid="25" grpId="0"/>
      <p:bldP spid="26" grpId="0"/>
      <p:bldP spid="8" grpId="0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1885950"/>
            <a:ext cx="467868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họa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như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vẽ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1885950"/>
            <a:ext cx="467868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họa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như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2266474"/>
            <a:ext cx="467868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chia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" y="2691243"/>
            <a:ext cx="1185943" cy="12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1243"/>
            <a:ext cx="2709311" cy="12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" y="4148968"/>
            <a:ext cx="82296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V =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50.2.20 +                 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=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2200 (m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tất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2200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khối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nước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516"/>
              </p:ext>
            </p:extLst>
          </p:nvPr>
        </p:nvGraphicFramePr>
        <p:xfrm>
          <a:off x="3822700" y="4090609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7" imgW="749160" imgH="444240" progId="Equation.DSMT4">
                  <p:embed/>
                </p:oleObj>
              </mc:Choice>
              <mc:Fallback>
                <p:oleObj name="Equation" r:id="rId7" imgW="7491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090609"/>
                        <a:ext cx="74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4419600" y="3289006"/>
            <a:ext cx="62484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15150" y="302739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+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057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TỔNG KẾT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971550"/>
            <a:ext cx="5105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chiều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mặt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nửa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chu</a:t>
            </a:r>
            <a:r>
              <a:rPr lang="en-US" b="1" dirty="0" smtClean="0">
                <a:solidFill>
                  <a:schemeClr val="bg1"/>
                </a:solidFill>
              </a:rPr>
              <a:t> vi </a:t>
            </a:r>
            <a:r>
              <a:rPr lang="en-US" b="1" i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Khi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 ta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33550"/>
            <a:ext cx="5334000" cy="918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xq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i="1" dirty="0" smtClean="0">
                <a:solidFill>
                  <a:srgbClr val="00B050"/>
                </a:solidFill>
              </a:rPr>
              <a:t>p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.</a:t>
            </a:r>
            <a:r>
              <a:rPr lang="en-US" b="1" i="1" dirty="0" smtClean="0">
                <a:solidFill>
                  <a:srgbClr val="FF0000"/>
                </a:solidFill>
              </a:rPr>
              <a:t> h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>
                <a:solidFill>
                  <a:schemeClr val="bg1"/>
                </a:solidFill>
              </a:rPr>
              <a:t>Diện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tích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xung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quanh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của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hình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lăng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trụ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đứng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bằng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chu</a:t>
            </a:r>
            <a:r>
              <a:rPr lang="en-US" sz="1400" b="1" i="1" dirty="0">
                <a:solidFill>
                  <a:schemeClr val="bg1"/>
                </a:solidFill>
              </a:rPr>
              <a:t> vi </a:t>
            </a:r>
            <a:r>
              <a:rPr lang="en-US" sz="1400" b="1" i="1" dirty="0" err="1">
                <a:solidFill>
                  <a:schemeClr val="bg1"/>
                </a:solidFill>
              </a:rPr>
              <a:t>đáy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nhân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với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chiều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cao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652263"/>
            <a:ext cx="5257800" cy="918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tp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xq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+ 2.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toàn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phần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hình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lăng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trụ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đứng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bằng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tổng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xung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quanh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và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hai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đáy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587969"/>
            <a:ext cx="5334000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V = </a:t>
            </a: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S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.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h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</a:rPr>
              <a:t>Thể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hình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lăng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trụ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đứng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bằng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đáy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nhân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với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chiều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cao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21396"/>
            <a:ext cx="7010400" cy="2821954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HƯỚNG DẪN VỀ NHÀ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29, 30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139); 36, 37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142); 51, 54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147) - SBT</a:t>
            </a:r>
            <a:endParaRPr lang="en-US" sz="280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4784</Words>
  <Application>Microsoft Office PowerPoint</Application>
  <PresentationFormat>On-screen Show (16:9)</PresentationFormat>
  <Paragraphs>454</Paragraphs>
  <Slides>62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HỌC TRÊN TRUYỀN HÌNH</dc:title>
  <dc:creator>Admin</dc:creator>
  <cp:lastModifiedBy>Administrator</cp:lastModifiedBy>
  <cp:revision>1251</cp:revision>
  <dcterms:created xsi:type="dcterms:W3CDTF">2006-08-16T00:00:00Z</dcterms:created>
  <dcterms:modified xsi:type="dcterms:W3CDTF">2022-03-24T23:36:10Z</dcterms:modified>
</cp:coreProperties>
</file>