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4436" r:id="rId1"/>
  </p:sldMasterIdLst>
  <p:notesMasterIdLst>
    <p:notesMasterId r:id="rId16"/>
  </p:notesMasterIdLst>
  <p:sldIdLst>
    <p:sldId id="256" r:id="rId2"/>
    <p:sldId id="267" r:id="rId3"/>
    <p:sldId id="269" r:id="rId4"/>
    <p:sldId id="288" r:id="rId5"/>
    <p:sldId id="278" r:id="rId6"/>
    <p:sldId id="286" r:id="rId7"/>
    <p:sldId id="270" r:id="rId8"/>
    <p:sldId id="274" r:id="rId9"/>
    <p:sldId id="277" r:id="rId10"/>
    <p:sldId id="276" r:id="rId11"/>
    <p:sldId id="291" r:id="rId12"/>
    <p:sldId id="289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CC3300"/>
    <a:srgbClr val="663300"/>
    <a:srgbClr val="FF6600"/>
    <a:srgbClr val="99FFCC"/>
    <a:srgbClr val="0000CC"/>
    <a:srgbClr val="003399"/>
    <a:srgbClr val="00CC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9" autoAdjust="0"/>
    <p:restoredTop sz="96825" autoAdjust="0"/>
  </p:normalViewPr>
  <p:slideViewPr>
    <p:cSldViewPr>
      <p:cViewPr varScale="1">
        <p:scale>
          <a:sx n="77" d="100"/>
          <a:sy n="77" d="100"/>
        </p:scale>
        <p:origin x="18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14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65E4E16-B8DC-4580-9C8B-98BA62C23E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433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81AB-0180-42CB-AE56-422BE6C55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934086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CBC7-B11F-415B-9EC3-BCEC5E819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048065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E054B-7213-44ED-94D4-E1895BBBE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362560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224EA-163D-4CF1-9FD7-2F0E8D40A3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64386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C5C68-49FD-4293-A0D1-75829887E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458324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50480-22EA-4DC2-89BE-2B981C3DB9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57680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72FE-33B5-4C6B-939F-B41C58FDF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4524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A6F91-6145-47B3-90EB-0A9331DCC5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95166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8A901-FBFD-4C2D-ADE6-B4336D00C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84268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FA66-3F5A-4BBC-B4BA-E128683657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87522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4CD9D-E7A4-4C04-8E21-50B11F9246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58186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043E1-8769-4AA1-AB9D-FE6E2345B9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851257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26CE0-2C1C-49BB-9131-01E80C47FF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373520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A260C8-8396-4E1A-A8A6-0202AE7B11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1" r:id="rId1"/>
    <p:sldLayoutId id="2147485082" r:id="rId2"/>
    <p:sldLayoutId id="2147485083" r:id="rId3"/>
    <p:sldLayoutId id="2147485084" r:id="rId4"/>
    <p:sldLayoutId id="2147485085" r:id="rId5"/>
    <p:sldLayoutId id="2147485086" r:id="rId6"/>
    <p:sldLayoutId id="2147485087" r:id="rId7"/>
    <p:sldLayoutId id="2147485088" r:id="rId8"/>
    <p:sldLayoutId id="2147485089" r:id="rId9"/>
    <p:sldLayoutId id="2147485090" r:id="rId10"/>
    <p:sldLayoutId id="2147485091" r:id="rId11"/>
    <p:sldLayoutId id="2147485094" r:id="rId12"/>
    <p:sldLayoutId id="2147485095" r:id="rId13"/>
  </p:sldLayoutIdLst>
  <p:transition spd="slow">
    <p:randomBar dir="vert"/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7.wmf"/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4.bin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6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6.wmf"/><Relationship Id="rId3" Type="http://schemas.openxmlformats.org/officeDocument/2006/relationships/image" Target="../media/image28.wmf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2.bin"/><Relationship Id="rId2" Type="http://schemas.openxmlformats.org/officeDocument/2006/relationships/oleObject" Target="../embeddings/oleObject25.bin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9.jpeg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42.wmf"/><Relationship Id="rId7" Type="http://schemas.openxmlformats.org/officeDocument/2006/relationships/image" Target="../media/image44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1.wmf"/><Relationship Id="rId7" Type="http://schemas.openxmlformats.org/officeDocument/2006/relationships/oleObject" Target="../embeddings/oleObject3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1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8840"/>
            <a:ext cx="9144000" cy="1368152"/>
          </a:xfrm>
          <a:solidFill>
            <a:schemeClr val="accent5">
              <a:lumMod val="7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0"/>
              </a:spcAft>
              <a:defRPr/>
            </a:pPr>
            <a:endParaRPr lang="en-US" sz="200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ÔN TẬP: ĐỊNH LÍ TA - LÉT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br>
              <a:rPr lang="en-US" sz="24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en-US" sz="2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85720" y="428604"/>
          <a:ext cx="1000132" cy="719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863" imgH="393529" progId="Equation.DSMT4">
                  <p:embed/>
                </p:oleObj>
              </mc:Choice>
              <mc:Fallback>
                <p:oleObj name="Equation" r:id="rId2" imgW="54586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428604"/>
                        <a:ext cx="1000132" cy="719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286248" y="1214422"/>
          <a:ext cx="500066" cy="66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2100" imgH="393700" progId="Equation.DSMT4">
                  <p:embed/>
                </p:oleObj>
              </mc:Choice>
              <mc:Fallback>
                <p:oleObj name="Equation" r:id="rId4" imgW="292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1214422"/>
                        <a:ext cx="500066" cy="661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86896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Cho tam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ABC.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BC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285852" y="500042"/>
            <a:ext cx="7563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Điểm E thuộc đoạn thẳng AD sao cho AE = 2ED,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60983" y="1214422"/>
            <a:ext cx="173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1214422"/>
            <a:ext cx="2694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AC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K.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07504" y="2584778"/>
            <a:ext cx="60190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DN//BK, N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AC.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ĐL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033223"/>
              </p:ext>
            </p:extLst>
          </p:nvPr>
        </p:nvGraphicFramePr>
        <p:xfrm>
          <a:off x="5127947" y="3214688"/>
          <a:ext cx="369252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41400" imgH="393480" progId="Equation.DSMT4">
                  <p:embed/>
                </p:oleObj>
              </mc:Choice>
              <mc:Fallback>
                <p:oleObj name="Equation" r:id="rId6" imgW="1841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947" y="3214688"/>
                        <a:ext cx="369252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265467"/>
              </p:ext>
            </p:extLst>
          </p:nvPr>
        </p:nvGraphicFramePr>
        <p:xfrm>
          <a:off x="971600" y="4226218"/>
          <a:ext cx="1568151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52500" imgH="393700" progId="Equation.DSMT4">
                  <p:embed/>
                </p:oleObj>
              </mc:Choice>
              <mc:Fallback>
                <p:oleObj name="Equation" r:id="rId8" imgW="952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226218"/>
                        <a:ext cx="1568151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2321973" y="5191796"/>
            <a:ext cx="678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278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446112"/>
              </p:ext>
            </p:extLst>
          </p:nvPr>
        </p:nvGraphicFramePr>
        <p:xfrm>
          <a:off x="3133667" y="5115608"/>
          <a:ext cx="2625783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08100" imgH="393700" progId="Equation.DSMT4">
                  <p:embed/>
                </p:oleObj>
              </mc:Choice>
              <mc:Fallback>
                <p:oleObj name="Equation" r:id="rId10" imgW="1308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3667" y="5115608"/>
                        <a:ext cx="2625783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73019" y="592933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3071802" y="5899059"/>
          <a:ext cx="1071571" cy="744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58800" imgH="393700" progId="Equation.DSMT4">
                  <p:embed/>
                </p:oleObj>
              </mc:Choice>
              <mc:Fallback>
                <p:oleObj name="Equation" r:id="rId12" imgW="558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5899059"/>
                        <a:ext cx="1071571" cy="7446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718175" y="1143000"/>
            <a:ext cx="3140075" cy="2071688"/>
            <a:chOff x="3602" y="720"/>
            <a:chExt cx="1978" cy="1305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602" y="720"/>
              <a:ext cx="1978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3699" y="1786"/>
              <a:ext cx="1741" cy="0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699" y="932"/>
              <a:ext cx="531" cy="854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230" y="932"/>
              <a:ext cx="1210" cy="854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4230" y="932"/>
              <a:ext cx="0" cy="854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>
              <a:off x="3699" y="1248"/>
              <a:ext cx="974" cy="538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H="1">
              <a:off x="4230" y="1409"/>
              <a:ext cx="679" cy="377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4216" y="1483"/>
              <a:ext cx="162" cy="107"/>
              <a:chOff x="4216" y="1483"/>
              <a:chExt cx="162" cy="107"/>
            </a:xfrm>
          </p:grpSpPr>
          <p:sp>
            <p:nvSpPr>
              <p:cNvPr id="32" name="Oval 11"/>
              <p:cNvSpPr>
                <a:spLocks noChangeArrowheads="1"/>
              </p:cNvSpPr>
              <p:nvPr/>
            </p:nvSpPr>
            <p:spPr bwMode="auto">
              <a:xfrm>
                <a:off x="4216" y="1483"/>
                <a:ext cx="20" cy="2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12"/>
              <p:cNvSpPr>
                <a:spLocks noChangeArrowheads="1"/>
              </p:cNvSpPr>
              <p:nvPr/>
            </p:nvSpPr>
            <p:spPr bwMode="auto">
              <a:xfrm>
                <a:off x="4277" y="1483"/>
                <a:ext cx="10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3665" y="1773"/>
              <a:ext cx="141" cy="201"/>
              <a:chOff x="3665" y="1773"/>
              <a:chExt cx="141" cy="201"/>
            </a:xfrm>
          </p:grpSpPr>
          <p:sp>
            <p:nvSpPr>
              <p:cNvPr id="29" name="Oval 14"/>
              <p:cNvSpPr>
                <a:spLocks noChangeArrowheads="1"/>
              </p:cNvSpPr>
              <p:nvPr/>
            </p:nvSpPr>
            <p:spPr bwMode="auto">
              <a:xfrm>
                <a:off x="3685" y="1773"/>
                <a:ext cx="20" cy="2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15"/>
              <p:cNvSpPr>
                <a:spLocks noChangeArrowheads="1"/>
              </p:cNvSpPr>
              <p:nvPr/>
            </p:nvSpPr>
            <p:spPr bwMode="auto">
              <a:xfrm>
                <a:off x="3665" y="1806"/>
                <a:ext cx="141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5413" y="1773"/>
              <a:ext cx="148" cy="188"/>
              <a:chOff x="5413" y="1773"/>
              <a:chExt cx="148" cy="188"/>
            </a:xfrm>
          </p:grpSpPr>
          <p:sp>
            <p:nvSpPr>
              <p:cNvPr id="27" name="Oval 17"/>
              <p:cNvSpPr>
                <a:spLocks noChangeArrowheads="1"/>
              </p:cNvSpPr>
              <p:nvPr/>
            </p:nvSpPr>
            <p:spPr bwMode="auto">
              <a:xfrm>
                <a:off x="5426" y="1773"/>
                <a:ext cx="20" cy="2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18"/>
              <p:cNvSpPr>
                <a:spLocks noChangeArrowheads="1"/>
              </p:cNvSpPr>
              <p:nvPr/>
            </p:nvSpPr>
            <p:spPr bwMode="auto">
              <a:xfrm>
                <a:off x="5413" y="1793"/>
                <a:ext cx="14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" name="Group 22"/>
            <p:cNvGrpSpPr>
              <a:grpSpLocks/>
            </p:cNvGrpSpPr>
            <p:nvPr/>
          </p:nvGrpSpPr>
          <p:grpSpPr bwMode="auto">
            <a:xfrm>
              <a:off x="4189" y="784"/>
              <a:ext cx="141" cy="168"/>
              <a:chOff x="4189" y="784"/>
              <a:chExt cx="141" cy="168"/>
            </a:xfrm>
          </p:grpSpPr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4216" y="918"/>
                <a:ext cx="20" cy="2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1"/>
              <p:cNvSpPr>
                <a:spLocks noChangeArrowheads="1"/>
              </p:cNvSpPr>
              <p:nvPr/>
            </p:nvSpPr>
            <p:spPr bwMode="auto">
              <a:xfrm>
                <a:off x="4189" y="784"/>
                <a:ext cx="141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/>
          </p:nvGrpSpPr>
          <p:grpSpPr bwMode="auto">
            <a:xfrm>
              <a:off x="4216" y="1773"/>
              <a:ext cx="108" cy="154"/>
              <a:chOff x="4216" y="1773"/>
              <a:chExt cx="108" cy="154"/>
            </a:xfrm>
          </p:grpSpPr>
          <p:sp>
            <p:nvSpPr>
              <p:cNvPr id="21" name="Oval 23"/>
              <p:cNvSpPr>
                <a:spLocks noChangeArrowheads="1"/>
              </p:cNvSpPr>
              <p:nvPr/>
            </p:nvSpPr>
            <p:spPr bwMode="auto">
              <a:xfrm>
                <a:off x="4216" y="1773"/>
                <a:ext cx="20" cy="2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4223" y="1820"/>
                <a:ext cx="10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" name="Group 28"/>
            <p:cNvGrpSpPr>
              <a:grpSpLocks/>
            </p:cNvGrpSpPr>
            <p:nvPr/>
          </p:nvGrpSpPr>
          <p:grpSpPr bwMode="auto">
            <a:xfrm>
              <a:off x="4660" y="1154"/>
              <a:ext cx="141" cy="107"/>
              <a:chOff x="4660" y="1154"/>
              <a:chExt cx="141" cy="107"/>
            </a:xfrm>
          </p:grpSpPr>
          <p:sp>
            <p:nvSpPr>
              <p:cNvPr id="19" name="Oval 26"/>
              <p:cNvSpPr>
                <a:spLocks noChangeArrowheads="1"/>
              </p:cNvSpPr>
              <p:nvPr/>
            </p:nvSpPr>
            <p:spPr bwMode="auto">
              <a:xfrm>
                <a:off x="4660" y="1234"/>
                <a:ext cx="27" cy="21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27"/>
              <p:cNvSpPr>
                <a:spLocks noChangeArrowheads="1"/>
              </p:cNvSpPr>
              <p:nvPr/>
            </p:nvSpPr>
            <p:spPr bwMode="auto">
              <a:xfrm>
                <a:off x="4700" y="1154"/>
                <a:ext cx="10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K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" name="Group 31"/>
            <p:cNvGrpSpPr>
              <a:grpSpLocks/>
            </p:cNvGrpSpPr>
            <p:nvPr/>
          </p:nvGrpSpPr>
          <p:grpSpPr bwMode="auto">
            <a:xfrm>
              <a:off x="4895" y="1329"/>
              <a:ext cx="168" cy="107"/>
              <a:chOff x="4895" y="1329"/>
              <a:chExt cx="168" cy="107"/>
            </a:xfrm>
          </p:grpSpPr>
          <p:sp>
            <p:nvSpPr>
              <p:cNvPr id="17" name="Oval 29"/>
              <p:cNvSpPr>
                <a:spLocks noChangeArrowheads="1"/>
              </p:cNvSpPr>
              <p:nvPr/>
            </p:nvSpPr>
            <p:spPr bwMode="auto">
              <a:xfrm>
                <a:off x="4895" y="1396"/>
                <a:ext cx="27" cy="2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30"/>
              <p:cNvSpPr>
                <a:spLocks noChangeArrowheads="1"/>
              </p:cNvSpPr>
              <p:nvPr/>
            </p:nvSpPr>
            <p:spPr bwMode="auto">
              <a:xfrm>
                <a:off x="4962" y="1329"/>
                <a:ext cx="10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93182" y="2108528"/>
            <a:ext cx="22284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 b="1" u="sng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3214688"/>
            <a:ext cx="4860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Let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AND,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504" y="4149080"/>
            <a:ext cx="1525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27784" y="4273932"/>
            <a:ext cx="63291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just" eaLnBrk="1" hangingPunct="1">
              <a:defRPr sz="280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(Ad ĐLTL </a:t>
            </a:r>
            <a:r>
              <a:rPr lang="en-US" dirty="0" err="1"/>
              <a:t>vào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BCK do DN//BK)</a:t>
            </a:r>
          </a:p>
        </p:txBody>
      </p:sp>
    </p:spTree>
    <p:extLst>
      <p:ext uri="{BB962C8B-B14F-4D97-AF65-F5344CB8AC3E}">
        <p14:creationId xmlns:p14="http://schemas.microsoft.com/office/powerpoint/2010/main" val="2088011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/>
      <p:bldP spid="30" grpId="0"/>
      <p:bldP spid="35" grpId="0"/>
      <p:bldP spid="60" grpId="0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-27384"/>
            <a:ext cx="88204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Cho hình thang ABCD có AB // CD và AB &lt; CD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Đường thẳng song song với đáy AB cắt các cạnh bên AD, BC theo thứ tự tại M và N.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Gọi E là giao điểm của AD và BC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CMR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784713"/>
              </p:ext>
            </p:extLst>
          </p:nvPr>
        </p:nvGraphicFramePr>
        <p:xfrm>
          <a:off x="6999288" y="954088"/>
          <a:ext cx="145732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680" imgH="393480" progId="Equation.DSMT4">
                  <p:embed/>
                </p:oleObj>
              </mc:Choice>
              <mc:Fallback>
                <p:oleObj name="Equation" r:id="rId2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288" y="954088"/>
                        <a:ext cx="1457325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https://scontent-sin6-2.xx.fbcdn.net/v/t1.15752-9/90925272_235256250946886_3312914189021872128_n.jpg?_nc_cat=108&amp;_nc_sid=b96e70&amp;_nc_ohc=_kp4MUiUvPcAX_Y63Yk&amp;_nc_ht=scontent-sin6-2.xx&amp;oh=29143dc96d7d8f566b8f13530df6c139&amp;oe=5EA05F3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0" t="6787" r="25669" b="8659"/>
          <a:stretch/>
        </p:blipFill>
        <p:spPr bwMode="auto">
          <a:xfrm>
            <a:off x="5940152" y="1616747"/>
            <a:ext cx="3162300" cy="310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7956" y="2152907"/>
            <a:ext cx="61139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Do AB // MN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đlý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∆ EMN, 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" name="Rectangle 6"/>
          <p:cNvSpPr/>
          <p:nvPr/>
        </p:nvSpPr>
        <p:spPr>
          <a:xfrm>
            <a:off x="427956" y="1648697"/>
            <a:ext cx="89800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C/M: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823675"/>
              </p:ext>
            </p:extLst>
          </p:nvPr>
        </p:nvGraphicFramePr>
        <p:xfrm>
          <a:off x="800100" y="2565400"/>
          <a:ext cx="37004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65080" imgH="393480" progId="Equation.DSMT4">
                  <p:embed/>
                </p:oleObj>
              </mc:Choice>
              <mc:Fallback>
                <p:oleObj name="Equation" r:id="rId5" imgW="17650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565400"/>
                        <a:ext cx="3700463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95536" y="3613666"/>
            <a:ext cx="58923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b. Do AB // CD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ad ĐLTL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∆ EDC 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163753"/>
              </p:ext>
            </p:extLst>
          </p:nvPr>
        </p:nvGraphicFramePr>
        <p:xfrm>
          <a:off x="865188" y="4117975"/>
          <a:ext cx="3567112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01720" imgH="393480" progId="Equation.DSMT4">
                  <p:embed/>
                </p:oleObj>
              </mc:Choice>
              <mc:Fallback>
                <p:oleObj name="Equation" r:id="rId7" imgW="170172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4117975"/>
                        <a:ext cx="3567112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-84580" y="4932680"/>
            <a:ext cx="56646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c. Do AB // MN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ad ĐLTL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∆EMN 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200019"/>
              </p:ext>
            </p:extLst>
          </p:nvPr>
        </p:nvGraphicFramePr>
        <p:xfrm>
          <a:off x="5508104" y="4725144"/>
          <a:ext cx="372745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777680" imgH="393480" progId="Equation.DSMT4">
                  <p:embed/>
                </p:oleObj>
              </mc:Choice>
              <mc:Fallback>
                <p:oleObj name="Equation" r:id="rId9" imgW="177768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725144"/>
                        <a:ext cx="372745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51" y="5661248"/>
            <a:ext cx="27687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d.Từ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(1), (2)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(3)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592474"/>
              </p:ext>
            </p:extLst>
          </p:nvPr>
        </p:nvGraphicFramePr>
        <p:xfrm>
          <a:off x="2860312" y="5619825"/>
          <a:ext cx="11747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85800" imgH="393480" progId="Equation.DSMT4">
                  <p:embed/>
                </p:oleObj>
              </mc:Choice>
              <mc:Fallback>
                <p:oleObj name="Equation" r:id="rId11" imgW="6858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312" y="5619825"/>
                        <a:ext cx="11747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139952" y="5661248"/>
            <a:ext cx="1393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(hay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114089"/>
              </p:ext>
            </p:extLst>
          </p:nvPr>
        </p:nvGraphicFramePr>
        <p:xfrm>
          <a:off x="4854575" y="5638800"/>
          <a:ext cx="1239838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23600" imgH="393480" progId="Equation.DSMT4">
                  <p:embed/>
                </p:oleObj>
              </mc:Choice>
              <mc:Fallback>
                <p:oleObj name="Equation" r:id="rId13" imgW="7236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5638800"/>
                        <a:ext cx="1239838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323895"/>
              </p:ext>
            </p:extLst>
          </p:nvPr>
        </p:nvGraphicFramePr>
        <p:xfrm>
          <a:off x="615950" y="1081088"/>
          <a:ext cx="14795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63280" imgH="393480" progId="Equation.DSMT4">
                  <p:embed/>
                </p:oleObj>
              </mc:Choice>
              <mc:Fallback>
                <p:oleObj name="Equation" r:id="rId15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15950" y="1081088"/>
                        <a:ext cx="1479550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58237"/>
              </p:ext>
            </p:extLst>
          </p:nvPr>
        </p:nvGraphicFramePr>
        <p:xfrm>
          <a:off x="2937223" y="982819"/>
          <a:ext cx="139541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12520" imgH="393480" progId="Equation.DSMT4">
                  <p:embed/>
                </p:oleObj>
              </mc:Choice>
              <mc:Fallback>
                <p:oleObj name="Equation" r:id="rId17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37223" y="982819"/>
                        <a:ext cx="1395413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42939"/>
              </p:ext>
            </p:extLst>
          </p:nvPr>
        </p:nvGraphicFramePr>
        <p:xfrm>
          <a:off x="4724400" y="903288"/>
          <a:ext cx="151606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50680" imgH="393480" progId="Equation.DSMT4">
                  <p:embed/>
                </p:oleObj>
              </mc:Choice>
              <mc:Fallback>
                <p:oleObj name="Equation" r:id="rId19" imgW="85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724400" y="903288"/>
                        <a:ext cx="1516063" cy="70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5048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7" grpId="0"/>
      <p:bldP spid="11" grpId="0"/>
      <p:bldP spid="13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ABCD(AB//CD);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O. Qua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AD, BC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OM=ON</a:t>
            </a:r>
          </a:p>
        </p:txBody>
      </p:sp>
      <p:pic>
        <p:nvPicPr>
          <p:cNvPr id="45058" name="Picture 2" descr="https://olm.vn/images/summary/11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"/>
          <a:stretch/>
        </p:blipFill>
        <p:spPr bwMode="auto">
          <a:xfrm>
            <a:off x="4716016" y="1484784"/>
            <a:ext cx="4428678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5468" y="1700808"/>
            <a:ext cx="44705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HDCM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Do OM//DC,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ĐLTL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ACD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00475"/>
              </p:ext>
            </p:extLst>
          </p:nvPr>
        </p:nvGraphicFramePr>
        <p:xfrm>
          <a:off x="293688" y="3116263"/>
          <a:ext cx="17065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8840" imgH="393480" progId="Equation.DSMT4">
                  <p:embed/>
                </p:oleObj>
              </mc:Choice>
              <mc:Fallback>
                <p:oleObj name="Equation" r:id="rId3" imgW="88884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3116263"/>
                        <a:ext cx="17065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3987061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 ON//DC,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ĐLTL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BACD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217265"/>
              </p:ext>
            </p:extLst>
          </p:nvPr>
        </p:nvGraphicFramePr>
        <p:xfrm>
          <a:off x="1295400" y="4484688"/>
          <a:ext cx="1706563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88840" imgH="393480" progId="Equation.DSMT4">
                  <p:embed/>
                </p:oleObj>
              </mc:Choice>
              <mc:Fallback>
                <p:oleObj name="Equation" r:id="rId5" imgW="8888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84688"/>
                        <a:ext cx="1706563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-7218" y="522920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 AB//CD,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784842"/>
              </p:ext>
            </p:extLst>
          </p:nvPr>
        </p:nvGraphicFramePr>
        <p:xfrm>
          <a:off x="2058318" y="5257750"/>
          <a:ext cx="4872037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9800" imgH="393480" progId="Equation.DSMT4">
                  <p:embed/>
                </p:oleObj>
              </mc:Choice>
              <mc:Fallback>
                <p:oleObj name="Equation" r:id="rId7" imgW="25398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318" y="5257750"/>
                        <a:ext cx="4872037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7544" y="623731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(1), (2)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(3)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OM=ON</a:t>
            </a:r>
          </a:p>
        </p:txBody>
      </p:sp>
    </p:spTree>
    <p:extLst>
      <p:ext uri="{BB962C8B-B14F-4D97-AF65-F5344CB8AC3E}">
        <p14:creationId xmlns:p14="http://schemas.microsoft.com/office/powerpoint/2010/main" val="21371140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7787" y="-71462"/>
            <a:ext cx="828617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Tam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AB=AC= 50cm, BC  = 60cm,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CE.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ADE.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802" name="Group 10"/>
          <p:cNvGrpSpPr>
            <a:grpSpLocks noChangeAspect="1"/>
          </p:cNvGrpSpPr>
          <p:nvPr/>
        </p:nvGrpSpPr>
        <p:grpSpPr bwMode="auto">
          <a:xfrm>
            <a:off x="6500826" y="1000108"/>
            <a:ext cx="2643174" cy="2891408"/>
            <a:chOff x="0" y="0"/>
            <a:chExt cx="1891" cy="2066"/>
          </a:xfrm>
        </p:grpSpPr>
        <p:sp>
          <p:nvSpPr>
            <p:cNvPr id="33803" name="AutoShape 11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1891" cy="2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132" y="1780"/>
              <a:ext cx="1594" cy="1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>
              <a:off x="934" y="267"/>
              <a:ext cx="1" cy="1513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06" name="Line 14"/>
            <p:cNvSpPr>
              <a:spLocks noChangeShapeType="1"/>
            </p:cNvSpPr>
            <p:nvPr/>
          </p:nvSpPr>
          <p:spPr bwMode="auto">
            <a:xfrm flipH="1">
              <a:off x="132" y="267"/>
              <a:ext cx="802" cy="1513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934" y="267"/>
              <a:ext cx="792" cy="1513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H="1">
              <a:off x="132" y="1127"/>
              <a:ext cx="1257" cy="653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>
              <a:off x="479" y="1127"/>
              <a:ext cx="910" cy="1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479" y="1127"/>
              <a:ext cx="1247" cy="653"/>
            </a:xfrm>
            <a:prstGeom prst="line">
              <a:avLst/>
            </a:prstGeom>
            <a:noFill/>
            <a:ln w="10">
              <a:solidFill>
                <a:srgbClr val="00008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grpSp>
          <p:nvGrpSpPr>
            <p:cNvPr id="33811" name="Group 19"/>
            <p:cNvGrpSpPr>
              <a:grpSpLocks/>
            </p:cNvGrpSpPr>
            <p:nvPr/>
          </p:nvGrpSpPr>
          <p:grpSpPr bwMode="auto">
            <a:xfrm>
              <a:off x="895" y="1760"/>
              <a:ext cx="178" cy="216"/>
              <a:chOff x="895" y="1760"/>
              <a:chExt cx="178" cy="216"/>
            </a:xfrm>
          </p:grpSpPr>
          <p:sp>
            <p:nvSpPr>
              <p:cNvPr id="33812" name="Oval 20"/>
              <p:cNvSpPr>
                <a:spLocks noChangeArrowheads="1"/>
              </p:cNvSpPr>
              <p:nvPr/>
            </p:nvSpPr>
            <p:spPr bwMode="auto">
              <a:xfrm>
                <a:off x="914" y="1760"/>
                <a:ext cx="30" cy="4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33813" name="Rectangle 21"/>
              <p:cNvSpPr>
                <a:spLocks noChangeArrowheads="1"/>
              </p:cNvSpPr>
              <p:nvPr/>
            </p:nvSpPr>
            <p:spPr bwMode="auto">
              <a:xfrm>
                <a:off x="895" y="1800"/>
                <a:ext cx="17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14" name="Group 22"/>
            <p:cNvGrpSpPr>
              <a:grpSpLocks/>
            </p:cNvGrpSpPr>
            <p:nvPr/>
          </p:nvGrpSpPr>
          <p:grpSpPr bwMode="auto">
            <a:xfrm>
              <a:off x="93" y="1760"/>
              <a:ext cx="97" cy="216"/>
              <a:chOff x="93" y="1760"/>
              <a:chExt cx="97" cy="216"/>
            </a:xfrm>
          </p:grpSpPr>
          <p:sp>
            <p:nvSpPr>
              <p:cNvPr id="33815" name="Oval 23"/>
              <p:cNvSpPr>
                <a:spLocks noChangeArrowheads="1"/>
              </p:cNvSpPr>
              <p:nvPr/>
            </p:nvSpPr>
            <p:spPr bwMode="auto">
              <a:xfrm>
                <a:off x="112" y="1760"/>
                <a:ext cx="40" cy="4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33816" name="Rectangle 24"/>
              <p:cNvSpPr>
                <a:spLocks noChangeArrowheads="1"/>
              </p:cNvSpPr>
              <p:nvPr/>
            </p:nvSpPr>
            <p:spPr bwMode="auto">
              <a:xfrm>
                <a:off x="93" y="1800"/>
                <a:ext cx="97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17" name="Group 25"/>
            <p:cNvGrpSpPr>
              <a:grpSpLocks/>
            </p:cNvGrpSpPr>
            <p:nvPr/>
          </p:nvGrpSpPr>
          <p:grpSpPr bwMode="auto">
            <a:xfrm>
              <a:off x="1686" y="1760"/>
              <a:ext cx="106" cy="226"/>
              <a:chOff x="1686" y="1760"/>
              <a:chExt cx="106" cy="226"/>
            </a:xfrm>
          </p:grpSpPr>
          <p:sp>
            <p:nvSpPr>
              <p:cNvPr id="33818" name="Oval 26"/>
              <p:cNvSpPr>
                <a:spLocks noChangeArrowheads="1"/>
              </p:cNvSpPr>
              <p:nvPr/>
            </p:nvSpPr>
            <p:spPr bwMode="auto">
              <a:xfrm>
                <a:off x="1706" y="1760"/>
                <a:ext cx="30" cy="4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33819" name="Rectangle 27"/>
              <p:cNvSpPr>
                <a:spLocks noChangeArrowheads="1"/>
              </p:cNvSpPr>
              <p:nvPr/>
            </p:nvSpPr>
            <p:spPr bwMode="auto">
              <a:xfrm>
                <a:off x="1686" y="1810"/>
                <a:ext cx="106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20" name="Group 28"/>
            <p:cNvGrpSpPr>
              <a:grpSpLocks/>
            </p:cNvGrpSpPr>
            <p:nvPr/>
          </p:nvGrpSpPr>
          <p:grpSpPr bwMode="auto">
            <a:xfrm>
              <a:off x="869" y="51"/>
              <a:ext cx="204" cy="226"/>
              <a:chOff x="869" y="51"/>
              <a:chExt cx="204" cy="226"/>
            </a:xfrm>
          </p:grpSpPr>
          <p:sp>
            <p:nvSpPr>
              <p:cNvPr id="33821" name="Oval 29"/>
              <p:cNvSpPr>
                <a:spLocks noChangeArrowheads="1"/>
              </p:cNvSpPr>
              <p:nvPr/>
            </p:nvSpPr>
            <p:spPr bwMode="auto">
              <a:xfrm>
                <a:off x="914" y="247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33822" name="Rectangle 30"/>
              <p:cNvSpPr>
                <a:spLocks noChangeArrowheads="1"/>
              </p:cNvSpPr>
              <p:nvPr/>
            </p:nvSpPr>
            <p:spPr bwMode="auto">
              <a:xfrm>
                <a:off x="869" y="51"/>
                <a:ext cx="204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>
                    <a:solidFill>
                      <a:srgbClr val="000000"/>
                    </a:solidFill>
                  </a:rPr>
                  <a:t>A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23" name="Group 31"/>
            <p:cNvGrpSpPr>
              <a:grpSpLocks/>
            </p:cNvGrpSpPr>
            <p:nvPr/>
          </p:nvGrpSpPr>
          <p:grpSpPr bwMode="auto">
            <a:xfrm>
              <a:off x="1370" y="1038"/>
              <a:ext cx="175" cy="176"/>
              <a:chOff x="1370" y="1038"/>
              <a:chExt cx="175" cy="176"/>
            </a:xfrm>
          </p:grpSpPr>
          <p:sp>
            <p:nvSpPr>
              <p:cNvPr id="33824" name="Oval 32"/>
              <p:cNvSpPr>
                <a:spLocks noChangeArrowheads="1"/>
              </p:cNvSpPr>
              <p:nvPr/>
            </p:nvSpPr>
            <p:spPr bwMode="auto">
              <a:xfrm>
                <a:off x="1370" y="1107"/>
                <a:ext cx="29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33825" name="Rectangle 33"/>
              <p:cNvSpPr>
                <a:spLocks noChangeArrowheads="1"/>
              </p:cNvSpPr>
              <p:nvPr/>
            </p:nvSpPr>
            <p:spPr bwMode="auto">
              <a:xfrm>
                <a:off x="1439" y="1038"/>
                <a:ext cx="106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26" name="Group 34"/>
            <p:cNvGrpSpPr>
              <a:grpSpLocks/>
            </p:cNvGrpSpPr>
            <p:nvPr/>
          </p:nvGrpSpPr>
          <p:grpSpPr bwMode="auto">
            <a:xfrm>
              <a:off x="370" y="1028"/>
              <a:ext cx="119" cy="176"/>
              <a:chOff x="370" y="1028"/>
              <a:chExt cx="119" cy="176"/>
            </a:xfrm>
          </p:grpSpPr>
          <p:sp>
            <p:nvSpPr>
              <p:cNvPr id="33827" name="Oval 35"/>
              <p:cNvSpPr>
                <a:spLocks noChangeArrowheads="1"/>
              </p:cNvSpPr>
              <p:nvPr/>
            </p:nvSpPr>
            <p:spPr bwMode="auto">
              <a:xfrm>
                <a:off x="459" y="1107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33828" name="Rectangle 36"/>
              <p:cNvSpPr>
                <a:spLocks noChangeArrowheads="1"/>
              </p:cNvSpPr>
              <p:nvPr/>
            </p:nvSpPr>
            <p:spPr bwMode="auto">
              <a:xfrm>
                <a:off x="370" y="1028"/>
                <a:ext cx="97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-87948" y="1619896"/>
            <a:ext cx="37780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AH,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283930" y="2191400"/>
            <a:ext cx="22878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Xét 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AHB có 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3869" name="Object 77"/>
          <p:cNvGraphicFramePr>
            <a:graphicFrameLocks noChangeAspect="1"/>
          </p:cNvGraphicFramePr>
          <p:nvPr/>
        </p:nvGraphicFramePr>
        <p:xfrm>
          <a:off x="2428860" y="2214554"/>
          <a:ext cx="100013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400" imgH="228600" progId="Equation.DSMT4">
                  <p:embed/>
                </p:oleObj>
              </mc:Choice>
              <mc:Fallback>
                <p:oleObj name="Equation" r:id="rId2" imgW="533400" imgH="22860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214554"/>
                        <a:ext cx="100013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72" name="Rectangle 80"/>
          <p:cNvSpPr>
            <a:spLocks noChangeArrowheads="1"/>
          </p:cNvSpPr>
          <p:nvPr/>
        </p:nvSpPr>
        <p:spPr bwMode="auto">
          <a:xfrm>
            <a:off x="285720" y="2714620"/>
            <a:ext cx="5461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có  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AH</a:t>
            </a:r>
            <a:r>
              <a:rPr kumimoji="0" lang="en-US" sz="28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HB</a:t>
            </a:r>
            <a:r>
              <a:rPr kumimoji="0" lang="en-US" sz="28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AB</a:t>
            </a:r>
            <a:r>
              <a:rPr kumimoji="0" lang="en-US" sz="28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(đ/l Pitago)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00" name="Rectangle 10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907" name="Rectangle 115"/>
          <p:cNvSpPr>
            <a:spLocks noChangeArrowheads="1"/>
          </p:cNvSpPr>
          <p:nvPr/>
        </p:nvSpPr>
        <p:spPr bwMode="auto">
          <a:xfrm>
            <a:off x="428596" y="3214686"/>
            <a:ext cx="2686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=&gt; AH = 40 (cm)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3909" name="Rectangle 117"/>
          <p:cNvSpPr>
            <a:spLocks noChangeArrowheads="1"/>
          </p:cNvSpPr>
          <p:nvPr/>
        </p:nvSpPr>
        <p:spPr bwMode="auto">
          <a:xfrm>
            <a:off x="357158" y="3786190"/>
            <a:ext cx="3870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 AH. BC = BD.AC</a:t>
            </a:r>
            <a:r>
              <a:rPr lang="en-US" sz="28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3908" name="Object 116"/>
          <p:cNvGraphicFramePr>
            <a:graphicFrameLocks noChangeAspect="1"/>
          </p:cNvGraphicFramePr>
          <p:nvPr/>
        </p:nvGraphicFramePr>
        <p:xfrm>
          <a:off x="4000496" y="3714752"/>
          <a:ext cx="275994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71600" imgH="393700" progId="Equation.DSMT4">
                  <p:embed/>
                </p:oleObj>
              </mc:Choice>
              <mc:Fallback>
                <p:oleObj name="Equation" r:id="rId4" imgW="1371600" imgH="39370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3714752"/>
                        <a:ext cx="275994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10" name="Rectangle 118"/>
          <p:cNvSpPr>
            <a:spLocks noChangeArrowheads="1"/>
          </p:cNvSpPr>
          <p:nvPr/>
        </p:nvSpPr>
        <p:spPr bwMode="auto">
          <a:xfrm>
            <a:off x="357158" y="4286256"/>
            <a:ext cx="3531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Tính được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 = 14cm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3911" name="Rectangle 119"/>
          <p:cNvSpPr>
            <a:spLocks noChangeArrowheads="1"/>
          </p:cNvSpPr>
          <p:nvPr/>
        </p:nvSpPr>
        <p:spPr bwMode="auto">
          <a:xfrm>
            <a:off x="285720" y="4714884"/>
            <a:ext cx="3845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minh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ED // BC ? 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ectangle 119"/>
          <p:cNvSpPr>
            <a:spLocks noChangeArrowheads="1"/>
          </p:cNvSpPr>
          <p:nvPr/>
        </p:nvSpPr>
        <p:spPr bwMode="auto">
          <a:xfrm>
            <a:off x="285720" y="5263239"/>
            <a:ext cx="2570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có</a:t>
            </a: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 // BC 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13" name="Rectangle 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912" name="Object 120"/>
          <p:cNvGraphicFramePr>
            <a:graphicFrameLocks noChangeAspect="1"/>
          </p:cNvGraphicFramePr>
          <p:nvPr/>
        </p:nvGraphicFramePr>
        <p:xfrm>
          <a:off x="2674938" y="5214955"/>
          <a:ext cx="32924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03240" imgH="393480" progId="Equation.DSMT4">
                  <p:embed/>
                </p:oleObj>
              </mc:Choice>
              <mc:Fallback>
                <p:oleObj name="Equation" r:id="rId6" imgW="1803240" imgH="393480" progId="Equation.DSMT4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8" y="5214955"/>
                        <a:ext cx="329247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14" name="Object 122"/>
          <p:cNvGraphicFramePr>
            <a:graphicFrameLocks noChangeAspect="1"/>
          </p:cNvGraphicFramePr>
          <p:nvPr/>
        </p:nvGraphicFramePr>
        <p:xfrm>
          <a:off x="6072198" y="5214955"/>
          <a:ext cx="19716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79280" imgH="393480" progId="Equation.DSMT4">
                  <p:embed/>
                </p:oleObj>
              </mc:Choice>
              <mc:Fallback>
                <p:oleObj name="Equation" r:id="rId8" imgW="1079280" imgH="393480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5214955"/>
                        <a:ext cx="197167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68" grpId="0"/>
      <p:bldP spid="33870" grpId="0"/>
      <p:bldP spid="33872" grpId="0"/>
      <p:bldP spid="33907" grpId="0"/>
      <p:bldP spid="33909" grpId="0"/>
      <p:bldP spid="33910" grpId="0"/>
      <p:bldP spid="33911" grpId="0"/>
      <p:bldP spid="1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879236" y="461642"/>
            <a:ext cx="560922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BTVN: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5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3, 6, 9, 10 SBT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5357818" y="2143116"/>
          <a:ext cx="1463608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00447" imgH="393871" progId="Equation.DSMT4">
                  <p:embed/>
                </p:oleObj>
              </mc:Choice>
              <mc:Fallback>
                <p:oleObj name="Equation" r:id="rId2" imgW="800447" imgH="393871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2143116"/>
                        <a:ext cx="1463608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5357818" y="1196772"/>
          <a:ext cx="1643074" cy="72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9000" imgH="393700" progId="Equation.DSMT4">
                  <p:embed/>
                </p:oleObj>
              </mc:Choice>
              <mc:Fallback>
                <p:oleObj name="Equation" r:id="rId4" imgW="889000" imgH="3937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1196772"/>
                        <a:ext cx="1643074" cy="7243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1470" y="-32215"/>
            <a:ext cx="826643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LÝ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THUYẾT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A’B’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C’D’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4500562" y="2214554"/>
            <a:ext cx="8819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hay 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63" name="Picture 1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3643313"/>
            <a:ext cx="2928958" cy="1932508"/>
          </a:xfrm>
          <a:prstGeom prst="rect">
            <a:avLst/>
          </a:prstGeom>
          <a:noFill/>
        </p:spPr>
      </p:pic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2928934"/>
            <a:ext cx="495738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lý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Talét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050524"/>
              </p:ext>
            </p:extLst>
          </p:nvPr>
        </p:nvGraphicFramePr>
        <p:xfrm>
          <a:off x="5124450" y="3719513"/>
          <a:ext cx="38576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361960" imgH="393480" progId="Equation.DSMT4">
                  <p:embed/>
                </p:oleObj>
              </mc:Choice>
              <mc:Fallback>
                <p:oleObj name="Equation" r:id="rId7" imgW="2361960" imgH="393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3719513"/>
                        <a:ext cx="3857625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2357422" y="3857628"/>
          <a:ext cx="936877" cy="385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31640" imgH="177480" progId="Equation.DSMT4">
                  <p:embed/>
                </p:oleObj>
              </mc:Choice>
              <mc:Fallback>
                <p:oleObj name="Equation" r:id="rId9" imgW="43164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857628"/>
                        <a:ext cx="936877" cy="385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098420" y="3754172"/>
            <a:ext cx="3345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// BC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</a:t>
            </a:r>
            <a:r>
              <a:rPr kumimoji="0" 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 autoUpdateAnimBg="0"/>
      <p:bldP spid="27664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8353" y="71414"/>
            <a:ext cx="3265679" cy="2147896"/>
          </a:xfrm>
          <a:prstGeom prst="rect">
            <a:avLst/>
          </a:prstGeom>
          <a:noFill/>
        </p:spPr>
      </p:pic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14282" y="3786190"/>
          <a:ext cx="1318855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7960" imgH="164880" progId="Equation.DSMT4">
                  <p:embed/>
                </p:oleObj>
              </mc:Choice>
              <mc:Fallback>
                <p:oleObj name="Equation" r:id="rId3" imgW="507960" imgH="164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3786190"/>
                        <a:ext cx="1318855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-32" y="71414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ịnh lý Talét đảo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3143248"/>
            <a:ext cx="428578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Hệ quả của định lý Talét</a:t>
            </a: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1500166" y="2357434"/>
          <a:ext cx="369252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60440" imgH="393480" progId="Equation.DSMT4">
                  <p:embed/>
                </p:oleObj>
              </mc:Choice>
              <mc:Fallback>
                <p:oleObj name="Equation" r:id="rId5" imgW="226044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357434"/>
                        <a:ext cx="3692525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/>
        </p:nvGraphicFramePr>
        <p:xfrm>
          <a:off x="142844" y="2428868"/>
          <a:ext cx="936877" cy="385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2428868"/>
                        <a:ext cx="936877" cy="385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894360" y="2334276"/>
            <a:ext cx="16450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143504" y="2357430"/>
            <a:ext cx="18197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15008" y="2357430"/>
            <a:ext cx="15199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 // BC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621665"/>
              </p:ext>
            </p:extLst>
          </p:nvPr>
        </p:nvGraphicFramePr>
        <p:xfrm>
          <a:off x="4002088" y="3714750"/>
          <a:ext cx="178276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91880" imgH="393480" progId="Equation.DSMT4">
                  <p:embed/>
                </p:oleObj>
              </mc:Choice>
              <mc:Fallback>
                <p:oleObj name="Equation" r:id="rId9" imgW="109188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3714750"/>
                        <a:ext cx="1782762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1357290" y="3714752"/>
            <a:ext cx="4660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// BC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.....................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  <p:bldP spid="26" grpId="0"/>
      <p:bldP spid="27" grpId="0"/>
      <p:bldP spid="28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ABCD (AB//CD); Qua P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AD, BC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M; N.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AM=10cm; MD=20cm; BN=11cm; PC=35cm.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AP, NC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30)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0" name="Picture 2" descr="https://scontent.fhan3-3.fna.fbcdn.net/v/t1.15752-9/93371846_221095909228573_3527342226571001856_n.jpg?_nc_cat=106&amp;_nc_sid=b96e70&amp;_nc_ohc=qWYHPa0T5UQAX_HoGlz&amp;_nc_ht=scontent.fhan3-3.fna&amp;oh=e4782286c395d0c123d9fe75308f417a&amp;oe=5EB849A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3995936" cy="198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1988839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CM: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Do MP//DC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áp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ĐL TL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tam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ADC ta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endParaRPr lang="en-US" sz="24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769233"/>
              </p:ext>
            </p:extLst>
          </p:nvPr>
        </p:nvGraphicFramePr>
        <p:xfrm>
          <a:off x="755576" y="2893641"/>
          <a:ext cx="3024336" cy="1583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3880" imgH="812520" progId="Equation.DSMT4">
                  <p:embed/>
                </p:oleObj>
              </mc:Choice>
              <mc:Fallback>
                <p:oleObj name="Equation" r:id="rId4" imgW="152388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893641"/>
                        <a:ext cx="3024336" cy="15839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4509120"/>
            <a:ext cx="867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Do PN//AB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áp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ĐL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Talet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tam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CAB ta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endParaRPr lang="en-US" sz="24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77877"/>
              </p:ext>
            </p:extLst>
          </p:nvPr>
        </p:nvGraphicFramePr>
        <p:xfrm>
          <a:off x="1017588" y="4921250"/>
          <a:ext cx="3074987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49080" imgH="863280" progId="Equation.DSMT4">
                  <p:embed/>
                </p:oleObj>
              </mc:Choice>
              <mc:Fallback>
                <p:oleObj name="Equation" r:id="rId6" imgW="154908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4921250"/>
                        <a:ext cx="3074987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82407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9512" y="-639752"/>
            <a:ext cx="86409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1" hangingPunct="1"/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endParaRPr lang="en-US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/>
              <a:t>Cho tam giác ABC. </a:t>
            </a:r>
            <a:endParaRPr lang="en-US" sz="2800" dirty="0"/>
          </a:p>
          <a:p>
            <a:pPr lvl="0" algn="just" eaLnBrk="1" hangingPunct="1"/>
            <a:r>
              <a:rPr lang="vi-VN" sz="2800" dirty="0"/>
              <a:t>Từ điểm D trên cạnh BC, kẻ các đường thẳng song song với các cạnh AB và AC, chúng cắt các cạnh AC và AB</a:t>
            </a:r>
            <a:r>
              <a:rPr lang="en-US" sz="2800" dirty="0"/>
              <a:t> </a:t>
            </a:r>
            <a:r>
              <a:rPr lang="vi-VN" sz="2800" dirty="0"/>
              <a:t> theo thứ tự tại F và E.</a:t>
            </a:r>
            <a:r>
              <a:rPr lang="en-US" sz="2800" dirty="0"/>
              <a:t> </a:t>
            </a:r>
            <a:r>
              <a:rPr lang="en-US" sz="2800" dirty="0" err="1"/>
              <a:t>Chứng</a:t>
            </a:r>
            <a:r>
              <a:rPr lang="en-US" sz="2800" dirty="0"/>
              <a:t> minh </a:t>
            </a:r>
            <a:r>
              <a:rPr lang="en-US" sz="2800" dirty="0" err="1"/>
              <a:t>rằng</a:t>
            </a:r>
            <a:r>
              <a:rPr lang="en-US" sz="2800" dirty="0"/>
              <a:t>:</a:t>
            </a:r>
          </a:p>
          <a:p>
            <a:pPr lvl="0" algn="just" eaLnBrk="1" hangingPunct="1"/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976382"/>
              </p:ext>
            </p:extLst>
          </p:nvPr>
        </p:nvGraphicFramePr>
        <p:xfrm>
          <a:off x="2778125" y="2349500"/>
          <a:ext cx="217011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680" imgH="393480" progId="Equation.DSMT4">
                  <p:embed/>
                </p:oleObj>
              </mc:Choice>
              <mc:Fallback>
                <p:oleObj name="Equation" r:id="rId2" imgW="85068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2349500"/>
                        <a:ext cx="2170113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16" name="Picture 4" descr="Giải sách bài tập Toán 8 | Giải bài tập Sách bài tập Toán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6992"/>
            <a:ext cx="380023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3562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4" name="Picture 4" descr="https://scontent-sin6-1.xx.fbcdn.net/v/t1.15752-9/91058772_2920881147994444_8579652590617231360_n.jpg?_nc_cat=100&amp;_nc_sid=b96e70&amp;_nc_ohc=1O5RT6npZioAX_KPb3M&amp;_nc_ht=scontent-sin6-1.xx&amp;oh=823fd060b11ff4de01abaa2ccd486c1b&amp;oe=5EA0BA8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39" b="65833"/>
          <a:stretch/>
        </p:blipFill>
        <p:spPr bwMode="auto">
          <a:xfrm>
            <a:off x="4572000" y="0"/>
            <a:ext cx="45910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22860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Trong</a:t>
            </a:r>
            <a:r>
              <a:rPr lang="en-US" sz="2400" dirty="0"/>
              <a:t> tam </a:t>
            </a:r>
            <a:r>
              <a:rPr lang="en-US" sz="2400" dirty="0" err="1"/>
              <a:t>giác</a:t>
            </a:r>
            <a:r>
              <a:rPr lang="en-US" sz="2400" dirty="0"/>
              <a:t> ABC, </a:t>
            </a:r>
            <a:r>
              <a:rPr lang="en-US" sz="2400" dirty="0" err="1"/>
              <a:t>có</a:t>
            </a:r>
            <a:r>
              <a:rPr lang="en-US" sz="2400" dirty="0"/>
              <a:t> DE//AC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Talet</a:t>
            </a:r>
            <a:r>
              <a:rPr lang="en-US" sz="2400" dirty="0"/>
              <a:t> ta </a:t>
            </a:r>
            <a:r>
              <a:rPr lang="en-US" sz="2400" dirty="0" err="1"/>
              <a:t>có</a:t>
            </a:r>
            <a:r>
              <a:rPr lang="en-US" sz="2400" dirty="0"/>
              <a:t>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729257"/>
              </p:ext>
            </p:extLst>
          </p:nvPr>
        </p:nvGraphicFramePr>
        <p:xfrm>
          <a:off x="1343372" y="1344612"/>
          <a:ext cx="213677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393480" progId="Equation.DSMT4">
                  <p:embed/>
                </p:oleObj>
              </mc:Choice>
              <mc:Fallback>
                <p:oleObj name="Equation" r:id="rId3" imgW="8380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372" y="1344612"/>
                        <a:ext cx="2136775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7544" y="234315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Trong</a:t>
            </a:r>
            <a:r>
              <a:rPr lang="en-US" sz="2400" dirty="0"/>
              <a:t> tam </a:t>
            </a:r>
            <a:r>
              <a:rPr lang="en-US" sz="2400" dirty="0" err="1"/>
              <a:t>giác</a:t>
            </a:r>
            <a:r>
              <a:rPr lang="en-US" sz="2400" dirty="0"/>
              <a:t> ABC, </a:t>
            </a:r>
            <a:r>
              <a:rPr lang="en-US" sz="2400" dirty="0" err="1"/>
              <a:t>có</a:t>
            </a:r>
            <a:r>
              <a:rPr lang="en-US" sz="2400" dirty="0"/>
              <a:t> DF//AB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Talet</a:t>
            </a:r>
            <a:r>
              <a:rPr lang="en-US" sz="2400" dirty="0"/>
              <a:t> ta </a:t>
            </a:r>
            <a:r>
              <a:rPr lang="en-US" sz="2400" dirty="0" err="1"/>
              <a:t>có</a:t>
            </a:r>
            <a:r>
              <a:rPr lang="en-US" sz="2400" dirty="0"/>
              <a:t>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415075"/>
              </p:ext>
            </p:extLst>
          </p:nvPr>
        </p:nvGraphicFramePr>
        <p:xfrm>
          <a:off x="3819525" y="2943225"/>
          <a:ext cx="22352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6240" imgH="393480" progId="Equation.DSMT4">
                  <p:embed/>
                </p:oleObj>
              </mc:Choice>
              <mc:Fallback>
                <p:oleObj name="Equation" r:id="rId5" imgW="8762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525" y="2943225"/>
                        <a:ext cx="2235200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19944" y="414908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Từ</a:t>
            </a:r>
            <a:r>
              <a:rPr lang="en-US" sz="2400" dirty="0"/>
              <a:t> (1) </a:t>
            </a:r>
            <a:r>
              <a:rPr lang="en-US" sz="2400" dirty="0" err="1"/>
              <a:t>và</a:t>
            </a:r>
            <a:r>
              <a:rPr lang="en-US" sz="2400" dirty="0"/>
              <a:t> (2) ta </a:t>
            </a:r>
            <a:r>
              <a:rPr lang="en-US" sz="2400" dirty="0" err="1"/>
              <a:t>có</a:t>
            </a:r>
            <a:r>
              <a:rPr lang="en-US" sz="2400" dirty="0"/>
              <a:t>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133785"/>
              </p:ext>
            </p:extLst>
          </p:nvPr>
        </p:nvGraphicFramePr>
        <p:xfrm>
          <a:off x="1105693" y="4797152"/>
          <a:ext cx="693261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17640" imgH="393480" progId="Equation.DSMT4">
                  <p:embed/>
                </p:oleObj>
              </mc:Choice>
              <mc:Fallback>
                <p:oleObj name="Equation" r:id="rId7" imgW="27176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693" y="4797152"/>
                        <a:ext cx="6932613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3171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87800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3: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thang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(AB//CD).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song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BC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E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FC,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AE = 4cm, ED = 2cm, BF = 6cm.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99592" y="2492896"/>
            <a:ext cx="4034380" cy="2817604"/>
            <a:chOff x="899592" y="2492896"/>
            <a:chExt cx="4034380" cy="281760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619672" y="5097298"/>
              <a:ext cx="25202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619672" y="2924944"/>
              <a:ext cx="504056" cy="2172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123728" y="2924944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59832" y="2924944"/>
              <a:ext cx="1080120" cy="2172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52650" y="4182988"/>
              <a:ext cx="19082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619672" y="249289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03848" y="2492896"/>
              <a:ext cx="557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23928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47964" y="4941168"/>
              <a:ext cx="686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9592" y="4941168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15616" y="4011121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87800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3: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thang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(AB//CD).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song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BC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E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FC,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AE = 4cm, ED = 2cm, BF = 6cm.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448" y="1676400"/>
            <a:ext cx="59766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1" hangingPunct="1"/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CM: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AC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EF.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Áp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ĐL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Talet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tam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ADC (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 EK//DC)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fr-FR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44408"/>
              </p:ext>
            </p:extLst>
          </p:nvPr>
        </p:nvGraphicFramePr>
        <p:xfrm>
          <a:off x="2408238" y="3128963"/>
          <a:ext cx="298132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393480" progId="Equation.DSMT4">
                  <p:embed/>
                </p:oleObj>
              </mc:Choice>
              <mc:Fallback>
                <p:oleObj name="Equation" r:id="rId2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8" y="3128963"/>
                        <a:ext cx="2981325" cy="998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857885" y="1643050"/>
            <a:ext cx="3250619" cy="2695288"/>
            <a:chOff x="5857885" y="1643050"/>
            <a:chExt cx="3250619" cy="2695288"/>
          </a:xfrm>
        </p:grpSpPr>
        <p:pic>
          <p:nvPicPr>
            <p:cNvPr id="30727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36670" y="1643050"/>
              <a:ext cx="3071834" cy="2695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TextBox 1"/>
            <p:cNvSpPr txBox="1"/>
            <p:nvPr/>
          </p:nvSpPr>
          <p:spPr>
            <a:xfrm>
              <a:off x="6012160" y="226297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857885" y="344304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740352" y="2060848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135238"/>
              </p:ext>
            </p:extLst>
          </p:nvPr>
        </p:nvGraphicFramePr>
        <p:xfrm>
          <a:off x="963613" y="5373688"/>
          <a:ext cx="641667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14600" imgH="393480" progId="Equation.DSMT4">
                  <p:embed/>
                </p:oleObj>
              </mc:Choice>
              <mc:Fallback>
                <p:oleObj name="Equation" r:id="rId5" imgW="251460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5373688"/>
                        <a:ext cx="6416675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4005064"/>
            <a:ext cx="703303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fr-FR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KF//AB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áp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ĐLTL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tam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CAB, ta </a:t>
            </a:r>
            <a:r>
              <a:rPr lang="fr-FR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fr-FR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204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9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85720" y="428604"/>
          <a:ext cx="1000132" cy="719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863" imgH="393529" progId="Equation.DSMT4">
                  <p:embed/>
                </p:oleObj>
              </mc:Choice>
              <mc:Fallback>
                <p:oleObj name="Equation" r:id="rId2" imgW="54586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428604"/>
                        <a:ext cx="1000132" cy="719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286248" y="1214422"/>
          <a:ext cx="500066" cy="66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2100" imgH="393700" progId="Equation.DSMT4">
                  <p:embed/>
                </p:oleObj>
              </mc:Choice>
              <mc:Fallback>
                <p:oleObj name="Equation" r:id="rId4" imgW="292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1214422"/>
                        <a:ext cx="500066" cy="661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86896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Cho tam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ABC.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BC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285852" y="500042"/>
            <a:ext cx="7563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AE = 2ED,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60983" y="1214422"/>
            <a:ext cx="173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en-US" sz="280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 tỉ số  </a:t>
            </a:r>
            <a:endParaRPr lang="en-US" sz="2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1214422"/>
            <a:ext cx="2694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AC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K.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112" y="2132856"/>
            <a:ext cx="4994798" cy="340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01141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7530</TotalTime>
  <Words>893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 2</vt:lpstr>
      <vt:lpstr>HDOfficeLightV0</vt:lpstr>
      <vt:lpstr>Equation</vt:lpstr>
      <vt:lpstr>PowerPoint Presentation</vt:lpstr>
      <vt:lpstr>PowerPoint Presentation</vt:lpstr>
      <vt:lpstr>PowerPoint Presentation</vt:lpstr>
      <vt:lpstr>Bài 1. Cho hình thang ABCD (AB//CD); Qua P thuộc AC kẻ đường thằng song song AB cắt AD, BC lần lượt ở M; N. Biết AM=10cm; MD=20cm; BN=11cm; PC=35cm. Tính AP, NC (Hinh 30)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6: Cho hình thang ABCD(AB//CD); hai đường chéo cắt nhau tại O. Qua O kẻ đường thẳng song song với AB cắt AD, BC thứ tự tại M và N. Chứng minh OM=ON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PowerTemplate</dc:title>
  <dc:creator>Ngapt2</dc:creator>
  <cp:lastModifiedBy>Admin</cp:lastModifiedBy>
  <cp:revision>1108</cp:revision>
  <dcterms:created xsi:type="dcterms:W3CDTF">2014-12-10T15:01:16Z</dcterms:created>
  <dcterms:modified xsi:type="dcterms:W3CDTF">2023-02-12T14:19:21Z</dcterms:modified>
</cp:coreProperties>
</file>