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28"/>
  </p:notesMasterIdLst>
  <p:sldIdLst>
    <p:sldId id="256" r:id="rId7"/>
    <p:sldId id="257" r:id="rId8"/>
    <p:sldId id="301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9" r:id="rId17"/>
    <p:sldId id="270" r:id="rId18"/>
    <p:sldId id="290" r:id="rId19"/>
    <p:sldId id="291" r:id="rId20"/>
    <p:sldId id="292" r:id="rId21"/>
    <p:sldId id="293" r:id="rId22"/>
    <p:sldId id="295" r:id="rId23"/>
    <p:sldId id="297" r:id="rId24"/>
    <p:sldId id="298" r:id="rId25"/>
    <p:sldId id="279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84954" autoAdjust="0"/>
  </p:normalViewPr>
  <p:slideViewPr>
    <p:cSldViewPr snapToGrid="0">
      <p:cViewPr varScale="1">
        <p:scale>
          <a:sx n="62" d="100"/>
          <a:sy n="62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79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 4 học sinh ngồi cạnh nhau làm một nhóm, các bạn trong nhóm bắt thăm câu hỏi của mình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 sinh làm bài cá nhân câu của mình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 sinh trao đổi bài quay vòng để chữa cho bạn. Thống nhất đáp án cả nhóm sau đó gửi bài lên padlet 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 ngẫu nhiên một vài nhóm trình bày bài làm của mình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 thể chữa câu d bằng nhiều cách làm khác nhau.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 4 học sinh ngồi cạnh nhau làm một nhóm, các bạn trong nhóm bắt thăm câu hỏi của mình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 sinh làm bài cá nhân câu của mình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 sinh trao đổi bài quay vòng để chữa cho bạn. Thống nhất đáp án cả nhóm sau đó gửi bài lên padlet 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 ngẫu nhiên một vài nhóm trình bày bài làm của mình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 thể chữa câu d bằng nhiều cách làm khác nhau.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30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 4 học sinh ngồi cạnh nhau làm một nhóm, các bạn trong nhóm bắt thăm câu hỏi của mình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 sinh làm bài cá nhân câu của mình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 sinh trao đổi bài quay vòng để chữa cho bạn. Thống nhất đáp án cả nhóm sau đó gửi bài lên padlet 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 ngẫu nhiên một vài nhóm trình bày bài làm của mình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 thể chữa câu d bằng nhiều cách làm khác nhau.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60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Học sinh lên bảng viết GT – KL, HS dưới lớp làm vào vở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 sinh hoạt động cặp đôi làm bài tập 4/sgk/ trang 108</a:t>
            </a:r>
          </a:p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88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27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98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Học sinh lên bảng viết GT – KL, HS dưới lớp làm vào vở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 động nhóm làm bài tập 5/sgk/trang 108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71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3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0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46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4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76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103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262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396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669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707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31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84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B7419-D7C3-44E5-AFEF-821E7093282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01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676F9D-D1EE-45E7-A99C-4183215978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93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ADCD3A-DF7D-4928-9235-5916281D85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403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DF723A-8D70-4F41-8470-9A47B92F659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009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380FC8-1652-4F68-B252-99C9EC81958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688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1DDA4F-0E2A-4C1E-AE1D-C2B880BEC8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58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A3FC4-2C76-4261-99D5-7AA95741B5E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809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0F8509-E4C9-45B9-B12C-03348099F0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41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7C0D0F-9218-4623-A885-1FF011E2282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9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70B6AD-85A9-4C5B-A661-07E4026E03C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555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695FC8-D5EF-42FF-AC20-199E77B98FD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4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CB289A-AF0F-4747-99E7-D07B5A7B6F8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2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50.png"/><Relationship Id="rId11" Type="http://schemas.openxmlformats.org/officeDocument/2006/relationships/image" Target="../media/image57.jpeg"/><Relationship Id="rId5" Type="http://schemas.openxmlformats.org/officeDocument/2006/relationships/image" Target="../media/image53.PNG"/><Relationship Id="rId10" Type="http://schemas.openxmlformats.org/officeDocument/2006/relationships/image" Target="../media/image360.png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jUctl_1MGKM" TargetMode="External"/><Relationship Id="rId4" Type="http://schemas.openxmlformats.org/officeDocument/2006/relationships/hyperlink" Target="https://youtu.be/jUctl_1MGKM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1.wdp"/><Relationship Id="rId4" Type="http://schemas.openxmlformats.org/officeDocument/2006/relationships/image" Target="../media/image60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image" Target="../media/image460.png"/><Relationship Id="rId3" Type="http://schemas.openxmlformats.org/officeDocument/2006/relationships/image" Target="../media/image59.png"/><Relationship Id="rId7" Type="http://schemas.openxmlformats.org/officeDocument/2006/relationships/image" Target="../media/image42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1.png"/><Relationship Id="rId5" Type="http://schemas.microsoft.com/office/2007/relationships/hdphoto" Target="../media/hdphoto1.wdp"/><Relationship Id="rId10" Type="http://schemas.openxmlformats.org/officeDocument/2006/relationships/image" Target="../media/image450.png"/><Relationship Id="rId4" Type="http://schemas.openxmlformats.org/officeDocument/2006/relationships/image" Target="../media/image60.png"/><Relationship Id="rId9" Type="http://schemas.openxmlformats.org/officeDocument/2006/relationships/image" Target="../media/image44.png"/><Relationship Id="rId14" Type="http://schemas.openxmlformats.org/officeDocument/2006/relationships/image" Target="../media/image4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48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510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3.wdp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0.png"/><Relationship Id="rId3" Type="http://schemas.openxmlformats.org/officeDocument/2006/relationships/image" Target="../media/image64.png"/><Relationship Id="rId7" Type="http://schemas.openxmlformats.org/officeDocument/2006/relationships/image" Target="../media/image57.png"/><Relationship Id="rId12" Type="http://schemas.openxmlformats.org/officeDocument/2006/relationships/image" Target="../media/image620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11" Type="http://schemas.openxmlformats.org/officeDocument/2006/relationships/image" Target="../media/image610.png"/><Relationship Id="rId5" Type="http://schemas.openxmlformats.org/officeDocument/2006/relationships/image" Target="../media/image66.png"/><Relationship Id="rId15" Type="http://schemas.openxmlformats.org/officeDocument/2006/relationships/image" Target="../media/image650.png"/><Relationship Id="rId10" Type="http://schemas.openxmlformats.org/officeDocument/2006/relationships/image" Target="../media/image600.png"/><Relationship Id="rId4" Type="http://schemas.microsoft.com/office/2007/relationships/hdphoto" Target="../media/hdphoto3.wdp"/><Relationship Id="rId9" Type="http://schemas.openxmlformats.org/officeDocument/2006/relationships/image" Target="../media/image590.png"/><Relationship Id="rId14" Type="http://schemas.openxmlformats.org/officeDocument/2006/relationships/image" Target="../media/image64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microsoft.com/office/2007/relationships/hdphoto" Target="../media/hdphoto5.wdp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3" Type="http://schemas.openxmlformats.org/officeDocument/2006/relationships/image" Target="../media/image75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openxmlformats.org/officeDocument/2006/relationships/image" Target="../media/image72.pn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9.png"/><Relationship Id="rId3" Type="http://schemas.openxmlformats.org/officeDocument/2006/relationships/image" Target="../media/image75.png"/><Relationship Id="rId7" Type="http://schemas.openxmlformats.org/officeDocument/2006/relationships/image" Target="../media/image74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87.png"/><Relationship Id="rId5" Type="http://schemas.openxmlformats.org/officeDocument/2006/relationships/image" Target="../media/image77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76.png"/><Relationship Id="rId9" Type="http://schemas.openxmlformats.org/officeDocument/2006/relationships/image" Target="../media/image850.png"/><Relationship Id="rId1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gif"/><Relationship Id="rId18" Type="http://schemas.openxmlformats.org/officeDocument/2006/relationships/slide" Target="slide11.xml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11.xml"/><Relationship Id="rId21" Type="http://schemas.openxmlformats.org/officeDocument/2006/relationships/slide" Target="slide5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gif"/><Relationship Id="rId25" Type="http://schemas.openxmlformats.org/officeDocument/2006/relationships/slide" Target="slide7.xml"/><Relationship Id="rId2" Type="http://schemas.openxmlformats.org/officeDocument/2006/relationships/audio" Target="../media/media1.wma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29" Type="http://schemas.openxmlformats.org/officeDocument/2006/relationships/slide" Target="slide9.xml"/><Relationship Id="rId1" Type="http://schemas.microsoft.com/office/2007/relationships/media" Target="../media/media1.wma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48.png"/><Relationship Id="rId32" Type="http://schemas.openxmlformats.org/officeDocument/2006/relationships/image" Target="../media/image52.png"/><Relationship Id="rId5" Type="http://schemas.openxmlformats.org/officeDocument/2006/relationships/image" Target="../media/image32.jpeg"/><Relationship Id="rId15" Type="http://schemas.openxmlformats.org/officeDocument/2006/relationships/image" Target="../media/image42.gif"/><Relationship Id="rId23" Type="http://schemas.openxmlformats.org/officeDocument/2006/relationships/slide" Target="slide6.xml"/><Relationship Id="rId28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31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41.gif"/><Relationship Id="rId22" Type="http://schemas.openxmlformats.org/officeDocument/2006/relationships/image" Target="../media/image47.png"/><Relationship Id="rId27" Type="http://schemas.openxmlformats.org/officeDocument/2006/relationships/slide" Target="slide8.xml"/><Relationship Id="rId30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3.PNG"/><Relationship Id="rId5" Type="http://schemas.openxmlformats.org/officeDocument/2006/relationships/audio" Target="../media/audio2.wav"/><Relationship Id="rId10" Type="http://schemas.openxmlformats.org/officeDocument/2006/relationships/image" Target="../media/image30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" Target="slide4.xml"/><Relationship Id="rId5" Type="http://schemas.openxmlformats.org/officeDocument/2006/relationships/image" Target="../media/image53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5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4.png"/><Relationship Id="rId5" Type="http://schemas.openxmlformats.org/officeDocument/2006/relationships/slide" Target="slide4.xml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" Target="slide4.xml"/><Relationship Id="rId5" Type="http://schemas.openxmlformats.org/officeDocument/2006/relationships/image" Target="../media/image53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40.png"/><Relationship Id="rId5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246656"/>
            <a:ext cx="1192963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CHƯƠNG IV. GÓC. ĐƯỜNG THẲNG SONG SONG</a:t>
            </a:r>
            <a:endParaRPr lang="en-US" sz="400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 cuối chương </a:t>
            </a:r>
            <a:r>
              <a:rPr lang="en-US" sz="4000" b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IV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smtClean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(tiết 1)</a:t>
            </a:r>
            <a:endParaRPr lang="en-US" sz="440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0" name="Snip Diagonal Corner Rectangle 49"/>
              <p:cNvSpPr/>
              <p:nvPr/>
            </p:nvSpPr>
            <p:spPr>
              <a:xfrm>
                <a:off x="3335628" y="4912963"/>
                <a:ext cx="7037661" cy="723265"/>
              </a:xfrm>
              <a:prstGeom prst="snip2DiagRect">
                <a:avLst/>
              </a:prstGeom>
              <a:solidFill>
                <a:srgbClr val="7030A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i="0" u="none" strike="noStrike" kern="1200" cap="none" spc="0" normalizeH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sub>
                        </m:sSub>
                      </m:e>
                    </m:acc>
                  </m:oMath>
                </a14:m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Snip Diagonal Corner 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628" y="4912963"/>
                <a:ext cx="7037661" cy="723265"/>
              </a:xfrm>
              <a:prstGeom prst="snip2DiagRect">
                <a:avLst/>
              </a:prstGeom>
              <a:blipFill>
                <a:blip r:embed="rId6"/>
                <a:stretch>
                  <a:fillRect l="-1299" b="-184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Đồng-hồ-đếm-ngược-3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9831" y="5883544"/>
            <a:ext cx="1732367" cy="97445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87970" y="451536"/>
            <a:ext cx="10522857" cy="4027474"/>
            <a:chOff x="787970" y="451536"/>
            <a:chExt cx="10522857" cy="4027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Snip Diagonal Corner Rectangle 39"/>
                <p:cNvSpPr/>
                <p:nvPr/>
              </p:nvSpPr>
              <p:spPr>
                <a:xfrm>
                  <a:off x="787970" y="451536"/>
                  <a:ext cx="10522857" cy="4027474"/>
                </a:xfrm>
                <a:prstGeom prst="snip2DiagRect">
                  <a:avLst/>
                </a:prstGeom>
                <a:solidFill>
                  <a:srgbClr val="002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/>
                  <a:r>
                    <a:rPr lang="en-US" sz="3200" b="1" i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Cặp góc nào sau đây là hai góc đối đỉnh</a:t>
                  </a:r>
                </a:p>
                <a:p>
                  <a:pPr lvl="0"/>
                  <a:endParaRPr lang="en-US" sz="1100" b="1" i="1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en-US" sz="3200" b="1" smtClean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sz="3200" smtClean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sz="3200" smtClean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 					</a:t>
                  </a:r>
                </a:p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en-US" sz="3200" b="1" smtClean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</a:t>
                  </a:r>
                  <a:r>
                    <a:rPr lang="en-US" sz="3200" b="1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</a:t>
                  </a:r>
                  <a:r>
                    <a:rPr lang="en-US" sz="320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sz="3200" smtClean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sz="3200" smtClean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		</a:t>
                  </a:r>
                  <a:endParaRPr lang="en-US" sz="3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lvl="0">
                    <a:lnSpc>
                      <a:spcPct val="150000"/>
                    </a:lnSpc>
                  </a:pPr>
                  <a:r>
                    <a:rPr lang="en-US" sz="3200" b="1" smtClean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sz="3200" smtClean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và</a:t>
                  </a:r>
                  <a:r>
                    <a:rPr lang="en-US" sz="3200" b="1" smtClean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𝟒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sz="3200" smtClean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	</a:t>
                  </a:r>
                </a:p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en-US" sz="3200" b="1" smtClean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D.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sz="320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và</a:t>
                  </a:r>
                  <a:r>
                    <a:rPr lang="en-US" sz="3200" b="1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</m:oMath>
                  </a14:m>
                  <a:endParaRPr lang="en-US" sz="36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Snip Diagonal Corner 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970" y="451536"/>
                  <a:ext cx="10522857" cy="4027474"/>
                </a:xfrm>
                <a:prstGeom prst="snip2Diag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 descr="nothing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8807" y="1270368"/>
              <a:ext cx="4972020" cy="2898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259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Uctl_1MGKM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6733" y="0"/>
            <a:ext cx="11268989" cy="6338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01" y="6338807"/>
            <a:ext cx="3158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4"/>
              </a:rPr>
              <a:t>https://</a:t>
            </a:r>
            <a:r>
              <a:rPr lang="en-US" smtClean="0">
                <a:hlinkClick r:id="rId4"/>
              </a:rPr>
              <a:t>youtu.be/jUctl_1MGKM</a:t>
            </a:r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2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1190" y="610584"/>
            <a:ext cx="8087470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 1: Xác định hai đường thẳng song song </a:t>
            </a:r>
            <a:endParaRPr lang="en-US" sz="32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101" y="1255270"/>
            <a:ext cx="1141512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u="sng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en-US" sz="2800" b="1" u="sng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3/ 108/ sgk: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 cặp đường thẳng song song trong mỗi hình và giải thích vì sao?</a:t>
            </a:r>
            <a:endParaRPr lang="en-US" sz="3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1124230" y="2251574"/>
            <a:ext cx="3671565" cy="219052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7258" y="2412317"/>
            <a:ext cx="3727055" cy="194989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1887" y="4529170"/>
            <a:ext cx="3313908" cy="2322567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8"/>
          <a:srcRect l="8396"/>
          <a:stretch/>
        </p:blipFill>
        <p:spPr bwMode="auto">
          <a:xfrm>
            <a:off x="7137258" y="4435887"/>
            <a:ext cx="3277603" cy="2422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0003" y="92680"/>
            <a:ext cx="1043177" cy="9303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8319" y="2602436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smtClean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800" b="1" i="1"/>
          </a:p>
        </p:txBody>
      </p:sp>
      <p:sp>
        <p:nvSpPr>
          <p:cNvPr id="4" name="Rectangle 3"/>
          <p:cNvSpPr/>
          <p:nvPr/>
        </p:nvSpPr>
        <p:spPr>
          <a:xfrm>
            <a:off x="6139962" y="2679380"/>
            <a:ext cx="50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smtClean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2800" b="1" i="1"/>
          </a:p>
        </p:txBody>
      </p:sp>
      <p:sp>
        <p:nvSpPr>
          <p:cNvPr id="6" name="Rectangle 5"/>
          <p:cNvSpPr/>
          <p:nvPr/>
        </p:nvSpPr>
        <p:spPr>
          <a:xfrm>
            <a:off x="318319" y="4840659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smtClean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2800" b="1" i="1"/>
          </a:p>
        </p:txBody>
      </p:sp>
      <p:sp>
        <p:nvSpPr>
          <p:cNvPr id="8" name="Rectangle 7"/>
          <p:cNvSpPr/>
          <p:nvPr/>
        </p:nvSpPr>
        <p:spPr>
          <a:xfrm>
            <a:off x="5962662" y="4943191"/>
            <a:ext cx="50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smtClean="0"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endParaRPr lang="en-US" sz="2800" b="1" i="1"/>
          </a:p>
        </p:txBody>
      </p:sp>
      <p:sp>
        <p:nvSpPr>
          <p:cNvPr id="17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7237" y="53993"/>
            <a:ext cx="6043207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HOẠT ĐỘNG LUYỆN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TẬP , VẬN DỤNG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/>
      <p:bldP spid="4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1190" y="610584"/>
            <a:ext cx="8087470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 1: Xác định hai đường thẳng song song </a:t>
            </a:r>
            <a:endParaRPr lang="en-US" sz="32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1190" y="1063393"/>
            <a:ext cx="1174700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u="sng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en-US" sz="2800" b="1" u="sng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3/ 108/ sgk: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 cặp đường thẳng song song trong mỗi hình và giải thích vì sao?</a:t>
            </a:r>
            <a:endParaRPr lang="en-US" sz="3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147755" y="2546877"/>
            <a:ext cx="3222963" cy="1904291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9319" y="2598527"/>
            <a:ext cx="3421879" cy="1712311"/>
          </a:xfrm>
          <a:prstGeom prst="rect">
            <a:avLst/>
          </a:prstGeom>
        </p:spPr>
      </p:pic>
      <p:pic>
        <p:nvPicPr>
          <p:cNvPr id="16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0003" y="92680"/>
            <a:ext cx="1043177" cy="9303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902" y="2155838"/>
            <a:ext cx="484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mtClean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b="1" i="1"/>
          </a:p>
        </p:txBody>
      </p:sp>
      <p:sp>
        <p:nvSpPr>
          <p:cNvPr id="11" name="Rectangle 10"/>
          <p:cNvSpPr/>
          <p:nvPr/>
        </p:nvSpPr>
        <p:spPr>
          <a:xfrm>
            <a:off x="4386012" y="2034669"/>
            <a:ext cx="503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mtClean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2400" b="1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81329" y="4477915"/>
                <a:ext cx="3009222" cy="474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4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1329" y="4477915"/>
                <a:ext cx="3009222" cy="474169"/>
              </a:xfrm>
              <a:prstGeom prst="rect">
                <a:avLst/>
              </a:prstGeom>
              <a:blipFill>
                <a:blip r:embed="rId7"/>
                <a:stretch>
                  <a:fillRect l="-3245" t="-6494" b="-31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983896" y="4472227"/>
                <a:ext cx="2850589" cy="474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96" y="4472227"/>
                <a:ext cx="2850589" cy="474169"/>
              </a:xfrm>
              <a:prstGeom prst="rect">
                <a:avLst/>
              </a:prstGeom>
              <a:blipFill>
                <a:blip r:embed="rId8"/>
                <a:stretch>
                  <a:fillRect l="-3426" t="-6494" b="-31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-81329" y="5042510"/>
            <a:ext cx="4166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 hai góc ở vị trí so le trong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83896" y="5012269"/>
            <a:ext cx="3722494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 hai góc ở vị trí đồng vị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-110682" y="5655158"/>
                <a:ext cx="4133889" cy="517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∕∕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Dấu hiệu nhận biết)</a:t>
                </a:r>
                <a:endParaRPr lang="en-US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682" y="5655158"/>
                <a:ext cx="4133889" cy="517065"/>
              </a:xfrm>
              <a:prstGeom prst="rect">
                <a:avLst/>
              </a:prstGeom>
              <a:blipFill>
                <a:blip r:embed="rId9"/>
                <a:stretch>
                  <a:fillRect t="-4706" r="-147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013044" y="5634536"/>
                <a:ext cx="4312784" cy="5170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∕∕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24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Dấu hiệu nhận biết)</a:t>
                </a:r>
                <a:endParaRPr lang="en-US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044" y="5634536"/>
                <a:ext cx="4312784" cy="517065"/>
              </a:xfrm>
              <a:prstGeom prst="rect">
                <a:avLst/>
              </a:prstGeom>
              <a:blipFill>
                <a:blip r:embed="rId10"/>
                <a:stretch>
                  <a:fillRect t="-4706" r="-141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6415" y="2433400"/>
            <a:ext cx="3075131" cy="197825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258660" y="2034668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smtClean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2400" b="1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8325828" y="4559237"/>
                <a:ext cx="3919599" cy="8433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=110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+70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4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828" y="4559237"/>
                <a:ext cx="3919599" cy="843308"/>
              </a:xfrm>
              <a:prstGeom prst="rect">
                <a:avLst/>
              </a:prstGeom>
              <a:blipFill>
                <a:blip r:embed="rId13"/>
                <a:stretch>
                  <a:fillRect l="-2488" t="-5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8330812" y="5463327"/>
            <a:ext cx="372735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 hai góc ở vị trí </a:t>
            </a:r>
            <a:r>
              <a:rPr lang="en-US" sz="24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cùng phía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258660" y="6292967"/>
                <a:ext cx="3496085" cy="5170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∕∕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(DH nhận </a:t>
                </a:r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biết)</a:t>
                </a:r>
                <a:endParaRPr lang="en-US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660" y="6292967"/>
                <a:ext cx="3496085" cy="517065"/>
              </a:xfrm>
              <a:prstGeom prst="rect">
                <a:avLst/>
              </a:prstGeom>
              <a:blipFill>
                <a:blip r:embed="rId14"/>
                <a:stretch>
                  <a:fillRect t="-4706" r="-209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>
            <a:off x="3983896" y="1965313"/>
            <a:ext cx="0" cy="4892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58660" y="2004824"/>
            <a:ext cx="0" cy="4892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47755" y="90114"/>
            <a:ext cx="6043207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HOẠT ĐỘNG LUYỆN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TẬP , VẬN DỤNG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889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8" grpId="0"/>
      <p:bldP spid="20" grpId="0"/>
      <p:bldP spid="22" grpId="0"/>
      <p:bldP spid="24" grpId="0" animBg="1"/>
      <p:bldP spid="27" grpId="0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1190" y="610584"/>
            <a:ext cx="8087470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 1: Xác định hai đường thẳng song song </a:t>
            </a:r>
            <a:endParaRPr lang="en-US" sz="32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1190" y="1097335"/>
            <a:ext cx="1175831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u="sng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en-US" sz="2800" b="1" u="sng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3/ 108/ sgk: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 cặp đường thẳng song song trong mỗi hình và giải thích vì sao?</a:t>
            </a:r>
            <a:endParaRPr lang="en-US" sz="3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3"/>
          <a:srcRect l="8396"/>
          <a:stretch/>
        </p:blipFill>
        <p:spPr bwMode="auto">
          <a:xfrm>
            <a:off x="456182" y="2842707"/>
            <a:ext cx="3566543" cy="2705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003" y="92680"/>
            <a:ext cx="1043177" cy="9303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0966" y="2160659"/>
            <a:ext cx="50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smtClean="0"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endParaRPr lang="en-US" sz="2800" b="1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307717" y="4667484"/>
                <a:ext cx="4258248" cy="537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=124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717" y="4667484"/>
                <a:ext cx="4258248" cy="537776"/>
              </a:xfrm>
              <a:prstGeom prst="rect">
                <a:avLst/>
              </a:prstGeom>
              <a:blipFill>
                <a:blip r:embed="rId5"/>
                <a:stretch>
                  <a:fillRect l="-3009" t="-10227" b="-3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4307717" y="5253964"/>
            <a:ext cx="557331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 hai góc ở vị trí đồng vị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307718" y="5762386"/>
                <a:ext cx="5115252" cy="5878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∕∕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(</a:t>
                </a:r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Dấu hiệu nhận biết)</a:t>
                </a:r>
                <a:endParaRPr lang="en-US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718" y="5762386"/>
                <a:ext cx="5115252" cy="587853"/>
              </a:xfrm>
              <a:prstGeom prst="rect">
                <a:avLst/>
              </a:prstGeom>
              <a:blipFill>
                <a:blip r:embed="rId6"/>
                <a:stretch>
                  <a:fillRect t="-7216" b="-19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307717" y="1962721"/>
                <a:ext cx="7621790" cy="27197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giao điểm </a:t>
                </a: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𝑢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i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(Như hình vẽ)</a:t>
                </a:r>
              </a:p>
              <a:p>
                <a:pPr algn="just"/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hai góc kề bù nên:</a:t>
                </a:r>
              </a:p>
              <a:p>
                <a:pPr algn="just"/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80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 đó:</a:t>
                </a:r>
              </a:p>
              <a:p>
                <a:pPr algn="just"/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sz="280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56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24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717" y="1962721"/>
                <a:ext cx="7621790" cy="2719784"/>
              </a:xfrm>
              <a:prstGeom prst="rect">
                <a:avLst/>
              </a:prstGeom>
              <a:blipFill>
                <a:blip r:embed="rId7"/>
                <a:stretch>
                  <a:fillRect l="-1680" t="-2466" r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71190" y="71021"/>
            <a:ext cx="6043207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HOẠT ĐỘNG LUYỆN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TẬP , VẬN DỤNG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060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1190" y="610584"/>
            <a:ext cx="5197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 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2: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toán chứng minh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7094" y="1104307"/>
                <a:ext cx="11415123" cy="25699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b="1" u="sng" smtClean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4/ 108/ sgk:</a:t>
                </a:r>
                <a:r>
                  <a:rPr lang="en-US" sz="2800" b="1" smtClean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sát hình vẽ, trong đó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𝐶𝑥</m:t>
                    </m:r>
                  </m:oMath>
                </a14:m>
                <a:r>
                  <a:rPr lang="en-US" sz="28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28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đường thẳng </a:t>
                </a:r>
                <a14:m>
                  <m:oMath xmlns:m="http://schemas.openxmlformats.org/officeDocument/2006/math">
                    <m:r>
                      <a:rPr lang="en-US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8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cắt đường thẳng </a:t>
                </a:r>
                <a14:m>
                  <m:oMath xmlns:m="http://schemas.openxmlformats.org/officeDocument/2006/math">
                    <m:r>
                      <a:rPr lang="en-US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en-US" sz="28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en-US" sz="28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Tính số đo góc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𝐵𝐶𝑥</m:t>
                    </m:r>
                  </m:oMath>
                </a14:m>
                <a:endParaRPr lang="en-US" sz="280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Chứng minh rằng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𝐶𝑥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Tính số đo góc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𝐵𝐶𝐷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94" y="1104307"/>
                <a:ext cx="11415123" cy="2569934"/>
              </a:xfrm>
              <a:prstGeom prst="rect">
                <a:avLst/>
              </a:prstGeom>
              <a:blipFill>
                <a:blip r:embed="rId3"/>
                <a:stretch>
                  <a:fillRect l="-1068" t="-1659" b="-3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520" t="9822" r="12076" b="11820"/>
          <a:stretch/>
        </p:blipFill>
        <p:spPr>
          <a:xfrm>
            <a:off x="0" y="3610494"/>
            <a:ext cx="6167617" cy="3247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827794" y="3674241"/>
                <a:ext cx="3602718" cy="537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acc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=90</m:t>
                    </m:r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𝐶𝑥</m:t>
                    </m:r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8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794" y="3674241"/>
                <a:ext cx="3602718" cy="5377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820741" y="4241934"/>
                <a:ext cx="3609771" cy="4452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𝐴𝐵𝐶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=45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°, 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𝐶𝐷𝐸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=60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8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0741" y="4241934"/>
                <a:ext cx="3609771" cy="4452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827794" y="5036239"/>
                <a:ext cx="2463081" cy="161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𝐵𝐶𝑥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=?</m:t>
                    </m:r>
                  </m:oMath>
                </a14:m>
                <a:endParaRPr lang="en-US" sz="2800" b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28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𝐶𝑥</m:t>
                    </m:r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// </m:t>
                    </m:r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en-US" sz="28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en-US" sz="28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=?</m:t>
                    </m:r>
                  </m:oMath>
                </a14:m>
                <a:r>
                  <a:rPr lang="en-US" sz="28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794" y="5036239"/>
                <a:ext cx="2463081" cy="1611980"/>
              </a:xfrm>
              <a:prstGeom prst="rect">
                <a:avLst/>
              </a:prstGeom>
              <a:blipFill>
                <a:blip r:embed="rId8"/>
                <a:stretch>
                  <a:fillRect l="-4950" t="-1887" b="-6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408190" y="3674241"/>
            <a:ext cx="0" cy="2973978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416298" y="4881256"/>
            <a:ext cx="5532895" cy="16208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575601" y="4093082"/>
            <a:ext cx="683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GT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4912" y="5561707"/>
            <a:ext cx="623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1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2204" y="42891"/>
            <a:ext cx="6043207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HOẠT ĐỘNG LUYỆN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TẬP , VẬN DỤNG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021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uiExpand="1" build="allAtOnce"/>
      <p:bldP spid="3" grpId="0"/>
      <p:bldP spid="4" grpId="0"/>
      <p:bldP spid="6" grpId="0"/>
      <p:bldP spid="14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066" y="640619"/>
            <a:ext cx="2882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4/ 108/ sgk: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520" t="9822" r="12076" b="11820"/>
          <a:stretch/>
        </p:blipFill>
        <p:spPr>
          <a:xfrm>
            <a:off x="171190" y="1317861"/>
            <a:ext cx="4445353" cy="2340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44167" y="4211779"/>
                <a:ext cx="3112199" cy="474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acc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=90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𝐶𝑥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167" y="4211779"/>
                <a:ext cx="3112199" cy="4741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44167" y="4697379"/>
                <a:ext cx="3090974" cy="381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𝐴𝐵𝐶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=45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°, 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𝐶𝐷𝐸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=60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167" y="4697379"/>
                <a:ext cx="3090974" cy="381643"/>
              </a:xfrm>
              <a:prstGeom prst="rect">
                <a:avLst/>
              </a:prstGeom>
              <a:blipFill>
                <a:blip r:embed="rId6"/>
                <a:stretch>
                  <a:fillRect l="-1775" t="-19355" r="-26233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00309" y="5224681"/>
                <a:ext cx="2463081" cy="1394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𝐵𝐶𝑥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=?</m:t>
                    </m:r>
                  </m:oMath>
                </a14:m>
                <a:endParaRPr lang="en-US" sz="2400" b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𝐶𝑥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// 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en-US" sz="24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=?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309" y="5224681"/>
                <a:ext cx="2463081" cy="1394869"/>
              </a:xfrm>
              <a:prstGeom prst="rect">
                <a:avLst/>
              </a:prstGeom>
              <a:blipFill>
                <a:blip r:embed="rId7"/>
                <a:stretch>
                  <a:fillRect l="-3704" t="-131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 flipH="1">
            <a:off x="992600" y="4255755"/>
            <a:ext cx="5072" cy="2284303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71190" y="5145813"/>
            <a:ext cx="4122549" cy="12077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78898" y="4413116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GT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380" y="5277854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</a:t>
            </a:r>
            <a:endParaRPr lang="en-US" sz="24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66978" y="490972"/>
                <a:ext cx="332623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(gt) nên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78" y="490972"/>
                <a:ext cx="3326232" cy="523220"/>
              </a:xfrm>
              <a:prstGeom prst="rect">
                <a:avLst/>
              </a:prstGeom>
              <a:blipFill>
                <a:blip r:embed="rId8"/>
                <a:stretch>
                  <a:fillRect l="-3663" t="-12941" r="-2564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566978" y="1014192"/>
                <a:ext cx="6365525" cy="5375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𝐵𝐶𝑥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 </a:t>
                </a:r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le </a:t>
                </a:r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trong)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78" y="1014192"/>
                <a:ext cx="6365525" cy="537583"/>
              </a:xfrm>
              <a:prstGeom prst="rect">
                <a:avLst/>
              </a:prstGeom>
              <a:blipFill>
                <a:blip r:embed="rId9"/>
                <a:stretch>
                  <a:fillRect t="-8989" r="-766" b="-29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5056725" y="490972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566978" y="1732952"/>
                <a:ext cx="7068107" cy="537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=90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+90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78" y="1732952"/>
                <a:ext cx="7068107" cy="537583"/>
              </a:xfrm>
              <a:prstGeom prst="rect">
                <a:avLst/>
              </a:prstGeom>
              <a:blipFill>
                <a:blip r:embed="rId10"/>
                <a:stretch>
                  <a:fillRect l="-1724" t="-9091" b="-3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5566978" y="2302216"/>
            <a:ext cx="626613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 hai góc ở vị trí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cùng phía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640538" y="2763651"/>
                <a:ext cx="6304396" cy="5878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∕∕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(DH nhận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biết)</a:t>
                </a:r>
                <a:endParaRPr lang="en-US" sz="3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538" y="2763651"/>
                <a:ext cx="6304396" cy="587853"/>
              </a:xfrm>
              <a:prstGeom prst="rect">
                <a:avLst/>
              </a:prstGeom>
              <a:blipFill>
                <a:blip r:embed="rId11"/>
                <a:stretch>
                  <a:fillRect t="-7216" b="-19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056725" y="1732952"/>
            <a:ext cx="583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567494" y="3245926"/>
                <a:ext cx="322524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 có: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(gt)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494" y="3245926"/>
                <a:ext cx="3225242" cy="523220"/>
              </a:xfrm>
              <a:prstGeom prst="rect">
                <a:avLst/>
              </a:prstGeom>
              <a:blipFill>
                <a:blip r:embed="rId12"/>
                <a:stretch>
                  <a:fillRect l="-3781" t="-11628" r="-264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640538" y="3769883"/>
                <a:ext cx="6551462" cy="5878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𝐶𝑥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∕∕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(Do cùng song song với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538" y="3769883"/>
                <a:ext cx="6551462" cy="587853"/>
              </a:xfrm>
              <a:prstGeom prst="rect">
                <a:avLst/>
              </a:prstGeom>
              <a:blipFill>
                <a:blip r:embed="rId13"/>
                <a:stretch>
                  <a:fillRect t="-7216" r="-1860" b="-19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5056725" y="4520811"/>
            <a:ext cx="583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447708" y="4559876"/>
                <a:ext cx="52414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(chứng minh b) nên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708" y="4559876"/>
                <a:ext cx="5241435" cy="523220"/>
              </a:xfrm>
              <a:prstGeom prst="rect">
                <a:avLst/>
              </a:prstGeom>
              <a:blipFill>
                <a:blip r:embed="rId14"/>
                <a:stretch>
                  <a:fillRect l="-2445" t="-11628" r="-128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447708" y="5044031"/>
                <a:ext cx="6365397" cy="5375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𝐶𝑥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𝐶𝐷𝐸</m:t>
                        </m:r>
                      </m:e>
                    </m:acc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(hai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 </a:t>
                </a:r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le </a:t>
                </a:r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trong)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708" y="5044031"/>
                <a:ext cx="6365397" cy="537583"/>
              </a:xfrm>
              <a:prstGeom prst="rect">
                <a:avLst/>
              </a:prstGeom>
              <a:blipFill>
                <a:blip r:embed="rId15"/>
                <a:stretch>
                  <a:fillRect t="-8989" r="-670" b="-29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447708" y="5588111"/>
                <a:ext cx="6744292" cy="537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𝐵𝐶𝑥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𝐷𝐶𝑥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hai góc kề nhau nên: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708" y="5588111"/>
                <a:ext cx="6744292" cy="537583"/>
              </a:xfrm>
              <a:prstGeom prst="rect">
                <a:avLst/>
              </a:prstGeom>
              <a:blipFill>
                <a:blip r:embed="rId16"/>
                <a:stretch>
                  <a:fillRect l="-1899" t="-10227" r="-542" b="-3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402950" y="6132191"/>
                <a:ext cx="6521401" cy="537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𝐵𝐶𝐷</m:t>
                          </m:r>
                        </m:e>
                      </m:acc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𝐵𝐶𝑥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</m:acc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𝐷𝐶𝑥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=45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°+60°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=135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m:oMathPara>
                </a14:m>
                <a:endParaRPr lang="en-US" sz="2800" b="0" smtClean="0">
                  <a:solidFill>
                    <a:schemeClr val="tx1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950" y="6132191"/>
                <a:ext cx="6521401" cy="53758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0" y="8854"/>
            <a:ext cx="6043207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HOẠT ĐỘNG LUYỆN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TẬP , VẬN DỤNG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65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2" grpId="0"/>
      <p:bldP spid="23" grpId="0" animBg="1"/>
      <p:bldP spid="24" grpId="0" animBg="1"/>
      <p:bldP spid="25" grpId="0"/>
      <p:bldP spid="26" grpId="0"/>
      <p:bldP spid="27" grpId="0" animBg="1"/>
      <p:bldP spid="28" grpId="0"/>
      <p:bldP spid="29" grpId="0"/>
      <p:bldP spid="30" grpId="0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908" y="254484"/>
            <a:ext cx="5197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 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2: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toán chứng minh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49670" y="700801"/>
                <a:ext cx="11415123" cy="3065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b="1" u="sng" smtClean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5/ 108/ sgk:</a:t>
                </a:r>
                <a:r>
                  <a:rPr lang="en-US" sz="2800" b="1" smtClean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sát hình vẽ, trong đó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𝑚𝑞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∕∕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𝑥𝑡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280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Kể </a:t>
                </a:r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tên các cặp góc đồng vị bằng </a:t>
                </a: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 </a:t>
                </a:r>
              </a:p>
              <a:p>
                <a:pPr lvl="0" algn="just">
                  <a:lnSpc>
                    <a:spcPct val="115000"/>
                  </a:lnSpc>
                </a:pP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Tính số đo các góc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𝐶𝐷𝐸</m:t>
                    </m:r>
                  </m:oMath>
                </a14:m>
                <a:endParaRPr lang="en-US" sz="280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15000"/>
                  </a:lnSpc>
                </a:pP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Bạn Nam cho rằng: qua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kẻ một đường thẳng song song với hai đường thẳng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𝑚𝑞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𝑥𝑡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 sẽ tính được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𝐸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82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Theo em Nam nói đúng hay sai? Vì sao?</a:t>
                </a:r>
                <a:endParaRPr lang="en-US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70" y="700801"/>
                <a:ext cx="11415123" cy="3065455"/>
              </a:xfrm>
              <a:prstGeom prst="rect">
                <a:avLst/>
              </a:prstGeom>
              <a:blipFill>
                <a:blip r:embed="rId3"/>
                <a:stretch>
                  <a:fillRect l="-1122" t="-1590" r="-1068" b="-3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217993" y="3439240"/>
                <a:ext cx="17376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𝑚𝑞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∕∕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𝑥𝑡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93" y="3439240"/>
                <a:ext cx="173765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227931" y="4024815"/>
                <a:ext cx="3455433" cy="4452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𝐴𝐵𝐶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=37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°, 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𝑧𝐸𝑡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=45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8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931" y="4024815"/>
                <a:ext cx="3455433" cy="4452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161282" y="4543244"/>
                <a:ext cx="5972309" cy="1099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</a:t>
                </a:r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cặp góc đồng vị bằng </a:t>
                </a: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nhau?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28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𝐴𝐶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=?</m:t>
                    </m:r>
                  </m:oMath>
                </a14:m>
                <a:r>
                  <a:rPr lang="en-US" sz="28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𝐷𝐸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=?</m:t>
                    </m:r>
                  </m:oMath>
                </a14:m>
                <a:r>
                  <a:rPr lang="en-US" sz="28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282" y="4543244"/>
                <a:ext cx="5972309" cy="1099916"/>
              </a:xfrm>
              <a:prstGeom prst="rect">
                <a:avLst/>
              </a:prstGeom>
              <a:blipFill>
                <a:blip r:embed="rId6"/>
                <a:stretch>
                  <a:fillRect l="-2145" t="-3867" b="-9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6025629" y="3612992"/>
            <a:ext cx="0" cy="2973978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98165" y="4521178"/>
            <a:ext cx="6788216" cy="22066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351110" y="3635444"/>
            <a:ext cx="683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GT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83449" y="5161230"/>
            <a:ext cx="623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393" y="3674241"/>
            <a:ext cx="4648288" cy="3183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143921" y="5600983"/>
                <a:ext cx="5989670" cy="1099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Kẻ đường thẳng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28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8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song song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𝑚𝑞</m:t>
                    </m:r>
                  </m:oMath>
                </a14:m>
                <a:r>
                  <a:rPr lang="en-US" sz="28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𝑥𝑡</m:t>
                    </m:r>
                  </m:oMath>
                </a14:m>
                <a:r>
                  <a:rPr lang="en-US" sz="28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Tính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𝐵𝐶𝐸</m:t>
                        </m:r>
                      </m:e>
                    </m:acc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=82</m:t>
                    </m:r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r>
                  <a:rPr lang="en-US" sz="28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921" y="5600983"/>
                <a:ext cx="5989670" cy="1099916"/>
              </a:xfrm>
              <a:prstGeom prst="rect">
                <a:avLst/>
              </a:prstGeom>
              <a:blipFill>
                <a:blip r:embed="rId9"/>
                <a:stretch>
                  <a:fillRect l="-2138" t="-4444" r="-2037" b="-1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67" y="3635444"/>
            <a:ext cx="4945783" cy="3196070"/>
          </a:xfrm>
          <a:prstGeom prst="rect">
            <a:avLst/>
          </a:prstGeom>
        </p:spPr>
      </p:pic>
      <p:sp>
        <p:nvSpPr>
          <p:cNvPr id="16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090385" y="29103"/>
            <a:ext cx="6043207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HOẠT ĐỘNG LUYỆN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TẬP , VẬN DỤNG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3204" y="712589"/>
            <a:ext cx="1043177" cy="8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31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  <p:bldP spid="6" grpId="0"/>
      <p:bldP spid="14" grpId="0"/>
      <p:bldP spid="17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98" y="69605"/>
            <a:ext cx="2882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en-US" sz="2800" b="1" u="sng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5/ </a:t>
            </a:r>
            <a:r>
              <a:rPr lang="en-US" sz="2800" b="1" u="sng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108/ sgk: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741270" y="3231130"/>
                <a:ext cx="151650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𝑚𝑞</m:t>
                      </m:r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∕∕</m:t>
                      </m:r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𝑥𝑡</m:t>
                      </m:r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70" y="3231130"/>
                <a:ext cx="1516505" cy="461665"/>
              </a:xfrm>
              <a:prstGeom prst="rect">
                <a:avLst/>
              </a:prstGeom>
              <a:blipFill>
                <a:blip r:embed="rId3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41270" y="3717197"/>
                <a:ext cx="2959785" cy="381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𝐴𝐵𝐶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=37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°, 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𝑧𝐸𝑡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=45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70" y="3717197"/>
                <a:ext cx="2959785" cy="381643"/>
              </a:xfrm>
              <a:prstGeom prst="rect">
                <a:avLst/>
              </a:prstGeom>
              <a:blipFill>
                <a:blip r:embed="rId4"/>
                <a:stretch>
                  <a:fillRect l="-2062" t="-19355" r="-2268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720208" y="4234382"/>
                <a:ext cx="4470544" cy="13806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Các </a:t>
                </a:r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cặp góc đồng vị bằng </a:t>
                </a:r>
                <a:r>
                  <a:rPr lang="en-US" sz="24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nhau?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𝐴𝐶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=?</m:t>
                    </m:r>
                  </m:oMath>
                </a14:m>
                <a:r>
                  <a:rPr lang="en-US" sz="24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𝐷𝐸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=?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08" y="4234382"/>
                <a:ext cx="4470544" cy="1380699"/>
              </a:xfrm>
              <a:prstGeom prst="rect">
                <a:avLst/>
              </a:prstGeom>
              <a:blipFill>
                <a:blip r:embed="rId5"/>
                <a:stretch>
                  <a:fillRect l="-2044" t="-1770" r="-2044" b="-6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/>
          <p:cNvCxnSpPr/>
          <p:nvPr/>
        </p:nvCxnSpPr>
        <p:spPr>
          <a:xfrm>
            <a:off x="702846" y="3326430"/>
            <a:ext cx="0" cy="353157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00418" y="4151397"/>
            <a:ext cx="5090334" cy="33657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91781" y="3458093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GT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0418" y="4858501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</a:t>
            </a:r>
            <a:endParaRPr lang="en-US" sz="24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20208" y="5477301"/>
                <a:ext cx="4449482" cy="13806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Kẻ đường thẳng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song song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𝑚𝑞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𝑥𝑡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Tính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𝐵𝐶𝐸</m:t>
                        </m:r>
                      </m:e>
                    </m:acc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=82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08" y="5477301"/>
                <a:ext cx="4449482" cy="1380699"/>
              </a:xfrm>
              <a:prstGeom prst="rect">
                <a:avLst/>
              </a:prstGeom>
              <a:blipFill>
                <a:blip r:embed="rId6"/>
                <a:stretch>
                  <a:fillRect l="-2055" t="-1770" r="-2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90385" y="909535"/>
                <a:ext cx="4094326" cy="890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𝐶𝐴𝑚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𝑧𝐸𝐷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𝐶𝐴𝐵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𝑧𝐸𝑡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800" i="1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𝑛𝐴𝑚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𝐶𝐸𝐷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385" y="909535"/>
                <a:ext cx="4094326" cy="890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5506571" y="791308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090385" y="1873467"/>
                <a:ext cx="4311308" cy="982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𝐴𝐵𝑝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𝑥𝐷𝐶</m:t>
                        </m:r>
                      </m:e>
                    </m:acc>
                  </m:oMath>
                </a14:m>
                <a:r>
                  <a:rPr lang="en-US" sz="2800" smtClean="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𝐵𝑝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𝐷𝐶</m:t>
                        </m:r>
                      </m:e>
                    </m:acc>
                  </m:oMath>
                </a14:m>
                <a:endParaRPr lang="en-US" sz="2800" smtClean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𝑥𝐷𝑦</m:t>
                        </m:r>
                      </m:e>
                    </m:acc>
                  </m:oMath>
                </a14:m>
                <a:r>
                  <a:rPr lang="en-US" sz="280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𝑞𝐵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𝐸𝐷𝑦</m:t>
                        </m:r>
                      </m:e>
                    </m:acc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385" y="1873467"/>
                <a:ext cx="4311308" cy="982833"/>
              </a:xfrm>
              <a:prstGeom prst="rect">
                <a:avLst/>
              </a:prstGeom>
              <a:blipFill>
                <a:blip r:embed="rId10"/>
                <a:stretch>
                  <a:fillRect t="-432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972675" y="3095353"/>
                <a:ext cx="5987537" cy="9684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𝐴𝐸𝐷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𝑧𝐸𝑡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=45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góc đối đỉnh)</a:t>
                </a: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675" y="3095353"/>
                <a:ext cx="5987537" cy="968470"/>
              </a:xfrm>
              <a:prstGeom prst="rect">
                <a:avLst/>
              </a:prstGeom>
              <a:blipFill>
                <a:blip r:embed="rId11"/>
                <a:stretch>
                  <a:fillRect l="-2138" t="-6918" r="-815" b="-16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883362" y="4978945"/>
                <a:ext cx="6452985" cy="5577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𝐴𝐸𝐷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=45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(Hai góc so le trong)</a:t>
                </a:r>
                <a:endParaRPr lang="en-US"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362" y="4978945"/>
                <a:ext cx="6452985" cy="557781"/>
              </a:xfrm>
              <a:prstGeom prst="rect">
                <a:avLst/>
              </a:prstGeom>
              <a:blipFill>
                <a:blip r:embed="rId12"/>
                <a:stretch>
                  <a:fillRect t="-6593" r="-661" b="-29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509559" y="3095353"/>
            <a:ext cx="583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972675" y="4024838"/>
                <a:ext cx="6160917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𝑚𝑞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𝑥𝑡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(gt),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𝑝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cắt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𝑚𝑞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𝑥𝑡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i="1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(như hình vẽ) </a:t>
                </a:r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675" y="4024838"/>
                <a:ext cx="6160917" cy="954107"/>
              </a:xfrm>
              <a:prstGeom prst="rect">
                <a:avLst/>
              </a:prstGeom>
              <a:blipFill>
                <a:blip r:embed="rId13"/>
                <a:stretch>
                  <a:fillRect l="-2079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857201" y="5565757"/>
                <a:ext cx="6365140" cy="5577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𝐶𝐷𝐸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37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(Hai góc so le trong)</a:t>
                </a:r>
                <a:endParaRPr lang="en-US"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201" y="5565757"/>
                <a:ext cx="6365140" cy="557781"/>
              </a:xfrm>
              <a:prstGeom prst="rect">
                <a:avLst/>
              </a:prstGeom>
              <a:blipFill>
                <a:blip r:embed="rId14"/>
                <a:stretch>
                  <a:fillRect t="-5435" r="-670"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090385" y="29103"/>
            <a:ext cx="6043207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HOẠT ĐỘNG LUYỆN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TẬP , VẬN DỤNG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830" y="582288"/>
            <a:ext cx="3958421" cy="271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0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9" grpId="0"/>
      <p:bldP spid="22" grpId="0"/>
      <p:bldP spid="24" grpId="0"/>
      <p:bldP spid="25" grpId="0"/>
      <p:bldP spid="26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98" y="69605"/>
            <a:ext cx="2882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en-US" sz="2800" b="1" u="sng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5/ </a:t>
            </a:r>
            <a:r>
              <a:rPr lang="en-US" sz="2800" b="1" u="sng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108/ sgk: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/>
          </a:p>
        </p:txBody>
      </p:sp>
      <p:sp>
        <p:nvSpPr>
          <p:cNvPr id="34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090385" y="29103"/>
            <a:ext cx="6043207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HOẠT ĐỘNG LUYỆN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TẬP , VẬN DỤNG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741270" y="3231130"/>
                <a:ext cx="151650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𝑚𝑞</m:t>
                      </m:r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∕∕</m:t>
                      </m:r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𝑥𝑡</m:t>
                      </m:r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70" y="3231130"/>
                <a:ext cx="1516505" cy="461665"/>
              </a:xfrm>
              <a:prstGeom prst="rect">
                <a:avLst/>
              </a:prstGeom>
              <a:blipFill>
                <a:blip r:embed="rId3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41270" y="3717197"/>
                <a:ext cx="2959785" cy="381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𝐴𝐵𝐶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=37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°, 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𝑧𝐸𝑡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=45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70" y="3717197"/>
                <a:ext cx="2959785" cy="381643"/>
              </a:xfrm>
              <a:prstGeom prst="rect">
                <a:avLst/>
              </a:prstGeom>
              <a:blipFill>
                <a:blip r:embed="rId4"/>
                <a:stretch>
                  <a:fillRect l="-2062" t="-19355" r="-2268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720208" y="4234382"/>
                <a:ext cx="4470544" cy="13806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Các </a:t>
                </a:r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cặp góc đồng vị bằng </a:t>
                </a:r>
                <a:r>
                  <a:rPr lang="en-US" sz="24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nhau?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𝐴𝐶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=?</m:t>
                    </m:r>
                  </m:oMath>
                </a14:m>
                <a:r>
                  <a:rPr lang="en-US" sz="24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𝐷𝐸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=?</m:t>
                    </m:r>
                  </m:oMath>
                </a14:m>
                <a:r>
                  <a:rPr lang="en-US" sz="24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08" y="4234382"/>
                <a:ext cx="4470544" cy="1380699"/>
              </a:xfrm>
              <a:prstGeom prst="rect">
                <a:avLst/>
              </a:prstGeom>
              <a:blipFill>
                <a:blip r:embed="rId5"/>
                <a:stretch>
                  <a:fillRect l="-2044" t="-1770" r="-2044" b="-6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/>
          <p:cNvCxnSpPr/>
          <p:nvPr/>
        </p:nvCxnSpPr>
        <p:spPr>
          <a:xfrm>
            <a:off x="702846" y="3326430"/>
            <a:ext cx="0" cy="353157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00418" y="4151397"/>
            <a:ext cx="5090334" cy="33657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91781" y="3458093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GT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0418" y="4858501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</a:t>
            </a:r>
            <a:endParaRPr lang="en-US" sz="240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20208" y="5477301"/>
                <a:ext cx="4449482" cy="13806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smtClean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Kẻ đường thẳng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240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40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song song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𝑚𝑞</m:t>
                    </m:r>
                  </m:oMath>
                </a14:m>
                <a:r>
                  <a:rPr lang="en-US" sz="240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𝑥𝑡</m:t>
                    </m:r>
                  </m:oMath>
                </a14:m>
                <a:r>
                  <a:rPr lang="en-US" sz="240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Tính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𝐵𝐶𝐸</m:t>
                        </m:r>
                      </m:e>
                    </m:acc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=82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r>
                  <a:rPr lang="en-US" sz="240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08" y="5477301"/>
                <a:ext cx="4449482" cy="1380699"/>
              </a:xfrm>
              <a:prstGeom prst="rect">
                <a:avLst/>
              </a:prstGeom>
              <a:blipFill>
                <a:blip r:embed="rId6"/>
                <a:stretch>
                  <a:fillRect l="-2055" t="-1770" r="-2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686" y="554931"/>
            <a:ext cx="4370827" cy="265772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506571" y="791308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976762" y="3418089"/>
                <a:ext cx="5869812" cy="5375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𝐸𝐶𝑐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𝑧𝐸𝑡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=45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góc đồng vị)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762" y="3418089"/>
                <a:ext cx="5869812" cy="537583"/>
              </a:xfrm>
              <a:prstGeom prst="rect">
                <a:avLst/>
              </a:prstGeom>
              <a:blipFill>
                <a:blip r:embed="rId9"/>
                <a:stretch>
                  <a:fillRect t="-10227" r="-1142" b="-3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725177" y="2274211"/>
                <a:ext cx="6546857" cy="604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𝐵𝐶𝑐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37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góc so le trong)</a:t>
                </a:r>
                <a:endParaRPr lang="en-US" sz="3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177" y="2274211"/>
                <a:ext cx="6546857" cy="604396"/>
              </a:xfrm>
              <a:prstGeom prst="rect">
                <a:avLst/>
              </a:prstGeom>
              <a:blipFill>
                <a:blip r:embed="rId10"/>
                <a:stretch>
                  <a:fillRect t="-5051" r="-745" b="-19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885984" y="1796778"/>
                <a:ext cx="616091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𝑚𝑞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(gt) nên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984" y="1796778"/>
                <a:ext cx="6160917" cy="523220"/>
              </a:xfrm>
              <a:prstGeom prst="rect">
                <a:avLst/>
              </a:prstGeom>
              <a:blipFill>
                <a:blip r:embed="rId11"/>
                <a:stretch>
                  <a:fillRect l="-207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976762" y="848028"/>
                <a:ext cx="5983449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Kẻ đường thẳng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song song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𝑚𝑞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𝑥𝑡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2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762" y="848028"/>
                <a:ext cx="5983449" cy="954107"/>
              </a:xfrm>
              <a:prstGeom prst="rect">
                <a:avLst/>
              </a:prstGeom>
              <a:blipFill>
                <a:blip r:embed="rId12"/>
                <a:stretch>
                  <a:fillRect l="-2037" t="-6369" r="-2444" b="-15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918145" y="2847213"/>
                <a:ext cx="616091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𝑥𝑡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(gt) nên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145" y="2847213"/>
                <a:ext cx="6160917" cy="523220"/>
              </a:xfrm>
              <a:prstGeom prst="rect">
                <a:avLst/>
              </a:prstGeom>
              <a:blipFill>
                <a:blip r:embed="rId13"/>
                <a:stretch>
                  <a:fillRect l="-207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819628" y="4045794"/>
                <a:ext cx="6227273" cy="9684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hai góc kề nhau nên: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628" y="4045794"/>
                <a:ext cx="6227273" cy="968470"/>
              </a:xfrm>
              <a:prstGeom prst="rect">
                <a:avLst/>
              </a:prstGeom>
              <a:blipFill>
                <a:blip r:embed="rId14"/>
                <a:stretch>
                  <a:fillRect l="-2057" t="-5660" r="-1959" b="-16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798478" y="4589709"/>
                <a:ext cx="6289768" cy="537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𝐵𝐶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</m:acc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𝐵𝐶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</m:acc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=37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°+45°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=82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m:oMathPara>
                </a14:m>
                <a:endParaRPr lang="en-US" sz="2800" b="0" smtClean="0">
                  <a:solidFill>
                    <a:schemeClr val="tx1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478" y="4589709"/>
                <a:ext cx="6289768" cy="53758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918145" y="5116795"/>
            <a:ext cx="5203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 khẳng định của Nam đúng.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9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  <p:bldP spid="2" grpId="0"/>
      <p:bldP spid="23" grpId="0"/>
      <p:bldP spid="27" grpId="0" animBg="1"/>
      <p:bldP spid="28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81" y="873508"/>
            <a:ext cx="8378529" cy="750532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theo các yêu cầu sau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F9BD0EA-8A82-4EEC-BF24-49675928EA0D}"/>
              </a:ext>
            </a:extLst>
          </p:cNvPr>
          <p:cNvSpPr txBox="1">
            <a:spLocks/>
          </p:cNvSpPr>
          <p:nvPr/>
        </p:nvSpPr>
        <p:spPr>
          <a:xfrm>
            <a:off x="848295" y="1793988"/>
            <a:ext cx="10523348" cy="13421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Sử dụng sơ đồ tư duy </a:t>
            </a:r>
          </a:p>
          <a:p>
            <a:pPr marL="0" indent="0" algn="just">
              <a:buNone/>
            </a:pPr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Trình bày </a:t>
            </a:r>
            <a:r>
              <a:rPr lang="vi-VN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 </a:t>
            </a:r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 tâm của chương IV</a:t>
            </a:r>
            <a:r>
              <a:rPr lang="vi-VN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 bài tập chính đã học trong </a:t>
            </a:r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chương IV?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5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742" y="3876880"/>
            <a:ext cx="3258005" cy="29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5" name="Rectangle 4"/>
          <p:cNvSpPr/>
          <p:nvPr/>
        </p:nvSpPr>
        <p:spPr>
          <a:xfrm>
            <a:off x="736899" y="2030119"/>
            <a:ext cx="10694504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lại toàn bộ nội dung bài đã học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ôn tập lại kiến thức toàn bộ chương IV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vẽ 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thiện 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 đồ tư duy vào </a:t>
            </a:r>
            <a:r>
              <a:rPr lang="vi-VN" sz="32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vở</a:t>
            </a: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Làm bài tập trong sách bài tập</a:t>
            </a:r>
            <a:endParaRPr lang="en-US" sz="3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Tìm hiểu về nhà toán học Euclid</a:t>
            </a:r>
            <a:r>
              <a:rPr lang="en-US" sz="3200" b="1" u="sng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3476625"/>
            <a:ext cx="16875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8338"/>
            <a:ext cx="252888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2444750"/>
            <a:ext cx="18256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887413"/>
            <a:ext cx="2011363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441325"/>
            <a:ext cx="1063625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1241425"/>
            <a:ext cx="273685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3001963"/>
            <a:ext cx="2830513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5" y="5759450"/>
            <a:ext cx="16240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3" y="5203825"/>
            <a:ext cx="190341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3675063"/>
            <a:ext cx="307816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3176588"/>
            <a:ext cx="22225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88" y="3089275"/>
            <a:ext cx="233203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363" y="2774950"/>
            <a:ext cx="20970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2036763"/>
            <a:ext cx="348138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913063"/>
            <a:ext cx="42957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144463"/>
            <a:ext cx="18002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63500"/>
            <a:ext cx="13208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57188"/>
            <a:ext cx="16446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044700"/>
            <a:ext cx="16097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057525"/>
            <a:ext cx="14732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181475"/>
            <a:ext cx="17176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5205413"/>
            <a:ext cx="15827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45175"/>
            <a:ext cx="1484313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3714750"/>
            <a:ext cx="3408362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3390900"/>
            <a:ext cx="29178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1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1966913"/>
            <a:ext cx="147955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92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uclid - “Cha Đẻ Hình Học” Và Bộ Sách Vĩ Đại Nhất Lịch Sử Toán Học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19" y="1081330"/>
            <a:ext cx="6853830" cy="456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9" y="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67" y="736115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87" y="1105942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11" y="736115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12" y="3023566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936" y="3346738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938" y="2994043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86" y="5849394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75" y="5861002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22" y="5896400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65" y="-982679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42" y="5020293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46" y="73772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23" y="1088104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96" y="727391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46" y="3028616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34" y="3368806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82" y="2997332"/>
            <a:ext cx="2651990" cy="2651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72602" y="6320774"/>
            <a:ext cx="2479729" cy="309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62877" y="-7981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625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6"/>
            <a:ext cx="10820153" cy="397508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3282198" y="4551911"/>
            <a:ext cx="6471402" cy="95138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D. E.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4" name="Đồng-hồ-đếm-ngược-3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9831" y="5883544"/>
            <a:ext cx="1732367" cy="974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09488" y="545356"/>
                <a:ext cx="10582512" cy="3662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280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 </a:t>
                </a:r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 các đáp án đúng trong các đáp án </a:t>
                </a:r>
                <a:r>
                  <a:rPr lang="en-US" sz="280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</a:p>
              <a:p>
                <a:pPr>
                  <a:spcAft>
                    <a:spcPts val="0"/>
                  </a:spcAft>
                </a:pPr>
                <a:endParaRPr lang="en-US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2800" b="1" i="1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đường thẳng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𝒂</m:t>
                    </m:r>
                  </m:oMath>
                </a14:m>
                <a:r>
                  <a:rPr lang="en-US" sz="2800" b="1" i="1" smtClean="0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𝒃</m:t>
                    </m:r>
                  </m:oMath>
                </a14:m>
                <a:r>
                  <a:rPr lang="en-US" sz="2800" b="1" i="1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song khi</a:t>
                </a:r>
                <a:r>
                  <a:rPr lang="en-US" sz="2800" b="1" i="1" smtClean="0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spcAft>
                    <a:spcPts val="0"/>
                  </a:spcAft>
                </a:pPr>
                <a:endParaRPr lang="en-US" sz="1000" b="1" i="1">
                  <a:solidFill>
                    <a:srgbClr val="FFFF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2800" b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</a:t>
                </a:r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một cặp góc trong cùng phía bằng nhau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một cặp góc so le trong bằng nhau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một cặp góc so le trong bù nhau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một cặp góc đồng vị trong bằng nhau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E. </a:t>
                </a:r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một cặp góc trong cùng phía bù nhau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488" y="545356"/>
                <a:ext cx="10582512" cy="3662541"/>
              </a:xfrm>
              <a:prstGeom prst="rect">
                <a:avLst/>
              </a:prstGeom>
              <a:blipFill>
                <a:blip r:embed="rId10"/>
                <a:stretch>
                  <a:fillRect l="-1152" t="-1664" b="-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689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3233786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n-US" sz="3200" b="1" i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</a:t>
            </a:r>
            <a:r>
              <a:rPr lang="en-US" sz="3200" b="1" i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điểm nằm ngoài đường thẳng có ... đường thẳng song song với đường thẳng </a:t>
            </a:r>
            <a:r>
              <a:rPr lang="en-US" sz="3200" b="1" i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 cho.</a:t>
            </a:r>
          </a:p>
          <a:p>
            <a:pPr algn="just">
              <a:spcAft>
                <a:spcPts val="0"/>
              </a:spcAft>
            </a:pPr>
            <a:endParaRPr lang="en-US" sz="28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duy nhất một                               </a:t>
            </a:r>
            <a:r>
              <a:rPr lang="en-US" sz="3200" b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hai</a:t>
            </a:r>
            <a:endParaRPr lang="en-US" sz="3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nhiều hơn một                            </a:t>
            </a:r>
            <a:r>
              <a:rPr lang="en-US" sz="3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</a:t>
            </a:r>
            <a:endParaRPr lang="en-US" sz="36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3660574" y="4309076"/>
            <a:ext cx="6836944" cy="91011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duy nhất một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Đồng-hồ-đếm-ngược-3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9831" y="5883544"/>
            <a:ext cx="1732367" cy="97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Đồng-hồ-đếm-ngược-3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9831" y="5883544"/>
            <a:ext cx="1732367" cy="974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Snip Diagonal Corner Rectangle 39"/>
              <p:cNvSpPr/>
              <p:nvPr/>
            </p:nvSpPr>
            <p:spPr>
              <a:xfrm>
                <a:off x="865569" y="268819"/>
                <a:ext cx="10522857" cy="4458164"/>
              </a:xfrm>
              <a:prstGeom prst="snip2DiagRect">
                <a:avLst/>
              </a:prstGeom>
              <a:solidFill>
                <a:srgbClr val="00206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0" lang="en-US" sz="32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∕∕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r>
                  <a:rPr kumimoji="0" lang="en-US" sz="32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. </a:t>
                </a:r>
                <a:r>
                  <a:rPr lang="en-US" altLang="en-US" sz="3200" b="1" i="1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Khẳng định nào dưới đây </a:t>
                </a:r>
                <a:r>
                  <a:rPr lang="en-US" altLang="en-US" sz="3200" b="1" i="1" smtClean="0">
                    <a:solidFill>
                      <a:srgbClr val="FFFF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đúng</a:t>
                </a:r>
                <a:endParaRPr kumimoji="0" lang="en-US" sz="3200" b="1" i="1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𝑨</m:t>
                            </m:r>
                          </m:e>
                          <m:sub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en-US" sz="3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góc đối </a:t>
                </a:r>
                <a:r>
                  <a:rPr lang="en-US" altLang="en-US" sz="3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đỉnh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				   </a:t>
                </a:r>
                <a:endPara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góc </a:t>
                </a:r>
                <a:r>
                  <a:rPr lang="en-US" altLang="en-US" sz="3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 vị</a:t>
                </a:r>
                <a:r>
                  <a:rPr lang="en-US" sz="3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en-US" sz="32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200" b="1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altLang="en-US" sz="3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góc </a:t>
                </a:r>
                <a:r>
                  <a:rPr lang="en-US" altLang="en-US" sz="3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 le trong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			             </a:t>
                </a:r>
                <a:endPara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góc </a:t>
                </a:r>
                <a:r>
                  <a:rPr lang="en-US" altLang="en-US" sz="3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cùng phía</a:t>
                </a:r>
                <a:r>
                  <a:rPr lang="en-US" sz="3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Snip Diagonal Corner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69" y="268819"/>
                <a:ext cx="10522857" cy="4458164"/>
              </a:xfrm>
              <a:prstGeom prst="snip2Diag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Snip Diagonal Corner Rectangle 49"/>
              <p:cNvSpPr/>
              <p:nvPr/>
            </p:nvSpPr>
            <p:spPr>
              <a:xfrm>
                <a:off x="3144201" y="5019927"/>
                <a:ext cx="6756429" cy="863617"/>
              </a:xfrm>
              <a:prstGeom prst="snip2DiagRect">
                <a:avLst/>
              </a:prstGeom>
              <a:solidFill>
                <a:srgbClr val="7030A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sz="32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góc đồng vị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Snip Diagonal Corner 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201" y="5019927"/>
                <a:ext cx="6756429" cy="863617"/>
              </a:xfrm>
              <a:prstGeom prst="snip2DiagRect">
                <a:avLst/>
              </a:prstGeom>
              <a:blipFill>
                <a:blip r:embed="rId9"/>
                <a:stretch>
                  <a:fillRect b="-77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69" y="1153213"/>
            <a:ext cx="3947757" cy="266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2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371959" y="177387"/>
            <a:ext cx="11453248" cy="39141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3200" b="1" i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nào sai</a:t>
            </a:r>
            <a:r>
              <a:rPr lang="en-US" sz="3200" b="1" i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0"/>
              </a:spcAft>
            </a:pPr>
            <a:endParaRPr lang="en-US" sz="1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Hai góc có mỗi cạnh của góc này là tia đối một cạnh của góc kia là hai góc đối đỉnh</a:t>
            </a:r>
          </a:p>
          <a:p>
            <a:pPr>
              <a:spcAft>
                <a:spcPts val="0"/>
              </a:spcAft>
            </a:pPr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Hai góc không đối đỉnh thì không bằng nhau</a:t>
            </a:r>
          </a:p>
          <a:p>
            <a:pPr>
              <a:spcAft>
                <a:spcPts val="0"/>
              </a:spcAft>
            </a:pPr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Hai góc đối đỉnh thì bằng nhau</a:t>
            </a:r>
          </a:p>
          <a:p>
            <a:pPr>
              <a:spcAft>
                <a:spcPts val="0"/>
              </a:spcAft>
            </a:pPr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Hai góc không bằng nhau thì không đối đỉnh</a:t>
            </a:r>
            <a:endParaRPr lang="en-US" sz="3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874629" y="4618738"/>
            <a:ext cx="9286540" cy="96004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3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Hai góc không đối đỉnh thì không bằng nhau</a:t>
            </a: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Đồng-hồ-đếm-ngược-3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9831" y="5883544"/>
            <a:ext cx="1732367" cy="97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2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32474" y="126763"/>
            <a:ext cx="11577234" cy="4441106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chọn các đáp án đúng trong các đáp án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</a:p>
          <a:p>
            <a:pPr>
              <a:spcAft>
                <a:spcPts val="0"/>
              </a:spcAft>
            </a:pPr>
            <a:endParaRPr lang="en-US" sz="1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b="1" i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lí :"Nếu một đường thẳng cắt hai đường thẳng song song thì hai góc so le trong bằng nhau" có</a:t>
            </a:r>
            <a:r>
              <a:rPr lang="en-US" sz="2800" b="1" i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0"/>
              </a:spcAft>
            </a:pPr>
            <a:endParaRPr lang="en-US" sz="1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Giả thiết của định lí trên là :"một đường thẳng"</a:t>
            </a:r>
          </a:p>
          <a:p>
            <a:pPr>
              <a:spcAft>
                <a:spcPts val="0"/>
              </a:spcAft>
            </a:pPr>
            <a:r>
              <a:rPr lang="en-US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Giả thiết của định lí trên là :"một đường thẳng cắt hai đường thẳng song song"</a:t>
            </a:r>
          </a:p>
          <a:p>
            <a:pPr>
              <a:spcAft>
                <a:spcPts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Kết luận của định lí trên là :"bằng nhau"</a:t>
            </a:r>
          </a:p>
          <a:p>
            <a:pPr>
              <a:spcAft>
                <a:spcPts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Kết luận của định lí trên là :" hai góc so le trong bằng nhau"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Snip Diagonal Corner Rectangle 49"/>
              <p:cNvSpPr/>
              <p:nvPr/>
            </p:nvSpPr>
            <p:spPr>
              <a:xfrm>
                <a:off x="3282198" y="5305508"/>
                <a:ext cx="6485973" cy="1115879"/>
              </a:xfrm>
              <a:prstGeom prst="snip2DiagRect">
                <a:avLst/>
              </a:prstGeom>
              <a:solidFill>
                <a:srgbClr val="7030A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 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Snip Diagonal Corner 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198" y="5305508"/>
                <a:ext cx="6485973" cy="1115879"/>
              </a:xfrm>
              <a:prstGeom prst="snip2DiagRect">
                <a:avLst/>
              </a:prstGeom>
              <a:blipFill>
                <a:blip r:embed="rId6"/>
                <a:stretch>
                  <a:fillRect l="-9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Đồng-hồ-đếm-ngược-3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9831" y="5883544"/>
            <a:ext cx="1732367" cy="97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1227</TotalTime>
  <Words>1431</Words>
  <Application>Microsoft Office PowerPoint</Application>
  <PresentationFormat>Widescreen</PresentationFormat>
  <Paragraphs>218</Paragraphs>
  <Slides>21</Slides>
  <Notes>10</Notes>
  <HiddenSlides>7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Office Theme</vt:lpstr>
      <vt:lpstr>1_Office Theme</vt:lpstr>
      <vt:lpstr>Default Design</vt:lpstr>
      <vt:lpstr> </vt:lpstr>
      <vt:lpstr>Thực hiện theo các yêu cầu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Windows User</cp:lastModifiedBy>
  <cp:revision>56</cp:revision>
  <dcterms:created xsi:type="dcterms:W3CDTF">2021-06-07T13:44:30Z</dcterms:created>
  <dcterms:modified xsi:type="dcterms:W3CDTF">2022-06-26T13:29:09Z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