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56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7" r:id="rId11"/>
    <p:sldId id="320" r:id="rId12"/>
    <p:sldId id="321" r:id="rId13"/>
    <p:sldId id="322" r:id="rId14"/>
    <p:sldId id="323" r:id="rId15"/>
    <p:sldId id="324" r:id="rId16"/>
    <p:sldId id="325" r:id="rId17"/>
    <p:sldId id="327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0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110" d="100"/>
          <a:sy n="110" d="100"/>
        </p:scale>
        <p:origin x="13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748A7-3F31-4D17-98AF-0956D317BD7D}" type="datetimeFigureOut">
              <a:rPr lang="en-US" smtClean="0"/>
              <a:t>03-02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0D409-DB52-45AC-BC15-F0165E152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79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0D409-DB52-45AC-BC15-F0165E152C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0D409-DB52-45AC-BC15-F0165E152C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6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A5F580AE-B10E-4560-A9DB-77658F9D9104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ext Placeholder 2">
            <a:extLst>
              <a:ext uri="{FF2B5EF4-FFF2-40B4-BE49-F238E27FC236}">
                <a16:creationId xmlns:a16="http://schemas.microsoft.com/office/drawing/2014/main" id="{94240974-6026-4086-B23A-546419655FDA}"/>
              </a:ext>
            </a:extLst>
          </p:cNvPr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vi-VN"/>
          </a:p>
        </p:txBody>
      </p:sp>
      <p:sp>
        <p:nvSpPr>
          <p:cNvPr id="35844" name="Date Placeholder 1">
            <a:extLst>
              <a:ext uri="{FF2B5EF4-FFF2-40B4-BE49-F238E27FC236}">
                <a16:creationId xmlns:a16="http://schemas.microsoft.com/office/drawing/2014/main" id="{0A829686-1C51-4665-AD30-E2445D7BC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en-US" altLang="vi-VN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903-FE1A-45C8-A3D5-E9F92E53F51C}" type="datetimeFigureOut">
              <a:rPr lang="en-US" smtClean="0"/>
              <a:t>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D74B-BD72-40D1-A622-19A927DE3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2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903-FE1A-45C8-A3D5-E9F92E53F51C}" type="datetimeFigureOut">
              <a:rPr lang="en-US" smtClean="0"/>
              <a:t>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D74B-BD72-40D1-A622-19A927DE3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4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903-FE1A-45C8-A3D5-E9F92E53F51C}" type="datetimeFigureOut">
              <a:rPr lang="en-US" smtClean="0"/>
              <a:t>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D74B-BD72-40D1-A622-19A927DE3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6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903-FE1A-45C8-A3D5-E9F92E53F51C}" type="datetimeFigureOut">
              <a:rPr lang="en-US" smtClean="0"/>
              <a:t>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D74B-BD72-40D1-A622-19A927DE3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9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903-FE1A-45C8-A3D5-E9F92E53F51C}" type="datetimeFigureOut">
              <a:rPr lang="en-US" smtClean="0"/>
              <a:t>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D74B-BD72-40D1-A622-19A927DE3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3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903-FE1A-45C8-A3D5-E9F92E53F51C}" type="datetimeFigureOut">
              <a:rPr lang="en-US" smtClean="0"/>
              <a:t>03-02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D74B-BD72-40D1-A622-19A927DE3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903-FE1A-45C8-A3D5-E9F92E53F51C}" type="datetimeFigureOut">
              <a:rPr lang="en-US" smtClean="0"/>
              <a:t>03-02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D74B-BD72-40D1-A622-19A927DE3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4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903-FE1A-45C8-A3D5-E9F92E53F51C}" type="datetimeFigureOut">
              <a:rPr lang="en-US" smtClean="0"/>
              <a:t>03-02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D74B-BD72-40D1-A622-19A927DE3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9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903-FE1A-45C8-A3D5-E9F92E53F51C}" type="datetimeFigureOut">
              <a:rPr lang="en-US" smtClean="0"/>
              <a:t>03-02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D74B-BD72-40D1-A622-19A927DE3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23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903-FE1A-45C8-A3D5-E9F92E53F51C}" type="datetimeFigureOut">
              <a:rPr lang="en-US" smtClean="0"/>
              <a:t>03-02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D74B-BD72-40D1-A622-19A927DE3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0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AA903-FE1A-45C8-A3D5-E9F92E53F51C}" type="datetimeFigureOut">
              <a:rPr lang="en-US" smtClean="0"/>
              <a:t>03-02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D74B-BD72-40D1-A622-19A927DE3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5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AA903-FE1A-45C8-A3D5-E9F92E53F51C}" type="datetimeFigureOut">
              <a:rPr lang="en-US" smtClean="0"/>
              <a:t>03-02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6D74B-BD72-40D1-A622-19A927DE3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12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audio" Target="../media/audio1.wav"/><Relationship Id="rId10" Type="http://schemas.openxmlformats.org/officeDocument/2006/relationships/image" Target="../media/image16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1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1.png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20.jpe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12" Type="http://schemas.openxmlformats.org/officeDocument/2006/relationships/image" Target="../media/image19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1.png"/><Relationship Id="rId11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20.jpe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12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5.png"/><Relationship Id="rId11" Type="http://schemas.openxmlformats.org/officeDocument/2006/relationships/image" Target="../media/image17.png"/><Relationship Id="rId5" Type="http://schemas.openxmlformats.org/officeDocument/2006/relationships/image" Target="../media/image24.png"/><Relationship Id="rId10" Type="http://schemas.openxmlformats.org/officeDocument/2006/relationships/image" Target="../media/image16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0.png"/><Relationship Id="rId11" Type="http://schemas.openxmlformats.org/officeDocument/2006/relationships/image" Target="../media/image19.png"/><Relationship Id="rId5" Type="http://schemas.openxmlformats.org/officeDocument/2006/relationships/image" Target="../media/image30.png"/><Relationship Id="rId10" Type="http://schemas.openxmlformats.org/officeDocument/2006/relationships/image" Target="../media/image18.png"/><Relationship Id="rId4" Type="http://schemas.openxmlformats.org/officeDocument/2006/relationships/image" Target="../media/image29.jpe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12" Type="http://schemas.openxmlformats.org/officeDocument/2006/relationships/image" Target="../media/image8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5.png"/><Relationship Id="rId11" Type="http://schemas.openxmlformats.org/officeDocument/2006/relationships/image" Target="../media/image17.png"/><Relationship Id="rId5" Type="http://schemas.openxmlformats.org/officeDocument/2006/relationships/image" Target="../media/image24.png"/><Relationship Id="rId10" Type="http://schemas.openxmlformats.org/officeDocument/2006/relationships/image" Target="../media/image16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350258"/>
            <a:ext cx="4038600" cy="630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5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KIỂM TRA BÀI CŨ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838200" y="3362923"/>
            <a:ext cx="4030807" cy="2465789"/>
            <a:chOff x="1295400" y="2665437"/>
            <a:chExt cx="3733800" cy="2032285"/>
          </a:xfrm>
        </p:grpSpPr>
        <p:grpSp>
          <p:nvGrpSpPr>
            <p:cNvPr id="26" name="Group 25"/>
            <p:cNvGrpSpPr/>
            <p:nvPr/>
          </p:nvGrpSpPr>
          <p:grpSpPr>
            <a:xfrm>
              <a:off x="1295400" y="2665437"/>
              <a:ext cx="3200400" cy="538609"/>
              <a:chOff x="685800" y="1742673"/>
              <a:chExt cx="3200400" cy="538609"/>
            </a:xfrm>
          </p:grpSpPr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29121722"/>
                  </p:ext>
                </p:extLst>
              </p:nvPr>
            </p:nvGraphicFramePr>
            <p:xfrm>
              <a:off x="2438400" y="1745862"/>
              <a:ext cx="536575" cy="3724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495085" imgH="342751" progId="Equation.DSMT4">
                      <p:embed/>
                    </p:oleObj>
                  </mc:Choice>
                  <mc:Fallback>
                    <p:oleObj name="Equation" r:id="rId3" imgW="495085" imgH="342751" progId="Equation.DSMT4">
                      <p:embed/>
                      <p:pic>
                        <p:nvPicPr>
                          <p:cNvPr id="0" name="Object 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38400" y="1745862"/>
                            <a:ext cx="536575" cy="372498"/>
                          </a:xfrm>
                          <a:prstGeom prst="rect">
                            <a:avLst/>
                          </a:prstGeom>
                          <a:noFill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TextBox 13"/>
              <p:cNvSpPr txBox="1"/>
              <p:nvPr/>
            </p:nvSpPr>
            <p:spPr>
              <a:xfrm>
                <a:off x="685800" y="1742673"/>
                <a:ext cx="3200400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a. </a:t>
                </a:r>
                <a:r>
                  <a:rPr lang="vi-VN" sz="2900" dirty="0">
                    <a:latin typeface="Times New Roman" pitchFamily="18" charset="0"/>
                    <a:cs typeface="Times New Roman" pitchFamily="18" charset="0"/>
                  </a:rPr>
                  <a:t>2Cu + O</a:t>
                </a:r>
                <a:r>
                  <a:rPr lang="vi-VN" sz="29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vi-VN" sz="2900" dirty="0">
                    <a:latin typeface="Times New Roman" pitchFamily="18" charset="0"/>
                    <a:cs typeface="Times New Roman" pitchFamily="18" charset="0"/>
                  </a:rPr>
                  <a:t>       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   ?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295400" y="3713946"/>
              <a:ext cx="3733800" cy="443918"/>
              <a:chOff x="1295400" y="3713946"/>
              <a:chExt cx="3733800" cy="44391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295400" y="3713946"/>
                <a:ext cx="3733800" cy="443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c. 4P + ?</a:t>
                </a:r>
                <a:r>
                  <a:rPr lang="en-US" sz="2900" baseline="-250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            2P</a:t>
                </a:r>
                <a:r>
                  <a:rPr lang="en-US" sz="29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en-US" sz="2900" baseline="-25000" dirty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en-US" sz="29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38018555"/>
                  </p:ext>
                </p:extLst>
              </p:nvPr>
            </p:nvGraphicFramePr>
            <p:xfrm>
              <a:off x="3125786" y="3726786"/>
              <a:ext cx="550863" cy="382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495085" imgH="342751" progId="Equation.DSMT4">
                      <p:embed/>
                    </p:oleObj>
                  </mc:Choice>
                  <mc:Fallback>
                    <p:oleObj name="Equation" r:id="rId5" imgW="495085" imgH="342751" progId="Equation.DSMT4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25786" y="3726786"/>
                            <a:ext cx="550863" cy="3825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2" name="Group 31"/>
            <p:cNvGrpSpPr/>
            <p:nvPr/>
          </p:nvGrpSpPr>
          <p:grpSpPr>
            <a:xfrm>
              <a:off x="1295400" y="3096719"/>
              <a:ext cx="3009900" cy="601412"/>
              <a:chOff x="304800" y="4011119"/>
              <a:chExt cx="3009900" cy="601412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04800" y="4073922"/>
                <a:ext cx="3009900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b. ?</a:t>
                </a:r>
                <a:r>
                  <a:rPr lang="vi-VN" sz="2900" dirty="0">
                    <a:latin typeface="Times New Roman" pitchFamily="18" charset="0"/>
                    <a:cs typeface="Times New Roman" pitchFamily="18" charset="0"/>
                  </a:rPr>
                  <a:t> + O</a:t>
                </a:r>
                <a:r>
                  <a:rPr lang="vi-VN" sz="29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vi-VN" sz="2900" dirty="0">
                    <a:latin typeface="Times New Roman" pitchFamily="18" charset="0"/>
                    <a:cs typeface="Times New Roman" pitchFamily="18" charset="0"/>
                  </a:rPr>
                  <a:t>        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900" dirty="0">
                    <a:latin typeface="Times New Roman" pitchFamily="18" charset="0"/>
                    <a:cs typeface="Times New Roman" pitchFamily="18" charset="0"/>
                  </a:rPr>
                  <a:t>CO</a:t>
                </a:r>
                <a:r>
                  <a:rPr lang="vi-VN" sz="2900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sz="29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66810498"/>
                  </p:ext>
                </p:extLst>
              </p:nvPr>
            </p:nvGraphicFramePr>
            <p:xfrm>
              <a:off x="1716505" y="4011119"/>
              <a:ext cx="550863" cy="382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495085" imgH="342751" progId="Equation.DSMT4">
                      <p:embed/>
                    </p:oleObj>
                  </mc:Choice>
                  <mc:Fallback>
                    <p:oleObj name="Equation" r:id="rId6" imgW="495085" imgH="342751" progId="Equation.DSMT4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16505" y="4011119"/>
                            <a:ext cx="550863" cy="3825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34" name="Group 33"/>
            <p:cNvGrpSpPr/>
            <p:nvPr/>
          </p:nvGrpSpPr>
          <p:grpSpPr>
            <a:xfrm>
              <a:off x="1295400" y="4240276"/>
              <a:ext cx="3685266" cy="457446"/>
              <a:chOff x="2514600" y="4206845"/>
              <a:chExt cx="3685266" cy="45744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2514600" y="4220373"/>
                <a:ext cx="3685266" cy="4439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d. ?</a:t>
                </a:r>
                <a:r>
                  <a:rPr lang="vi-VN" sz="29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900" dirty="0"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vi-VN" sz="2900" dirty="0">
                    <a:latin typeface="Times New Roman" pitchFamily="18" charset="0"/>
                    <a:cs typeface="Times New Roman" pitchFamily="18" charset="0"/>
                  </a:rPr>
                  <a:t>+ 2O</a:t>
                </a:r>
                <a:r>
                  <a:rPr lang="vi-VN" sz="2900" baseline="-25000" dirty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vi-VN" sz="2900" dirty="0">
                    <a:latin typeface="Times New Roman" pitchFamily="18" charset="0"/>
                    <a:cs typeface="Times New Roman" pitchFamily="18" charset="0"/>
                  </a:rPr>
                  <a:t>       Fe</a:t>
                </a:r>
                <a:r>
                  <a:rPr lang="vi-VN" sz="2900" baseline="-250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vi-VN" sz="2900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r>
                  <a:rPr lang="vi-VN" sz="2900" baseline="-250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en-US" sz="29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39378233"/>
                  </p:ext>
                </p:extLst>
              </p:nvPr>
            </p:nvGraphicFramePr>
            <p:xfrm>
              <a:off x="4530015" y="4206845"/>
              <a:ext cx="550863" cy="3825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495085" imgH="342751" progId="Equation.DSMT4">
                      <p:embed/>
                    </p:oleObj>
                  </mc:Choice>
                  <mc:Fallback>
                    <p:oleObj name="Equation" r:id="rId7" imgW="495085" imgH="342751" progId="Equation.DSMT4">
                      <p:embed/>
                      <p:pic>
                        <p:nvPicPr>
                          <p:cNvPr id="0" name="Object 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0015" y="4206845"/>
                            <a:ext cx="550863" cy="3825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4" name="Rounded Rectangle 2">
            <a:extLst>
              <a:ext uri="{FF2B5EF4-FFF2-40B4-BE49-F238E27FC236}">
                <a16:creationId xmlns:a16="http://schemas.microsoft.com/office/drawing/2014/main" id="{59908A32-8669-4B0C-93CF-3E41F6E86413}"/>
              </a:ext>
            </a:extLst>
          </p:cNvPr>
          <p:cNvSpPr/>
          <p:nvPr/>
        </p:nvSpPr>
        <p:spPr>
          <a:xfrm>
            <a:off x="448974" y="2427671"/>
            <a:ext cx="8237826" cy="752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 PTHH </a:t>
            </a:r>
            <a:r>
              <a:rPr lang="en-US" sz="2800" b="1" dirty="0" err="1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4708B8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4708B8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7D8AD-E993-40D3-911E-52B0A1A07F54}"/>
              </a:ext>
            </a:extLst>
          </p:cNvPr>
          <p:cNvSpPr txBox="1"/>
          <p:nvPr/>
        </p:nvSpPr>
        <p:spPr>
          <a:xfrm>
            <a:off x="3445013" y="3343733"/>
            <a:ext cx="1371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2CuO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04E649-6879-4331-AC71-8CCCBCA385E6}"/>
              </a:ext>
            </a:extLst>
          </p:cNvPr>
          <p:cNvSpPr txBox="1"/>
          <p:nvPr/>
        </p:nvSpPr>
        <p:spPr>
          <a:xfrm>
            <a:off x="1138335" y="3973513"/>
            <a:ext cx="457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6CDE854-DDE5-401A-956A-E16103DB8DDE}"/>
              </a:ext>
            </a:extLst>
          </p:cNvPr>
          <p:cNvSpPr txBox="1"/>
          <p:nvPr/>
        </p:nvSpPr>
        <p:spPr>
          <a:xfrm>
            <a:off x="1937038" y="4615899"/>
            <a:ext cx="8503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5O</a:t>
            </a:r>
            <a:r>
              <a:rPr lang="en-US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28AD872-70DB-4293-B860-C7AFD3109ACC}"/>
              </a:ext>
            </a:extLst>
          </p:cNvPr>
          <p:cNvSpPr txBox="1"/>
          <p:nvPr/>
        </p:nvSpPr>
        <p:spPr>
          <a:xfrm>
            <a:off x="1177338" y="5297797"/>
            <a:ext cx="8363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3Fe</a:t>
            </a:r>
          </a:p>
        </p:txBody>
      </p:sp>
    </p:spTree>
    <p:extLst>
      <p:ext uri="{BB962C8B-B14F-4D97-AF65-F5344CB8AC3E}">
        <p14:creationId xmlns:p14="http://schemas.microsoft.com/office/powerpoint/2010/main" val="201842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 animBg="1"/>
      <p:bldP spid="3" grpId="0" animBg="1"/>
      <p:bldP spid="45" grpId="0" animBg="1"/>
      <p:bldP spid="46" grpId="0" animBg="1"/>
      <p:bldP spid="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6637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ĐÁP ÁN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2895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290345"/>
              </p:ext>
            </p:extLst>
          </p:nvPr>
        </p:nvGraphicFramePr>
        <p:xfrm>
          <a:off x="914400" y="2286000"/>
          <a:ext cx="7467600" cy="2423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Oxit</a:t>
                      </a:r>
                      <a:r>
                        <a:rPr lang="en-US" sz="27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7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Oxit</a:t>
                      </a:r>
                      <a:r>
                        <a:rPr lang="en-US" sz="27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bazơ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7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lang="en-US" sz="27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Cacbon</a:t>
                      </a:r>
                      <a:r>
                        <a:rPr lang="en-US" sz="27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đioxit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FeO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Sắt</a:t>
                      </a:r>
                      <a:r>
                        <a:rPr lang="en-US" sz="2700" dirty="0">
                          <a:latin typeface="Times New Roman" pitchFamily="18" charset="0"/>
                          <a:cs typeface="Times New Roman" pitchFamily="18" charset="0"/>
                        </a:rPr>
                        <a:t> (II)</a:t>
                      </a:r>
                      <a:r>
                        <a:rPr lang="en-US" sz="27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oxit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7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700" baseline="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700" baseline="-250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Điphotpho</a:t>
                      </a:r>
                      <a:r>
                        <a:rPr lang="en-US" sz="27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penta</a:t>
                      </a:r>
                      <a:r>
                        <a:rPr lang="en-US" sz="27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oxit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r>
                        <a:rPr lang="en-US" sz="270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700" baseline="0" dirty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2700" dirty="0">
                          <a:latin typeface="Times New Roman" pitchFamily="18" charset="0"/>
                          <a:cs typeface="Times New Roman" pitchFamily="18" charset="0"/>
                        </a:rPr>
                        <a:t> (I)</a:t>
                      </a:r>
                      <a:r>
                        <a:rPr lang="en-US" sz="27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oxit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MgO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Magie</a:t>
                      </a:r>
                      <a:r>
                        <a:rPr lang="en-US" sz="27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oxit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282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7B93935.wav">
            <a:hlinkClick r:id="" action="ppaction://media"/>
            <a:extLst>
              <a:ext uri="{FF2B5EF4-FFF2-40B4-BE49-F238E27FC236}">
                <a16:creationId xmlns:a16="http://schemas.microsoft.com/office/drawing/2014/main" id="{038FFC70-0917-48E7-841C-B6B9D6566B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6045200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C:\Users\ADMIN\Desktop\Giai cuu dai duong 2\Photography-Background-shark-Underwater-backdrop-coral-photography-Backdrops-Cartoon-bubble-Children-Fish-photo-Coral-Studio.jpg">
            <a:extLst>
              <a:ext uri="{FF2B5EF4-FFF2-40B4-BE49-F238E27FC236}">
                <a16:creationId xmlns:a16="http://schemas.microsoft.com/office/drawing/2014/main" id="{F0AFB72F-0A68-4C3E-9842-2902032E3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ADMIN\Desktop\Giai cuu dai duong 2\Luoi.png">
            <a:extLst>
              <a:ext uri="{FF2B5EF4-FFF2-40B4-BE49-F238E27FC236}">
                <a16:creationId xmlns:a16="http://schemas.microsoft.com/office/drawing/2014/main" id="{C88F81FD-9747-4A76-93AD-84BBD4424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0"/>
            <a:ext cx="9144000" cy="1076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DMIN\Desktop\Tai nguyen thiet ke tro choi\Bảng gỗ\49f1b87228eb6bdb68e300357ebeb9ca (2).jpg">
            <a:extLst>
              <a:ext uri="{FF2B5EF4-FFF2-40B4-BE49-F238E27FC236}">
                <a16:creationId xmlns:a16="http://schemas.microsoft.com/office/drawing/2014/main" id="{7AB333D2-5B5A-43B0-B10F-C911057DA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3663"/>
            <a:ext cx="5410200" cy="262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FC7B98-85C5-4908-8794-CCF3CBAEA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8150" y="342900"/>
            <a:ext cx="32131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CC0066"/>
                </a:solidFill>
              </a:rPr>
              <a:t>GIẢI CỨU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CC0066"/>
                </a:solidFill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8" action="ppaction://hlinksldjump"/>
            <a:extLst>
              <a:ext uri="{FF2B5EF4-FFF2-40B4-BE49-F238E27FC236}">
                <a16:creationId xmlns:a16="http://schemas.microsoft.com/office/drawing/2014/main" id="{FE1CF029-1D0D-4A9F-88B1-1B7A1A529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000750"/>
            <a:ext cx="10699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IN\Desktop\Giai cuu dai duong 2\Picture1.png">
            <a:extLst>
              <a:ext uri="{FF2B5EF4-FFF2-40B4-BE49-F238E27FC236}">
                <a16:creationId xmlns:a16="http://schemas.microsoft.com/office/drawing/2014/main" id="{49846CD0-BF54-415F-A3E4-BE21A1901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C:\Users\ADMIN\Desktop\Giai cuu dai duong 2\700_FO65125975_f041b01242bb3572e28f8de758886853.jpg">
            <a:extLst>
              <a:ext uri="{FF2B5EF4-FFF2-40B4-BE49-F238E27FC236}">
                <a16:creationId xmlns:a16="http://schemas.microsoft.com/office/drawing/2014/main" id="{32540839-2B10-4C3E-8930-459670172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5988"/>
            <a:ext cx="1160463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C:\Users\ADMIN\Desktop\Giai cuu dai duong 2\700_FO63651544_20d8d8a83358c7cd2f7a9ac1d4852302.jpg">
            <a:extLst>
              <a:ext uri="{FF2B5EF4-FFF2-40B4-BE49-F238E27FC236}">
                <a16:creationId xmlns:a16="http://schemas.microsoft.com/office/drawing/2014/main" id="{0968763D-827E-4A6C-BCA8-1EB9ED865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2509838" y="3868738"/>
            <a:ext cx="2106612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ADMIN\Desktop\Giai cuu dai duong 2\Luoi.png">
            <a:extLst>
              <a:ext uri="{FF2B5EF4-FFF2-40B4-BE49-F238E27FC236}">
                <a16:creationId xmlns:a16="http://schemas.microsoft.com/office/drawing/2014/main" id="{E5CF92C5-F24C-43A5-83F5-4C417844B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2514600"/>
            <a:ext cx="5819775" cy="1188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ADMIN\Desktop\Giai cuu dai duong 2\seashell-border-382756.jpg">
            <a:extLst>
              <a:ext uri="{FF2B5EF4-FFF2-40B4-BE49-F238E27FC236}">
                <a16:creationId xmlns:a16="http://schemas.microsoft.com/office/drawing/2014/main" id="{BB2A30D3-FDF2-49AD-A981-B8A59D885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760" y="177800"/>
            <a:ext cx="6019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CE2EB1-4F19-4B2F-9A57-DC45C08A89C6}"/>
              </a:ext>
            </a:extLst>
          </p:cNvPr>
          <p:cNvSpPr txBox="1"/>
          <p:nvPr/>
        </p:nvSpPr>
        <p:spPr>
          <a:xfrm>
            <a:off x="2268538" y="1035050"/>
            <a:ext cx="54038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đơn chất có tính dẫn nhiệt, dẫn điện, có tính kim thuộc loại  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045D479-F047-46D7-88B1-00F4321A055D}"/>
              </a:ext>
            </a:extLst>
          </p:cNvPr>
          <p:cNvSpPr/>
          <p:nvPr/>
        </p:nvSpPr>
        <p:spPr>
          <a:xfrm>
            <a:off x="649288" y="3105820"/>
            <a:ext cx="1981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33CC"/>
                </a:solidFill>
              </a:rPr>
              <a:t>A. Hợp chất 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69A4DC7-6466-426A-A8AC-3FF086198EB9}"/>
              </a:ext>
            </a:extLst>
          </p:cNvPr>
          <p:cNvSpPr/>
          <p:nvPr/>
        </p:nvSpPr>
        <p:spPr>
          <a:xfrm>
            <a:off x="3215667" y="3077104"/>
            <a:ext cx="2154237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33CC"/>
                </a:solidFill>
              </a:rPr>
              <a:t>B. Phi kim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6DDD3C8-A8D5-40D9-B6A7-91C9647EF785}"/>
              </a:ext>
            </a:extLst>
          </p:cNvPr>
          <p:cNvSpPr/>
          <p:nvPr/>
        </p:nvSpPr>
        <p:spPr>
          <a:xfrm>
            <a:off x="6088857" y="3069837"/>
            <a:ext cx="2074862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33CC"/>
                </a:solidFill>
              </a:rPr>
              <a:t>C. Kim loại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4828" name="Picture 2" descr="C:\Users\ADMIN\Desktop\Phan Thi Do Uyen\Giai cuu dai duong\Picture2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48E2A0F-F0A0-4212-A784-05B6A3FEA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5054600"/>
            <a:ext cx="13620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4E793966.wav">
            <a:hlinkClick r:id="" action="ppaction://media"/>
            <a:extLst>
              <a:ext uri="{FF2B5EF4-FFF2-40B4-BE49-F238E27FC236}">
                <a16:creationId xmlns:a16="http://schemas.microsoft.com/office/drawing/2014/main" id="{2E361601-3130-4834-A794-29CEA43259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857625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id="{92184CE0-304C-411B-B861-104822812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36600"/>
            <a:ext cx="7858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" name="times up">
            <a:extLst>
              <a:ext uri="{FF2B5EF4-FFF2-40B4-BE49-F238E27FC236}">
                <a16:creationId xmlns:a16="http://schemas.microsoft.com/office/drawing/2014/main" id="{356584D3-E7D4-4ACD-A830-77D88D98FD70}"/>
              </a:ext>
            </a:extLst>
          </p:cNvPr>
          <p:cNvGrpSpPr>
            <a:grpSpLocks/>
          </p:cNvGrpSpPr>
          <p:nvPr/>
        </p:nvGrpSpPr>
        <p:grpSpPr bwMode="auto">
          <a:xfrm>
            <a:off x="587375" y="177800"/>
            <a:ext cx="757238" cy="500063"/>
            <a:chOff x="2989747" y="438150"/>
            <a:chExt cx="1572029" cy="683752"/>
          </a:xfrm>
        </p:grpSpPr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4533E834-27E7-41A6-A90A-031B60CD8AFA}"/>
                </a:ext>
              </a:extLst>
            </p:cNvPr>
            <p:cNvSpPr/>
            <p:nvPr/>
          </p:nvSpPr>
          <p:spPr>
            <a:xfrm>
              <a:off x="2989747" y="540171"/>
              <a:ext cx="1572029" cy="58173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A16A87FB-FA77-4872-890C-D27D35D37BAA}"/>
                </a:ext>
              </a:extLst>
            </p:cNvPr>
            <p:cNvSpPr/>
            <p:nvPr/>
          </p:nvSpPr>
          <p:spPr>
            <a:xfrm>
              <a:off x="2989747" y="438150"/>
              <a:ext cx="1572029" cy="58173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>
            <a:extLst>
              <a:ext uri="{FF2B5EF4-FFF2-40B4-BE49-F238E27FC236}">
                <a16:creationId xmlns:a16="http://schemas.microsoft.com/office/drawing/2014/main" id="{C249C728-038C-4937-9950-410EC5C04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960438"/>
            <a:ext cx="639762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33" name="Group 51">
            <a:extLst>
              <a:ext uri="{FF2B5EF4-FFF2-40B4-BE49-F238E27FC236}">
                <a16:creationId xmlns:a16="http://schemas.microsoft.com/office/drawing/2014/main" id="{EF0FFD98-773A-47EB-8B61-BFF6852C6A13}"/>
              </a:ext>
            </a:extLst>
          </p:cNvPr>
          <p:cNvGrpSpPr>
            <a:grpSpLocks/>
          </p:cNvGrpSpPr>
          <p:nvPr/>
        </p:nvGrpSpPr>
        <p:grpSpPr bwMode="auto">
          <a:xfrm>
            <a:off x="933450" y="944563"/>
            <a:ext cx="90488" cy="101600"/>
            <a:chOff x="2455863" y="2411803"/>
            <a:chExt cx="566738" cy="566738"/>
          </a:xfrm>
        </p:grpSpPr>
        <p:sp>
          <p:nvSpPr>
            <p:cNvPr id="53" name="Oval 32">
              <a:extLst>
                <a:ext uri="{FF2B5EF4-FFF2-40B4-BE49-F238E27FC236}">
                  <a16:creationId xmlns:a16="http://schemas.microsoft.com/office/drawing/2014/main" id="{35CA3546-29FD-4158-8EAB-6B4CA04F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4" name="Oval 33">
              <a:extLst>
                <a:ext uri="{FF2B5EF4-FFF2-40B4-BE49-F238E27FC236}">
                  <a16:creationId xmlns:a16="http://schemas.microsoft.com/office/drawing/2014/main" id="{C6AF81B9-235C-498E-AE8B-A41645A7D1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19" y="2464935"/>
              <a:ext cx="447425" cy="460475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DBAC8C49-A744-4875-9881-8796BABB6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19" y="2624330"/>
              <a:ext cx="9946" cy="106263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0A9C4B43-F899-49ED-AAA0-E2D8A9FBE819}"/>
                </a:ext>
              </a:extLst>
            </p:cNvPr>
            <p:cNvSpPr/>
            <p:nvPr/>
          </p:nvSpPr>
          <p:spPr bwMode="auto">
            <a:xfrm>
              <a:off x="2515519" y="2491498"/>
              <a:ext cx="188915" cy="425054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7" name="Rectangle 36">
              <a:extLst>
                <a:ext uri="{FF2B5EF4-FFF2-40B4-BE49-F238E27FC236}">
                  <a16:creationId xmlns:a16="http://schemas.microsoft.com/office/drawing/2014/main" id="{EE8DC9FA-2315-4FF8-B757-323801A39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7" y="2588909"/>
              <a:ext cx="268450" cy="15939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4834" name="Group 57">
            <a:extLst>
              <a:ext uri="{FF2B5EF4-FFF2-40B4-BE49-F238E27FC236}">
                <a16:creationId xmlns:a16="http://schemas.microsoft.com/office/drawing/2014/main" id="{77AB35A5-2FEA-41AE-85D0-1A05194D1EEC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1681163"/>
            <a:ext cx="90487" cy="101600"/>
            <a:chOff x="2455863" y="2411803"/>
            <a:chExt cx="566738" cy="566738"/>
          </a:xfrm>
        </p:grpSpPr>
        <p:sp>
          <p:nvSpPr>
            <p:cNvPr id="59" name="Oval 32">
              <a:extLst>
                <a:ext uri="{FF2B5EF4-FFF2-40B4-BE49-F238E27FC236}">
                  <a16:creationId xmlns:a16="http://schemas.microsoft.com/office/drawing/2014/main" id="{88D1A895-8FEF-45AC-97C9-E42AF78FC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0" name="Oval 33">
              <a:extLst>
                <a:ext uri="{FF2B5EF4-FFF2-40B4-BE49-F238E27FC236}">
                  <a16:creationId xmlns:a16="http://schemas.microsoft.com/office/drawing/2014/main" id="{CE932854-6B01-4B91-B7D9-BC3904ACA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20" y="2464935"/>
              <a:ext cx="447424" cy="460475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360737F-AFD7-4782-9987-7B92F5180A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20" y="2624330"/>
              <a:ext cx="9940" cy="106263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C069F5C7-0FEA-4574-91BD-420569BBBE8B}"/>
                </a:ext>
              </a:extLst>
            </p:cNvPr>
            <p:cNvSpPr/>
            <p:nvPr/>
          </p:nvSpPr>
          <p:spPr bwMode="auto">
            <a:xfrm>
              <a:off x="2515520" y="2491498"/>
              <a:ext cx="188911" cy="425054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3" name="Rectangle 36">
              <a:extLst>
                <a:ext uri="{FF2B5EF4-FFF2-40B4-BE49-F238E27FC236}">
                  <a16:creationId xmlns:a16="http://schemas.microsoft.com/office/drawing/2014/main" id="{CA5E5F0D-A10F-467A-AE19-3509548043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2" y="2588909"/>
              <a:ext cx="268459" cy="15939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4835" name="Group 63">
            <a:extLst>
              <a:ext uri="{FF2B5EF4-FFF2-40B4-BE49-F238E27FC236}">
                <a16:creationId xmlns:a16="http://schemas.microsoft.com/office/drawing/2014/main" id="{56256669-E670-44D5-B011-72D7908D9EA5}"/>
              </a:ext>
            </a:extLst>
          </p:cNvPr>
          <p:cNvGrpSpPr>
            <a:grpSpLocks/>
          </p:cNvGrpSpPr>
          <p:nvPr/>
        </p:nvGrpSpPr>
        <p:grpSpPr bwMode="auto">
          <a:xfrm>
            <a:off x="1231900" y="1335088"/>
            <a:ext cx="90488" cy="103187"/>
            <a:chOff x="2455863" y="2411803"/>
            <a:chExt cx="566738" cy="566738"/>
          </a:xfrm>
        </p:grpSpPr>
        <p:sp>
          <p:nvSpPr>
            <p:cNvPr id="65" name="Oval 32">
              <a:extLst>
                <a:ext uri="{FF2B5EF4-FFF2-40B4-BE49-F238E27FC236}">
                  <a16:creationId xmlns:a16="http://schemas.microsoft.com/office/drawing/2014/main" id="{3EE05935-5A70-414C-B15E-8B3CF7131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6" name="Oval 33">
              <a:extLst>
                <a:ext uri="{FF2B5EF4-FFF2-40B4-BE49-F238E27FC236}">
                  <a16:creationId xmlns:a16="http://schemas.microsoft.com/office/drawing/2014/main" id="{D8ED9C6A-B3A5-4618-B50A-FBA3147CC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19" y="2464118"/>
              <a:ext cx="447425" cy="462109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7" name="Freeform 34">
              <a:extLst>
                <a:ext uri="{FF2B5EF4-FFF2-40B4-BE49-F238E27FC236}">
                  <a16:creationId xmlns:a16="http://schemas.microsoft.com/office/drawing/2014/main" id="{C4AB74BE-4B13-4D00-84EE-10C11C366F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19" y="2621061"/>
              <a:ext cx="9946" cy="11334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8" name="Freeform 35">
              <a:extLst>
                <a:ext uri="{FF2B5EF4-FFF2-40B4-BE49-F238E27FC236}">
                  <a16:creationId xmlns:a16="http://schemas.microsoft.com/office/drawing/2014/main" id="{AFC64D68-2578-4F1A-A46F-631F1CF6FFF7}"/>
                </a:ext>
              </a:extLst>
            </p:cNvPr>
            <p:cNvSpPr/>
            <p:nvPr/>
          </p:nvSpPr>
          <p:spPr bwMode="auto">
            <a:xfrm>
              <a:off x="2515519" y="2490272"/>
              <a:ext cx="188915" cy="427238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69" name="Rectangle 36">
              <a:extLst>
                <a:ext uri="{FF2B5EF4-FFF2-40B4-BE49-F238E27FC236}">
                  <a16:creationId xmlns:a16="http://schemas.microsoft.com/office/drawing/2014/main" id="{454C6867-F433-4143-84A8-8057E178D4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7" y="2594901"/>
              <a:ext cx="268450" cy="148227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4836" name="Group 69">
            <a:extLst>
              <a:ext uri="{FF2B5EF4-FFF2-40B4-BE49-F238E27FC236}">
                <a16:creationId xmlns:a16="http://schemas.microsoft.com/office/drawing/2014/main" id="{EA93DD0E-1FFD-4827-AEC9-B0ECB4C17CD2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1368425"/>
            <a:ext cx="90487" cy="103188"/>
            <a:chOff x="2455863" y="2411803"/>
            <a:chExt cx="566738" cy="566738"/>
          </a:xfrm>
        </p:grpSpPr>
        <p:sp>
          <p:nvSpPr>
            <p:cNvPr id="71" name="Oval 32">
              <a:extLst>
                <a:ext uri="{FF2B5EF4-FFF2-40B4-BE49-F238E27FC236}">
                  <a16:creationId xmlns:a16="http://schemas.microsoft.com/office/drawing/2014/main" id="{7CF39B98-0109-4769-A64F-CB70E8DB1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2" name="Oval 33">
              <a:extLst>
                <a:ext uri="{FF2B5EF4-FFF2-40B4-BE49-F238E27FC236}">
                  <a16:creationId xmlns:a16="http://schemas.microsoft.com/office/drawing/2014/main" id="{4A9EAD19-C610-46DD-B5BD-BFA076841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20" y="2464117"/>
              <a:ext cx="447424" cy="46211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F7C51FF4-58DC-424E-B911-400071832E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20" y="2621059"/>
              <a:ext cx="9940" cy="113350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BF2938F2-5DD9-4EE2-B194-04AE9AA8CA7D}"/>
                </a:ext>
              </a:extLst>
            </p:cNvPr>
            <p:cNvSpPr/>
            <p:nvPr/>
          </p:nvSpPr>
          <p:spPr bwMode="auto">
            <a:xfrm>
              <a:off x="2515520" y="2490277"/>
              <a:ext cx="188911" cy="427228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75" name="Rectangle 36">
              <a:extLst>
                <a:ext uri="{FF2B5EF4-FFF2-40B4-BE49-F238E27FC236}">
                  <a16:creationId xmlns:a16="http://schemas.microsoft.com/office/drawing/2014/main" id="{C2425DC1-9B83-4E59-B644-C0A340CC0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2" y="2594905"/>
              <a:ext cx="268459" cy="14822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76" name="Oval 107">
            <a:extLst>
              <a:ext uri="{FF2B5EF4-FFF2-40B4-BE49-F238E27FC236}">
                <a16:creationId xmlns:a16="http://schemas.microsoft.com/office/drawing/2014/main" id="{85330182-040F-49C7-8231-191D6724F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1331913"/>
            <a:ext cx="68262" cy="7620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7" name="Explosion 2 76">
            <a:extLst>
              <a:ext uri="{FF2B5EF4-FFF2-40B4-BE49-F238E27FC236}">
                <a16:creationId xmlns:a16="http://schemas.microsoft.com/office/drawing/2014/main" id="{C2021471-636F-41BA-A450-BCF13F046745}"/>
              </a:ext>
            </a:extLst>
          </p:cNvPr>
          <p:cNvSpPr/>
          <p:nvPr/>
        </p:nvSpPr>
        <p:spPr>
          <a:xfrm>
            <a:off x="1087438" y="4029075"/>
            <a:ext cx="2362200" cy="207327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4" dur="1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15" grpId="0" animBg="1"/>
      <p:bldP spid="15" grpId="1" animBg="1"/>
      <p:bldP spid="16" grpId="0" animBg="1"/>
      <p:bldP spid="16" grpId="1" animBg="1"/>
      <p:bldP spid="77" grpId="0" animBg="1"/>
      <p:bldP spid="7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\Desktop\Giai cuu dai duong 2\476576.jpg">
            <a:extLst>
              <a:ext uri="{FF2B5EF4-FFF2-40B4-BE49-F238E27FC236}">
                <a16:creationId xmlns:a16="http://schemas.microsoft.com/office/drawing/2014/main" id="{9526C76B-2FAE-4FFD-AD79-8AB1470F7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9050"/>
            <a:ext cx="91487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 descr="C:\Users\ADMIN\Desktop\Phan Thi Do Uyen\Giai cuu dai duong\Picture2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FACCA8E-D75E-4001-BF30-7485B876F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5219700"/>
            <a:ext cx="13620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DMIN\Desktop\Giai cuu dai duong 2\2a.jpg">
            <a:extLst>
              <a:ext uri="{FF2B5EF4-FFF2-40B4-BE49-F238E27FC236}">
                <a16:creationId xmlns:a16="http://schemas.microsoft.com/office/drawing/2014/main" id="{2356F3AE-5718-4F03-BFAE-73FE1C20D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0638" y="2462213"/>
            <a:ext cx="530225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DMIN\Desktop\Giai cuu dai duong 2\2.jpg">
            <a:extLst>
              <a:ext uri="{FF2B5EF4-FFF2-40B4-BE49-F238E27FC236}">
                <a16:creationId xmlns:a16="http://schemas.microsoft.com/office/drawing/2014/main" id="{3F3EDF2A-17D9-46A4-B51E-F241A7D60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797300"/>
            <a:ext cx="24828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Users\ADMIN\Desktop\Giai cuu dai duong 2\Luoi.png">
            <a:extLst>
              <a:ext uri="{FF2B5EF4-FFF2-40B4-BE49-F238E27FC236}">
                <a16:creationId xmlns:a16="http://schemas.microsoft.com/office/drawing/2014/main" id="{E0224484-15E6-4E89-9508-F497BBA90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581400"/>
            <a:ext cx="6248400" cy="135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C:\Users\ADMIN\Desktop\Giai cuu dai duong 2\seashell-border-382756.jpg">
            <a:extLst>
              <a:ext uri="{FF2B5EF4-FFF2-40B4-BE49-F238E27FC236}">
                <a16:creationId xmlns:a16="http://schemas.microsoft.com/office/drawing/2014/main" id="{614B2B9A-17E9-4B76-9225-4F8032373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"/>
            <a:ext cx="7772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9DDB356-D57B-42FD-8CC3-C4D77A27CAD3}"/>
              </a:ext>
            </a:extLst>
          </p:cNvPr>
          <p:cNvSpPr/>
          <p:nvPr/>
        </p:nvSpPr>
        <p:spPr>
          <a:xfrm>
            <a:off x="152400" y="3006725"/>
            <a:ext cx="1981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33CC"/>
                </a:solidFill>
              </a:rPr>
              <a:t>A. P</a:t>
            </a:r>
            <a:r>
              <a:rPr lang="en-US" sz="2400" baseline="-25000">
                <a:solidFill>
                  <a:srgbClr val="0033CC"/>
                </a:solidFill>
              </a:rPr>
              <a:t>2</a:t>
            </a:r>
            <a:r>
              <a:rPr lang="en-US" sz="2400">
                <a:solidFill>
                  <a:srgbClr val="0033CC"/>
                </a:solidFill>
              </a:rPr>
              <a:t>O</a:t>
            </a:r>
            <a:r>
              <a:rPr lang="en-US" sz="2400" baseline="-25000">
                <a:solidFill>
                  <a:srgbClr val="0033CC"/>
                </a:solidFill>
              </a:rPr>
              <a:t>5</a:t>
            </a:r>
            <a:r>
              <a:rPr lang="en-US" sz="2400">
                <a:solidFill>
                  <a:srgbClr val="0033CC"/>
                </a:solidFill>
              </a:rPr>
              <a:t>, CaO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36CC962-20C3-49E9-A40B-38B9A1A5AF13}"/>
              </a:ext>
            </a:extLst>
          </p:cNvPr>
          <p:cNvSpPr/>
          <p:nvPr/>
        </p:nvSpPr>
        <p:spPr>
          <a:xfrm>
            <a:off x="6934200" y="3006725"/>
            <a:ext cx="22860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33CC"/>
                </a:solidFill>
              </a:rPr>
              <a:t>D. P</a:t>
            </a:r>
            <a:r>
              <a:rPr lang="en-US" sz="2400" baseline="-25000">
                <a:solidFill>
                  <a:srgbClr val="0033CC"/>
                </a:solidFill>
              </a:rPr>
              <a:t>2</a:t>
            </a:r>
            <a:r>
              <a:rPr lang="en-US" sz="2400">
                <a:solidFill>
                  <a:srgbClr val="0033CC"/>
                </a:solidFill>
              </a:rPr>
              <a:t>O</a:t>
            </a:r>
            <a:r>
              <a:rPr lang="en-US" sz="2400" baseline="-25000">
                <a:solidFill>
                  <a:srgbClr val="0033CC"/>
                </a:solidFill>
              </a:rPr>
              <a:t>5</a:t>
            </a:r>
            <a:r>
              <a:rPr lang="en-US" sz="2400">
                <a:solidFill>
                  <a:srgbClr val="0033CC"/>
                </a:solidFill>
              </a:rPr>
              <a:t>, SO</a:t>
            </a:r>
            <a:r>
              <a:rPr lang="en-US" sz="2400" baseline="-25000">
                <a:solidFill>
                  <a:srgbClr val="0033CC"/>
                </a:solidFill>
              </a:rPr>
              <a:t>2</a:t>
            </a:r>
            <a:endParaRPr lang="en-US" sz="2400">
              <a:solidFill>
                <a:srgbClr val="0033CC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B6F36E8-F8BE-4D6E-B410-5564A4DF6571}"/>
              </a:ext>
            </a:extLst>
          </p:cNvPr>
          <p:cNvSpPr/>
          <p:nvPr/>
        </p:nvSpPr>
        <p:spPr>
          <a:xfrm>
            <a:off x="4648200" y="3022600"/>
            <a:ext cx="207486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33CC"/>
                </a:solidFill>
              </a:rPr>
              <a:t>C. P</a:t>
            </a:r>
            <a:r>
              <a:rPr lang="en-US" sz="2400" baseline="-25000">
                <a:solidFill>
                  <a:srgbClr val="0033CC"/>
                </a:solidFill>
              </a:rPr>
              <a:t>2</a:t>
            </a:r>
            <a:r>
              <a:rPr lang="en-US" sz="2400">
                <a:solidFill>
                  <a:srgbClr val="0033CC"/>
                </a:solidFill>
              </a:rPr>
              <a:t>O</a:t>
            </a:r>
            <a:r>
              <a:rPr lang="en-US" sz="2400" baseline="-25000">
                <a:solidFill>
                  <a:srgbClr val="0033CC"/>
                </a:solidFill>
              </a:rPr>
              <a:t>5</a:t>
            </a:r>
            <a:r>
              <a:rPr lang="en-US" sz="2400">
                <a:solidFill>
                  <a:srgbClr val="0033CC"/>
                </a:solidFill>
              </a:rPr>
              <a:t>, CuO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157100E-758E-40A2-9DBE-C0B3A1B5B98D}"/>
              </a:ext>
            </a:extLst>
          </p:cNvPr>
          <p:cNvSpPr/>
          <p:nvPr/>
        </p:nvSpPr>
        <p:spPr>
          <a:xfrm>
            <a:off x="2362200" y="3006725"/>
            <a:ext cx="20574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err="1">
                <a:solidFill>
                  <a:srgbClr val="0033CC"/>
                </a:solidFill>
              </a:rPr>
              <a:t>B</a:t>
            </a:r>
            <a:r>
              <a:rPr lang="en-US" sz="2400">
                <a:solidFill>
                  <a:srgbClr val="0033CC"/>
                </a:solidFill>
              </a:rPr>
              <a:t>. CaO, CuO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13" name="4E794044.wav">
            <a:hlinkClick r:id="" action="ppaction://media"/>
            <a:extLst>
              <a:ext uri="{FF2B5EF4-FFF2-40B4-BE49-F238E27FC236}">
                <a16:creationId xmlns:a16="http://schemas.microsoft.com/office/drawing/2014/main" id="{5415B08F-41D5-4443-86CC-F00C187335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857625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id="{12E906D8-2668-4D81-8083-50320AAFD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36600"/>
            <a:ext cx="7858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times up">
            <a:extLst>
              <a:ext uri="{FF2B5EF4-FFF2-40B4-BE49-F238E27FC236}">
                <a16:creationId xmlns:a16="http://schemas.microsoft.com/office/drawing/2014/main" id="{1E279659-4813-4F2B-9A2B-520B20192855}"/>
              </a:ext>
            </a:extLst>
          </p:cNvPr>
          <p:cNvGrpSpPr>
            <a:grpSpLocks/>
          </p:cNvGrpSpPr>
          <p:nvPr/>
        </p:nvGrpSpPr>
        <p:grpSpPr bwMode="auto">
          <a:xfrm>
            <a:off x="587375" y="177800"/>
            <a:ext cx="757238" cy="500063"/>
            <a:chOff x="2989747" y="438150"/>
            <a:chExt cx="1572029" cy="683752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C70FA0D2-B37D-4796-AB8C-13D6500F950C}"/>
                </a:ext>
              </a:extLst>
            </p:cNvPr>
            <p:cNvSpPr/>
            <p:nvPr/>
          </p:nvSpPr>
          <p:spPr>
            <a:xfrm>
              <a:off x="2989747" y="540171"/>
              <a:ext cx="1572029" cy="58173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3F26CB8-6EA0-4FA9-BA6D-432513AF65CA}"/>
                </a:ext>
              </a:extLst>
            </p:cNvPr>
            <p:cNvSpPr/>
            <p:nvPr/>
          </p:nvSpPr>
          <p:spPr>
            <a:xfrm>
              <a:off x="2989747" y="438150"/>
              <a:ext cx="1572029" cy="58173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>
            <a:extLst>
              <a:ext uri="{FF2B5EF4-FFF2-40B4-BE49-F238E27FC236}">
                <a16:creationId xmlns:a16="http://schemas.microsoft.com/office/drawing/2014/main" id="{1BC9D174-68DB-4726-A337-D0D6F54B5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960438"/>
            <a:ext cx="639762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0" name="Group 26">
            <a:extLst>
              <a:ext uri="{FF2B5EF4-FFF2-40B4-BE49-F238E27FC236}">
                <a16:creationId xmlns:a16="http://schemas.microsoft.com/office/drawing/2014/main" id="{764110A5-3535-4919-BAC2-432A0CA09BF2}"/>
              </a:ext>
            </a:extLst>
          </p:cNvPr>
          <p:cNvGrpSpPr>
            <a:grpSpLocks/>
          </p:cNvGrpSpPr>
          <p:nvPr/>
        </p:nvGrpSpPr>
        <p:grpSpPr bwMode="auto">
          <a:xfrm>
            <a:off x="933450" y="944563"/>
            <a:ext cx="90488" cy="101600"/>
            <a:chOff x="2455863" y="2411803"/>
            <a:chExt cx="566738" cy="566738"/>
          </a:xfrm>
        </p:grpSpPr>
        <p:sp>
          <p:nvSpPr>
            <p:cNvPr id="28" name="Oval 32">
              <a:extLst>
                <a:ext uri="{FF2B5EF4-FFF2-40B4-BE49-F238E27FC236}">
                  <a16:creationId xmlns:a16="http://schemas.microsoft.com/office/drawing/2014/main" id="{14D6EE3A-0C5C-4B45-91A8-6A639B9EB8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Oval 33">
              <a:extLst>
                <a:ext uri="{FF2B5EF4-FFF2-40B4-BE49-F238E27FC236}">
                  <a16:creationId xmlns:a16="http://schemas.microsoft.com/office/drawing/2014/main" id="{E8801AFA-C6C6-43BF-B694-335B9AAFA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19" y="2464935"/>
              <a:ext cx="447425" cy="460475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C41086BF-40BC-4269-AB01-4DBC3675E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19" y="2624330"/>
              <a:ext cx="9946" cy="106263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50F8FBA2-52D1-4F8F-B0F6-1978F55B42F0}"/>
                </a:ext>
              </a:extLst>
            </p:cNvPr>
            <p:cNvSpPr/>
            <p:nvPr/>
          </p:nvSpPr>
          <p:spPr bwMode="auto">
            <a:xfrm>
              <a:off x="2515519" y="2491498"/>
              <a:ext cx="188915" cy="425054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Rectangle 36">
              <a:extLst>
                <a:ext uri="{FF2B5EF4-FFF2-40B4-BE49-F238E27FC236}">
                  <a16:creationId xmlns:a16="http://schemas.microsoft.com/office/drawing/2014/main" id="{913C6F16-EE98-48A6-B8D9-2DE8ED193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7" y="2588909"/>
              <a:ext cx="268450" cy="15939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6881" name="Group 32">
            <a:extLst>
              <a:ext uri="{FF2B5EF4-FFF2-40B4-BE49-F238E27FC236}">
                <a16:creationId xmlns:a16="http://schemas.microsoft.com/office/drawing/2014/main" id="{40F6DEEE-99F7-462A-BDAB-EE561C5D80C5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1681163"/>
            <a:ext cx="90487" cy="101600"/>
            <a:chOff x="2455863" y="2411803"/>
            <a:chExt cx="566738" cy="566738"/>
          </a:xfrm>
        </p:grpSpPr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C0908BC5-B4F2-437D-BB4A-878592DC1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D8EB7398-0F1C-4C72-BCE2-58C541B15F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20" y="2464935"/>
              <a:ext cx="447424" cy="460475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AF1C91AC-D40E-4CD6-90FB-0EBEB89EDB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20" y="2624330"/>
              <a:ext cx="9940" cy="106263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8111AF55-FB31-4747-BB2B-F8065B083507}"/>
                </a:ext>
              </a:extLst>
            </p:cNvPr>
            <p:cNvSpPr/>
            <p:nvPr/>
          </p:nvSpPr>
          <p:spPr bwMode="auto">
            <a:xfrm>
              <a:off x="2515520" y="2491498"/>
              <a:ext cx="188911" cy="425054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9437CA8F-1488-4854-AA47-7D7BCE1CA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2" y="2588909"/>
              <a:ext cx="268459" cy="15939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6882" name="Group 38">
            <a:extLst>
              <a:ext uri="{FF2B5EF4-FFF2-40B4-BE49-F238E27FC236}">
                <a16:creationId xmlns:a16="http://schemas.microsoft.com/office/drawing/2014/main" id="{74838274-58C0-4F92-8CC2-CF33A22348B3}"/>
              </a:ext>
            </a:extLst>
          </p:cNvPr>
          <p:cNvGrpSpPr>
            <a:grpSpLocks/>
          </p:cNvGrpSpPr>
          <p:nvPr/>
        </p:nvGrpSpPr>
        <p:grpSpPr bwMode="auto">
          <a:xfrm>
            <a:off x="1231900" y="1335088"/>
            <a:ext cx="90488" cy="103187"/>
            <a:chOff x="2455863" y="2411803"/>
            <a:chExt cx="566738" cy="566738"/>
          </a:xfrm>
        </p:grpSpPr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1B1C77B8-B8C8-4921-BFC2-99C7CBD7D8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029C4342-5CDA-490F-89A4-8314D4268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19" y="2464118"/>
              <a:ext cx="447425" cy="462109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FB0348EE-A420-4780-8DD9-AA25F92810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19" y="2621061"/>
              <a:ext cx="9946" cy="11334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07E51BEC-CB2D-428A-8704-C8C475F04ABF}"/>
                </a:ext>
              </a:extLst>
            </p:cNvPr>
            <p:cNvSpPr/>
            <p:nvPr/>
          </p:nvSpPr>
          <p:spPr bwMode="auto">
            <a:xfrm>
              <a:off x="2515519" y="2490272"/>
              <a:ext cx="188915" cy="427238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4" name="Rectangle 36">
              <a:extLst>
                <a:ext uri="{FF2B5EF4-FFF2-40B4-BE49-F238E27FC236}">
                  <a16:creationId xmlns:a16="http://schemas.microsoft.com/office/drawing/2014/main" id="{800C2BD4-A9A2-441B-AA06-5900E5A35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7" y="2594901"/>
              <a:ext cx="268450" cy="148227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6883" name="Group 44">
            <a:extLst>
              <a:ext uri="{FF2B5EF4-FFF2-40B4-BE49-F238E27FC236}">
                <a16:creationId xmlns:a16="http://schemas.microsoft.com/office/drawing/2014/main" id="{F60DBEA5-CED0-40B3-8BA2-874AE7267864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1368425"/>
            <a:ext cx="90487" cy="103188"/>
            <a:chOff x="2455863" y="2411803"/>
            <a:chExt cx="566738" cy="566738"/>
          </a:xfrm>
        </p:grpSpPr>
        <p:sp>
          <p:nvSpPr>
            <p:cNvPr id="46" name="Oval 32">
              <a:extLst>
                <a:ext uri="{FF2B5EF4-FFF2-40B4-BE49-F238E27FC236}">
                  <a16:creationId xmlns:a16="http://schemas.microsoft.com/office/drawing/2014/main" id="{A7F873C1-71BD-47ED-8972-12A5EB2F8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Oval 33">
              <a:extLst>
                <a:ext uri="{FF2B5EF4-FFF2-40B4-BE49-F238E27FC236}">
                  <a16:creationId xmlns:a16="http://schemas.microsoft.com/office/drawing/2014/main" id="{40362120-7B70-411D-A7F3-4C49C570F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20" y="2464117"/>
              <a:ext cx="447424" cy="46211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1EEC9B3A-D9A1-4E59-9304-60B2E72BA4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20" y="2621059"/>
              <a:ext cx="9940" cy="113350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6A7C8A2C-1A90-449B-A59C-2117852757A0}"/>
                </a:ext>
              </a:extLst>
            </p:cNvPr>
            <p:cNvSpPr/>
            <p:nvPr/>
          </p:nvSpPr>
          <p:spPr bwMode="auto">
            <a:xfrm>
              <a:off x="2515520" y="2490277"/>
              <a:ext cx="188911" cy="427228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" name="Rectangle 36">
              <a:extLst>
                <a:ext uri="{FF2B5EF4-FFF2-40B4-BE49-F238E27FC236}">
                  <a16:creationId xmlns:a16="http://schemas.microsoft.com/office/drawing/2014/main" id="{CDB6B629-5056-4FD8-87D9-72E9E0499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2" y="2594905"/>
              <a:ext cx="268459" cy="14822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51" name="Oval 107">
            <a:extLst>
              <a:ext uri="{FF2B5EF4-FFF2-40B4-BE49-F238E27FC236}">
                <a16:creationId xmlns:a16="http://schemas.microsoft.com/office/drawing/2014/main" id="{DD079F94-91D6-4633-8673-F39BCB7DD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1331913"/>
            <a:ext cx="68262" cy="7620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Explosion 2 51">
            <a:extLst>
              <a:ext uri="{FF2B5EF4-FFF2-40B4-BE49-F238E27FC236}">
                <a16:creationId xmlns:a16="http://schemas.microsoft.com/office/drawing/2014/main" id="{3B05D839-A98A-4937-9285-D4E563B451D2}"/>
              </a:ext>
            </a:extLst>
          </p:cNvPr>
          <p:cNvSpPr/>
          <p:nvPr/>
        </p:nvSpPr>
        <p:spPr>
          <a:xfrm>
            <a:off x="1143000" y="4195763"/>
            <a:ext cx="2362200" cy="2074862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01B834-08AB-42C4-957A-1B9954146704}"/>
              </a:ext>
            </a:extLst>
          </p:cNvPr>
          <p:cNvSpPr txBox="1"/>
          <p:nvPr/>
        </p:nvSpPr>
        <p:spPr>
          <a:xfrm>
            <a:off x="2057400" y="1292225"/>
            <a:ext cx="62912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prstClr val="black"/>
                </a:solidFill>
                <a:latin typeface="Calibri"/>
                <a:cs typeface="+mn-cs"/>
              </a:rPr>
              <a:t>Chỉ ra oxit bazơ: P</a:t>
            </a:r>
            <a:r>
              <a:rPr lang="en-US" sz="3200" baseline="-2500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en-US" sz="3200">
                <a:solidFill>
                  <a:prstClr val="black"/>
                </a:solidFill>
                <a:latin typeface="Calibri"/>
                <a:cs typeface="+mn-cs"/>
              </a:rPr>
              <a:t>O</a:t>
            </a:r>
            <a:r>
              <a:rPr lang="en-US" sz="3200" baseline="-25000">
                <a:solidFill>
                  <a:prstClr val="black"/>
                </a:solidFill>
                <a:latin typeface="Calibri"/>
                <a:cs typeface="+mn-cs"/>
              </a:rPr>
              <a:t>5</a:t>
            </a:r>
            <a:r>
              <a:rPr lang="en-US" sz="3200">
                <a:solidFill>
                  <a:prstClr val="black"/>
                </a:solidFill>
                <a:latin typeface="Calibri"/>
                <a:cs typeface="+mn-cs"/>
              </a:rPr>
              <a:t>, CaO, SO</a:t>
            </a:r>
            <a:r>
              <a:rPr lang="en-US" sz="3200" baseline="-2500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en-US" sz="3200">
                <a:solidFill>
                  <a:prstClr val="black"/>
                </a:solidFill>
                <a:latin typeface="Calibri"/>
                <a:cs typeface="+mn-cs"/>
              </a:rPr>
              <a:t>, CuO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ADMIN\Desktop\Giai cuu dai duong 2\476576.jpg">
            <a:extLst>
              <a:ext uri="{FF2B5EF4-FFF2-40B4-BE49-F238E27FC236}">
                <a16:creationId xmlns:a16="http://schemas.microsoft.com/office/drawing/2014/main" id="{66D9C30C-B3F3-4AAB-839D-20F4D8A26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76200"/>
            <a:ext cx="914876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 descr="C:\Users\ADMIN\Desktop\Phan Thi Do Uyen\Giai cuu dai duong\Picture2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0D22857-B871-412F-9858-BA44B95FF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5219700"/>
            <a:ext cx="13620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DMIN\Desktop\Giai cuu dai duong 2\2a.jpg">
            <a:extLst>
              <a:ext uri="{FF2B5EF4-FFF2-40B4-BE49-F238E27FC236}">
                <a16:creationId xmlns:a16="http://schemas.microsoft.com/office/drawing/2014/main" id="{1E4AE9BC-BB8F-494E-9088-83D3664B2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86" flipH="1">
            <a:off x="20638" y="2462213"/>
            <a:ext cx="5302250" cy="4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DMIN\Desktop\Giai cuu dai duong 2\2.jpg">
            <a:extLst>
              <a:ext uri="{FF2B5EF4-FFF2-40B4-BE49-F238E27FC236}">
                <a16:creationId xmlns:a16="http://schemas.microsoft.com/office/drawing/2014/main" id="{F0C24F99-722C-4E1D-B156-066274919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3797300"/>
            <a:ext cx="24828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C:\Users\ADMIN\Desktop\Giai cuu dai duong 2\Luoi.png">
            <a:extLst>
              <a:ext uri="{FF2B5EF4-FFF2-40B4-BE49-F238E27FC236}">
                <a16:creationId xmlns:a16="http://schemas.microsoft.com/office/drawing/2014/main" id="{36E412A1-E679-431A-983B-7F2281E0B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581400"/>
            <a:ext cx="6248400" cy="135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 descr="C:\Users\ADMIN\Desktop\Giai cuu dai duong 2\seashell-border-382756.jpg">
            <a:extLst>
              <a:ext uri="{FF2B5EF4-FFF2-40B4-BE49-F238E27FC236}">
                <a16:creationId xmlns:a16="http://schemas.microsoft.com/office/drawing/2014/main" id="{0CCBDB17-EFDE-4653-8BB6-516F440FF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"/>
            <a:ext cx="6019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FD9C071-A304-4647-8DD1-93B0406BE0CD}"/>
              </a:ext>
            </a:extLst>
          </p:cNvPr>
          <p:cNvSpPr/>
          <p:nvPr/>
        </p:nvSpPr>
        <p:spPr>
          <a:xfrm>
            <a:off x="152400" y="3006725"/>
            <a:ext cx="1981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33CC"/>
                </a:solidFill>
              </a:rPr>
              <a:t>A. CuO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A8BBFC0-0F37-40A4-9B16-656B7FF0FA89}"/>
              </a:ext>
            </a:extLst>
          </p:cNvPr>
          <p:cNvSpPr/>
          <p:nvPr/>
        </p:nvSpPr>
        <p:spPr>
          <a:xfrm>
            <a:off x="6934200" y="3006725"/>
            <a:ext cx="2154238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33CC"/>
                </a:solidFill>
              </a:rPr>
              <a:t>D. Na</a:t>
            </a:r>
            <a:r>
              <a:rPr lang="en-US" sz="2400" baseline="-25000">
                <a:solidFill>
                  <a:srgbClr val="0033CC"/>
                </a:solidFill>
              </a:rPr>
              <a:t>2</a:t>
            </a:r>
            <a:r>
              <a:rPr lang="en-US" sz="2400">
                <a:solidFill>
                  <a:srgbClr val="0033CC"/>
                </a:solidFill>
              </a:rPr>
              <a:t>O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937B27F-5336-4697-88F1-1174C10C3B9E}"/>
              </a:ext>
            </a:extLst>
          </p:cNvPr>
          <p:cNvSpPr/>
          <p:nvPr/>
        </p:nvSpPr>
        <p:spPr>
          <a:xfrm>
            <a:off x="4648200" y="3022600"/>
            <a:ext cx="207486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33CC"/>
                </a:solidFill>
              </a:rPr>
              <a:t>C. CaO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D0EE716-3D41-4910-9228-80D43B0E749C}"/>
              </a:ext>
            </a:extLst>
          </p:cNvPr>
          <p:cNvSpPr/>
          <p:nvPr/>
        </p:nvSpPr>
        <p:spPr>
          <a:xfrm>
            <a:off x="2362200" y="3006725"/>
            <a:ext cx="20574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33CC"/>
                </a:solidFill>
              </a:rPr>
              <a:t>B.</a:t>
            </a:r>
            <a:r>
              <a:rPr lang="en-US" sz="2000">
                <a:solidFill>
                  <a:srgbClr val="0033CC"/>
                </a:solidFill>
              </a:rPr>
              <a:t> SO</a:t>
            </a:r>
            <a:r>
              <a:rPr lang="en-US" sz="2000" baseline="-25000">
                <a:solidFill>
                  <a:srgbClr val="0033CC"/>
                </a:solidFill>
              </a:rPr>
              <a:t>2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13" name="4E7926.wav">
            <a:hlinkClick r:id="" action="ppaction://media"/>
            <a:extLst>
              <a:ext uri="{FF2B5EF4-FFF2-40B4-BE49-F238E27FC236}">
                <a16:creationId xmlns:a16="http://schemas.microsoft.com/office/drawing/2014/main" id="{27C906F5-4FF1-42AD-9B01-390A08333F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857625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id="{B5CF482B-C9B0-44FE-AC8E-E56D555C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36600"/>
            <a:ext cx="7858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times up">
            <a:extLst>
              <a:ext uri="{FF2B5EF4-FFF2-40B4-BE49-F238E27FC236}">
                <a16:creationId xmlns:a16="http://schemas.microsoft.com/office/drawing/2014/main" id="{B497C1CE-71D0-417D-990D-9EE8DE7C6974}"/>
              </a:ext>
            </a:extLst>
          </p:cNvPr>
          <p:cNvGrpSpPr>
            <a:grpSpLocks/>
          </p:cNvGrpSpPr>
          <p:nvPr/>
        </p:nvGrpSpPr>
        <p:grpSpPr bwMode="auto">
          <a:xfrm>
            <a:off x="587375" y="177800"/>
            <a:ext cx="757238" cy="500063"/>
            <a:chOff x="2989747" y="438150"/>
            <a:chExt cx="1572029" cy="683752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8AD12C1D-CC02-4819-8A1E-0756B1AF08B9}"/>
                </a:ext>
              </a:extLst>
            </p:cNvPr>
            <p:cNvSpPr/>
            <p:nvPr/>
          </p:nvSpPr>
          <p:spPr>
            <a:xfrm>
              <a:off x="2989747" y="540171"/>
              <a:ext cx="1572029" cy="58173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AABFBD30-1FAB-4A59-BA04-0FB98C5099BE}"/>
                </a:ext>
              </a:extLst>
            </p:cNvPr>
            <p:cNvSpPr/>
            <p:nvPr/>
          </p:nvSpPr>
          <p:spPr>
            <a:xfrm>
              <a:off x="2989747" y="438150"/>
              <a:ext cx="1572029" cy="58173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6" name="Picture 3" descr="C:\Users\ADMIN\Desktop\Picture2.png">
            <a:extLst>
              <a:ext uri="{FF2B5EF4-FFF2-40B4-BE49-F238E27FC236}">
                <a16:creationId xmlns:a16="http://schemas.microsoft.com/office/drawing/2014/main" id="{C48DBFDD-C29B-4D99-9F64-A45F990A0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960438"/>
            <a:ext cx="639762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04" name="Group 26">
            <a:extLst>
              <a:ext uri="{FF2B5EF4-FFF2-40B4-BE49-F238E27FC236}">
                <a16:creationId xmlns:a16="http://schemas.microsoft.com/office/drawing/2014/main" id="{3E88D1EB-3F1E-4CC5-9A82-20DF307AB977}"/>
              </a:ext>
            </a:extLst>
          </p:cNvPr>
          <p:cNvGrpSpPr>
            <a:grpSpLocks/>
          </p:cNvGrpSpPr>
          <p:nvPr/>
        </p:nvGrpSpPr>
        <p:grpSpPr bwMode="auto">
          <a:xfrm>
            <a:off x="933450" y="944563"/>
            <a:ext cx="90488" cy="101600"/>
            <a:chOff x="2455863" y="2411803"/>
            <a:chExt cx="566738" cy="566738"/>
          </a:xfrm>
        </p:grpSpPr>
        <p:sp>
          <p:nvSpPr>
            <p:cNvPr id="28" name="Oval 32">
              <a:extLst>
                <a:ext uri="{FF2B5EF4-FFF2-40B4-BE49-F238E27FC236}">
                  <a16:creationId xmlns:a16="http://schemas.microsoft.com/office/drawing/2014/main" id="{DC93089B-38E5-4D4E-98F7-0A2043DC3C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Oval 33">
              <a:extLst>
                <a:ext uri="{FF2B5EF4-FFF2-40B4-BE49-F238E27FC236}">
                  <a16:creationId xmlns:a16="http://schemas.microsoft.com/office/drawing/2014/main" id="{9C1661C4-DF19-43B9-B033-D51BB2D7A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19" y="2464935"/>
              <a:ext cx="447425" cy="460475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75B1F09-DA27-413F-9BEF-99305F7EC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19" y="2624330"/>
              <a:ext cx="9946" cy="106263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D73D4215-5696-42C1-A95C-1B33552CDAE5}"/>
                </a:ext>
              </a:extLst>
            </p:cNvPr>
            <p:cNvSpPr/>
            <p:nvPr/>
          </p:nvSpPr>
          <p:spPr bwMode="auto">
            <a:xfrm>
              <a:off x="2515519" y="2491498"/>
              <a:ext cx="188915" cy="425054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Rectangle 36">
              <a:extLst>
                <a:ext uri="{FF2B5EF4-FFF2-40B4-BE49-F238E27FC236}">
                  <a16:creationId xmlns:a16="http://schemas.microsoft.com/office/drawing/2014/main" id="{42751BDD-DEDD-4305-B636-B15AD60C9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7" y="2588909"/>
              <a:ext cx="268450" cy="15939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7905" name="Group 32">
            <a:extLst>
              <a:ext uri="{FF2B5EF4-FFF2-40B4-BE49-F238E27FC236}">
                <a16:creationId xmlns:a16="http://schemas.microsoft.com/office/drawing/2014/main" id="{C59D1636-7CFE-43E5-B83A-5F4478AA9E0D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1681163"/>
            <a:ext cx="90487" cy="101600"/>
            <a:chOff x="2455863" y="2411803"/>
            <a:chExt cx="566738" cy="566738"/>
          </a:xfrm>
        </p:grpSpPr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448B8E9E-A4C8-49FA-ADB0-8C53A0E55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85CE2224-DCEA-453F-A6EE-A916573B4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20" y="2464935"/>
              <a:ext cx="447424" cy="460475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9DE71AB6-842E-4664-9467-423F84FDF1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20" y="2624330"/>
              <a:ext cx="9940" cy="106263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4F9456F0-8E20-474A-910C-14E6D177CAF0}"/>
                </a:ext>
              </a:extLst>
            </p:cNvPr>
            <p:cNvSpPr/>
            <p:nvPr/>
          </p:nvSpPr>
          <p:spPr bwMode="auto">
            <a:xfrm>
              <a:off x="2515520" y="2491498"/>
              <a:ext cx="188911" cy="425054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E539B104-F802-477A-AF9A-9672D3184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2" y="2588909"/>
              <a:ext cx="268459" cy="15939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7906" name="Group 38">
            <a:extLst>
              <a:ext uri="{FF2B5EF4-FFF2-40B4-BE49-F238E27FC236}">
                <a16:creationId xmlns:a16="http://schemas.microsoft.com/office/drawing/2014/main" id="{46668C1E-1ADE-4BE9-8D48-BC6C3BD57145}"/>
              </a:ext>
            </a:extLst>
          </p:cNvPr>
          <p:cNvGrpSpPr>
            <a:grpSpLocks/>
          </p:cNvGrpSpPr>
          <p:nvPr/>
        </p:nvGrpSpPr>
        <p:grpSpPr bwMode="auto">
          <a:xfrm>
            <a:off x="1231900" y="1335088"/>
            <a:ext cx="90488" cy="103187"/>
            <a:chOff x="2455863" y="2411803"/>
            <a:chExt cx="566738" cy="566738"/>
          </a:xfrm>
        </p:grpSpPr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D16099E7-6D91-40B8-B469-5363B3557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1A257E1E-2FE6-4841-B2F8-C07547E4E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19" y="2464118"/>
              <a:ext cx="447425" cy="462109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id="{EE370A27-B3F5-4F9A-9B5B-EFC028FFC3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19" y="2621061"/>
              <a:ext cx="9946" cy="11334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id="{F41A9596-BEBD-4880-BABC-8993F7A82870}"/>
                </a:ext>
              </a:extLst>
            </p:cNvPr>
            <p:cNvSpPr/>
            <p:nvPr/>
          </p:nvSpPr>
          <p:spPr bwMode="auto">
            <a:xfrm>
              <a:off x="2515519" y="2490272"/>
              <a:ext cx="188915" cy="427238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4" name="Rectangle 36">
              <a:extLst>
                <a:ext uri="{FF2B5EF4-FFF2-40B4-BE49-F238E27FC236}">
                  <a16:creationId xmlns:a16="http://schemas.microsoft.com/office/drawing/2014/main" id="{6771EFAD-9A6F-44D5-8C68-EA834E679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7" y="2594901"/>
              <a:ext cx="268450" cy="148227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7907" name="Group 44">
            <a:extLst>
              <a:ext uri="{FF2B5EF4-FFF2-40B4-BE49-F238E27FC236}">
                <a16:creationId xmlns:a16="http://schemas.microsoft.com/office/drawing/2014/main" id="{93D8C595-3F94-4362-9A4F-398EAA905C7E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1368425"/>
            <a:ext cx="90487" cy="103188"/>
            <a:chOff x="2455863" y="2411803"/>
            <a:chExt cx="566738" cy="566738"/>
          </a:xfrm>
        </p:grpSpPr>
        <p:sp>
          <p:nvSpPr>
            <p:cNvPr id="46" name="Oval 32">
              <a:extLst>
                <a:ext uri="{FF2B5EF4-FFF2-40B4-BE49-F238E27FC236}">
                  <a16:creationId xmlns:a16="http://schemas.microsoft.com/office/drawing/2014/main" id="{EF86E428-7EAA-44C3-9471-AF88B44CD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Oval 33">
              <a:extLst>
                <a:ext uri="{FF2B5EF4-FFF2-40B4-BE49-F238E27FC236}">
                  <a16:creationId xmlns:a16="http://schemas.microsoft.com/office/drawing/2014/main" id="{87912445-3282-493C-BC36-A55A930D1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20" y="2464117"/>
              <a:ext cx="447424" cy="46211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F1BDF37D-8244-4D9E-989E-86B93FA66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20" y="2621059"/>
              <a:ext cx="9940" cy="113350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A2AD728F-3F6B-4533-AD5D-85CEDDCD5975}"/>
                </a:ext>
              </a:extLst>
            </p:cNvPr>
            <p:cNvSpPr/>
            <p:nvPr/>
          </p:nvSpPr>
          <p:spPr bwMode="auto">
            <a:xfrm>
              <a:off x="2515520" y="2490277"/>
              <a:ext cx="188911" cy="427228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0" name="Rectangle 36">
              <a:extLst>
                <a:ext uri="{FF2B5EF4-FFF2-40B4-BE49-F238E27FC236}">
                  <a16:creationId xmlns:a16="http://schemas.microsoft.com/office/drawing/2014/main" id="{D29B726F-C7CF-405E-AAEC-09C4EC699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2" y="2594905"/>
              <a:ext cx="268459" cy="14822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51" name="Oval 107">
            <a:extLst>
              <a:ext uri="{FF2B5EF4-FFF2-40B4-BE49-F238E27FC236}">
                <a16:creationId xmlns:a16="http://schemas.microsoft.com/office/drawing/2014/main" id="{76832172-1484-4E72-97CC-D0B8B3939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1331913"/>
            <a:ext cx="68262" cy="7620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2" name="Explosion 2 51">
            <a:extLst>
              <a:ext uri="{FF2B5EF4-FFF2-40B4-BE49-F238E27FC236}">
                <a16:creationId xmlns:a16="http://schemas.microsoft.com/office/drawing/2014/main" id="{410E0451-098E-4EB5-AB86-55063B7E7D3C}"/>
              </a:ext>
            </a:extLst>
          </p:cNvPr>
          <p:cNvSpPr/>
          <p:nvPr/>
        </p:nvSpPr>
        <p:spPr>
          <a:xfrm>
            <a:off x="1211263" y="4284663"/>
            <a:ext cx="2362200" cy="207327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6CCB19-FF25-4AE0-9F41-6A363DAE5CB4}"/>
              </a:ext>
            </a:extLst>
          </p:cNvPr>
          <p:cNvSpPr txBox="1"/>
          <p:nvPr/>
        </p:nvSpPr>
        <p:spPr>
          <a:xfrm>
            <a:off x="2430463" y="935038"/>
            <a:ext cx="47418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prstClr val="black"/>
                </a:solidFill>
                <a:latin typeface="Calibri"/>
                <a:cs typeface="+mn-cs"/>
              </a:rPr>
              <a:t>Oxit nào sau đây là oxit axit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58025E-6 L -0.19028 0.07439 " pathEditMode="relative" rAng="0" ptsTypes="AA">
                                      <p:cBhvr>
                                        <p:cTn id="61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4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 nodeType="clickPar">
                      <p:stCondLst>
                        <p:cond delay="0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1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52" grpId="0" animBg="1"/>
      <p:bldP spid="5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ADMIN\Desktop\Giai cuu dai duong 2\underwater-vector-background.jpg">
            <a:extLst>
              <a:ext uri="{FF2B5EF4-FFF2-40B4-BE49-F238E27FC236}">
                <a16:creationId xmlns:a16="http://schemas.microsoft.com/office/drawing/2014/main" id="{3D84F7CB-009A-4732-B966-A79C4E48D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2475"/>
            <a:ext cx="9144000" cy="814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ADMIN\Desktop\Giai cuu dai duong 2\3b.jpg">
            <a:extLst>
              <a:ext uri="{FF2B5EF4-FFF2-40B4-BE49-F238E27FC236}">
                <a16:creationId xmlns:a16="http://schemas.microsoft.com/office/drawing/2014/main" id="{72750256-3EC1-490E-B679-15290C63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4070350"/>
            <a:ext cx="1268412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01AE5754-B82C-4437-A8D8-2B57E1C6D500}"/>
              </a:ext>
            </a:extLst>
          </p:cNvPr>
          <p:cNvSpPr/>
          <p:nvPr/>
        </p:nvSpPr>
        <p:spPr>
          <a:xfrm>
            <a:off x="269875" y="2819400"/>
            <a:ext cx="3235325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33CC"/>
                </a:solidFill>
              </a:rPr>
              <a:t>A. Photpho oxit</a:t>
            </a:r>
            <a:endParaRPr lang="en-US" sz="2000">
              <a:solidFill>
                <a:srgbClr val="0033CC"/>
              </a:solidFill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2" name="Picture 3" descr="C:\Users\ADMIN\Desktop\Giai cuu dai duong 2\3c.jpg">
            <a:extLst>
              <a:ext uri="{FF2B5EF4-FFF2-40B4-BE49-F238E27FC236}">
                <a16:creationId xmlns:a16="http://schemas.microsoft.com/office/drawing/2014/main" id="{EC25F00B-2E1E-4097-BC21-1B5C98EF7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43400"/>
            <a:ext cx="720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1978E54D-ECBB-48C2-83A2-6175C92163AC}"/>
              </a:ext>
            </a:extLst>
          </p:cNvPr>
          <p:cNvSpPr/>
          <p:nvPr/>
        </p:nvSpPr>
        <p:spPr>
          <a:xfrm>
            <a:off x="307975" y="3848100"/>
            <a:ext cx="3197225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33CC"/>
                </a:solidFill>
              </a:rPr>
              <a:t>B. Điphotpho pentaoxit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5" name="Picture 4" descr="C:\Users\ADMIN\Desktop\Giai cuu dai duong 2\3.jpg">
            <a:extLst>
              <a:ext uri="{FF2B5EF4-FFF2-40B4-BE49-F238E27FC236}">
                <a16:creationId xmlns:a16="http://schemas.microsoft.com/office/drawing/2014/main" id="{F39C9030-6122-422E-B31F-8DC22179D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3687763"/>
            <a:ext cx="193833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C:\Users\ADMIN\Desktop\Giai cuu dai duong 2\3a.jpg">
            <a:extLst>
              <a:ext uri="{FF2B5EF4-FFF2-40B4-BE49-F238E27FC236}">
                <a16:creationId xmlns:a16="http://schemas.microsoft.com/office/drawing/2014/main" id="{E269F634-18F7-4405-A7D9-FE2974710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737100"/>
            <a:ext cx="11223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C:\Users\ADMIN\Desktop\Giai cuu dai duong 2\Luoi.png">
            <a:extLst>
              <a:ext uri="{FF2B5EF4-FFF2-40B4-BE49-F238E27FC236}">
                <a16:creationId xmlns:a16="http://schemas.microsoft.com/office/drawing/2014/main" id="{7A59D324-9C7E-4AE0-8848-867AEA315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-2667000"/>
            <a:ext cx="6400800" cy="1076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9669FDB2-686F-4C65-A26D-0E6C2E23C6D0}"/>
              </a:ext>
            </a:extLst>
          </p:cNvPr>
          <p:cNvSpPr/>
          <p:nvPr/>
        </p:nvSpPr>
        <p:spPr>
          <a:xfrm>
            <a:off x="269875" y="6019800"/>
            <a:ext cx="3235325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33CC"/>
                </a:solidFill>
              </a:rPr>
              <a:t>D. Điphotpho oxit</a:t>
            </a:r>
            <a:endParaRPr lang="en-US" sz="2000">
              <a:solidFill>
                <a:srgbClr val="0033CC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D2B949F-29A7-444C-B88F-7EE60A4352B0}"/>
              </a:ext>
            </a:extLst>
          </p:cNvPr>
          <p:cNvSpPr/>
          <p:nvPr/>
        </p:nvSpPr>
        <p:spPr>
          <a:xfrm>
            <a:off x="269875" y="4957763"/>
            <a:ext cx="3235325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>
                <a:solidFill>
                  <a:srgbClr val="0033CC"/>
                </a:solidFill>
              </a:rPr>
              <a:t>. Điphotpho pentaoxit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40" name="Picture 11" descr="C:\Users\ADMIN\Desktop\Giai cuu dai duong 2\seashell-border-382756.jpg">
            <a:extLst>
              <a:ext uri="{FF2B5EF4-FFF2-40B4-BE49-F238E27FC236}">
                <a16:creationId xmlns:a16="http://schemas.microsoft.com/office/drawing/2014/main" id="{442963E4-1E6A-433B-8822-90DC7946E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7" y="76200"/>
            <a:ext cx="6019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4728B1F-C2CB-4202-8C42-CE255786DC53}"/>
              </a:ext>
            </a:extLst>
          </p:cNvPr>
          <p:cNvSpPr txBox="1"/>
          <p:nvPr/>
        </p:nvSpPr>
        <p:spPr>
          <a:xfrm>
            <a:off x="2722563" y="1092200"/>
            <a:ext cx="4191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33CC"/>
                </a:solidFill>
                <a:latin typeface="Calibri"/>
                <a:cs typeface="+mn-cs"/>
              </a:rPr>
              <a:t>Tên gọi của P</a:t>
            </a:r>
            <a:r>
              <a:rPr lang="en-US" sz="3200" baseline="-25000">
                <a:solidFill>
                  <a:srgbClr val="0033CC"/>
                </a:solidFill>
                <a:latin typeface="Calibri"/>
                <a:cs typeface="+mn-cs"/>
              </a:rPr>
              <a:t>2</a:t>
            </a:r>
            <a:r>
              <a:rPr lang="en-US" sz="3200">
                <a:solidFill>
                  <a:srgbClr val="0033CC"/>
                </a:solidFill>
                <a:latin typeface="Calibri"/>
                <a:cs typeface="+mn-cs"/>
              </a:rPr>
              <a:t>O</a:t>
            </a:r>
            <a:r>
              <a:rPr lang="en-US" sz="3200" baseline="-25000">
                <a:solidFill>
                  <a:srgbClr val="0033CC"/>
                </a:solidFill>
                <a:latin typeface="Calibri"/>
                <a:cs typeface="+mn-cs"/>
              </a:rPr>
              <a:t>5</a:t>
            </a:r>
            <a:endParaRPr lang="en-US" sz="3200" dirty="0">
              <a:solidFill>
                <a:srgbClr val="0033CC"/>
              </a:solidFill>
              <a:latin typeface="Calibri"/>
              <a:cs typeface="+mn-cs"/>
            </a:endParaRPr>
          </a:p>
        </p:txBody>
      </p:sp>
      <p:pic>
        <p:nvPicPr>
          <p:cNvPr id="38926" name="Picture 2" descr="C:\Users\ADMIN\Desktop\Phan Thi Do Uyen\Giai cuu dai duong\Picture2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1CD8D27-AB05-40FA-8A9B-04A487C0A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59400"/>
            <a:ext cx="13620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4E79119.wav">
            <a:hlinkClick r:id="" action="ppaction://media"/>
            <a:extLst>
              <a:ext uri="{FF2B5EF4-FFF2-40B4-BE49-F238E27FC236}">
                <a16:creationId xmlns:a16="http://schemas.microsoft.com/office/drawing/2014/main" id="{A307F181-0C84-49A0-9B7A-05F8D782A9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857625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8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id="{306365F4-4742-41C4-95F0-FB39619E1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36600"/>
            <a:ext cx="7858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times up">
            <a:extLst>
              <a:ext uri="{FF2B5EF4-FFF2-40B4-BE49-F238E27FC236}">
                <a16:creationId xmlns:a16="http://schemas.microsoft.com/office/drawing/2014/main" id="{48DE0444-3C1D-4CCD-A78F-F0E57DB56C8A}"/>
              </a:ext>
            </a:extLst>
          </p:cNvPr>
          <p:cNvGrpSpPr>
            <a:grpSpLocks/>
          </p:cNvGrpSpPr>
          <p:nvPr/>
        </p:nvGrpSpPr>
        <p:grpSpPr bwMode="auto">
          <a:xfrm>
            <a:off x="587375" y="177800"/>
            <a:ext cx="757238" cy="500063"/>
            <a:chOff x="2989747" y="438150"/>
            <a:chExt cx="1572029" cy="683752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DBE934A-DBD4-4C2E-A36F-DDF3E447B140}"/>
                </a:ext>
              </a:extLst>
            </p:cNvPr>
            <p:cNvSpPr/>
            <p:nvPr/>
          </p:nvSpPr>
          <p:spPr>
            <a:xfrm>
              <a:off x="2989747" y="540171"/>
              <a:ext cx="1572029" cy="58173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5B59819-A18F-431E-9863-6D040774961D}"/>
                </a:ext>
              </a:extLst>
            </p:cNvPr>
            <p:cNvSpPr/>
            <p:nvPr/>
          </p:nvSpPr>
          <p:spPr>
            <a:xfrm>
              <a:off x="2989747" y="438150"/>
              <a:ext cx="1572029" cy="58173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>
            <a:extLst>
              <a:ext uri="{FF2B5EF4-FFF2-40B4-BE49-F238E27FC236}">
                <a16:creationId xmlns:a16="http://schemas.microsoft.com/office/drawing/2014/main" id="{130E1A24-FEBC-4227-898C-4C3F355B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960438"/>
            <a:ext cx="639762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31" name="Group 20">
            <a:extLst>
              <a:ext uri="{FF2B5EF4-FFF2-40B4-BE49-F238E27FC236}">
                <a16:creationId xmlns:a16="http://schemas.microsoft.com/office/drawing/2014/main" id="{37D487EB-E421-487E-B63F-1D3CF6C3477A}"/>
              </a:ext>
            </a:extLst>
          </p:cNvPr>
          <p:cNvGrpSpPr>
            <a:grpSpLocks/>
          </p:cNvGrpSpPr>
          <p:nvPr/>
        </p:nvGrpSpPr>
        <p:grpSpPr bwMode="auto">
          <a:xfrm>
            <a:off x="933450" y="944563"/>
            <a:ext cx="90488" cy="101600"/>
            <a:chOff x="2455863" y="2411803"/>
            <a:chExt cx="566738" cy="566738"/>
          </a:xfrm>
        </p:grpSpPr>
        <p:sp>
          <p:nvSpPr>
            <p:cNvPr id="22" name="Oval 32">
              <a:extLst>
                <a:ext uri="{FF2B5EF4-FFF2-40B4-BE49-F238E27FC236}">
                  <a16:creationId xmlns:a16="http://schemas.microsoft.com/office/drawing/2014/main" id="{2F5679A2-E8FC-440D-BC99-6D2EFE754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" name="Oval 33">
              <a:extLst>
                <a:ext uri="{FF2B5EF4-FFF2-40B4-BE49-F238E27FC236}">
                  <a16:creationId xmlns:a16="http://schemas.microsoft.com/office/drawing/2014/main" id="{4681D14D-F8D8-4D83-B8AE-CB05BB4CA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19" y="2464935"/>
              <a:ext cx="447425" cy="460475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8E8992B6-C4CD-4B6D-B729-BC4E2C2A0E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19" y="2624330"/>
              <a:ext cx="9946" cy="106263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8E82B18D-7294-4AEE-84E2-FC0073F84581}"/>
                </a:ext>
              </a:extLst>
            </p:cNvPr>
            <p:cNvSpPr/>
            <p:nvPr/>
          </p:nvSpPr>
          <p:spPr bwMode="auto">
            <a:xfrm>
              <a:off x="2515519" y="2491498"/>
              <a:ext cx="188915" cy="425054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" name="Rectangle 36">
              <a:extLst>
                <a:ext uri="{FF2B5EF4-FFF2-40B4-BE49-F238E27FC236}">
                  <a16:creationId xmlns:a16="http://schemas.microsoft.com/office/drawing/2014/main" id="{57BFCCF5-929D-4C47-A967-22C8C648B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7" y="2588909"/>
              <a:ext cx="268450" cy="15939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8932" name="Group 26">
            <a:extLst>
              <a:ext uri="{FF2B5EF4-FFF2-40B4-BE49-F238E27FC236}">
                <a16:creationId xmlns:a16="http://schemas.microsoft.com/office/drawing/2014/main" id="{220A6510-3D86-4EF3-A09E-14A8E87F78B2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1681163"/>
            <a:ext cx="90487" cy="101600"/>
            <a:chOff x="2455863" y="2411803"/>
            <a:chExt cx="566738" cy="566738"/>
          </a:xfrm>
        </p:grpSpPr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0FB2CDBD-C829-4E6F-AD40-2453E70C0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24E8D54F-D672-426E-9931-F5C79796D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20" y="2464935"/>
              <a:ext cx="447424" cy="460475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9C89AF8A-D03A-4137-BBB8-416AD881C6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20" y="2624330"/>
              <a:ext cx="9940" cy="106263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18579040-4F7C-496A-A127-F945FA529F81}"/>
                </a:ext>
              </a:extLst>
            </p:cNvPr>
            <p:cNvSpPr/>
            <p:nvPr/>
          </p:nvSpPr>
          <p:spPr bwMode="auto">
            <a:xfrm>
              <a:off x="2515520" y="2491498"/>
              <a:ext cx="188911" cy="425054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7DB37481-45D1-4BCF-8934-74CDCAD61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2" y="2588909"/>
              <a:ext cx="268459" cy="15939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8933" name="Group 43">
            <a:extLst>
              <a:ext uri="{FF2B5EF4-FFF2-40B4-BE49-F238E27FC236}">
                <a16:creationId xmlns:a16="http://schemas.microsoft.com/office/drawing/2014/main" id="{E8AEC106-F757-4017-8E39-CCE954B99664}"/>
              </a:ext>
            </a:extLst>
          </p:cNvPr>
          <p:cNvGrpSpPr>
            <a:grpSpLocks/>
          </p:cNvGrpSpPr>
          <p:nvPr/>
        </p:nvGrpSpPr>
        <p:grpSpPr bwMode="auto">
          <a:xfrm>
            <a:off x="1231900" y="1335088"/>
            <a:ext cx="90488" cy="103187"/>
            <a:chOff x="2455863" y="2411803"/>
            <a:chExt cx="566738" cy="566738"/>
          </a:xfrm>
        </p:grpSpPr>
        <p:sp>
          <p:nvSpPr>
            <p:cNvPr id="45" name="Oval 32">
              <a:extLst>
                <a:ext uri="{FF2B5EF4-FFF2-40B4-BE49-F238E27FC236}">
                  <a16:creationId xmlns:a16="http://schemas.microsoft.com/office/drawing/2014/main" id="{91A1882B-C242-452C-8F91-F1D23D9C0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6" name="Oval 33">
              <a:extLst>
                <a:ext uri="{FF2B5EF4-FFF2-40B4-BE49-F238E27FC236}">
                  <a16:creationId xmlns:a16="http://schemas.microsoft.com/office/drawing/2014/main" id="{9687B4F6-81D6-4A80-AD4F-48534140B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19" y="2464118"/>
              <a:ext cx="447425" cy="462109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3228C0A0-B808-444B-AA1C-6185959151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19" y="2621061"/>
              <a:ext cx="9946" cy="11334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95E732D-5657-40C2-8846-C93D5C350FE4}"/>
                </a:ext>
              </a:extLst>
            </p:cNvPr>
            <p:cNvSpPr/>
            <p:nvPr/>
          </p:nvSpPr>
          <p:spPr bwMode="auto">
            <a:xfrm>
              <a:off x="2515519" y="2490272"/>
              <a:ext cx="188915" cy="427238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" name="Rectangle 36">
              <a:extLst>
                <a:ext uri="{FF2B5EF4-FFF2-40B4-BE49-F238E27FC236}">
                  <a16:creationId xmlns:a16="http://schemas.microsoft.com/office/drawing/2014/main" id="{0408FFD1-80D8-4EE2-B52C-A7467EDB5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7" y="2594901"/>
              <a:ext cx="268450" cy="148227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8934" name="Group 49">
            <a:extLst>
              <a:ext uri="{FF2B5EF4-FFF2-40B4-BE49-F238E27FC236}">
                <a16:creationId xmlns:a16="http://schemas.microsoft.com/office/drawing/2014/main" id="{60581EB2-4EFB-4C6F-9537-BD3332697F2D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1368425"/>
            <a:ext cx="90487" cy="103188"/>
            <a:chOff x="2455863" y="2411803"/>
            <a:chExt cx="566738" cy="566738"/>
          </a:xfrm>
        </p:grpSpPr>
        <p:sp>
          <p:nvSpPr>
            <p:cNvPr id="51" name="Oval 32">
              <a:extLst>
                <a:ext uri="{FF2B5EF4-FFF2-40B4-BE49-F238E27FC236}">
                  <a16:creationId xmlns:a16="http://schemas.microsoft.com/office/drawing/2014/main" id="{39C9002D-91DF-480A-9AC7-82F8D2B61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2" name="Oval 33">
              <a:extLst>
                <a:ext uri="{FF2B5EF4-FFF2-40B4-BE49-F238E27FC236}">
                  <a16:creationId xmlns:a16="http://schemas.microsoft.com/office/drawing/2014/main" id="{4D6C977D-1618-4F32-8FAE-6865B02BE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20" y="2464117"/>
              <a:ext cx="447424" cy="46211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9BA6C9E2-B3F8-49E2-99CB-8255EA3997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20" y="2621059"/>
              <a:ext cx="9940" cy="113350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51689691-7839-4B9E-B9DF-43651F2BD57F}"/>
                </a:ext>
              </a:extLst>
            </p:cNvPr>
            <p:cNvSpPr/>
            <p:nvPr/>
          </p:nvSpPr>
          <p:spPr bwMode="auto">
            <a:xfrm>
              <a:off x="2515520" y="2490277"/>
              <a:ext cx="188911" cy="427228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5" name="Rectangle 36">
              <a:extLst>
                <a:ext uri="{FF2B5EF4-FFF2-40B4-BE49-F238E27FC236}">
                  <a16:creationId xmlns:a16="http://schemas.microsoft.com/office/drawing/2014/main" id="{67E6D84A-667D-402E-9870-781B93D98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2" y="2594905"/>
              <a:ext cx="268459" cy="14822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56" name="Oval 107">
            <a:extLst>
              <a:ext uri="{FF2B5EF4-FFF2-40B4-BE49-F238E27FC236}">
                <a16:creationId xmlns:a16="http://schemas.microsoft.com/office/drawing/2014/main" id="{C5A62FC3-7692-4903-BFC9-FA558C25C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1331913"/>
            <a:ext cx="68262" cy="7620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Explosion 2 56">
            <a:extLst>
              <a:ext uri="{FF2B5EF4-FFF2-40B4-BE49-F238E27FC236}">
                <a16:creationId xmlns:a16="http://schemas.microsoft.com/office/drawing/2014/main" id="{C506264D-B467-4B5F-9BED-19907D4D0258}"/>
              </a:ext>
            </a:extLst>
          </p:cNvPr>
          <p:cNvSpPr/>
          <p:nvPr/>
        </p:nvSpPr>
        <p:spPr>
          <a:xfrm>
            <a:off x="7810500" y="4835525"/>
            <a:ext cx="2362200" cy="207327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DMIN\Desktop\Giai cuu dai duong 2\4742a38d613d97be6200f1154f11a254.jpg">
            <a:extLst>
              <a:ext uri="{FF2B5EF4-FFF2-40B4-BE49-F238E27FC236}">
                <a16:creationId xmlns:a16="http://schemas.microsoft.com/office/drawing/2014/main" id="{5419E40F-1A8C-4E91-8EE8-B4B7F579D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83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DMIN\Desktop\Giai cuu dai duong 2\4c.jpg">
            <a:extLst>
              <a:ext uri="{FF2B5EF4-FFF2-40B4-BE49-F238E27FC236}">
                <a16:creationId xmlns:a16="http://schemas.microsoft.com/office/drawing/2014/main" id="{25AEEF1B-B16E-46E7-9AF2-51CFA6998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32150"/>
            <a:ext cx="6056313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C:\Users\ADMIN\Desktop\Giai cuu dai duong 2\Luoi.png">
            <a:extLst>
              <a:ext uri="{FF2B5EF4-FFF2-40B4-BE49-F238E27FC236}">
                <a16:creationId xmlns:a16="http://schemas.microsoft.com/office/drawing/2014/main" id="{7B4E6E09-B104-47C5-8A3D-ECB812C90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7000"/>
            <a:ext cx="8915400" cy="1076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92D3C80-A78E-4B66-9F5E-BC35D0C2E583}"/>
              </a:ext>
            </a:extLst>
          </p:cNvPr>
          <p:cNvSpPr/>
          <p:nvPr/>
        </p:nvSpPr>
        <p:spPr>
          <a:xfrm>
            <a:off x="131763" y="3006725"/>
            <a:ext cx="19812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33CC"/>
                </a:solidFill>
              </a:rPr>
              <a:t>A. Sắt oxit</a:t>
            </a:r>
            <a:endParaRPr lang="en-US" sz="2000">
              <a:solidFill>
                <a:srgbClr val="0033CC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FC8AF30-96CC-45F1-9548-BFB928EE0BCB}"/>
              </a:ext>
            </a:extLst>
          </p:cNvPr>
          <p:cNvSpPr/>
          <p:nvPr/>
        </p:nvSpPr>
        <p:spPr>
          <a:xfrm>
            <a:off x="2286000" y="3022600"/>
            <a:ext cx="2074863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33CC"/>
                </a:solidFill>
              </a:rPr>
              <a:t>B. Sắt (II) oxit</a:t>
            </a:r>
            <a:endParaRPr lang="en-US" sz="2000">
              <a:solidFill>
                <a:srgbClr val="0033CC"/>
              </a:solidFill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8DCB5CB-FBA4-4A78-B4DA-E4624E1060CA}"/>
              </a:ext>
            </a:extLst>
          </p:cNvPr>
          <p:cNvSpPr/>
          <p:nvPr/>
        </p:nvSpPr>
        <p:spPr>
          <a:xfrm>
            <a:off x="6913563" y="3006725"/>
            <a:ext cx="2154237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33CC"/>
                </a:solidFill>
              </a:rPr>
              <a:t>D. Oxit sắt từ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88DDF94-9416-4BF5-9E8E-FC68ACDB67D5}"/>
              </a:ext>
            </a:extLst>
          </p:cNvPr>
          <p:cNvSpPr/>
          <p:nvPr/>
        </p:nvSpPr>
        <p:spPr>
          <a:xfrm>
            <a:off x="4572000" y="3022600"/>
            <a:ext cx="2057400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>
                <a:solidFill>
                  <a:srgbClr val="0033CC"/>
                </a:solidFill>
              </a:rPr>
              <a:t>. Sắt (III) oxit</a:t>
            </a:r>
            <a:endParaRPr lang="en-US" sz="2000" dirty="0">
              <a:solidFill>
                <a:srgbClr val="0033CC"/>
              </a:solidFill>
            </a:endParaRPr>
          </a:p>
        </p:txBody>
      </p:sp>
      <p:pic>
        <p:nvPicPr>
          <p:cNvPr id="29" name="Picture 11" descr="C:\Users\ADMIN\Desktop\Giai cuu dai duong 2\seashell-border-382756.jpg">
            <a:extLst>
              <a:ext uri="{FF2B5EF4-FFF2-40B4-BE49-F238E27FC236}">
                <a16:creationId xmlns:a16="http://schemas.microsoft.com/office/drawing/2014/main" id="{0E1DC460-E693-4D68-86F7-BD875E72E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6019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4172D2D-AFF9-4BCC-9B06-90FBF29906EC}"/>
              </a:ext>
            </a:extLst>
          </p:cNvPr>
          <p:cNvSpPr txBox="1"/>
          <p:nvPr/>
        </p:nvSpPr>
        <p:spPr>
          <a:xfrm>
            <a:off x="2590800" y="1092200"/>
            <a:ext cx="4191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solidFill>
                  <a:srgbClr val="0033CC"/>
                </a:solidFill>
                <a:latin typeface="Calibri"/>
                <a:cs typeface="+mn-cs"/>
              </a:rPr>
              <a:t>Tên gọi của Fe</a:t>
            </a:r>
            <a:r>
              <a:rPr lang="en-US" baseline="-25000">
                <a:solidFill>
                  <a:srgbClr val="0033CC"/>
                </a:solidFill>
                <a:latin typeface="Calibri"/>
                <a:cs typeface="+mn-cs"/>
              </a:rPr>
              <a:t>2</a:t>
            </a:r>
            <a:r>
              <a:rPr lang="en-US">
                <a:solidFill>
                  <a:srgbClr val="0033CC"/>
                </a:solidFill>
                <a:latin typeface="Calibri"/>
                <a:cs typeface="+mn-cs"/>
              </a:rPr>
              <a:t>O</a:t>
            </a:r>
            <a:r>
              <a:rPr lang="en-US" baseline="-25000">
                <a:solidFill>
                  <a:srgbClr val="0033CC"/>
                </a:solidFill>
                <a:latin typeface="Calibri"/>
                <a:cs typeface="+mn-cs"/>
              </a:rPr>
              <a:t>3</a:t>
            </a:r>
            <a:endParaRPr lang="en-US" baseline="-25000" dirty="0">
              <a:solidFill>
                <a:srgbClr val="0033CC"/>
              </a:solidFill>
              <a:latin typeface="Calibri"/>
              <a:cs typeface="+mn-cs"/>
            </a:endParaRPr>
          </a:p>
        </p:txBody>
      </p:sp>
      <p:pic>
        <p:nvPicPr>
          <p:cNvPr id="39947" name="Picture 2" descr="C:\Users\ADMIN\Desktop\Phan Thi Do Uyen\Giai cuu dai duong\Picture2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49939C8-45EA-465F-A40A-87CCA0809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5219700"/>
            <a:ext cx="13620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4E79197.wav">
            <a:hlinkClick r:id="" action="ppaction://media"/>
            <a:extLst>
              <a:ext uri="{FF2B5EF4-FFF2-40B4-BE49-F238E27FC236}">
                <a16:creationId xmlns:a16="http://schemas.microsoft.com/office/drawing/2014/main" id="{FBA70E8F-4919-49A3-8A5F-03C60BCC73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857625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id="{DC4EFEB2-DC05-4013-879F-C67C1865C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36600"/>
            <a:ext cx="7858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times up">
            <a:extLst>
              <a:ext uri="{FF2B5EF4-FFF2-40B4-BE49-F238E27FC236}">
                <a16:creationId xmlns:a16="http://schemas.microsoft.com/office/drawing/2014/main" id="{4098C8A8-9822-48D5-A8E9-D87E7535D482}"/>
              </a:ext>
            </a:extLst>
          </p:cNvPr>
          <p:cNvGrpSpPr>
            <a:grpSpLocks/>
          </p:cNvGrpSpPr>
          <p:nvPr/>
        </p:nvGrpSpPr>
        <p:grpSpPr bwMode="auto">
          <a:xfrm>
            <a:off x="587375" y="177800"/>
            <a:ext cx="757238" cy="500063"/>
            <a:chOff x="2989747" y="438150"/>
            <a:chExt cx="1572029" cy="68375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D47EFE7F-915D-4355-99B4-1D3994BEE2FA}"/>
                </a:ext>
              </a:extLst>
            </p:cNvPr>
            <p:cNvSpPr/>
            <p:nvPr/>
          </p:nvSpPr>
          <p:spPr>
            <a:xfrm>
              <a:off x="2989747" y="540171"/>
              <a:ext cx="1572029" cy="58173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0D91CD13-2FEE-4318-9276-F656C3067DFC}"/>
                </a:ext>
              </a:extLst>
            </p:cNvPr>
            <p:cNvSpPr/>
            <p:nvPr/>
          </p:nvSpPr>
          <p:spPr>
            <a:xfrm>
              <a:off x="2989747" y="438150"/>
              <a:ext cx="1572029" cy="58173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7" name="Picture 3" descr="C:\Users\ADMIN\Desktop\Picture2.png">
            <a:extLst>
              <a:ext uri="{FF2B5EF4-FFF2-40B4-BE49-F238E27FC236}">
                <a16:creationId xmlns:a16="http://schemas.microsoft.com/office/drawing/2014/main" id="{4240A8CD-2961-4930-BF35-81387E034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960438"/>
            <a:ext cx="639762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52" name="Group 17">
            <a:extLst>
              <a:ext uri="{FF2B5EF4-FFF2-40B4-BE49-F238E27FC236}">
                <a16:creationId xmlns:a16="http://schemas.microsoft.com/office/drawing/2014/main" id="{1D91F14D-3B72-4FF9-A147-4D9B4AEB32DE}"/>
              </a:ext>
            </a:extLst>
          </p:cNvPr>
          <p:cNvGrpSpPr>
            <a:grpSpLocks/>
          </p:cNvGrpSpPr>
          <p:nvPr/>
        </p:nvGrpSpPr>
        <p:grpSpPr bwMode="auto">
          <a:xfrm>
            <a:off x="933450" y="944563"/>
            <a:ext cx="90488" cy="101600"/>
            <a:chOff x="2455863" y="2411803"/>
            <a:chExt cx="566738" cy="566738"/>
          </a:xfrm>
        </p:grpSpPr>
        <p:sp>
          <p:nvSpPr>
            <p:cNvPr id="19" name="Oval 32">
              <a:extLst>
                <a:ext uri="{FF2B5EF4-FFF2-40B4-BE49-F238E27FC236}">
                  <a16:creationId xmlns:a16="http://schemas.microsoft.com/office/drawing/2014/main" id="{2C04AD1B-8DFC-4A0B-AECC-E9EAF99F2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Oval 33">
              <a:extLst>
                <a:ext uri="{FF2B5EF4-FFF2-40B4-BE49-F238E27FC236}">
                  <a16:creationId xmlns:a16="http://schemas.microsoft.com/office/drawing/2014/main" id="{F7E09DEC-2340-4F2E-A07A-A844717194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19" y="2464935"/>
              <a:ext cx="447425" cy="460475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6EDD0F18-EDD3-4CD2-B6FA-49BCA69C1C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19" y="2624330"/>
              <a:ext cx="9946" cy="106263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Freeform 35">
              <a:extLst>
                <a:ext uri="{FF2B5EF4-FFF2-40B4-BE49-F238E27FC236}">
                  <a16:creationId xmlns:a16="http://schemas.microsoft.com/office/drawing/2014/main" id="{DC47F4A9-0824-4397-BF9C-16F9D1F90FFB}"/>
                </a:ext>
              </a:extLst>
            </p:cNvPr>
            <p:cNvSpPr/>
            <p:nvPr/>
          </p:nvSpPr>
          <p:spPr bwMode="auto">
            <a:xfrm>
              <a:off x="2515519" y="2491498"/>
              <a:ext cx="188915" cy="425054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8" name="Rectangle 36">
              <a:extLst>
                <a:ext uri="{FF2B5EF4-FFF2-40B4-BE49-F238E27FC236}">
                  <a16:creationId xmlns:a16="http://schemas.microsoft.com/office/drawing/2014/main" id="{68EC6577-2767-42F4-80B8-FA069CE17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7" y="2588909"/>
              <a:ext cx="268450" cy="15939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9953" name="Group 31">
            <a:extLst>
              <a:ext uri="{FF2B5EF4-FFF2-40B4-BE49-F238E27FC236}">
                <a16:creationId xmlns:a16="http://schemas.microsoft.com/office/drawing/2014/main" id="{4BD5A4E6-5B76-4AA1-AA3B-EFFFB4CAD74D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1681163"/>
            <a:ext cx="90487" cy="101600"/>
            <a:chOff x="2455863" y="2411803"/>
            <a:chExt cx="566738" cy="56673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CAD50B0-8907-45CE-B69A-62214E392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D40603A-3974-4AF2-B3BE-A7899C6DF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20" y="2464935"/>
              <a:ext cx="447424" cy="460475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C61E167-EA96-4967-A415-69364DF75D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20" y="2624330"/>
              <a:ext cx="9940" cy="106263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496617F-5BCD-49FF-95FF-782E5350BCCA}"/>
                </a:ext>
              </a:extLst>
            </p:cNvPr>
            <p:cNvSpPr/>
            <p:nvPr/>
          </p:nvSpPr>
          <p:spPr bwMode="auto">
            <a:xfrm>
              <a:off x="2515520" y="2491498"/>
              <a:ext cx="188911" cy="425054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BA70134-7D25-43D3-9CD3-DC5D15844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2" y="2588909"/>
              <a:ext cx="268459" cy="15939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9954" name="Group 37">
            <a:extLst>
              <a:ext uri="{FF2B5EF4-FFF2-40B4-BE49-F238E27FC236}">
                <a16:creationId xmlns:a16="http://schemas.microsoft.com/office/drawing/2014/main" id="{122DC2EB-1C0C-4E35-ADD4-B9B021E55A6E}"/>
              </a:ext>
            </a:extLst>
          </p:cNvPr>
          <p:cNvGrpSpPr>
            <a:grpSpLocks/>
          </p:cNvGrpSpPr>
          <p:nvPr/>
        </p:nvGrpSpPr>
        <p:grpSpPr bwMode="auto">
          <a:xfrm>
            <a:off x="1231900" y="1335088"/>
            <a:ext cx="90488" cy="103187"/>
            <a:chOff x="2455863" y="2411803"/>
            <a:chExt cx="566738" cy="566738"/>
          </a:xfrm>
        </p:grpSpPr>
        <p:sp>
          <p:nvSpPr>
            <p:cNvPr id="39" name="Oval 32">
              <a:extLst>
                <a:ext uri="{FF2B5EF4-FFF2-40B4-BE49-F238E27FC236}">
                  <a16:creationId xmlns:a16="http://schemas.microsoft.com/office/drawing/2014/main" id="{CE78A0CE-B2FC-45AC-A086-DB07E4ED5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0" name="Oval 33">
              <a:extLst>
                <a:ext uri="{FF2B5EF4-FFF2-40B4-BE49-F238E27FC236}">
                  <a16:creationId xmlns:a16="http://schemas.microsoft.com/office/drawing/2014/main" id="{79776EC9-B6E5-4AFF-B9A8-335C95B62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19" y="2464118"/>
              <a:ext cx="447425" cy="462109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88114A3A-3DCB-4DBE-8CD6-CC0B58E82E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19" y="2621061"/>
              <a:ext cx="9946" cy="11334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2" name="Freeform 35">
              <a:extLst>
                <a:ext uri="{FF2B5EF4-FFF2-40B4-BE49-F238E27FC236}">
                  <a16:creationId xmlns:a16="http://schemas.microsoft.com/office/drawing/2014/main" id="{AF24B457-6CF7-4994-9880-9048BA8C6EF5}"/>
                </a:ext>
              </a:extLst>
            </p:cNvPr>
            <p:cNvSpPr/>
            <p:nvPr/>
          </p:nvSpPr>
          <p:spPr bwMode="auto">
            <a:xfrm>
              <a:off x="2515519" y="2490272"/>
              <a:ext cx="188915" cy="427238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5FC3285F-B7C1-4D28-A341-578287DAC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7" y="2594901"/>
              <a:ext cx="268450" cy="148227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9955" name="Group 43">
            <a:extLst>
              <a:ext uri="{FF2B5EF4-FFF2-40B4-BE49-F238E27FC236}">
                <a16:creationId xmlns:a16="http://schemas.microsoft.com/office/drawing/2014/main" id="{9B9CA8CD-E551-4E80-857F-F325E07CE5D2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1368425"/>
            <a:ext cx="90487" cy="103188"/>
            <a:chOff x="2455863" y="2411803"/>
            <a:chExt cx="566738" cy="566738"/>
          </a:xfrm>
        </p:grpSpPr>
        <p:sp>
          <p:nvSpPr>
            <p:cNvPr id="45" name="Oval 32">
              <a:extLst>
                <a:ext uri="{FF2B5EF4-FFF2-40B4-BE49-F238E27FC236}">
                  <a16:creationId xmlns:a16="http://schemas.microsoft.com/office/drawing/2014/main" id="{CB6ED48E-C9A4-4AEF-A242-A371074E4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6" name="Oval 33">
              <a:extLst>
                <a:ext uri="{FF2B5EF4-FFF2-40B4-BE49-F238E27FC236}">
                  <a16:creationId xmlns:a16="http://schemas.microsoft.com/office/drawing/2014/main" id="{559E466A-575A-4920-84C4-35F778D22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20" y="2464117"/>
              <a:ext cx="447424" cy="46211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D57236BD-599B-46F3-B48B-EF516D7FE0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20" y="2621059"/>
              <a:ext cx="9940" cy="113350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90B4EFDD-A475-498F-85AA-9523D7C0A53C}"/>
                </a:ext>
              </a:extLst>
            </p:cNvPr>
            <p:cNvSpPr/>
            <p:nvPr/>
          </p:nvSpPr>
          <p:spPr bwMode="auto">
            <a:xfrm>
              <a:off x="2515520" y="2490277"/>
              <a:ext cx="188911" cy="427228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" name="Rectangle 36">
              <a:extLst>
                <a:ext uri="{FF2B5EF4-FFF2-40B4-BE49-F238E27FC236}">
                  <a16:creationId xmlns:a16="http://schemas.microsoft.com/office/drawing/2014/main" id="{2C69B097-0D1C-4B00-A96A-B1010CAA0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2" y="2594905"/>
              <a:ext cx="268459" cy="14822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50" name="Oval 107">
            <a:extLst>
              <a:ext uri="{FF2B5EF4-FFF2-40B4-BE49-F238E27FC236}">
                <a16:creationId xmlns:a16="http://schemas.microsoft.com/office/drawing/2014/main" id="{EC908010-E707-4A45-ABAA-9040949FE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1331913"/>
            <a:ext cx="68262" cy="7620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1" name="Explosion 2 50">
            <a:extLst>
              <a:ext uri="{FF2B5EF4-FFF2-40B4-BE49-F238E27FC236}">
                <a16:creationId xmlns:a16="http://schemas.microsoft.com/office/drawing/2014/main" id="{77F4BA01-26DE-47D0-B5B6-9FD0AC07BCCC}"/>
              </a:ext>
            </a:extLst>
          </p:cNvPr>
          <p:cNvSpPr/>
          <p:nvPr/>
        </p:nvSpPr>
        <p:spPr>
          <a:xfrm>
            <a:off x="1062038" y="4156075"/>
            <a:ext cx="2362200" cy="2074863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47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32099E-6 L -1.05607 -0.02994 " pathEditMode="relative" rAng="0" ptsTypes="AA">
                                      <p:cBhvr>
                                        <p:cTn id="76" dur="9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795" y="-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0" grpId="0"/>
      <p:bldP spid="51" grpId="0" animBg="1"/>
      <p:bldP spid="5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DMIN\Desktop\Giai cuu dai duong 2\underwater-vector-background.jpg">
            <a:extLst>
              <a:ext uri="{FF2B5EF4-FFF2-40B4-BE49-F238E27FC236}">
                <a16:creationId xmlns:a16="http://schemas.microsoft.com/office/drawing/2014/main" id="{DE69081E-BBFA-4031-BA24-F464409A4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2475"/>
            <a:ext cx="9144000" cy="814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ADMIN\Desktop\Giai cuu dai duong 2\3b.jpg">
            <a:extLst>
              <a:ext uri="{FF2B5EF4-FFF2-40B4-BE49-F238E27FC236}">
                <a16:creationId xmlns:a16="http://schemas.microsoft.com/office/drawing/2014/main" id="{CA86ED44-B87A-44B8-B649-E26DF78D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4070350"/>
            <a:ext cx="1268412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8AC6332-F3CC-4A2B-85D9-385EBA973985}"/>
              </a:ext>
            </a:extLst>
          </p:cNvPr>
          <p:cNvSpPr/>
          <p:nvPr/>
        </p:nvSpPr>
        <p:spPr>
          <a:xfrm>
            <a:off x="269875" y="2819400"/>
            <a:ext cx="3235325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33CC"/>
                </a:solidFill>
              </a:rPr>
              <a:t>A. Cacbon oxit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2" name="Picture 3" descr="C:\Users\ADMIN\Desktop\Giai cuu dai duong 2\3c.jpg">
            <a:extLst>
              <a:ext uri="{FF2B5EF4-FFF2-40B4-BE49-F238E27FC236}">
                <a16:creationId xmlns:a16="http://schemas.microsoft.com/office/drawing/2014/main" id="{E4C403BE-B32B-4E2E-880F-443B2F9F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343400"/>
            <a:ext cx="7207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2D7EC68-74B7-4FDB-947E-16D3B04B2143}"/>
              </a:ext>
            </a:extLst>
          </p:cNvPr>
          <p:cNvSpPr/>
          <p:nvPr/>
        </p:nvSpPr>
        <p:spPr>
          <a:xfrm>
            <a:off x="307975" y="3848100"/>
            <a:ext cx="3197225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33CC"/>
                </a:solidFill>
              </a:rPr>
              <a:t>B. Cacbon trioxit</a:t>
            </a:r>
            <a:endParaRPr lang="en-US" sz="2400" dirty="0">
              <a:solidFill>
                <a:srgbClr val="0033CC"/>
              </a:solidFill>
            </a:endParaRPr>
          </a:p>
        </p:txBody>
      </p:sp>
      <p:pic>
        <p:nvPicPr>
          <p:cNvPr id="35" name="Picture 4" descr="C:\Users\ADMIN\Desktop\Giai cuu dai duong 2\3.jpg">
            <a:extLst>
              <a:ext uri="{FF2B5EF4-FFF2-40B4-BE49-F238E27FC236}">
                <a16:creationId xmlns:a16="http://schemas.microsoft.com/office/drawing/2014/main" id="{E86EE2AF-C94C-4D73-AB31-FBC50144E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3687763"/>
            <a:ext cx="1938337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 descr="C:\Users\ADMIN\Desktop\Giai cuu dai duong 2\3a.jpg">
            <a:extLst>
              <a:ext uri="{FF2B5EF4-FFF2-40B4-BE49-F238E27FC236}">
                <a16:creationId xmlns:a16="http://schemas.microsoft.com/office/drawing/2014/main" id="{EAC9569B-D661-4C06-8400-B1B227DD1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4737100"/>
            <a:ext cx="11223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C:\Users\ADMIN\Desktop\Giai cuu dai duong 2\Luoi.png">
            <a:extLst>
              <a:ext uri="{FF2B5EF4-FFF2-40B4-BE49-F238E27FC236}">
                <a16:creationId xmlns:a16="http://schemas.microsoft.com/office/drawing/2014/main" id="{851BB7C8-3F1B-49E2-9951-7123179E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-2667000"/>
            <a:ext cx="6400800" cy="1076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6A64BE7-2A4F-4CB4-977E-880C8B6C506F}"/>
              </a:ext>
            </a:extLst>
          </p:cNvPr>
          <p:cNvSpPr/>
          <p:nvPr/>
        </p:nvSpPr>
        <p:spPr>
          <a:xfrm>
            <a:off x="269875" y="6019800"/>
            <a:ext cx="3235325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>
                <a:solidFill>
                  <a:srgbClr val="0033CC"/>
                </a:solidFill>
              </a:rPr>
              <a:t>D. Cacbon monooxit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5A8D8C60-B187-4BFF-A1E8-63214FCE2402}"/>
              </a:ext>
            </a:extLst>
          </p:cNvPr>
          <p:cNvSpPr/>
          <p:nvPr/>
        </p:nvSpPr>
        <p:spPr>
          <a:xfrm>
            <a:off x="269875" y="4957763"/>
            <a:ext cx="3235325" cy="9144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33CC"/>
                </a:solidFill>
              </a:rPr>
              <a:t>C</a:t>
            </a:r>
            <a:r>
              <a:rPr lang="en-US" sz="2400">
                <a:solidFill>
                  <a:srgbClr val="0033CC"/>
                </a:solidFill>
              </a:rPr>
              <a:t>. Cacbon đioxit</a:t>
            </a:r>
          </a:p>
        </p:txBody>
      </p:sp>
      <p:pic>
        <p:nvPicPr>
          <p:cNvPr id="40" name="Picture 11" descr="C:\Users\ADMIN\Desktop\Giai cuu dai duong 2\seashell-border-382756.jpg">
            <a:extLst>
              <a:ext uri="{FF2B5EF4-FFF2-40B4-BE49-F238E27FC236}">
                <a16:creationId xmlns:a16="http://schemas.microsoft.com/office/drawing/2014/main" id="{A3C43E39-1F0A-461A-8310-43536063D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387" y="76200"/>
            <a:ext cx="60198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BFCF666-C89D-496D-ABA7-777CA0777B89}"/>
              </a:ext>
            </a:extLst>
          </p:cNvPr>
          <p:cNvSpPr txBox="1"/>
          <p:nvPr/>
        </p:nvSpPr>
        <p:spPr>
          <a:xfrm>
            <a:off x="2722563" y="1092200"/>
            <a:ext cx="4191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>
                <a:solidFill>
                  <a:srgbClr val="0033CC"/>
                </a:solidFill>
                <a:latin typeface="Calibri"/>
                <a:cs typeface="+mn-cs"/>
              </a:rPr>
              <a:t>Tên gọi của CO</a:t>
            </a:r>
            <a:r>
              <a:rPr lang="en-US" sz="3200" baseline="-25000">
                <a:solidFill>
                  <a:srgbClr val="0033CC"/>
                </a:solidFill>
                <a:latin typeface="Calibri"/>
                <a:cs typeface="+mn-cs"/>
              </a:rPr>
              <a:t>2</a:t>
            </a:r>
            <a:endParaRPr lang="en-US" sz="3200" dirty="0">
              <a:solidFill>
                <a:srgbClr val="0033CC"/>
              </a:solidFill>
              <a:latin typeface="Calibri"/>
              <a:cs typeface="+mn-cs"/>
            </a:endParaRPr>
          </a:p>
        </p:txBody>
      </p:sp>
      <p:pic>
        <p:nvPicPr>
          <p:cNvPr id="40974" name="Picture 2" descr="C:\Users\ADMIN\Desktop\Phan Thi Do Uyen\Giai cuu dai duong\Picture2.png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87D1DBF-69A0-4BEC-9982-B2F07C0C1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59400"/>
            <a:ext cx="13620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4E79275.wav">
            <a:hlinkClick r:id="" action="ppaction://media"/>
            <a:extLst>
              <a:ext uri="{FF2B5EF4-FFF2-40B4-BE49-F238E27FC236}">
                <a16:creationId xmlns:a16="http://schemas.microsoft.com/office/drawing/2014/main" id="{BA2564CB-6802-4519-845F-0D25D0A031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3857625"/>
            <a:ext cx="609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2" descr="C:\Users\ADMIN\Desktop\Doremon cau ca ( trac nghiem )\Picture1 (2).png">
            <a:extLst>
              <a:ext uri="{FF2B5EF4-FFF2-40B4-BE49-F238E27FC236}">
                <a16:creationId xmlns:a16="http://schemas.microsoft.com/office/drawing/2014/main" id="{C9617E52-AA66-4C9B-908A-2AC348DF9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36600"/>
            <a:ext cx="7858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times up">
            <a:extLst>
              <a:ext uri="{FF2B5EF4-FFF2-40B4-BE49-F238E27FC236}">
                <a16:creationId xmlns:a16="http://schemas.microsoft.com/office/drawing/2014/main" id="{BF6EF8EB-A3CC-4B48-9809-28577FBF669F}"/>
              </a:ext>
            </a:extLst>
          </p:cNvPr>
          <p:cNvGrpSpPr>
            <a:grpSpLocks/>
          </p:cNvGrpSpPr>
          <p:nvPr/>
        </p:nvGrpSpPr>
        <p:grpSpPr bwMode="auto">
          <a:xfrm>
            <a:off x="587375" y="177800"/>
            <a:ext cx="757238" cy="500063"/>
            <a:chOff x="2989747" y="438150"/>
            <a:chExt cx="1572029" cy="683752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420DB4CE-2592-4A40-813D-68DBCCF8A375}"/>
                </a:ext>
              </a:extLst>
            </p:cNvPr>
            <p:cNvSpPr/>
            <p:nvPr/>
          </p:nvSpPr>
          <p:spPr>
            <a:xfrm>
              <a:off x="2989747" y="540171"/>
              <a:ext cx="1572029" cy="581731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273FCAC3-5E4B-418C-901D-D4B8183547F2}"/>
                </a:ext>
              </a:extLst>
            </p:cNvPr>
            <p:cNvSpPr/>
            <p:nvPr/>
          </p:nvSpPr>
          <p:spPr>
            <a:xfrm>
              <a:off x="2989747" y="438150"/>
              <a:ext cx="1572029" cy="581731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1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11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0" name="Picture 3" descr="C:\Users\ADMIN\Desktop\Picture2.png">
            <a:extLst>
              <a:ext uri="{FF2B5EF4-FFF2-40B4-BE49-F238E27FC236}">
                <a16:creationId xmlns:a16="http://schemas.microsoft.com/office/drawing/2014/main" id="{F49816BD-65D1-4575-8A0B-4EAC6BB5A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960438"/>
            <a:ext cx="639762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79" name="Group 20">
            <a:extLst>
              <a:ext uri="{FF2B5EF4-FFF2-40B4-BE49-F238E27FC236}">
                <a16:creationId xmlns:a16="http://schemas.microsoft.com/office/drawing/2014/main" id="{F9733FC0-08CF-41C4-93FA-8498F804B977}"/>
              </a:ext>
            </a:extLst>
          </p:cNvPr>
          <p:cNvGrpSpPr>
            <a:grpSpLocks/>
          </p:cNvGrpSpPr>
          <p:nvPr/>
        </p:nvGrpSpPr>
        <p:grpSpPr bwMode="auto">
          <a:xfrm>
            <a:off x="933450" y="944563"/>
            <a:ext cx="90488" cy="101600"/>
            <a:chOff x="2455863" y="2411803"/>
            <a:chExt cx="566738" cy="566738"/>
          </a:xfrm>
        </p:grpSpPr>
        <p:sp>
          <p:nvSpPr>
            <p:cNvPr id="22" name="Oval 32">
              <a:extLst>
                <a:ext uri="{FF2B5EF4-FFF2-40B4-BE49-F238E27FC236}">
                  <a16:creationId xmlns:a16="http://schemas.microsoft.com/office/drawing/2014/main" id="{5AC0CD8D-702D-43E2-A4DA-9ABE06B2D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" name="Oval 33">
              <a:extLst>
                <a:ext uri="{FF2B5EF4-FFF2-40B4-BE49-F238E27FC236}">
                  <a16:creationId xmlns:a16="http://schemas.microsoft.com/office/drawing/2014/main" id="{90EAE7FC-A52B-4E61-98E9-1722EBA5F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19" y="2464935"/>
              <a:ext cx="447425" cy="460475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14D5D453-FD39-4D20-9167-BB880D9183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19" y="2624330"/>
              <a:ext cx="9946" cy="106263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B095D181-7573-41B1-95F1-7B32FE5A4735}"/>
                </a:ext>
              </a:extLst>
            </p:cNvPr>
            <p:cNvSpPr/>
            <p:nvPr/>
          </p:nvSpPr>
          <p:spPr bwMode="auto">
            <a:xfrm>
              <a:off x="2515519" y="2491498"/>
              <a:ext cx="188915" cy="425054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" name="Rectangle 36">
              <a:extLst>
                <a:ext uri="{FF2B5EF4-FFF2-40B4-BE49-F238E27FC236}">
                  <a16:creationId xmlns:a16="http://schemas.microsoft.com/office/drawing/2014/main" id="{188F7918-F19E-4823-B162-DF2AF9E7E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7" y="2588909"/>
              <a:ext cx="268450" cy="15939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40980" name="Group 26">
            <a:extLst>
              <a:ext uri="{FF2B5EF4-FFF2-40B4-BE49-F238E27FC236}">
                <a16:creationId xmlns:a16="http://schemas.microsoft.com/office/drawing/2014/main" id="{74AB0076-BB2D-4DDE-9996-1A692399CBC3}"/>
              </a:ext>
            </a:extLst>
          </p:cNvPr>
          <p:cNvGrpSpPr>
            <a:grpSpLocks/>
          </p:cNvGrpSpPr>
          <p:nvPr/>
        </p:nvGrpSpPr>
        <p:grpSpPr bwMode="auto">
          <a:xfrm>
            <a:off x="935038" y="1681163"/>
            <a:ext cx="90487" cy="101600"/>
            <a:chOff x="2455863" y="2411803"/>
            <a:chExt cx="566738" cy="566738"/>
          </a:xfrm>
        </p:grpSpPr>
        <p:sp>
          <p:nvSpPr>
            <p:cNvPr id="29" name="Oval 32">
              <a:extLst>
                <a:ext uri="{FF2B5EF4-FFF2-40B4-BE49-F238E27FC236}">
                  <a16:creationId xmlns:a16="http://schemas.microsoft.com/office/drawing/2014/main" id="{A1AE6B05-2E9E-446B-8F32-C6AE0A0BC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0" name="Oval 33">
              <a:extLst>
                <a:ext uri="{FF2B5EF4-FFF2-40B4-BE49-F238E27FC236}">
                  <a16:creationId xmlns:a16="http://schemas.microsoft.com/office/drawing/2014/main" id="{4F406F49-AF58-4C25-BCB5-41BCCB4A7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20" y="2464935"/>
              <a:ext cx="447424" cy="460475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A4B6F038-D4C6-4591-9BAF-12251FED27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20" y="2624330"/>
              <a:ext cx="9940" cy="106263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D991C733-170E-4439-85AA-853042505703}"/>
                </a:ext>
              </a:extLst>
            </p:cNvPr>
            <p:cNvSpPr/>
            <p:nvPr/>
          </p:nvSpPr>
          <p:spPr bwMode="auto">
            <a:xfrm>
              <a:off x="2515520" y="2491498"/>
              <a:ext cx="188911" cy="425054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1591D63A-8CC7-459C-9CFC-1FA9A6328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2" y="2588909"/>
              <a:ext cx="268459" cy="15939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40981" name="Group 43">
            <a:extLst>
              <a:ext uri="{FF2B5EF4-FFF2-40B4-BE49-F238E27FC236}">
                <a16:creationId xmlns:a16="http://schemas.microsoft.com/office/drawing/2014/main" id="{8F41BFB4-110A-4DD5-9C61-44E975E33CBF}"/>
              </a:ext>
            </a:extLst>
          </p:cNvPr>
          <p:cNvGrpSpPr>
            <a:grpSpLocks/>
          </p:cNvGrpSpPr>
          <p:nvPr/>
        </p:nvGrpSpPr>
        <p:grpSpPr bwMode="auto">
          <a:xfrm>
            <a:off x="1231900" y="1335088"/>
            <a:ext cx="90488" cy="103187"/>
            <a:chOff x="2455863" y="2411803"/>
            <a:chExt cx="566738" cy="566738"/>
          </a:xfrm>
        </p:grpSpPr>
        <p:sp>
          <p:nvSpPr>
            <p:cNvPr id="45" name="Oval 32">
              <a:extLst>
                <a:ext uri="{FF2B5EF4-FFF2-40B4-BE49-F238E27FC236}">
                  <a16:creationId xmlns:a16="http://schemas.microsoft.com/office/drawing/2014/main" id="{47E8D4AA-F263-4A96-99E1-A68A38E8B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6" name="Oval 33">
              <a:extLst>
                <a:ext uri="{FF2B5EF4-FFF2-40B4-BE49-F238E27FC236}">
                  <a16:creationId xmlns:a16="http://schemas.microsoft.com/office/drawing/2014/main" id="{3442BA4E-09D4-44DF-8B66-315DB5B2F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19" y="2464118"/>
              <a:ext cx="447425" cy="462109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4386D25B-92CC-49A2-80A7-57D350C68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19" y="2621061"/>
              <a:ext cx="9946" cy="11334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7C9BEEFF-3D6F-4CDE-A589-BAFE003F2EFB}"/>
                </a:ext>
              </a:extLst>
            </p:cNvPr>
            <p:cNvSpPr/>
            <p:nvPr/>
          </p:nvSpPr>
          <p:spPr bwMode="auto">
            <a:xfrm>
              <a:off x="2515519" y="2490272"/>
              <a:ext cx="188915" cy="427238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9" name="Rectangle 36">
              <a:extLst>
                <a:ext uri="{FF2B5EF4-FFF2-40B4-BE49-F238E27FC236}">
                  <a16:creationId xmlns:a16="http://schemas.microsoft.com/office/drawing/2014/main" id="{0558C327-9AC9-497F-A147-B0F232EAEC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7" y="2594901"/>
              <a:ext cx="268450" cy="148227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40982" name="Group 49">
            <a:extLst>
              <a:ext uri="{FF2B5EF4-FFF2-40B4-BE49-F238E27FC236}">
                <a16:creationId xmlns:a16="http://schemas.microsoft.com/office/drawing/2014/main" id="{496A8B71-B43B-4DC6-8868-A84C9EC3C315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1368425"/>
            <a:ext cx="90487" cy="103188"/>
            <a:chOff x="2455863" y="2411803"/>
            <a:chExt cx="566738" cy="566738"/>
          </a:xfrm>
        </p:grpSpPr>
        <p:sp>
          <p:nvSpPr>
            <p:cNvPr id="51" name="Oval 32">
              <a:extLst>
                <a:ext uri="{FF2B5EF4-FFF2-40B4-BE49-F238E27FC236}">
                  <a16:creationId xmlns:a16="http://schemas.microsoft.com/office/drawing/2014/main" id="{D0699A7A-3DAE-4E14-B89A-CE87837CB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2" name="Oval 33">
              <a:extLst>
                <a:ext uri="{FF2B5EF4-FFF2-40B4-BE49-F238E27FC236}">
                  <a16:creationId xmlns:a16="http://schemas.microsoft.com/office/drawing/2014/main" id="{613DFD16-28BA-4727-9D6E-B98C7B016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5520" y="2464117"/>
              <a:ext cx="447424" cy="46211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3AFB9131-A6AA-4669-9E97-CC9D0B921D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15520" y="2621059"/>
              <a:ext cx="9940" cy="113350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15F91107-3DC0-438B-99F5-E97F17760934}"/>
                </a:ext>
              </a:extLst>
            </p:cNvPr>
            <p:cNvSpPr/>
            <p:nvPr/>
          </p:nvSpPr>
          <p:spPr bwMode="auto">
            <a:xfrm>
              <a:off x="2515520" y="2490277"/>
              <a:ext cx="188911" cy="427228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5" name="Rectangle 36">
              <a:extLst>
                <a:ext uri="{FF2B5EF4-FFF2-40B4-BE49-F238E27FC236}">
                  <a16:creationId xmlns:a16="http://schemas.microsoft.com/office/drawing/2014/main" id="{5BBB6DA7-C4D5-49E8-B4CE-EF14E7C2E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002" y="2594905"/>
              <a:ext cx="268459" cy="14822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56" name="Oval 107">
            <a:extLst>
              <a:ext uri="{FF2B5EF4-FFF2-40B4-BE49-F238E27FC236}">
                <a16:creationId xmlns:a16="http://schemas.microsoft.com/office/drawing/2014/main" id="{B0453FF6-1E04-487B-A2D7-FE4E4E5EC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563" y="1331913"/>
            <a:ext cx="68262" cy="76200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7" name="Explosion 2 56">
            <a:extLst>
              <a:ext uri="{FF2B5EF4-FFF2-40B4-BE49-F238E27FC236}">
                <a16:creationId xmlns:a16="http://schemas.microsoft.com/office/drawing/2014/main" id="{547011EC-4964-486D-A164-43CD6C0826D9}"/>
              </a:ext>
            </a:extLst>
          </p:cNvPr>
          <p:cNvSpPr/>
          <p:nvPr/>
        </p:nvSpPr>
        <p:spPr>
          <a:xfrm>
            <a:off x="7810500" y="4835525"/>
            <a:ext cx="2362200" cy="2073275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9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2222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8" y="40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6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1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1" grpId="0"/>
      <p:bldP spid="57" grpId="0" animBg="1"/>
      <p:bldP spid="5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81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40: Oxit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447800"/>
            <a:ext cx="7734300" cy="31011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3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CO</a:t>
            </a:r>
            <a:r>
              <a:rPr lang="en-US" sz="25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en-US" sz="25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500" baseline="-25000" dirty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0" indent="0"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922020" y="2057400"/>
            <a:ext cx="3962400" cy="1371600"/>
          </a:xfrm>
          <a:prstGeom prst="notch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91540" y="3743325"/>
            <a:ext cx="7277100" cy="7524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5562600" y="1905000"/>
            <a:ext cx="3200400" cy="685800"/>
          </a:xfrm>
          <a:prstGeom prst="borderCallout1">
            <a:avLst>
              <a:gd name="adj1" fmla="val 44837"/>
              <a:gd name="adj2" fmla="val -490"/>
              <a:gd name="adj3" fmla="val 122645"/>
              <a:gd name="adj4" fmla="val -2149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oxi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5539740" y="2895601"/>
            <a:ext cx="3223260" cy="695324"/>
          </a:xfrm>
          <a:prstGeom prst="borderCallout1">
            <a:avLst>
              <a:gd name="adj1" fmla="val 46023"/>
              <a:gd name="adj2" fmla="val -882"/>
              <a:gd name="adj3" fmla="val -23004"/>
              <a:gd name="adj4" fmla="val -2005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91541" y="4495800"/>
            <a:ext cx="7328536" cy="1422231"/>
            <a:chOff x="891541" y="4495800"/>
            <a:chExt cx="7328536" cy="1422231"/>
          </a:xfrm>
        </p:grpSpPr>
        <p:sp>
          <p:nvSpPr>
            <p:cNvPr id="18" name="TextBox 17"/>
            <p:cNvSpPr txBox="1"/>
            <p:nvPr/>
          </p:nvSpPr>
          <p:spPr>
            <a:xfrm>
              <a:off x="891541" y="4495800"/>
              <a:ext cx="73285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oxit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43000" y="5410200"/>
              <a:ext cx="39624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7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CO</a:t>
              </a:r>
              <a:r>
                <a:rPr lang="en-US" sz="27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CuO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, H</a:t>
              </a:r>
              <a:r>
                <a:rPr lang="en-US" sz="27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S, CO</a:t>
              </a:r>
              <a:r>
                <a:rPr lang="en-US" sz="27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143000" y="5892969"/>
            <a:ext cx="43053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H</a:t>
            </a:r>
            <a:r>
              <a:rPr lang="en-US" sz="2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7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84589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  <p:bldP spid="3" grpId="0" animBg="1"/>
      <p:bldP spid="6" grpId="0" animBg="1"/>
      <p:bldP spid="9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blipFill>
            <a:blip r:embed="rId2"/>
            <a:stretch>
              <a:fillRect/>
            </a:stretch>
          </a:blipFill>
        </p:spPr>
        <p:txBody>
          <a:bodyPr>
            <a:normAutofit fontScale="90000"/>
          </a:bodyPr>
          <a:lstStyle/>
          <a:p>
            <a:pPr marL="0" indent="0" algn="l"/>
            <a:br>
              <a:rPr lang="en-US" sz="3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9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5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438400" y="3429000"/>
            <a:ext cx="3962400" cy="13716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err="1">
                <a:latin typeface="Times New Roman" pitchFamily="18" charset="0"/>
                <a:cs typeface="Times New Roman" pitchFamily="18" charset="0"/>
              </a:rPr>
              <a:t>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339333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Al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1847164"/>
            <a:ext cx="69397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M, O;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x, 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O.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437E7-5DB3-4BE7-9840-37029552DC3B}"/>
              </a:ext>
            </a:extLst>
          </p:cNvPr>
          <p:cNvSpPr txBox="1"/>
          <p:nvPr/>
        </p:nvSpPr>
        <p:spPr>
          <a:xfrm>
            <a:off x="922507" y="4610726"/>
            <a:ext cx="739837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 . x  =   II . y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KHHH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n;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x, y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52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315200" cy="56388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Zn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aseline="-25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S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Fe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67000" y="3048000"/>
            <a:ext cx="17526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sz="25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800" y="3048000"/>
            <a:ext cx="19812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7000" y="3048000"/>
            <a:ext cx="17526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6800" y="3048000"/>
            <a:ext cx="19812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bazơ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514600" y="3962400"/>
            <a:ext cx="1905000" cy="1600200"/>
            <a:chOff x="2667000" y="3962400"/>
            <a:chExt cx="1752600" cy="1447800"/>
          </a:xfrm>
        </p:grpSpPr>
        <p:sp>
          <p:nvSpPr>
            <p:cNvPr id="16" name="Oval 15"/>
            <p:cNvSpPr/>
            <p:nvPr/>
          </p:nvSpPr>
          <p:spPr>
            <a:xfrm>
              <a:off x="2667000" y="4343400"/>
              <a:ext cx="1752600" cy="10668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500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5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5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5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2500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5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5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5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5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500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500" baseline="-25000" dirty="0"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5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Arrow Connector 17"/>
            <p:cNvCxnSpPr>
              <a:stCxn id="11" idx="2"/>
            </p:cNvCxnSpPr>
            <p:nvPr/>
          </p:nvCxnSpPr>
          <p:spPr>
            <a:xfrm>
              <a:off x="3543300" y="3962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876800" y="3962400"/>
            <a:ext cx="1905000" cy="1600200"/>
            <a:chOff x="4876800" y="3962400"/>
            <a:chExt cx="1905000" cy="1600200"/>
          </a:xfrm>
        </p:grpSpPr>
        <p:sp>
          <p:nvSpPr>
            <p:cNvPr id="17" name="Oval 16"/>
            <p:cNvSpPr/>
            <p:nvPr/>
          </p:nvSpPr>
          <p:spPr>
            <a:xfrm>
              <a:off x="4876800" y="4343400"/>
              <a:ext cx="1905000" cy="12192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500" dirty="0" err="1">
                  <a:latin typeface="Times New Roman" pitchFamily="18" charset="0"/>
                  <a:cs typeface="Times New Roman" pitchFamily="18" charset="0"/>
                </a:rPr>
                <a:t>CuO</a:t>
              </a:r>
              <a:r>
                <a:rPr lang="en-US" sz="2500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  <a:p>
              <a:pPr algn="ctr"/>
              <a:r>
                <a:rPr lang="en-US" sz="2500" dirty="0" err="1">
                  <a:latin typeface="Times New Roman" pitchFamily="18" charset="0"/>
                  <a:cs typeface="Times New Roman" pitchFamily="18" charset="0"/>
                </a:rPr>
                <a:t>ZnO</a:t>
              </a:r>
              <a:endParaRPr lang="en-US" sz="25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500" dirty="0">
                  <a:latin typeface="Times New Roman" pitchFamily="18" charset="0"/>
                  <a:cs typeface="Times New Roman" pitchFamily="18" charset="0"/>
                </a:rPr>
                <a:t>Fe</a:t>
              </a:r>
              <a:r>
                <a:rPr lang="en-US" sz="25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500" dirty="0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5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Straight Arrow Connector 19"/>
            <p:cNvCxnSpPr>
              <a:stCxn id="12" idx="2"/>
            </p:cNvCxnSpPr>
            <p:nvPr/>
          </p:nvCxnSpPr>
          <p:spPr>
            <a:xfrm>
              <a:off x="5867400" y="3962400"/>
              <a:ext cx="0" cy="381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669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715962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bazơ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7848600" cy="53641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060556"/>
              </p:ext>
            </p:extLst>
          </p:nvPr>
        </p:nvGraphicFramePr>
        <p:xfrm>
          <a:off x="1905000" y="2895600"/>
          <a:ext cx="6477000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latin typeface="Times New Roman" pitchFamily="18" charset="0"/>
                          <a:cs typeface="Times New Roman" pitchFamily="18" charset="0"/>
                        </a:rPr>
                        <a:t>Oxit</a:t>
                      </a:r>
                      <a:r>
                        <a:rPr lang="en-US" sz="27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bazơ</a:t>
                      </a:r>
                      <a:endParaRPr lang="en-US" sz="2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latin typeface="Times New Roman" pitchFamily="18" charset="0"/>
                          <a:cs typeface="Times New Roman" pitchFamily="18" charset="0"/>
                        </a:rPr>
                        <a:t>Bazơ</a:t>
                      </a:r>
                      <a:r>
                        <a:rPr lang="en-US" sz="27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dirty="0" err="1"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27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endParaRPr lang="en-US" sz="2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r>
                        <a:rPr lang="en-US" sz="27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7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Cu(OH)</a:t>
                      </a:r>
                      <a:r>
                        <a:rPr lang="en-US" sz="270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endParaRPr lang="en-US" sz="27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imes New Roman" pitchFamily="18" charset="0"/>
                          <a:cs typeface="Times New Roman" pitchFamily="18" charset="0"/>
                        </a:rPr>
                        <a:t>  Fe</a:t>
                      </a:r>
                      <a:r>
                        <a:rPr lang="en-US" sz="2700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700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700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7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Fe(OH)</a:t>
                      </a:r>
                      <a:r>
                        <a:rPr lang="en-US" sz="2700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endParaRPr lang="en-US" sz="27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r>
                        <a:rPr lang="en-US" sz="2700" b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700" b="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7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90600" y="1219200"/>
            <a:ext cx="73914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bazơ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0" y="4419600"/>
            <a:ext cx="1371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Fe(OH)</a:t>
            </a:r>
            <a:r>
              <a:rPr lang="en-US" sz="25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7848600" cy="5287963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756840"/>
              </p:ext>
            </p:extLst>
          </p:nvPr>
        </p:nvGraphicFramePr>
        <p:xfrm>
          <a:off x="1447800" y="3931920"/>
          <a:ext cx="6553201" cy="1508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48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554"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latin typeface="Times New Roman" pitchFamily="18" charset="0"/>
                          <a:cs typeface="Times New Roman" pitchFamily="18" charset="0"/>
                        </a:rPr>
                        <a:t>Oxit</a:t>
                      </a:r>
                      <a:r>
                        <a:rPr lang="en-US" sz="27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endParaRPr lang="en-US" sz="2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b="1" dirty="0" err="1"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r>
                        <a:rPr lang="en-US" sz="27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tương</a:t>
                      </a:r>
                      <a:r>
                        <a:rPr lang="en-US" sz="27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endParaRPr lang="en-US" sz="27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554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kern="12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en-US" sz="27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700" kern="12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700" kern="12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7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700" kern="12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70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kern="12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r>
                        <a:rPr lang="en-US" sz="270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kern="12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sunfuric</a:t>
                      </a:r>
                      <a:endParaRPr lang="en-US" sz="27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554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kern="1200" dirty="0"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700" kern="12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700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en-US" sz="2700" kern="12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700" kern="12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7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r>
                        <a:rPr lang="en-US" sz="2700" kern="1200" baseline="-25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70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kern="12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r>
                        <a:rPr lang="en-US" sz="270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kern="1200" baseline="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photphoric</a:t>
                      </a:r>
                      <a:endParaRPr lang="en-US" sz="2700" kern="1200" baseline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295400" y="2133600"/>
            <a:ext cx="68580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Oval 6"/>
          <p:cNvSpPr/>
          <p:nvPr/>
        </p:nvSpPr>
        <p:spPr>
          <a:xfrm>
            <a:off x="2819400" y="838200"/>
            <a:ext cx="1828800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5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5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5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5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663440" y="1244769"/>
            <a:ext cx="2209800" cy="507831"/>
            <a:chOff x="4648200" y="1041738"/>
            <a:chExt cx="2209800" cy="507831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648200" y="1320969"/>
              <a:ext cx="5334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105400" y="1041738"/>
              <a:ext cx="17526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Oxit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axit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8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122238"/>
            <a:ext cx="8229600" cy="639762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14400"/>
            <a:ext cx="7924800" cy="57150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:           </a:t>
            </a:r>
          </a:p>
          <a:p>
            <a:pPr marL="0" indent="0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marL="0" indent="0">
              <a:buNone/>
            </a:pPr>
            <a:endParaRPr lang="en-US" sz="25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7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7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 marL="0" indent="0">
              <a:buNone/>
            </a:pP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/>
              <a:t>          </a:t>
            </a:r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Notched Right Arrow 3"/>
          <p:cNvSpPr/>
          <p:nvPr/>
        </p:nvSpPr>
        <p:spPr>
          <a:xfrm>
            <a:off x="2209800" y="609600"/>
            <a:ext cx="4572000" cy="1295400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500" dirty="0"/>
          </a:p>
          <a:p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:      K</a:t>
            </a:r>
            <a:r>
              <a:rPr lang="en-US" sz="25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O: kali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Canxi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endParaRPr lang="en-US" sz="2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500" dirty="0"/>
          </a:p>
        </p:txBody>
      </p:sp>
      <p:sp>
        <p:nvSpPr>
          <p:cNvPr id="5" name="Rectangle 4"/>
          <p:cNvSpPr/>
          <p:nvPr/>
        </p:nvSpPr>
        <p:spPr>
          <a:xfrm>
            <a:off x="304800" y="4343400"/>
            <a:ext cx="8382000" cy="762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TÊN OXIT= </a:t>
            </a:r>
            <a:r>
              <a:rPr lang="en-US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 KIM LOẠI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kèm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981200" y="1981200"/>
            <a:ext cx="1066800" cy="984885"/>
            <a:chOff x="1981200" y="1981200"/>
            <a:chExt cx="1066800" cy="984885"/>
          </a:xfrm>
        </p:grpSpPr>
        <p:sp>
          <p:nvSpPr>
            <p:cNvPr id="7" name="TextBox 6"/>
            <p:cNvSpPr txBox="1"/>
            <p:nvPr/>
          </p:nvSpPr>
          <p:spPr>
            <a:xfrm>
              <a:off x="1981200" y="1981200"/>
              <a:ext cx="9525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Fe</a:t>
              </a:r>
              <a:r>
                <a:rPr lang="en-US" sz="27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7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200" y="2458254"/>
              <a:ext cx="10668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Fe</a:t>
              </a:r>
              <a:r>
                <a:rPr lang="en-US" sz="2700" baseline="-25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7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700" baseline="-250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7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67000" y="1961346"/>
            <a:ext cx="2133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(II)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0" y="2465874"/>
            <a:ext cx="2057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(III) 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606969"/>
            <a:ext cx="8534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Cu, Fe, Cr, Hg,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987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9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l"/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endParaRPr lang="en-US" sz="3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924800" cy="5287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+)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sz="27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7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7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470233"/>
            <a:ext cx="8382000" cy="9144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TÊN OXIT= (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5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 PHI KIM 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+ </a:t>
            </a:r>
          </a:p>
          <a:p>
            <a:pPr algn="ctr"/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500" i="1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057400" y="5268665"/>
            <a:ext cx="4038600" cy="471904"/>
            <a:chOff x="2057400" y="3490496"/>
            <a:chExt cx="4038600" cy="471904"/>
          </a:xfrm>
        </p:grpSpPr>
        <p:sp>
          <p:nvSpPr>
            <p:cNvPr id="7" name="Rectangle 6"/>
            <p:cNvSpPr/>
            <p:nvPr/>
          </p:nvSpPr>
          <p:spPr>
            <a:xfrm>
              <a:off x="2057400" y="3490496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700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7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700" baseline="-250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971800" y="3505200"/>
              <a:ext cx="3124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2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7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photpho</a:t>
              </a:r>
              <a:r>
                <a:rPr lang="en-US" sz="27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penta</a:t>
              </a:r>
              <a:r>
                <a:rPr lang="en-US" sz="27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oxit</a:t>
              </a:r>
              <a:endPara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973424" y="4811465"/>
            <a:ext cx="3124200" cy="457200"/>
            <a:chOff x="2057400" y="3033296"/>
            <a:chExt cx="3124200" cy="457200"/>
          </a:xfrm>
        </p:grpSpPr>
        <p:sp>
          <p:nvSpPr>
            <p:cNvPr id="6" name="Rectangle 5"/>
            <p:cNvSpPr/>
            <p:nvPr/>
          </p:nvSpPr>
          <p:spPr>
            <a:xfrm>
              <a:off x="2057400" y="3033296"/>
              <a:ext cx="11430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7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7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7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971800" y="3033296"/>
              <a:ext cx="22098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r>
                <a:rPr lang="en-US" sz="2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700" dirty="0" err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nitơ</a:t>
              </a:r>
              <a:r>
                <a:rPr lang="en-US" sz="2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tri</a:t>
              </a:r>
              <a:r>
                <a:rPr lang="en-US" sz="27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oxit</a:t>
              </a:r>
              <a:endPara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9600" y="2574623"/>
            <a:ext cx="59436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1 – mono (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            2 –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                    4 – tetra</a:t>
            </a: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            3 – tri                     5 -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penta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00" y="5740569"/>
            <a:ext cx="800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5740569"/>
            <a:ext cx="3048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27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7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oxit</a:t>
            </a:r>
            <a:endParaRPr lang="en-US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4511963"/>
            <a:ext cx="1143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9773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7" grpId="0"/>
      <p:bldP spid="1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BÀI TẬP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6200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CO</a:t>
            </a:r>
            <a:r>
              <a:rPr lang="en-US" sz="2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FeO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P</a:t>
            </a:r>
            <a:r>
              <a:rPr lang="en-US" sz="2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7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Cu</a:t>
            </a:r>
            <a:r>
              <a:rPr lang="en-US" sz="27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O,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MgO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oxit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294730"/>
              </p:ext>
            </p:extLst>
          </p:nvPr>
        </p:nvGraphicFramePr>
        <p:xfrm>
          <a:off x="1066801" y="2514600"/>
          <a:ext cx="7467599" cy="201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4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8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43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Oxit</a:t>
                      </a:r>
                      <a:r>
                        <a:rPr lang="en-US" sz="27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axit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7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Oxit</a:t>
                      </a:r>
                      <a:r>
                        <a:rPr lang="en-US" sz="27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bazơ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27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7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gọi</a:t>
                      </a:r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7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708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1311</TotalTime>
  <Words>759</Words>
  <Application>Microsoft Office PowerPoint</Application>
  <PresentationFormat>On-screen Show (4:3)</PresentationFormat>
  <Paragraphs>199</Paragraphs>
  <Slides>18</Slides>
  <Notes>3</Notes>
  <HiddenSlides>0</HiddenSlides>
  <MMClips>7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Equation</vt:lpstr>
      <vt:lpstr>PowerPoint Presentation</vt:lpstr>
      <vt:lpstr>TIẾT 40: Oxit</vt:lpstr>
      <vt:lpstr> II. Công thức  </vt:lpstr>
      <vt:lpstr>III. Phân loại</vt:lpstr>
      <vt:lpstr>1. Oxit bazơ</vt:lpstr>
      <vt:lpstr>2. Oxit axit</vt:lpstr>
      <vt:lpstr>IV. Cách gọi tên</vt:lpstr>
      <vt:lpstr>IV. Cách gọi tên</vt:lpstr>
      <vt:lpstr>BÀI TẬP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OXIT</dc:title>
  <dc:creator>Windows User</dc:creator>
  <cp:lastModifiedBy>Hưng Khúc</cp:lastModifiedBy>
  <cp:revision>88</cp:revision>
  <dcterms:created xsi:type="dcterms:W3CDTF">2020-01-08T02:24:21Z</dcterms:created>
  <dcterms:modified xsi:type="dcterms:W3CDTF">2023-02-03T02:59:40Z</dcterms:modified>
</cp:coreProperties>
</file>