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media/audio2.bin" ContentType="audio/unknown"/>
  <Override PartName="/ppt/media/audio3.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75" r:id="rId2"/>
    <p:sldId id="266" r:id="rId3"/>
    <p:sldId id="267" r:id="rId4"/>
    <p:sldId id="260" r:id="rId5"/>
    <p:sldId id="262" r:id="rId6"/>
    <p:sldId id="263" r:id="rId7"/>
    <p:sldId id="269" r:id="rId8"/>
    <p:sldId id="270" r:id="rId9"/>
    <p:sldId id="271" r:id="rId10"/>
    <p:sldId id="273" r:id="rId11"/>
    <p:sldId id="274" r:id="rId12"/>
    <p:sldId id="276" r:id="rId13"/>
    <p:sldId id="277" r:id="rId14"/>
    <p:sldId id="278" r:id="rId15"/>
    <p:sldId id="272" r:id="rId16"/>
    <p:sldId id="27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3354F"/>
    <a:srgbClr val="BD013B"/>
    <a:srgbClr val="1212F6"/>
    <a:srgbClr val="A8607A"/>
    <a:srgbClr val="FF0066"/>
    <a:srgbClr val="D2D236"/>
    <a:srgbClr val="00FFFF"/>
    <a:srgbClr val="7D4C18"/>
    <a:srgbClr val="6E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4" d="100"/>
          <a:sy n="34" d="100"/>
        </p:scale>
        <p:origin x="-782" y="-3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font" Target="fonts/font3.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font" Target="fonts/font2.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6.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5.fntdata"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font" Target="fonts/font1.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4.fntdata" /><Relationship Id="rId27" Type="http://schemas.openxmlformats.org/officeDocument/2006/relationships/theme" Target="theme/theme1.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92B21-AB04-4DA6-AE08-F92C3E811DFF}" type="datetimeFigureOut">
              <a:rPr lang="en-US" smtClean="0"/>
              <a:t>8/17/2021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6145E-9C1F-44D9-A5C9-28827C0C3A21}" type="slidenum">
              <a:rPr lang="en-US" smtClean="0"/>
              <a:t>‹#›</a:t>
            </a:fld>
            <a:endParaRPr lang="en-US"/>
          </a:p>
        </p:txBody>
      </p:sp>
    </p:spTree>
    <p:extLst>
      <p:ext uri="{BB962C8B-B14F-4D97-AF65-F5344CB8AC3E}">
        <p14:creationId xmlns:p14="http://schemas.microsoft.com/office/powerpoint/2010/main" val="305785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00216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2845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36525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1229043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0710EA-721A-42B4-A325-451846CD6A8C}" type="slidenum">
              <a:rPr lang="en-US" altLang="en-US"/>
              <a:pPr>
                <a:defRPr/>
              </a:pPr>
              <a:t>‹#›</a:t>
            </a:fld>
            <a:endParaRPr lang="en-US" altLang="en-US"/>
          </a:p>
        </p:txBody>
      </p:sp>
    </p:spTree>
    <p:extLst>
      <p:ext uri="{BB962C8B-B14F-4D97-AF65-F5344CB8AC3E}">
        <p14:creationId xmlns:p14="http://schemas.microsoft.com/office/powerpoint/2010/main" val="244805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07513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5070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20021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39586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9674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439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13588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53263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2508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8" Type="http://schemas.openxmlformats.org/officeDocument/2006/relationships/image" Target="../media/image19.jpg" /><Relationship Id="rId3" Type="http://schemas.openxmlformats.org/officeDocument/2006/relationships/image" Target="../media/image10.jpg" /><Relationship Id="rId7" Type="http://schemas.openxmlformats.org/officeDocument/2006/relationships/image" Target="../media/image18.jpg" /><Relationship Id="rId2" Type="http://schemas.openxmlformats.org/officeDocument/2006/relationships/audio" Target="../media/audio1.bin" /><Relationship Id="rId1" Type="http://schemas.openxmlformats.org/officeDocument/2006/relationships/slideLayout" Target="../slideLayouts/slideLayout2.xml" /><Relationship Id="rId6" Type="http://schemas.openxmlformats.org/officeDocument/2006/relationships/image" Target="../media/image17.jpg" /><Relationship Id="rId5" Type="http://schemas.openxmlformats.org/officeDocument/2006/relationships/image" Target="../media/image16.jpeg" /><Relationship Id="rId4" Type="http://schemas.openxmlformats.org/officeDocument/2006/relationships/image" Target="../media/image15.gif" /></Relationships>
</file>

<file path=ppt/slides/_rels/slide13.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audio" Target="../media/audio1.bin" /><Relationship Id="rId1" Type="http://schemas.openxmlformats.org/officeDocument/2006/relationships/slideLayout" Target="../slideLayouts/slideLayout2.xml" /><Relationship Id="rId4" Type="http://schemas.openxmlformats.org/officeDocument/2006/relationships/image" Target="../media/image15.gif" /></Relationships>
</file>

<file path=ppt/slides/_rels/slide14.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audio" Target="../media/audio1.bin" /><Relationship Id="rId1" Type="http://schemas.openxmlformats.org/officeDocument/2006/relationships/slideLayout" Target="../slideLayouts/slideLayout2.xml" /><Relationship Id="rId4" Type="http://schemas.openxmlformats.org/officeDocument/2006/relationships/image" Target="../media/image15.gif" /></Relationships>
</file>

<file path=ppt/slides/_rels/slide15.xml.rels><?xml version="1.0" encoding="UTF-8" standalone="yes"?>
<Relationships xmlns="http://schemas.openxmlformats.org/package/2006/relationships"><Relationship Id="rId8" Type="http://schemas.openxmlformats.org/officeDocument/2006/relationships/image" Target="../media/image15.gif" /><Relationship Id="rId3" Type="http://schemas.openxmlformats.org/officeDocument/2006/relationships/audio" Target="../media/audio1.bin" /><Relationship Id="rId7" Type="http://schemas.openxmlformats.org/officeDocument/2006/relationships/image" Target="../media/image12.wmf" /><Relationship Id="rId2" Type="http://schemas.openxmlformats.org/officeDocument/2006/relationships/slideLayout" Target="../slideLayouts/slideLayout2.xml" /><Relationship Id="rId1" Type="http://schemas.openxmlformats.org/officeDocument/2006/relationships/vmlDrawing" Target="../drawings/vmlDrawing2.vml" /><Relationship Id="rId6" Type="http://schemas.openxmlformats.org/officeDocument/2006/relationships/oleObject" Target="../embeddings/oleObject2.bin" /><Relationship Id="rId5" Type="http://schemas.openxmlformats.org/officeDocument/2006/relationships/image" Target="../media/image22.png" /><Relationship Id="rId4" Type="http://schemas.openxmlformats.org/officeDocument/2006/relationships/image" Target="../media/image10.jpg" /></Relationships>
</file>

<file path=ppt/slides/_rels/slide16.xml.rels><?xml version="1.0" encoding="UTF-8" standalone="yes"?>
<Relationships xmlns="http://schemas.openxmlformats.org/package/2006/relationships"><Relationship Id="rId8" Type="http://schemas.openxmlformats.org/officeDocument/2006/relationships/image" Target="../media/image26.gif" /><Relationship Id="rId3" Type="http://schemas.openxmlformats.org/officeDocument/2006/relationships/audio" Target="../media/audio2.bin" /><Relationship Id="rId7" Type="http://schemas.openxmlformats.org/officeDocument/2006/relationships/image" Target="../media/image25.gif" /><Relationship Id="rId2" Type="http://schemas.openxmlformats.org/officeDocument/2006/relationships/slideLayout" Target="../slideLayouts/slideLayout13.xml" /><Relationship Id="rId1" Type="http://schemas.openxmlformats.org/officeDocument/2006/relationships/audio" Target="file:///F:/bd/ABUNDA~1.MP3" TargetMode="External" /><Relationship Id="rId6" Type="http://schemas.openxmlformats.org/officeDocument/2006/relationships/image" Target="../media/image24.png" /><Relationship Id="rId5" Type="http://schemas.openxmlformats.org/officeDocument/2006/relationships/image" Target="../media/image23.jpeg" /><Relationship Id="rId4" Type="http://schemas.openxmlformats.org/officeDocument/2006/relationships/audio" Target="../media/audio3.bin"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slide" Target="slide4.xml" /><Relationship Id="rId7" Type="http://schemas.openxmlformats.org/officeDocument/2006/relationships/slide" Target="slide6.xml"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image" Target="../media/image5.png" /><Relationship Id="rId11" Type="http://schemas.openxmlformats.org/officeDocument/2006/relationships/slide" Target="slide8.xml" /><Relationship Id="rId5" Type="http://schemas.openxmlformats.org/officeDocument/2006/relationships/slide" Target="slide7.xml" /><Relationship Id="rId10" Type="http://schemas.openxmlformats.org/officeDocument/2006/relationships/image" Target="../media/image7.png" /><Relationship Id="rId4" Type="http://schemas.openxmlformats.org/officeDocument/2006/relationships/image" Target="../media/image4.png" /><Relationship Id="rId9" Type="http://schemas.openxmlformats.org/officeDocument/2006/relationships/slide" Target="slide5.xml" /></Relationships>
</file>

<file path=ppt/slides/_rels/slide4.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2.xml" /><Relationship Id="rId1" Type="http://schemas.openxmlformats.org/officeDocument/2006/relationships/vmlDrawing" Target="../drawings/vmlDrawing1.vml" /><Relationship Id="rId5" Type="http://schemas.openxmlformats.org/officeDocument/2006/relationships/image" Target="../media/image13.jpeg" /><Relationship Id="rId4" Type="http://schemas.openxmlformats.org/officeDocument/2006/relationships/image" Target="../media/image12.w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510685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195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878324" y="1841130"/>
            <a:ext cx="10620206" cy="4031873"/>
          </a:xfrm>
          <a:prstGeom prst="rect">
            <a:avLst/>
          </a:prstGeom>
          <a:noFill/>
        </p:spPr>
        <p:txBody>
          <a:bodyPr wrap="square" rtlCol="0">
            <a:spAutoFit/>
          </a:bodyPr>
          <a:lstStyle/>
          <a:p>
            <a:pPr algn="just"/>
            <a:r>
              <a:rPr lang="en-US" sz="3200">
                <a:latin typeface="Times New Roman" pitchFamily="18" charset="0"/>
                <a:cs typeface="Times New Roman" pitchFamily="18" charset="0"/>
              </a:rPr>
              <a:t>	Có hai đội chơi, mỗi đội có 3 thành viên (6 người chơi bắt thăm để chia đội). MC đọc xong câu hỏi. Mỗi đội có </a:t>
            </a:r>
            <a:r>
              <a:rPr lang="en-US" sz="3200" b="1">
                <a:latin typeface="Times New Roman" pitchFamily="18" charset="0"/>
                <a:cs typeface="Times New Roman" pitchFamily="18" charset="0"/>
              </a:rPr>
              <a:t>30 giây </a:t>
            </a:r>
            <a:r>
              <a:rPr lang="en-US" sz="3200">
                <a:latin typeface="Times New Roman" pitchFamily="18" charset="0"/>
                <a:cs typeface="Times New Roman" pitchFamily="18" charset="0"/>
              </a:rPr>
              <a:t>để suy nghĩ câu trả lời. </a:t>
            </a:r>
          </a:p>
          <a:p>
            <a:pPr algn="just"/>
            <a:r>
              <a:rPr lang="en-US" sz="3200">
                <a:latin typeface="Times New Roman" pitchFamily="18" charset="0"/>
                <a:cs typeface="Times New Roman" pitchFamily="18" charset="0"/>
              </a:rPr>
              <a:t>	Khi hiệu lệnh “</a:t>
            </a:r>
            <a:r>
              <a:rPr lang="en-US" sz="3200" b="1">
                <a:latin typeface="Times New Roman" pitchFamily="18" charset="0"/>
                <a:cs typeface="Times New Roman" pitchFamily="18" charset="0"/>
              </a:rPr>
              <a:t>BẮT ĐẦU</a:t>
            </a:r>
            <a:r>
              <a:rPr lang="en-US" sz="3200">
                <a:latin typeface="Times New Roman" pitchFamily="18" charset="0"/>
                <a:cs typeface="Times New Roman" pitchFamily="18" charset="0"/>
              </a:rPr>
              <a:t>” vang lên, hai đội phất cờ. </a:t>
            </a:r>
          </a:p>
          <a:p>
            <a:pPr algn="just"/>
            <a:r>
              <a:rPr lang="en-US" sz="3200" b="1">
                <a:latin typeface="Times New Roman" pitchFamily="18" charset="0"/>
                <a:cs typeface="Times New Roman" pitchFamily="18" charset="0"/>
              </a:rPr>
              <a:t>Đội phất cờ trước là đội giành được quyền trả lời</a:t>
            </a:r>
            <a:r>
              <a:rPr lang="en-US" sz="3200">
                <a:latin typeface="Times New Roman" pitchFamily="18" charset="0"/>
                <a:cs typeface="Times New Roman" pitchFamily="18" charset="0"/>
              </a:rPr>
              <a:t>. Trả lời sai, đội còn lại có quyền trả lời. </a:t>
            </a:r>
          </a:p>
          <a:p>
            <a:pPr algn="just"/>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Đội cao điểm hơn là đội chiến thắng và nhận được quà.</a:t>
            </a:r>
          </a:p>
        </p:txBody>
      </p:sp>
      <p:sp>
        <p:nvSpPr>
          <p:cNvPr id="5" name="TextBox 4"/>
          <p:cNvSpPr txBox="1"/>
          <p:nvPr/>
        </p:nvSpPr>
        <p:spPr>
          <a:xfrm>
            <a:off x="4039986" y="572822"/>
            <a:ext cx="4296882" cy="1015663"/>
          </a:xfrm>
          <a:prstGeom prst="rect">
            <a:avLst/>
          </a:prstGeom>
          <a:noFill/>
        </p:spPr>
        <p:txBody>
          <a:bodyPr wrap="none" rtlCol="0">
            <a:spAutoFit/>
          </a:bodyPr>
          <a:lstStyle/>
          <a:p>
            <a:r>
              <a:rPr lang="en-US" sz="6000">
                <a:solidFill>
                  <a:srgbClr val="FF0000"/>
                </a:solidFill>
                <a:latin typeface="Times New Roman" pitchFamily="18" charset="0"/>
                <a:cs typeface="Times New Roman" pitchFamily="18" charset="0"/>
              </a:rPr>
              <a:t>LUẬT CHƠI</a:t>
            </a:r>
          </a:p>
        </p:txBody>
      </p:sp>
    </p:spTree>
    <p:extLst>
      <p:ext uri="{BB962C8B-B14F-4D97-AF65-F5344CB8AC3E}">
        <p14:creationId xmlns:p14="http://schemas.microsoft.com/office/powerpoint/2010/main" val="3435109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p:nvPr/>
        </p:nvPicPr>
        <p:blipFill rotWithShape="1">
          <a:blip r:embed="rId5" cstate="print">
            <a:extLst>
              <a:ext uri="{28A0092B-C50C-407E-A947-70E740481C1C}">
                <a14:useLocalDpi xmlns:a14="http://schemas.microsoft.com/office/drawing/2010/main" val="0"/>
              </a:ext>
            </a:extLst>
          </a:blip>
          <a:srcRect l="10803" r="14621" b="11428"/>
          <a:stretch/>
        </p:blipFill>
        <p:spPr bwMode="auto">
          <a:xfrm>
            <a:off x="97914" y="3929856"/>
            <a:ext cx="4830925" cy="2928144"/>
          </a:xfrm>
          <a:prstGeom prst="rect">
            <a:avLst/>
          </a:prstGeom>
          <a:ln>
            <a:noFill/>
          </a:ln>
          <a:extLst>
            <a:ext uri="{53640926-AAD7-44D8-BBD7-CCE9431645EC}">
              <a14:shadowObscured xmlns:a14="http://schemas.microsoft.com/office/drawing/2010/main"/>
            </a:ext>
          </a:extLst>
        </p:spPr>
      </p:pic>
      <p:pic>
        <p:nvPicPr>
          <p:cNvPr id="82" name="Picture 81"/>
          <p:cNvPicPr>
            <a:picLocks noChangeAspect="1"/>
          </p:cNvPicPr>
          <p:nvPr/>
        </p:nvPicPr>
        <p:blipFill rotWithShape="1">
          <a:blip r:embed="rId6">
            <a:extLst>
              <a:ext uri="{28A0092B-C50C-407E-A947-70E740481C1C}">
                <a14:useLocalDpi xmlns:a14="http://schemas.microsoft.com/office/drawing/2010/main" val="0"/>
              </a:ext>
            </a:extLst>
          </a:blip>
          <a:srcRect l="34982" t="-1685" r="29300" b="56158"/>
          <a:stretch/>
        </p:blipFill>
        <p:spPr>
          <a:xfrm>
            <a:off x="0" y="897210"/>
            <a:ext cx="4928839" cy="2849600"/>
          </a:xfrm>
          <a:prstGeom prst="rect">
            <a:avLst/>
          </a:prstGeom>
        </p:spPr>
      </p:pic>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3092" y="3929856"/>
            <a:ext cx="4339782" cy="2865627"/>
          </a:xfrm>
          <a:prstGeom prst="rect">
            <a:avLst/>
          </a:prstGeom>
        </p:spPr>
      </p:pic>
      <p:pic>
        <p:nvPicPr>
          <p:cNvPr id="84" name="Picture 83"/>
          <p:cNvPicPr/>
          <p:nvPr/>
        </p:nvPicPr>
        <p:blipFill>
          <a:blip r:embed="rId8">
            <a:extLst>
              <a:ext uri="{28A0092B-C50C-407E-A947-70E740481C1C}">
                <a14:useLocalDpi xmlns:a14="http://schemas.microsoft.com/office/drawing/2010/main" val="0"/>
              </a:ext>
            </a:extLst>
          </a:blip>
          <a:stretch>
            <a:fillRect/>
          </a:stretch>
        </p:blipFill>
        <p:spPr>
          <a:xfrm>
            <a:off x="5313092" y="1137424"/>
            <a:ext cx="4191000" cy="2792432"/>
          </a:xfrm>
          <a:prstGeom prst="rect">
            <a:avLst/>
          </a:prstGeom>
        </p:spPr>
      </p:pic>
      <p:sp>
        <p:nvSpPr>
          <p:cNvPr id="85" name="TextBox 84"/>
          <p:cNvSpPr txBox="1"/>
          <p:nvPr/>
        </p:nvSpPr>
        <p:spPr>
          <a:xfrm>
            <a:off x="8706" y="247810"/>
            <a:ext cx="10003059" cy="600164"/>
          </a:xfrm>
          <a:prstGeom prst="rect">
            <a:avLst/>
          </a:prstGeom>
          <a:noFill/>
        </p:spPr>
        <p:txBody>
          <a:bodyPr wrap="none" rtlCol="0">
            <a:spAutoFit/>
          </a:bodyPr>
          <a:lstStyle/>
          <a:p>
            <a:r>
              <a:rPr lang="en-US" sz="3300">
                <a:latin typeface="Times New Roman" pitchFamily="18" charset="0"/>
                <a:cs typeface="Times New Roman" pitchFamily="18" charset="0"/>
              </a:rPr>
              <a:t>Tìm hình có chứa hình thang cân trong các hình bên dưới.</a:t>
            </a:r>
          </a:p>
        </p:txBody>
      </p:sp>
    </p:spTree>
    <p:extLst>
      <p:ext uri="{BB962C8B-B14F-4D97-AF65-F5344CB8AC3E}">
        <p14:creationId xmlns:p14="http://schemas.microsoft.com/office/powerpoint/2010/main" val="8054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loud Callout 61"/>
          <p:cNvSpPr/>
          <p:nvPr/>
        </p:nvSpPr>
        <p:spPr>
          <a:xfrm>
            <a:off x="-22535" y="195503"/>
            <a:ext cx="7317731" cy="1616348"/>
          </a:xfrm>
          <a:prstGeom prst="cloudCallout">
            <a:avLst>
              <a:gd name="adj1" fmla="val -21443"/>
              <a:gd name="adj2" fmla="val 24463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318" t="18177" b="21822"/>
          <a:stretch/>
        </p:blipFill>
        <p:spPr>
          <a:xfrm>
            <a:off x="0" y="3963514"/>
            <a:ext cx="2398630" cy="2926127"/>
          </a:xfrm>
          <a:prstGeom prst="rect">
            <a:avLst/>
          </a:prstGeom>
        </p:spPr>
      </p:pic>
      <p:sp>
        <p:nvSpPr>
          <p:cNvPr id="5" name="TextBox 4"/>
          <p:cNvSpPr txBox="1"/>
          <p:nvPr/>
        </p:nvSpPr>
        <p:spPr>
          <a:xfrm>
            <a:off x="766120" y="449679"/>
            <a:ext cx="6317755" cy="1107996"/>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Cho hình thang cân EFGH (</a:t>
            </a:r>
            <a:r>
              <a:rPr lang="en-US" sz="3300" i="1">
                <a:solidFill>
                  <a:schemeClr val="bg1"/>
                </a:solidFill>
                <a:latin typeface="Times New Roman" pitchFamily="18" charset="0"/>
                <a:cs typeface="Times New Roman" pitchFamily="18" charset="0"/>
              </a:rPr>
              <a:t>hình vẽ</a:t>
            </a:r>
            <a:r>
              <a:rPr lang="en-US" sz="3300">
                <a:solidFill>
                  <a:schemeClr val="bg1"/>
                </a:solidFill>
                <a:latin typeface="Times New Roman" pitchFamily="18" charset="0"/>
                <a:cs typeface="Times New Roman" pitchFamily="18" charset="0"/>
              </a:rPr>
              <a:t>)</a:t>
            </a:r>
          </a:p>
          <a:p>
            <a:r>
              <a:rPr lang="en-US" sz="3300">
                <a:solidFill>
                  <a:schemeClr val="bg1"/>
                </a:solidFill>
                <a:latin typeface="Times New Roman" pitchFamily="18" charset="0"/>
                <a:cs typeface="Times New Roman" pitchFamily="18" charset="0"/>
              </a:rPr>
              <a:t>Đáp án nào dưới đây là đúng.</a:t>
            </a:r>
          </a:p>
        </p:txBody>
      </p:sp>
      <p:grpSp>
        <p:nvGrpSpPr>
          <p:cNvPr id="56" name="Group 55"/>
          <p:cNvGrpSpPr/>
          <p:nvPr/>
        </p:nvGrpSpPr>
        <p:grpSpPr>
          <a:xfrm rot="2406065">
            <a:off x="1254076" y="2199838"/>
            <a:ext cx="4152103" cy="3401038"/>
            <a:chOff x="5165178" y="1483722"/>
            <a:chExt cx="5361853" cy="3865949"/>
          </a:xfrm>
        </p:grpSpPr>
        <p:cxnSp>
          <p:nvCxnSpPr>
            <p:cNvPr id="31" name="Straight Connector 30"/>
            <p:cNvCxnSpPr/>
            <p:nvPr/>
          </p:nvCxnSpPr>
          <p:spPr>
            <a:xfrm>
              <a:off x="6413068" y="2247666"/>
              <a:ext cx="277553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85572" y="4537046"/>
              <a:ext cx="46812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10938" y="2247666"/>
              <a:ext cx="924432"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71376" y="2233504"/>
              <a:ext cx="981308"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9193935">
              <a:off x="9812791"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G</a:t>
              </a:r>
            </a:p>
          </p:txBody>
        </p:sp>
        <p:sp>
          <p:nvSpPr>
            <p:cNvPr id="54" name="TextBox 53"/>
            <p:cNvSpPr txBox="1"/>
            <p:nvPr/>
          </p:nvSpPr>
          <p:spPr>
            <a:xfrm rot="19361885">
              <a:off x="5165178"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H</a:t>
              </a:r>
            </a:p>
          </p:txBody>
        </p:sp>
        <p:sp>
          <p:nvSpPr>
            <p:cNvPr id="79" name="TextBox 78"/>
            <p:cNvSpPr txBox="1"/>
            <p:nvPr/>
          </p:nvSpPr>
          <p:spPr>
            <a:xfrm rot="19361885">
              <a:off x="5621942" y="1857844"/>
              <a:ext cx="724932"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E</a:t>
              </a:r>
            </a:p>
          </p:txBody>
        </p:sp>
        <p:sp>
          <p:nvSpPr>
            <p:cNvPr id="80" name="TextBox 79"/>
            <p:cNvSpPr txBox="1"/>
            <p:nvPr/>
          </p:nvSpPr>
          <p:spPr>
            <a:xfrm rot="19193935">
              <a:off x="9241325" y="1483722"/>
              <a:ext cx="681461"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F</a:t>
              </a:r>
            </a:p>
          </p:txBody>
        </p:sp>
      </p:grpSp>
      <p:grpSp>
        <p:nvGrpSpPr>
          <p:cNvPr id="71" name="Group 70"/>
          <p:cNvGrpSpPr/>
          <p:nvPr/>
        </p:nvGrpSpPr>
        <p:grpSpPr>
          <a:xfrm>
            <a:off x="5778717" y="2446650"/>
            <a:ext cx="5257460" cy="654154"/>
            <a:chOff x="3347799" y="2446650"/>
            <a:chExt cx="5257460" cy="654154"/>
          </a:xfrm>
        </p:grpSpPr>
        <p:sp>
          <p:nvSpPr>
            <p:cNvPr id="67" name="Snip Single Corner Rectangle 66"/>
            <p:cNvSpPr/>
            <p:nvPr/>
          </p:nvSpPr>
          <p:spPr>
            <a:xfrm>
              <a:off x="3347799" y="244665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574306" y="2500640"/>
              <a:ext cx="230704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A. HF = HG</a:t>
              </a:r>
            </a:p>
          </p:txBody>
        </p:sp>
      </p:grpSp>
      <p:grpSp>
        <p:nvGrpSpPr>
          <p:cNvPr id="70" name="Group 69"/>
          <p:cNvGrpSpPr/>
          <p:nvPr/>
        </p:nvGrpSpPr>
        <p:grpSpPr>
          <a:xfrm>
            <a:off x="5782380" y="3232084"/>
            <a:ext cx="5257460" cy="654154"/>
            <a:chOff x="3351462" y="3232084"/>
            <a:chExt cx="5257460" cy="654154"/>
          </a:xfrm>
        </p:grpSpPr>
        <p:sp>
          <p:nvSpPr>
            <p:cNvPr id="63" name="Snip Single Corner Rectangle 62"/>
            <p:cNvSpPr/>
            <p:nvPr/>
          </p:nvSpPr>
          <p:spPr>
            <a:xfrm>
              <a:off x="3351462" y="3232084"/>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grpSp>
        <p:nvGrpSpPr>
          <p:cNvPr id="72" name="Group 71"/>
          <p:cNvGrpSpPr/>
          <p:nvPr/>
        </p:nvGrpSpPr>
        <p:grpSpPr>
          <a:xfrm>
            <a:off x="5778717" y="3987465"/>
            <a:ext cx="5261123" cy="654154"/>
            <a:chOff x="3347799" y="3987465"/>
            <a:chExt cx="5261123" cy="654154"/>
          </a:xfrm>
        </p:grpSpPr>
        <p:sp>
          <p:nvSpPr>
            <p:cNvPr id="64" name="Snip Single Corner Rectangle 63"/>
            <p:cNvSpPr/>
            <p:nvPr/>
          </p:nvSpPr>
          <p:spPr>
            <a:xfrm>
              <a:off x="3347799" y="3987465"/>
              <a:ext cx="5261123"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570828" y="4014460"/>
              <a:ext cx="4997154" cy="600164"/>
            </a:xfrm>
            <a:prstGeom prst="rect">
              <a:avLst/>
            </a:prstGeom>
            <a:noFill/>
          </p:spPr>
          <p:txBody>
            <a:bodyPr wrap="square" rtlCol="0">
              <a:spAutoFit/>
            </a:bodyPr>
            <a:lstStyle/>
            <a:p>
              <a:r>
                <a:rPr lang="en-US" sz="3300">
                  <a:solidFill>
                    <a:schemeClr val="bg1"/>
                  </a:solidFill>
                  <a:latin typeface="Times New Roman" pitchFamily="18" charset="0"/>
                  <a:cs typeface="Times New Roman" pitchFamily="18" charset="0"/>
                </a:rPr>
                <a:t>C. Góc HEF bằng góc  FGH</a:t>
              </a:r>
            </a:p>
          </p:txBody>
        </p:sp>
      </p:grpSp>
      <p:grpSp>
        <p:nvGrpSpPr>
          <p:cNvPr id="73" name="Group 72"/>
          <p:cNvGrpSpPr/>
          <p:nvPr/>
        </p:nvGrpSpPr>
        <p:grpSpPr>
          <a:xfrm>
            <a:off x="5778717" y="4762290"/>
            <a:ext cx="5266669" cy="678776"/>
            <a:chOff x="3347799" y="4762290"/>
            <a:chExt cx="5266669" cy="678776"/>
          </a:xfrm>
        </p:grpSpPr>
        <p:sp>
          <p:nvSpPr>
            <p:cNvPr id="65" name="Snip Single Corner Rectangle 64"/>
            <p:cNvSpPr/>
            <p:nvPr/>
          </p:nvSpPr>
          <p:spPr>
            <a:xfrm>
              <a:off x="3347799" y="476229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574306" y="4840902"/>
              <a:ext cx="504016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D. Góc HEF bằng góc  EHG</a:t>
              </a:r>
            </a:p>
          </p:txBody>
        </p:sp>
      </p:grpSp>
      <p:sp>
        <p:nvSpPr>
          <p:cNvPr id="68" name="TextBox 67"/>
          <p:cNvSpPr txBox="1"/>
          <p:nvPr/>
        </p:nvSpPr>
        <p:spPr>
          <a:xfrm>
            <a:off x="7384705" y="5886865"/>
            <a:ext cx="2408032" cy="707886"/>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B</a:t>
            </a:r>
          </a:p>
        </p:txBody>
      </p:sp>
      <p:grpSp>
        <p:nvGrpSpPr>
          <p:cNvPr id="74" name="Group 73"/>
          <p:cNvGrpSpPr/>
          <p:nvPr/>
        </p:nvGrpSpPr>
        <p:grpSpPr>
          <a:xfrm>
            <a:off x="5763742" y="3232084"/>
            <a:ext cx="5257460" cy="654154"/>
            <a:chOff x="3351462" y="3232084"/>
            <a:chExt cx="5257460" cy="654154"/>
          </a:xfrm>
        </p:grpSpPr>
        <p:sp>
          <p:nvSpPr>
            <p:cNvPr id="75" name="Snip Single Corner Rectangle 74"/>
            <p:cNvSpPr/>
            <p:nvPr/>
          </p:nvSpPr>
          <p:spPr>
            <a:xfrm>
              <a:off x="3351462" y="3232084"/>
              <a:ext cx="5257460" cy="654154"/>
            </a:xfrm>
            <a:prstGeom prst="snip1Rect">
              <a:avLst/>
            </a:prstGeom>
            <a:solidFill>
              <a:srgbClr val="D335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3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56" r="5820"/>
          <a:stretch/>
        </p:blipFill>
        <p:spPr>
          <a:xfrm>
            <a:off x="156117" y="3115358"/>
            <a:ext cx="4438185" cy="3742642"/>
          </a:xfrm>
          <a:prstGeom prst="rect">
            <a:avLst/>
          </a:prstGeom>
        </p:spPr>
      </p:pic>
      <p:sp>
        <p:nvSpPr>
          <p:cNvPr id="62" name="Cloud Callout 61"/>
          <p:cNvSpPr/>
          <p:nvPr/>
        </p:nvSpPr>
        <p:spPr>
          <a:xfrm>
            <a:off x="156117" y="418880"/>
            <a:ext cx="9815272" cy="2212808"/>
          </a:xfrm>
          <a:prstGeom prst="cloudCallout">
            <a:avLst>
              <a:gd name="adj1" fmla="val -15487"/>
              <a:gd name="adj2" fmla="val 7313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4668" y="802632"/>
            <a:ext cx="8757021" cy="1200329"/>
          </a:xfrm>
          <a:prstGeom prst="rect">
            <a:avLst/>
          </a:prstGeom>
          <a:noFill/>
        </p:spPr>
        <p:txBody>
          <a:bodyPr wrap="square" rtlCol="0">
            <a:spAutoFit/>
          </a:bodyPr>
          <a:lstStyle/>
          <a:p>
            <a:r>
              <a:rPr lang="vi-VN" sz="3600">
                <a:solidFill>
                  <a:schemeClr val="bg1"/>
                </a:solidFill>
                <a:latin typeface="+mj-lt"/>
              </a:rPr>
              <a:t>Hình thang có tổng độ dài hai đáy bằng </a:t>
            </a:r>
            <a:r>
              <a:rPr lang="en-US" sz="3600">
                <a:solidFill>
                  <a:schemeClr val="bg1"/>
                </a:solidFill>
                <a:latin typeface="+mj-lt"/>
              </a:rPr>
              <a:t>15</a:t>
            </a:r>
            <a:r>
              <a:rPr lang="vi-VN" sz="3600">
                <a:solidFill>
                  <a:schemeClr val="bg1"/>
                </a:solidFill>
                <a:latin typeface="+mj-lt"/>
              </a:rPr>
              <a:t>cm, chiều cao </a:t>
            </a:r>
            <a:r>
              <a:rPr lang="en-US" sz="3600">
                <a:solidFill>
                  <a:schemeClr val="bg1"/>
                </a:solidFill>
                <a:latin typeface="+mj-lt"/>
              </a:rPr>
              <a:t>6 </a:t>
            </a:r>
            <a:r>
              <a:rPr lang="vi-VN" sz="3600">
                <a:solidFill>
                  <a:schemeClr val="bg1"/>
                </a:solidFill>
                <a:latin typeface="+mj-lt"/>
              </a:rPr>
              <a:t>cm. Tính diện tích hình thang</a:t>
            </a:r>
            <a:r>
              <a:rPr lang="en-US" sz="3600">
                <a:solidFill>
                  <a:schemeClr val="bg1"/>
                </a:solidFill>
                <a:latin typeface="+mj-lt"/>
              </a:rPr>
              <a:t>?</a:t>
            </a:r>
            <a:endParaRPr lang="en-US" sz="3300">
              <a:solidFill>
                <a:schemeClr val="bg1"/>
              </a:solidFill>
              <a:latin typeface="+mj-lt"/>
              <a:cs typeface="Times New Roman" pitchFamily="18" charset="0"/>
            </a:endParaRPr>
          </a:p>
        </p:txBody>
      </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063753" y="3662261"/>
            <a:ext cx="6910866" cy="1323439"/>
            <a:chOff x="5063753" y="3662261"/>
            <a:chExt cx="6910866" cy="1323439"/>
          </a:xfrm>
        </p:grpSpPr>
        <p:sp>
          <p:nvSpPr>
            <p:cNvPr id="68" name="TextBox 67"/>
            <p:cNvSpPr txBox="1"/>
            <p:nvPr/>
          </p:nvSpPr>
          <p:spPr>
            <a:xfrm>
              <a:off x="5063753" y="3662261"/>
              <a:ext cx="6910866" cy="1323439"/>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Diện tích hình thang là:</a:t>
              </a:r>
            </a:p>
            <a:p>
              <a:r>
                <a:rPr lang="en-US" sz="4000">
                  <a:latin typeface="Times New Roman" pitchFamily="18" charset="0"/>
                  <a:cs typeface="Times New Roman" pitchFamily="18" charset="0"/>
                </a:rPr>
                <a:t>               15. 6 : 2 = 45</a:t>
              </a:r>
            </a:p>
          </p:txBody>
        </p:sp>
        <p:grpSp>
          <p:nvGrpSpPr>
            <p:cNvPr id="3" name="Group 2"/>
            <p:cNvGrpSpPr/>
            <p:nvPr/>
          </p:nvGrpSpPr>
          <p:grpSpPr>
            <a:xfrm>
              <a:off x="9727468" y="4388066"/>
              <a:ext cx="782077" cy="567501"/>
              <a:chOff x="7931390" y="5107772"/>
              <a:chExt cx="782077" cy="567501"/>
            </a:xfrm>
          </p:grpSpPr>
          <p:sp>
            <p:nvSpPr>
              <p:cNvPr id="34" name="TextBox 33"/>
              <p:cNvSpPr txBox="1"/>
              <p:nvPr/>
            </p:nvSpPr>
            <p:spPr>
              <a:xfrm>
                <a:off x="8413385" y="5107772"/>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35" name="Rectangle 34"/>
              <p:cNvSpPr/>
              <p:nvPr/>
            </p:nvSpPr>
            <p:spPr>
              <a:xfrm>
                <a:off x="7931390" y="5121275"/>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Tree>
    <p:extLst>
      <p:ext uri="{BB962C8B-B14F-4D97-AF65-F5344CB8AC3E}">
        <p14:creationId xmlns:p14="http://schemas.microsoft.com/office/powerpoint/2010/main" val="270243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78"/>
                                        </p:tgtEl>
                                        <p:attrNameLst>
                                          <p:attrName>ppt_w</p:attrName>
                                        </p:attrNameLst>
                                      </p:cBhvr>
                                      <p:tavLst>
                                        <p:tav tm="0">
                                          <p:val>
                                            <p:strVal val="ppt_w"/>
                                          </p:val>
                                        </p:tav>
                                        <p:tav tm="100000">
                                          <p:val>
                                            <p:fltVal val="0"/>
                                          </p:val>
                                        </p:tav>
                                      </p:tavLst>
                                    </p:anim>
                                    <p:anim calcmode="lin" valueType="num">
                                      <p:cBhvr>
                                        <p:cTn id="12" dur="1000"/>
                                        <p:tgtEl>
                                          <p:spTgt spid="78"/>
                                        </p:tgtEl>
                                        <p:attrNameLst>
                                          <p:attrName>ppt_h</p:attrName>
                                        </p:attrNameLst>
                                      </p:cBhvr>
                                      <p:tavLst>
                                        <p:tav tm="0">
                                          <p:val>
                                            <p:strVal val="ppt_h"/>
                                          </p:val>
                                        </p:tav>
                                        <p:tav tm="100000">
                                          <p:val>
                                            <p:fltVal val="0"/>
                                          </p:val>
                                        </p:tav>
                                      </p:tavLst>
                                    </p:anim>
                                    <p:anim calcmode="lin" valueType="num">
                                      <p:cBhvr>
                                        <p:cTn id="13" dur="1000"/>
                                        <p:tgtEl>
                                          <p:spTgt spid="78"/>
                                        </p:tgtEl>
                                        <p:attrNameLst>
                                          <p:attrName>style.rotation</p:attrName>
                                        </p:attrNameLst>
                                      </p:cBhvr>
                                      <p:tavLst>
                                        <p:tav tm="0">
                                          <p:val>
                                            <p:fltVal val="0"/>
                                          </p:val>
                                        </p:tav>
                                        <p:tav tm="100000">
                                          <p:val>
                                            <p:fltVal val="90"/>
                                          </p:val>
                                        </p:tav>
                                      </p:tavLst>
                                    </p:anim>
                                    <p:animEffect transition="out" filter="fade">
                                      <p:cBhvr>
                                        <p:cTn id="14" dur="1000"/>
                                        <p:tgtEl>
                                          <p:spTgt spid="78"/>
                                        </p:tgtEl>
                                      </p:cBhvr>
                                    </p:animEffect>
                                    <p:set>
                                      <p:cBhvr>
                                        <p:cTn id="15"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34" name="Picture 33"/>
          <p:cNvPicPr/>
          <p:nvPr/>
        </p:nvPicPr>
        <p:blipFill>
          <a:blip r:embed="rId5"/>
          <a:stretch>
            <a:fillRect/>
          </a:stretch>
        </p:blipFill>
        <p:spPr>
          <a:xfrm>
            <a:off x="257122" y="3750655"/>
            <a:ext cx="1988872" cy="2856896"/>
          </a:xfrm>
          <a:prstGeom prst="rect">
            <a:avLst/>
          </a:prstGeom>
        </p:spPr>
      </p:pic>
      <p:sp>
        <p:nvSpPr>
          <p:cNvPr id="19" name="Rectangle 18"/>
          <p:cNvSpPr/>
          <p:nvPr/>
        </p:nvSpPr>
        <p:spPr>
          <a:xfrm>
            <a:off x="257122" y="183595"/>
            <a:ext cx="9288322" cy="3567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8067" y="305131"/>
            <a:ext cx="9217377" cy="3323987"/>
          </a:xfrm>
          <a:prstGeom prst="rect">
            <a:avLst/>
          </a:prstGeom>
          <a:noFill/>
        </p:spPr>
        <p:txBody>
          <a:bodyPr wrap="square" rtlCol="0">
            <a:spAutoFit/>
          </a:bodyPr>
          <a:lstStyle/>
          <a:p>
            <a:pPr algn="just"/>
            <a:r>
              <a:rPr lang="en-US" sz="3000">
                <a:latin typeface="Times New Roman" pitchFamily="18" charset="0"/>
                <a:cs typeface="Times New Roman" pitchFamily="18" charset="0"/>
              </a:rPr>
              <a:t>Người ta làm một chụp đèn có bốn mặt giống nhau, mỗi mặt là một hình thang cân (Hình 35). Trong đó, khung của mỗi mặt được cấu tạo bởi các đoạn ống trúc nhỏ, đoạn ống trúc để làm cách cạnh đáy lớn dài 20 cm, đoạn ống trúc để làm cách cạnh đáy lớn dài 12 cm, đoạn ống trúc để làm cách cạnh bên dài 30 cm. Hãy tính tổng độ dài các đoạn ống trúc dùng làm một chiếc chụp đèn như thế.</a:t>
            </a:r>
          </a:p>
        </p:txBody>
      </p:sp>
      <p:graphicFrame>
        <p:nvGraphicFramePr>
          <p:cNvPr id="2" name="Object 1"/>
          <p:cNvGraphicFramePr>
            <a:graphicFrameLocks noChangeAspect="1"/>
          </p:cNvGraphicFramePr>
          <p:nvPr>
            <p:extLst>
              <p:ext uri="{D42A27DB-BD31-4B8C-83A1-F6EECF244321}">
                <p14:modId xmlns:p14="http://schemas.microsoft.com/office/powerpoint/2010/main" val="2385833299"/>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spid="_x0000_s2049" name="Equation" r:id="rId6" imgW="914400" imgH="196920" progId="Equation.DSMT4">
                  <p:embed/>
                </p:oleObj>
              </mc:Choice>
              <mc:Fallback>
                <p:oleObj name="Equation" r:id="rId6" imgW="914400" imgH="196920" progId="Equation.DSMT4">
                  <p:embed/>
                  <p:pic>
                    <p:nvPicPr>
                      <p:cNvPr id="2" name="Object 1"/>
                      <p:cNvPicPr/>
                      <p:nvPr/>
                    </p:nvPicPr>
                    <p:blipFill>
                      <a:blip r:embed="rId7"/>
                      <a:stretch>
                        <a:fillRect/>
                      </a:stretch>
                    </p:blipFill>
                    <p:spPr>
                      <a:xfrm>
                        <a:off x="3302000" y="1739900"/>
                        <a:ext cx="914400" cy="196850"/>
                      </a:xfrm>
                      <a:prstGeom prst="rect">
                        <a:avLst/>
                      </a:prstGeom>
                    </p:spPr>
                  </p:pic>
                </p:oleObj>
              </mc:Fallback>
            </mc:AlternateContent>
          </a:graphicData>
        </a:graphic>
      </p:graphicFrame>
      <p:pic>
        <p:nvPicPr>
          <p:cNvPr id="10" name="Picture 11" descr="Digit 3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25096" y="4567954"/>
            <a:ext cx="9254457" cy="1015663"/>
          </a:xfrm>
          <a:prstGeom prst="rect">
            <a:avLst/>
          </a:prstGeom>
          <a:noFill/>
        </p:spPr>
        <p:txBody>
          <a:bodyPr wrap="none" rtlCol="0">
            <a:spAutoFit/>
          </a:bodyPr>
          <a:lstStyle/>
          <a:p>
            <a:r>
              <a:rPr lang="en-US" sz="3000" b="1">
                <a:solidFill>
                  <a:srgbClr val="1212F6"/>
                </a:solidFill>
                <a:latin typeface="Times New Roman" pitchFamily="18" charset="0"/>
                <a:cs typeface="Times New Roman" pitchFamily="18" charset="0"/>
              </a:rPr>
              <a:t>Đáp án: </a:t>
            </a:r>
            <a:r>
              <a:rPr lang="en-US" sz="3000">
                <a:latin typeface="Times New Roman" pitchFamily="18" charset="0"/>
                <a:cs typeface="Times New Roman" pitchFamily="18" charset="0"/>
              </a:rPr>
              <a:t>Tổng độ dài các đoạn ống trúc làm một chụp đèn:</a:t>
            </a:r>
          </a:p>
          <a:p>
            <a:r>
              <a:rPr lang="en-US" sz="3000">
                <a:latin typeface="Times New Roman" pitchFamily="18" charset="0"/>
                <a:cs typeface="Times New Roman" pitchFamily="18" charset="0"/>
              </a:rPr>
              <a:t>                              (20 + 12+ 30.2 ) . 4 = 368 cm </a:t>
            </a:r>
          </a:p>
        </p:txBody>
      </p:sp>
    </p:spTree>
    <p:extLst>
      <p:ext uri="{BB962C8B-B14F-4D97-AF65-F5344CB8AC3E}">
        <p14:creationId xmlns:p14="http://schemas.microsoft.com/office/powerpoint/2010/main" val="338937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10"/>
                                        </p:tgtEl>
                                        <p:attrNameLst>
                                          <p:attrName>ppt_w</p:attrName>
                                        </p:attrNameLst>
                                      </p:cBhvr>
                                      <p:tavLst>
                                        <p:tav tm="0">
                                          <p:val>
                                            <p:strVal val="ppt_w"/>
                                          </p:val>
                                        </p:tav>
                                        <p:tav tm="100000">
                                          <p:val>
                                            <p:fltVal val="0"/>
                                          </p:val>
                                        </p:tav>
                                      </p:tavLst>
                                    </p:anim>
                                    <p:anim calcmode="lin" valueType="num">
                                      <p:cBhvr>
                                        <p:cTn id="12" dur="1000"/>
                                        <p:tgtEl>
                                          <p:spTgt spid="10"/>
                                        </p:tgtEl>
                                        <p:attrNameLst>
                                          <p:attrName>ppt_h</p:attrName>
                                        </p:attrNameLst>
                                      </p:cBhvr>
                                      <p:tavLst>
                                        <p:tav tm="0">
                                          <p:val>
                                            <p:strVal val="ppt_h"/>
                                          </p:val>
                                        </p:tav>
                                        <p:tav tm="100000">
                                          <p:val>
                                            <p:fltVal val="0"/>
                                          </p:val>
                                        </p:tav>
                                      </p:tavLst>
                                    </p:anim>
                                    <p:anim calcmode="lin" valueType="num">
                                      <p:cBhvr>
                                        <p:cTn id="13" dur="1000"/>
                                        <p:tgtEl>
                                          <p:spTgt spid="10"/>
                                        </p:tgtEl>
                                        <p:attrNameLst>
                                          <p:attrName>style.rotation</p:attrName>
                                        </p:attrNameLst>
                                      </p:cBhvr>
                                      <p:tavLst>
                                        <p:tav tm="0">
                                          <p:val>
                                            <p:fltVal val="0"/>
                                          </p:val>
                                        </p:tav>
                                        <p:tav tm="100000">
                                          <p:val>
                                            <p:fltVal val="90"/>
                                          </p:val>
                                        </p:tav>
                                      </p:tavLst>
                                    </p:anim>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RINGIN.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EJ023"/>
          <p:cNvPicPr>
            <a:picLocks noChangeAspect="1" noChangeArrowheads="1"/>
          </p:cNvPicPr>
          <p:nvPr/>
        </p:nvPicPr>
        <p:blipFill>
          <a:blip r:embed="rId5">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ABUNDA~1.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0" y="5791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4" descr="flower2DivWHT[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556000" y="6381750"/>
            <a:ext cx="487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ag00373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664390">
            <a:off x="10464801" y="5562601"/>
            <a:ext cx="1333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2"/>
          <p:cNvSpPr>
            <a:spLocks noChangeArrowheads="1" noChangeShapeType="1" noTextEdit="1"/>
          </p:cNvSpPr>
          <p:nvPr/>
        </p:nvSpPr>
        <p:spPr bwMode="auto">
          <a:xfrm>
            <a:off x="3657600" y="990600"/>
            <a:ext cx="6604000" cy="2438400"/>
          </a:xfrm>
          <a:prstGeom prst="rect">
            <a:avLst/>
          </a:prstGeom>
        </p:spPr>
        <p:txBody>
          <a:bodyPr wrap="none" fromWordArt="1">
            <a:prstTxWarp prst="textSlantUp">
              <a:avLst>
                <a:gd name="adj" fmla="val 47519"/>
              </a:avLst>
            </a:prstTxWarp>
          </a:bodyPr>
          <a:lstStyle/>
          <a:p>
            <a:pPr algn="ctr"/>
            <a:r>
              <a:rPr lang="en-US" sz="3600" kern="10">
                <a:ln w="9525">
                  <a:solidFill>
                    <a:srgbClr val="000000"/>
                  </a:solidFill>
                  <a:round/>
                  <a:headEnd/>
                  <a:tailEnd/>
                </a:ln>
                <a:solidFill>
                  <a:srgbClr val="FF0000"/>
                </a:solidFill>
                <a:latin typeface="Times New Roman"/>
                <a:cs typeface="Times New Roman"/>
              </a:rPr>
              <a:t>TIẾT HỌC KẾT THÚC</a:t>
            </a:r>
          </a:p>
        </p:txBody>
      </p:sp>
      <p:sp>
        <p:nvSpPr>
          <p:cNvPr id="5" name="WordArt 3"/>
          <p:cNvSpPr>
            <a:spLocks noChangeArrowheads="1" noChangeShapeType="1" noTextEdit="1"/>
          </p:cNvSpPr>
          <p:nvPr/>
        </p:nvSpPr>
        <p:spPr bwMode="auto">
          <a:xfrm>
            <a:off x="1016000" y="3429000"/>
            <a:ext cx="10363200" cy="2362200"/>
          </a:xfrm>
          <a:prstGeom prst="rect">
            <a:avLst/>
          </a:prstGeom>
        </p:spPr>
        <p:txBody>
          <a:bodyPr wrap="none" fromWordArt="1">
            <a:prstTxWarp prst="textCanDown">
              <a:avLst>
                <a:gd name="adj" fmla="val 33333"/>
              </a:avLst>
            </a:prstTxWarp>
          </a:bodyPr>
          <a:lstStyle/>
          <a:p>
            <a:pPr algn="ctr"/>
            <a:r>
              <a:rPr lang="vi-VN" sz="3600" b="1" kern="10">
                <a:ln w="9525">
                  <a:solidFill>
                    <a:srgbClr val="000000"/>
                  </a:solidFill>
                  <a:round/>
                  <a:headEnd/>
                  <a:tailEnd/>
                </a:ln>
                <a:solidFill>
                  <a:srgbClr val="0033CC"/>
                </a:solidFill>
                <a:latin typeface="Times New Roman"/>
                <a:cs typeface="Times New Roman"/>
              </a:rPr>
              <a:t>CẢM ƠN CÁC EM</a:t>
            </a:r>
            <a:endParaRPr lang="en-US" sz="3600" b="1" kern="10">
              <a:ln w="9525">
                <a:solidFill>
                  <a:srgbClr val="000000"/>
                </a:solidFill>
                <a:round/>
                <a:headEnd/>
                <a:tailEnd/>
              </a:ln>
              <a:solidFill>
                <a:srgbClr val="0033CC"/>
              </a:solidFill>
              <a:latin typeface="Times New Roman"/>
              <a:cs typeface="Times New Roman"/>
            </a:endParaRPr>
          </a:p>
        </p:txBody>
      </p:sp>
    </p:spTree>
    <p:extLst>
      <p:ext uri="{BB962C8B-B14F-4D97-AF65-F5344CB8AC3E}">
        <p14:creationId xmlns:p14="http://schemas.microsoft.com/office/powerpoint/2010/main" val="17152555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500"/>
                                  </p:stCondLst>
                                  <p:childTnLst>
                                    <p:cmd type="call" cmd="playFrom(80)">
                                      <p:cBhvr>
                                        <p:cTn id="6" dur="1" fill="hold"/>
                                        <p:tgtEl>
                                          <p:spTgt spid="155651"/>
                                        </p:tgtEl>
                                      </p:cBhvr>
                                    </p:cmd>
                                  </p:childTnLst>
                                  <p:subTnLst>
                                    <p:set>
                                      <p:cBhvr override="childStyle">
                                        <p:cTn dur="1" fill="hold" display="0" masterRel="nextClick" afterEffect="1"/>
                                        <p:tgtEl>
                                          <p:spTgt spid="155651"/>
                                        </p:tgtEl>
                                        <p:attrNameLst>
                                          <p:attrName>style.visibility</p:attrName>
                                        </p:attrNameLst>
                                      </p:cBhvr>
                                      <p:to>
                                        <p:strVal val="hidden"/>
                                      </p:to>
                                    </p:set>
                                  </p:subTnLst>
                                </p:cTn>
                              </p:par>
                              <p:par>
                                <p:cTn id="7" presetID="1" presetClass="entr" presetSubtype="0" fill="hold" nodeType="withEffect">
                                  <p:stCondLst>
                                    <p:cond delay="5500"/>
                                  </p:stCondLst>
                                  <p:childTnLst>
                                    <p:set>
                                      <p:cBhvr>
                                        <p:cTn id="8" dur="1" fill="hold">
                                          <p:stCondLst>
                                            <p:cond delay="499"/>
                                          </p:stCondLst>
                                        </p:cTn>
                                        <p:tgtEl>
                                          <p:spTgt spid="155652"/>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breeze.wav"/>
                                        </p:tgtEl>
                                      </p:cMediaNode>
                                    </p:audio>
                                  </p:subTnLst>
                                </p:cTn>
                              </p:par>
                              <p:par>
                                <p:cTn id="9" presetID="4" presetClass="entr" presetSubtype="3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par>
                                <p:cTn id="12" presetID="4" presetClass="entr" presetSubtype="32"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ox(out)">
                                      <p:cBhvr>
                                        <p:cTn id="14" dur="500"/>
                                        <p:tgtEl>
                                          <p:spTgt spid="5"/>
                                        </p:tgtEl>
                                      </p:cBhvr>
                                    </p:animEffect>
                                  </p:childTnLst>
                                  <p:subTnLst>
                                    <p:audio>
                                      <p:cMediaNode vol="100000">
                                        <p:cTn display="0" masterRel="sameClick">
                                          <p:stCondLst>
                                            <p:cond evt="begin" delay="0">
                                              <p:tn val="12"/>
                                            </p:cond>
                                          </p:stCondLst>
                                          <p:endCondLst>
                                            <p:cond evt="onStopAudio" delay="0">
                                              <p:tgtEl>
                                                <p:sldTgt/>
                                              </p:tgtEl>
                                            </p:cond>
                                          </p:endCondLst>
                                        </p:cTn>
                                        <p:tgtEl>
                                          <p:sndTgt r:embed="rId4" name="applause.wav"/>
                                        </p:tgtEl>
                                      </p:cMediaNode>
                                    </p:audio>
                                  </p:subTnLst>
                                </p:cTn>
                              </p:par>
                              <p:par>
                                <p:cTn id="15" presetID="22" presetClass="emph" presetSubtype="0" repeatCount="indefinite" fill="hold" grpId="1" nodeType="withEffect">
                                  <p:stCondLst>
                                    <p:cond delay="500"/>
                                  </p:stCondLst>
                                  <p:childTnLst>
                                    <p:animClr clrSpc="hsl" dir="cw">
                                      <p:cBhvr override="childStyle">
                                        <p:cTn id="16" dur="500" fill="hold"/>
                                        <p:tgtEl>
                                          <p:spTgt spid="5"/>
                                        </p:tgtEl>
                                        <p:attrNameLst>
                                          <p:attrName>style.color</p:attrName>
                                        </p:attrNameLst>
                                      </p:cBhvr>
                                      <p:by>
                                        <p:hsl h="-7200000" s="0" l="0"/>
                                      </p:by>
                                    </p:animClr>
                                    <p:animClr clrSpc="hsl" dir="cw">
                                      <p:cBhvr>
                                        <p:cTn id="17" dur="500" fill="hold"/>
                                        <p:tgtEl>
                                          <p:spTgt spid="5"/>
                                        </p:tgtEl>
                                        <p:attrNameLst>
                                          <p:attrName>fillcolor</p:attrName>
                                        </p:attrNameLst>
                                      </p:cBhvr>
                                      <p:by>
                                        <p:hsl h="-7200000" s="0" l="0"/>
                                      </p:by>
                                    </p:animClr>
                                    <p:animClr clrSpc="hsl" dir="cw">
                                      <p:cBhvr>
                                        <p:cTn id="18" dur="500" fill="hold"/>
                                        <p:tgtEl>
                                          <p:spTgt spid="5"/>
                                        </p:tgtEl>
                                        <p:attrNameLst>
                                          <p:attrName>stroke.color</p:attrName>
                                        </p:attrNameLst>
                                      </p:cBhvr>
                                      <p:by>
                                        <p:hsl h="-7200000" s="0" l="0"/>
                                      </p:by>
                                    </p:animClr>
                                    <p:set>
                                      <p:cBhvr>
                                        <p:cTn id="1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0" repeatCount="4000" fill="hold" display="0">
                  <p:stCondLst>
                    <p:cond delay="indefinite"/>
                  </p:stCondLst>
                  <p:endCondLst>
                    <p:cond evt="onPrev" delay="0">
                      <p:tgtEl>
                        <p:sldTgt/>
                      </p:tgtEl>
                    </p:cond>
                    <p:cond evt="onStopAudio" delay="0">
                      <p:tgtEl>
                        <p:sldTgt/>
                      </p:tgtEl>
                    </p:cond>
                  </p:endCondLst>
                </p:cTn>
                <p:tgtEl>
                  <p:spTgt spid="155651"/>
                </p:tgtEl>
              </p:cMediaNode>
            </p:audio>
          </p:childTnLst>
        </p:cTn>
      </p:par>
    </p:tnLst>
    <p:bldLst>
      <p:bldP spid="4" grpId="0"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3">
            <a:alphaModFix/>
          </a:blip>
          <a:srcRect l="17333" t="-2693" r="19901"/>
          <a:stretch/>
        </p:blipFill>
        <p:spPr>
          <a:xfrm>
            <a:off x="0" y="0"/>
            <a:ext cx="12192000" cy="7042665"/>
          </a:xfrm>
          <a:prstGeom prst="rect">
            <a:avLst/>
          </a:prstGeom>
          <a:noFill/>
          <a:ln>
            <a:noFill/>
          </a:ln>
        </p:spPr>
      </p:pic>
      <p:sp>
        <p:nvSpPr>
          <p:cNvPr id="24" name="Google Shape;24;p3"/>
          <p:cNvSpPr txBox="1"/>
          <p:nvPr/>
        </p:nvSpPr>
        <p:spPr>
          <a:xfrm>
            <a:off x="3358995" y="4047945"/>
            <a:ext cx="5474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 name="TextBox 2"/>
          <p:cNvSpPr txBox="1"/>
          <p:nvPr/>
        </p:nvSpPr>
        <p:spPr>
          <a:xfrm>
            <a:off x="2667045" y="1720839"/>
            <a:ext cx="6858000" cy="2554545"/>
          </a:xfrm>
          <a:prstGeom prst="rect">
            <a:avLst/>
          </a:prstGeom>
          <a:noFill/>
        </p:spPr>
        <p:txBody>
          <a:bodyPr wrap="square" rtlCol="0">
            <a:spAutoFit/>
          </a:bodyPr>
          <a:lstStyle/>
          <a:p>
            <a:pPr algn="ctr"/>
            <a:r>
              <a:rPr lang="en-US" sz="8000" b="1">
                <a:solidFill>
                  <a:srgbClr val="C00000"/>
                </a:solidFill>
                <a:latin typeface="Times New Roman" pitchFamily="18" charset="0"/>
                <a:cs typeface="Times New Roman" pitchFamily="18" charset="0"/>
              </a:rPr>
              <a:t>CỦNG CỐ  LUYỆN TẬP</a:t>
            </a:r>
          </a:p>
        </p:txBody>
      </p:sp>
    </p:spTree>
    <p:extLst>
      <p:ext uri="{BB962C8B-B14F-4D97-AF65-F5344CB8AC3E}">
        <p14:creationId xmlns:p14="http://schemas.microsoft.com/office/powerpoint/2010/main" val="365476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5270" y="6180083"/>
            <a:ext cx="1587877" cy="53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25270" y="6180083"/>
            <a:ext cx="1434951" cy="536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277" y="1118806"/>
            <a:ext cx="3212327" cy="2310193"/>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270" y="1118806"/>
            <a:ext cx="3206231" cy="2304098"/>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8850" y="3429140"/>
            <a:ext cx="3175754" cy="2285811"/>
          </a:xfrm>
          <a:prstGeom prst="rect">
            <a:avLst/>
          </a:prstGeom>
        </p:spPr>
      </p:pic>
      <p:pic>
        <p:nvPicPr>
          <p:cNvPr id="8" name="Picture 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5270" y="3429140"/>
            <a:ext cx="3175754" cy="2310193"/>
          </a:xfrm>
          <a:prstGeom prst="rect">
            <a:avLst/>
          </a:prstGeom>
        </p:spPr>
      </p:pic>
      <p:pic>
        <p:nvPicPr>
          <p:cNvPr id="3" name="Picture 2">
            <a:hlinkClick r:id="rId11" action="ppaction://hlinksldjump"/>
          </p:cNvPr>
          <p:cNvPicPr>
            <a:picLocks noChangeAspect="1"/>
          </p:cNvPicPr>
          <p:nvPr/>
        </p:nvPicPr>
        <p:blipFill rotWithShape="1">
          <a:blip r:embed="rId2">
            <a:extLst>
              <a:ext uri="{28A0092B-C50C-407E-A947-70E740481C1C}">
                <a14:useLocalDpi xmlns:a14="http://schemas.microsoft.com/office/drawing/2010/main" val="0"/>
              </a:ext>
            </a:extLst>
          </a:blip>
          <a:srcRect l="61283" t="91325" r="26481" b="550"/>
          <a:stretch/>
        </p:blipFill>
        <p:spPr>
          <a:xfrm>
            <a:off x="7425270" y="6180083"/>
            <a:ext cx="1587877" cy="593153"/>
          </a:xfrm>
          <a:prstGeom prst="rect">
            <a:avLst/>
          </a:prstGeom>
        </p:spPr>
      </p:pic>
    </p:spTree>
    <p:extLst>
      <p:ext uri="{BB962C8B-B14F-4D97-AF65-F5344CB8AC3E}">
        <p14:creationId xmlns:p14="http://schemas.microsoft.com/office/powerpoint/2010/main" val="40866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grpSp>
        <p:nvGrpSpPr>
          <p:cNvPr id="3" name="Group 2"/>
          <p:cNvGrpSpPr/>
          <p:nvPr/>
        </p:nvGrpSpPr>
        <p:grpSpPr>
          <a:xfrm>
            <a:off x="1008993" y="1544726"/>
            <a:ext cx="10310745" cy="977757"/>
            <a:chOff x="1008993" y="1544726"/>
            <a:chExt cx="10310745" cy="977757"/>
          </a:xfrm>
        </p:grpSpPr>
        <p:sp>
          <p:nvSpPr>
            <p:cNvPr id="2" name="Rounded Rectangle 1"/>
            <p:cNvSpPr/>
            <p:nvPr/>
          </p:nvSpPr>
          <p:spPr>
            <a:xfrm>
              <a:off x="1008993" y="1544726"/>
              <a:ext cx="10310745" cy="977757"/>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5EF1AB-B4D0-4F5F-8B39-FAE257D613F7}"/>
                </a:ext>
              </a:extLst>
            </p:cNvPr>
            <p:cNvSpPr txBox="1"/>
            <p:nvPr/>
          </p:nvSpPr>
          <p:spPr>
            <a:xfrm>
              <a:off x="1164394" y="1710437"/>
              <a:ext cx="10155344"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Hình thang có hai cạnh đáy như thế nào với nhau?</a:t>
              </a:r>
            </a:p>
          </p:txBody>
        </p:sp>
      </p:grpSp>
      <p:sp>
        <p:nvSpPr>
          <p:cNvPr id="9" name="Rectangle 8"/>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0291" y="3815145"/>
            <a:ext cx="8983550" cy="553998"/>
          </a:xfrm>
          <a:prstGeom prst="rect">
            <a:avLst/>
          </a:prstGeom>
        </p:spPr>
        <p:txBody>
          <a:bodyPr wrap="none">
            <a:spAutoFit/>
          </a:bodyPr>
          <a:lstStyle/>
          <a:p>
            <a:r>
              <a:rPr lang="en-US" sz="3000" b="1">
                <a:solidFill>
                  <a:srgbClr val="0000FF"/>
                </a:solidFill>
                <a:latin typeface="Times New Roman" panose="02020603050405020304" pitchFamily="18" charset="0"/>
                <a:cs typeface="Times New Roman" panose="02020603050405020304" pitchFamily="18" charset="0"/>
              </a:rPr>
              <a:t>Đáp án</a:t>
            </a:r>
            <a:r>
              <a:rPr lang="en-US" sz="3000">
                <a:solidFill>
                  <a:srgbClr val="0000FF"/>
                </a:solidFill>
                <a:latin typeface="Times New Roman" panose="02020603050405020304" pitchFamily="18" charset="0"/>
                <a:cs typeface="Times New Roman" panose="02020603050405020304" pitchFamily="18" charset="0"/>
              </a:rPr>
              <a:t>: </a:t>
            </a:r>
            <a:r>
              <a:rPr lang="en-US" sz="3000">
                <a:solidFill>
                  <a:schemeClr val="bg1"/>
                </a:solidFill>
                <a:latin typeface="Times New Roman" panose="02020603050405020304" pitchFamily="18" charset="0"/>
                <a:cs typeface="Times New Roman" panose="02020603050405020304" pitchFamily="18" charset="0"/>
              </a:rPr>
              <a:t>Hình thang có hai cạnh đáy song song với nhau.</a:t>
            </a:r>
          </a:p>
        </p:txBody>
      </p:sp>
    </p:spTree>
    <p:extLst>
      <p:ext uri="{BB962C8B-B14F-4D97-AF65-F5344CB8AC3E}">
        <p14:creationId xmlns:p14="http://schemas.microsoft.com/office/powerpoint/2010/main" val="14966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6" name="Rectangle 5"/>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74508" y="1205583"/>
            <a:ext cx="9648544" cy="1808006"/>
            <a:chOff x="1174507" y="559197"/>
            <a:chExt cx="9648544" cy="1808006"/>
          </a:xfrm>
        </p:grpSpPr>
        <p:sp>
          <p:nvSpPr>
            <p:cNvPr id="9" name="Cloud 8"/>
            <p:cNvSpPr/>
            <p:nvPr/>
          </p:nvSpPr>
          <p:spPr>
            <a:xfrm>
              <a:off x="1174507" y="559197"/>
              <a:ext cx="9648544" cy="1808006"/>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0593" y="903251"/>
              <a:ext cx="7236371" cy="1077218"/>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Hai cạnh bên và hai đường chéo của hình thang cân như thế nào?</a:t>
              </a:r>
            </a:p>
          </p:txBody>
        </p:sp>
      </p:grpSp>
      <p:sp>
        <p:nvSpPr>
          <p:cNvPr id="11" name="TextBox 10"/>
          <p:cNvSpPr txBox="1"/>
          <p:nvPr/>
        </p:nvSpPr>
        <p:spPr>
          <a:xfrm>
            <a:off x="2853559" y="3797174"/>
            <a:ext cx="6290442" cy="1077218"/>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Đáp án</a:t>
            </a:r>
            <a:r>
              <a:rPr lang="en-US" sz="3200">
                <a:solidFill>
                  <a:srgbClr val="0000FF"/>
                </a:solidFill>
                <a:latin typeface="Times New Roman" pitchFamily="18" charset="0"/>
                <a:cs typeface="Times New Roman" pitchFamily="18" charset="0"/>
              </a:rPr>
              <a:t>: </a:t>
            </a:r>
            <a:r>
              <a:rPr lang="en-US" sz="3200">
                <a:solidFill>
                  <a:schemeClr val="bg1"/>
                </a:solidFill>
                <a:latin typeface="Times New Roman" pitchFamily="18" charset="0"/>
                <a:cs typeface="Times New Roman" pitchFamily="18" charset="0"/>
              </a:rPr>
              <a:t>Hai cạnh bên bằng nhau, </a:t>
            </a:r>
          </a:p>
          <a:p>
            <a:r>
              <a:rPr lang="en-US" sz="3200">
                <a:solidFill>
                  <a:schemeClr val="bg1"/>
                </a:solidFill>
                <a:latin typeface="Times New Roman" pitchFamily="18" charset="0"/>
                <a:cs typeface="Times New Roman" pitchFamily="18" charset="0"/>
              </a:rPr>
              <a:t>              hai đường chéo bằng nhau.</a:t>
            </a:r>
          </a:p>
        </p:txBody>
      </p:sp>
    </p:spTree>
    <p:extLst>
      <p:ext uri="{BB962C8B-B14F-4D97-AF65-F5344CB8AC3E}">
        <p14:creationId xmlns:p14="http://schemas.microsoft.com/office/powerpoint/2010/main" val="10021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79920" y="6064993"/>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7" name="Rectangle 6"/>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74508" y="1205583"/>
            <a:ext cx="9648544" cy="1808006"/>
            <a:chOff x="1174507" y="559197"/>
            <a:chExt cx="9648544" cy="1808006"/>
          </a:xfrm>
        </p:grpSpPr>
        <p:sp>
          <p:nvSpPr>
            <p:cNvPr id="10" name="Cloud 9"/>
            <p:cNvSpPr/>
            <p:nvPr/>
          </p:nvSpPr>
          <p:spPr>
            <a:xfrm>
              <a:off x="1174507" y="559197"/>
              <a:ext cx="9648544" cy="1808006"/>
            </a:xfrm>
            <a:prstGeom prst="cloud">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80593" y="1170812"/>
              <a:ext cx="7236371" cy="584775"/>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Cách tính chu vi hình thang cân?</a:t>
              </a:r>
            </a:p>
          </p:txBody>
        </p:sp>
      </p:grpSp>
      <p:sp>
        <p:nvSpPr>
          <p:cNvPr id="3" name="TextBox 2"/>
          <p:cNvSpPr txBox="1"/>
          <p:nvPr/>
        </p:nvSpPr>
        <p:spPr>
          <a:xfrm>
            <a:off x="1918856" y="3803953"/>
            <a:ext cx="8159847" cy="1015663"/>
          </a:xfrm>
          <a:prstGeom prst="rect">
            <a:avLst/>
          </a:prstGeom>
          <a:noFill/>
        </p:spPr>
        <p:txBody>
          <a:bodyPr wrap="square" rtlCol="0">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Chu vi hình thang cân bằng tổng độ dài  các cạnh của hình thang cân đó.</a:t>
            </a:r>
          </a:p>
        </p:txBody>
      </p:sp>
    </p:spTree>
    <p:extLst>
      <p:ext uri="{BB962C8B-B14F-4D97-AF65-F5344CB8AC3E}">
        <p14:creationId xmlns:p14="http://schemas.microsoft.com/office/powerpoint/2010/main" val="13535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2538249" y="1324304"/>
            <a:ext cx="6763406" cy="1387365"/>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Cách tính diện tích </a:t>
            </a:r>
          </a:p>
          <a:p>
            <a:pPr algn="ctr"/>
            <a:r>
              <a:rPr lang="en-US" sz="3000" b="1">
                <a:latin typeface="Times New Roman" pitchFamily="18" charset="0"/>
                <a:cs typeface="Times New Roman" pitchFamily="18" charset="0"/>
              </a:rPr>
              <a:t>hình thang cân?</a:t>
            </a:r>
          </a:p>
        </p:txBody>
      </p:sp>
      <p:sp>
        <p:nvSpPr>
          <p:cNvPr id="7" name="Rectangle 6"/>
          <p:cNvSpPr/>
          <p:nvPr/>
        </p:nvSpPr>
        <p:spPr>
          <a:xfrm>
            <a:off x="3048000" y="3452676"/>
            <a:ext cx="6096000" cy="1477328"/>
          </a:xfrm>
          <a:prstGeom prst="rect">
            <a:avLst/>
          </a:prstGeom>
        </p:spPr>
        <p:txBody>
          <a:bodyPr>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Diện tích hình thang cân bằng tổng độ dài  hai cạnh đáy </a:t>
            </a:r>
          </a:p>
          <a:p>
            <a:pPr algn="ctr"/>
            <a:r>
              <a:rPr lang="en-US" sz="3000">
                <a:solidFill>
                  <a:schemeClr val="bg1"/>
                </a:solidFill>
                <a:latin typeface="Times New Roman" pitchFamily="18" charset="0"/>
                <a:cs typeface="Times New Roman" pitchFamily="18" charset="0"/>
              </a:rPr>
              <a:t>nhân với chiều cao rồi chia đôi</a:t>
            </a:r>
          </a:p>
        </p:txBody>
      </p:sp>
      <p:pic>
        <p:nvPicPr>
          <p:cNvPr id="11" name="Picture 10">
            <a:hlinkClick r:id="rId3" action="ppaction://hlinksldjump"/>
          </p:cNvPr>
          <p:cNvPicPr>
            <a:picLocks noChangeAspect="1"/>
          </p:cNvPicPr>
          <p:nvPr/>
        </p:nvPicPr>
        <p:blipFill rotWithShape="1">
          <a:blip r:embed="rId2">
            <a:extLst>
              <a:ext uri="{28A0092B-C50C-407E-A947-70E740481C1C}">
                <a14:useLocalDpi xmlns:a14="http://schemas.microsoft.com/office/drawing/2010/main" val="0"/>
              </a:ext>
            </a:extLst>
          </a:blip>
          <a:srcRect l="57681" t="87135" r="25078" b="2752"/>
          <a:stretch/>
        </p:blipFill>
        <p:spPr>
          <a:xfrm>
            <a:off x="7047185" y="5943600"/>
            <a:ext cx="2096815" cy="726023"/>
          </a:xfrm>
          <a:prstGeom prst="rect">
            <a:avLst/>
          </a:prstGeom>
        </p:spPr>
      </p:pic>
    </p:spTree>
    <p:extLst>
      <p:ext uri="{BB962C8B-B14F-4D97-AF65-F5344CB8AC3E}">
        <p14:creationId xmlns:p14="http://schemas.microsoft.com/office/powerpoint/2010/main" val="157674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Cloud Callout 27"/>
          <p:cNvSpPr/>
          <p:nvPr/>
        </p:nvSpPr>
        <p:spPr>
          <a:xfrm>
            <a:off x="2358150" y="2274286"/>
            <a:ext cx="7687405" cy="1662674"/>
          </a:xfrm>
          <a:prstGeom prst="cloudCallout">
            <a:avLst>
              <a:gd name="adj1" fmla="val -29793"/>
              <a:gd name="adj2" fmla="val 672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oogle Shape;31;p4"/>
          <p:cNvGrpSpPr/>
          <p:nvPr/>
        </p:nvGrpSpPr>
        <p:grpSpPr>
          <a:xfrm>
            <a:off x="323090" y="922203"/>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9" name="Google Shape;144;p4" descr="图片包含 文字&#10;&#10;描述已自动生成"/>
          <p:cNvPicPr preferRelativeResize="0"/>
          <p:nvPr/>
        </p:nvPicPr>
        <p:blipFill rotWithShape="1">
          <a:blip r:embed="rId3">
            <a:alphaModFix/>
          </a:blip>
          <a:srcRect l="9996" t="51778" r="5996" b="1999"/>
          <a:stretch/>
        </p:blipFill>
        <p:spPr>
          <a:xfrm>
            <a:off x="-245383" y="2711606"/>
            <a:ext cx="5166254" cy="4264210"/>
          </a:xfrm>
          <a:prstGeom prst="rect">
            <a:avLst/>
          </a:prstGeom>
          <a:noFill/>
          <a:ln>
            <a:noFill/>
          </a:ln>
        </p:spPr>
      </p:pic>
      <p:sp>
        <p:nvSpPr>
          <p:cNvPr id="20" name="TextBox 19"/>
          <p:cNvSpPr txBox="1"/>
          <p:nvPr/>
        </p:nvSpPr>
        <p:spPr>
          <a:xfrm>
            <a:off x="4298489" y="974647"/>
            <a:ext cx="3890809" cy="707886"/>
          </a:xfrm>
          <a:prstGeom prst="rect">
            <a:avLst/>
          </a:prstGeom>
          <a:noFill/>
        </p:spPr>
        <p:txBody>
          <a:bodyPr wrap="none" rtlCol="0">
            <a:spAutoFit/>
          </a:bodyPr>
          <a:lstStyle/>
          <a:p>
            <a:r>
              <a:rPr lang="en-US" sz="4000">
                <a:latin typeface="+mn-lt"/>
                <a:cs typeface="Times New Roman" panose="02020603050405020304" pitchFamily="18" charset="0"/>
              </a:rPr>
              <a:t> </a:t>
            </a:r>
            <a:r>
              <a:rPr lang="en-US" sz="4000">
                <a:solidFill>
                  <a:srgbClr val="FF0000"/>
                </a:solidFill>
                <a:latin typeface="Times New Roman" pitchFamily="18" charset="0"/>
                <a:cs typeface="Times New Roman" pitchFamily="18" charset="0"/>
              </a:rPr>
              <a:t>Hoạt động nhóm</a:t>
            </a:r>
          </a:p>
        </p:txBody>
      </p:sp>
      <p:sp>
        <p:nvSpPr>
          <p:cNvPr id="22" name="TextBox 21"/>
          <p:cNvSpPr txBox="1"/>
          <p:nvPr/>
        </p:nvSpPr>
        <p:spPr>
          <a:xfrm>
            <a:off x="1780041" y="1715472"/>
            <a:ext cx="10814367" cy="553998"/>
          </a:xfrm>
          <a:prstGeom prst="rect">
            <a:avLst/>
          </a:prstGeom>
          <a:noFill/>
        </p:spPr>
        <p:txBody>
          <a:bodyPr wrap="square" rtlCol="0">
            <a:spAutoFit/>
          </a:bodyPr>
          <a:lstStyle/>
          <a:p>
            <a:r>
              <a:rPr lang="en-US" sz="3000">
                <a:latin typeface="Times New Roman" pitchFamily="18" charset="0"/>
                <a:cs typeface="Times New Roman" pitchFamily="18" charset="0"/>
              </a:rPr>
              <a:t>Hoạt động nhóm đôi trong 3 phút thực hiện nhiệm vụ sau:</a:t>
            </a:r>
          </a:p>
        </p:txBody>
      </p:sp>
      <p:sp>
        <p:nvSpPr>
          <p:cNvPr id="23" name="TextBox 22"/>
          <p:cNvSpPr txBox="1"/>
          <p:nvPr/>
        </p:nvSpPr>
        <p:spPr>
          <a:xfrm>
            <a:off x="3002490" y="2518961"/>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Cắt một lần để tạo ra hình thang cân từ hình tam giác đều và hình lục giác đều. </a:t>
            </a:r>
          </a:p>
        </p:txBody>
      </p:sp>
      <p:grpSp>
        <p:nvGrpSpPr>
          <p:cNvPr id="32" name="Group 31"/>
          <p:cNvGrpSpPr/>
          <p:nvPr/>
        </p:nvGrpSpPr>
        <p:grpSpPr>
          <a:xfrm>
            <a:off x="0" y="-6312"/>
            <a:ext cx="12192000" cy="830997"/>
            <a:chOff x="0" y="-6312"/>
            <a:chExt cx="12192000" cy="830997"/>
          </a:xfrm>
        </p:grpSpPr>
        <p:sp>
          <p:nvSpPr>
            <p:cNvPr id="31" name="Round Diagonal Corner Rectangle 30"/>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spTree>
    <p:extLst>
      <p:ext uri="{BB962C8B-B14F-4D97-AF65-F5344CB8AC3E}">
        <p14:creationId xmlns:p14="http://schemas.microsoft.com/office/powerpoint/2010/main" val="73962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1;p4"/>
          <p:cNvGrpSpPr/>
          <p:nvPr/>
        </p:nvGrpSpPr>
        <p:grpSpPr>
          <a:xfrm>
            <a:off x="85788" y="917754"/>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0" name="TextBox 19"/>
          <p:cNvSpPr txBox="1"/>
          <p:nvPr/>
        </p:nvSpPr>
        <p:spPr>
          <a:xfrm>
            <a:off x="712865" y="908481"/>
            <a:ext cx="3929281" cy="646331"/>
          </a:xfrm>
          <a:prstGeom prst="rect">
            <a:avLst/>
          </a:prstGeom>
          <a:noFill/>
        </p:spPr>
        <p:txBody>
          <a:bodyPr wrap="none" rtlCol="0">
            <a:spAutoFit/>
          </a:bodyPr>
          <a:lstStyle/>
          <a:p>
            <a:r>
              <a:rPr lang="en-US" sz="3600">
                <a:solidFill>
                  <a:srgbClr val="FF0000"/>
                </a:solidFill>
                <a:latin typeface="Times New Roman" pitchFamily="18" charset="0"/>
                <a:cs typeface="Times New Roman" pitchFamily="18" charset="0"/>
              </a:rPr>
              <a:t>Bài tập 2. SGK. 106</a:t>
            </a:r>
          </a:p>
        </p:txBody>
      </p:sp>
      <p:sp>
        <p:nvSpPr>
          <p:cNvPr id="22" name="TextBox 21"/>
          <p:cNvSpPr txBox="1"/>
          <p:nvPr/>
        </p:nvSpPr>
        <p:spPr>
          <a:xfrm>
            <a:off x="294818" y="1561940"/>
            <a:ext cx="11704182" cy="1477328"/>
          </a:xfrm>
          <a:prstGeom prst="rect">
            <a:avLst/>
          </a:prstGeom>
          <a:noFill/>
        </p:spPr>
        <p:txBody>
          <a:bodyPr wrap="square" rtlCol="0">
            <a:spAutoFit/>
          </a:bodyPr>
          <a:lstStyle/>
          <a:p>
            <a:r>
              <a:rPr lang="en-US" sz="3000">
                <a:latin typeface="Times New Roman" pitchFamily="18" charset="0"/>
                <a:cs typeface="Times New Roman" pitchFamily="18" charset="0"/>
              </a:rPr>
              <a:t>Cho hình thang cân ABCD có độ dài đáy AB = 4 cm. </a:t>
            </a:r>
          </a:p>
          <a:p>
            <a:r>
              <a:rPr lang="en-US" sz="3000">
                <a:latin typeface="Times New Roman" pitchFamily="18" charset="0"/>
                <a:cs typeface="Times New Roman" pitchFamily="18" charset="0"/>
              </a:rPr>
              <a:t>Độ dài đáy CD gấp đôi độ dài đáy AB. Độ dài chiều cao AH = 3cm. </a:t>
            </a:r>
          </a:p>
          <a:p>
            <a:r>
              <a:rPr lang="en-US" sz="3000">
                <a:latin typeface="Times New Roman" pitchFamily="18" charset="0"/>
                <a:cs typeface="Times New Roman" pitchFamily="18" charset="0"/>
              </a:rPr>
              <a:t>Tính diện tích hình thang cân ABCD.</a:t>
            </a:r>
          </a:p>
        </p:txBody>
      </p:sp>
      <p:sp>
        <p:nvSpPr>
          <p:cNvPr id="23" name="TextBox 22"/>
          <p:cNvSpPr txBox="1"/>
          <p:nvPr/>
        </p:nvSpPr>
        <p:spPr>
          <a:xfrm>
            <a:off x="1714972" y="3731300"/>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Đáy CD dài là:</a:t>
            </a:r>
          </a:p>
          <a:p>
            <a:pPr algn="ctr"/>
            <a:r>
              <a:rPr lang="en-US" sz="3000">
                <a:latin typeface="Times New Roman" pitchFamily="18" charset="0"/>
                <a:cs typeface="Times New Roman" pitchFamily="18" charset="0"/>
              </a:rPr>
              <a:t>                      4 . 2 = 8 (cm)</a:t>
            </a:r>
          </a:p>
        </p:txBody>
      </p:sp>
      <p:grpSp>
        <p:nvGrpSpPr>
          <p:cNvPr id="21" name="Group 20"/>
          <p:cNvGrpSpPr/>
          <p:nvPr/>
        </p:nvGrpSpPr>
        <p:grpSpPr>
          <a:xfrm>
            <a:off x="0" y="-6312"/>
            <a:ext cx="12192000" cy="830997"/>
            <a:chOff x="0" y="-6312"/>
            <a:chExt cx="12192000" cy="830997"/>
          </a:xfrm>
        </p:grpSpPr>
        <p:sp>
          <p:nvSpPr>
            <p:cNvPr id="24" name="Round Diagonal Corner Rectangle 23"/>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1412160233"/>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spid="_x0000_s1025" name="Equation" r:id="rId3" imgW="914400" imgH="196920" progId="Equation.DSMT4">
                  <p:embed/>
                </p:oleObj>
              </mc:Choice>
              <mc:Fallback>
                <p:oleObj name="Equation" r:id="rId3" imgW="914400" imgH="196920" progId="Equation.DSMT4">
                  <p:embed/>
                  <p:pic>
                    <p:nvPicPr>
                      <p:cNvPr id="2" name="Object 1"/>
                      <p:cNvPicPr/>
                      <p:nvPr/>
                    </p:nvPicPr>
                    <p:blipFill>
                      <a:blip r:embed="rId4"/>
                      <a:stretch>
                        <a:fillRect/>
                      </a:stretch>
                    </p:blipFill>
                    <p:spPr>
                      <a:xfrm>
                        <a:off x="3302000" y="1739900"/>
                        <a:ext cx="914400" cy="196850"/>
                      </a:xfrm>
                      <a:prstGeom prst="rect">
                        <a:avLst/>
                      </a:prstGeom>
                    </p:spPr>
                  </p:pic>
                </p:oleObj>
              </mc:Fallback>
            </mc:AlternateContent>
          </a:graphicData>
        </a:graphic>
      </p:graphicFrame>
      <p:grpSp>
        <p:nvGrpSpPr>
          <p:cNvPr id="29" name="Group 28"/>
          <p:cNvGrpSpPr/>
          <p:nvPr/>
        </p:nvGrpSpPr>
        <p:grpSpPr>
          <a:xfrm>
            <a:off x="3259993" y="4668133"/>
            <a:ext cx="6482809" cy="1015663"/>
            <a:chOff x="3259993" y="4668133"/>
            <a:chExt cx="6482809" cy="1015663"/>
          </a:xfrm>
        </p:grpSpPr>
        <p:sp>
          <p:nvSpPr>
            <p:cNvPr id="26" name="TextBox 25"/>
            <p:cNvSpPr txBox="1"/>
            <p:nvPr/>
          </p:nvSpPr>
          <p:spPr>
            <a:xfrm>
              <a:off x="3259993" y="4668133"/>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Diện tích hình thang cân ABCD là:</a:t>
              </a:r>
            </a:p>
            <a:p>
              <a:pPr algn="ctr"/>
              <a:r>
                <a:rPr lang="en-US" sz="3000">
                  <a:latin typeface="Times New Roman" pitchFamily="18" charset="0"/>
                  <a:cs typeface="Times New Roman" pitchFamily="18" charset="0"/>
                </a:rPr>
                <a:t>        (4 + 8) . 3 : 2 = 18 (       )</a:t>
              </a:r>
            </a:p>
          </p:txBody>
        </p:sp>
        <p:grpSp>
          <p:nvGrpSpPr>
            <p:cNvPr id="5" name="Group 4"/>
            <p:cNvGrpSpPr/>
            <p:nvPr/>
          </p:nvGrpSpPr>
          <p:grpSpPr>
            <a:xfrm>
              <a:off x="7931390" y="5107772"/>
              <a:ext cx="782077" cy="567501"/>
              <a:chOff x="8622857" y="3869801"/>
              <a:chExt cx="782077" cy="567501"/>
            </a:xfrm>
          </p:grpSpPr>
          <p:sp>
            <p:nvSpPr>
              <p:cNvPr id="3" name="TextBox 2"/>
              <p:cNvSpPr txBox="1"/>
              <p:nvPr/>
            </p:nvSpPr>
            <p:spPr>
              <a:xfrm>
                <a:off x="9104852" y="3869801"/>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4" name="Rectangle 3"/>
              <p:cNvSpPr/>
              <p:nvPr/>
            </p:nvSpPr>
            <p:spPr>
              <a:xfrm>
                <a:off x="8622857" y="3883304"/>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
        <p:nvSpPr>
          <p:cNvPr id="27" name="TextBox 26"/>
          <p:cNvSpPr txBox="1"/>
          <p:nvPr/>
        </p:nvSpPr>
        <p:spPr>
          <a:xfrm>
            <a:off x="4956377" y="3039268"/>
            <a:ext cx="891591" cy="553998"/>
          </a:xfrm>
          <a:prstGeom prst="rect">
            <a:avLst/>
          </a:prstGeom>
          <a:noFill/>
        </p:spPr>
        <p:txBody>
          <a:bodyPr wrap="none" rtlCol="0">
            <a:spAutoFit/>
          </a:bodyPr>
          <a:lstStyle/>
          <a:p>
            <a:r>
              <a:rPr lang="en-US" sz="3000" b="1" i="1" u="sng">
                <a:solidFill>
                  <a:srgbClr val="FF0000"/>
                </a:solidFill>
                <a:latin typeface="Times New Roman" pitchFamily="18" charset="0"/>
                <a:cs typeface="Times New Roman" pitchFamily="18" charset="0"/>
              </a:rPr>
              <a:t>Giải</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7" y="3212662"/>
            <a:ext cx="3593266" cy="3593266"/>
          </a:xfrm>
          <a:prstGeom prst="rect">
            <a:avLst/>
          </a:prstGeom>
        </p:spPr>
      </p:pic>
      <p:sp>
        <p:nvSpPr>
          <p:cNvPr id="31" name="Cloud Callout 30"/>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AB = ? cm</a:t>
            </a:r>
          </a:p>
        </p:txBody>
      </p:sp>
      <p:sp>
        <p:nvSpPr>
          <p:cNvPr id="32" name="Cloud Callout 31"/>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CD gấp bao nhiêu lần AB?</a:t>
            </a:r>
          </a:p>
        </p:txBody>
      </p:sp>
      <p:sp>
        <p:nvSpPr>
          <p:cNvPr id="33" name="Cloud Callout 32"/>
          <p:cNvSpPr/>
          <p:nvPr/>
        </p:nvSpPr>
        <p:spPr>
          <a:xfrm>
            <a:off x="3259993" y="3108561"/>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Diện tích hình thang ABCD?</a:t>
            </a:r>
          </a:p>
        </p:txBody>
      </p:sp>
    </p:spTree>
    <p:extLst>
      <p:ext uri="{BB962C8B-B14F-4D97-AF65-F5344CB8AC3E}">
        <p14:creationId xmlns:p14="http://schemas.microsoft.com/office/powerpoint/2010/main" val="41791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animBg="1"/>
      <p:bldP spid="31" grpId="1" animBg="1"/>
      <p:bldP spid="32" grpId="0" animBg="1"/>
      <p:bldP spid="32" grpId="1" animBg="1"/>
      <p:bldP spid="33" grpId="0" animBg="1"/>
      <p:bldP spid="3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521</Words>
  <Application>Microsoft Office PowerPoint</Application>
  <PresentationFormat>Màn hình rộng</PresentationFormat>
  <Paragraphs>59</Paragraphs>
  <Slides>16</Slides>
  <Notes>1</Notes>
  <HiddenSlides>0</HiddenSlides>
  <MMClips>1</MMClips>
  <ScaleCrop>false</ScaleCrop>
  <HeadingPairs>
    <vt:vector size="4" baseType="variant">
      <vt:variant>
        <vt:lpstr>Chủ đề</vt:lpstr>
      </vt:variant>
      <vt:variant>
        <vt:i4>1</vt:i4>
      </vt:variant>
      <vt:variant>
        <vt:lpstr>Tiêu đề Bản chiếu</vt:lpstr>
      </vt:variant>
      <vt:variant>
        <vt:i4>16</vt:i4>
      </vt:variant>
    </vt:vector>
  </HeadingPairs>
  <TitlesOfParts>
    <vt:vector size="17" baseType="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841696723821</cp:lastModifiedBy>
  <cp:revision>105</cp:revision>
  <dcterms:created xsi:type="dcterms:W3CDTF">2018-11-27T03:58:53Z</dcterms:created>
  <dcterms:modified xsi:type="dcterms:W3CDTF">2021-08-17T05:23:50Z</dcterms:modified>
</cp:coreProperties>
</file>