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1.xml" ContentType="application/vnd.openxmlformats-officedocument.presentationml.tags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80" r:id="rId2"/>
  </p:sldMasterIdLst>
  <p:notesMasterIdLst>
    <p:notesMasterId r:id="rId21"/>
  </p:notesMasterIdLst>
  <p:sldIdLst>
    <p:sldId id="269" r:id="rId3"/>
    <p:sldId id="275" r:id="rId4"/>
    <p:sldId id="288" r:id="rId5"/>
    <p:sldId id="281" r:id="rId6"/>
    <p:sldId id="303" r:id="rId7"/>
    <p:sldId id="304" r:id="rId8"/>
    <p:sldId id="305" r:id="rId9"/>
    <p:sldId id="290" r:id="rId10"/>
    <p:sldId id="291" r:id="rId11"/>
    <p:sldId id="300" r:id="rId12"/>
    <p:sldId id="568" r:id="rId13"/>
    <p:sldId id="572" r:id="rId14"/>
    <p:sldId id="573" r:id="rId15"/>
    <p:sldId id="306" r:id="rId16"/>
    <p:sldId id="294" r:id="rId17"/>
    <p:sldId id="301" r:id="rId18"/>
    <p:sldId id="293" r:id="rId19"/>
    <p:sldId id="280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01CD00"/>
    <a:srgbClr val="00CC00"/>
    <a:srgbClr val="D204B5"/>
    <a:srgbClr val="FFFFFF"/>
    <a:srgbClr val="002A00"/>
    <a:srgbClr val="B0E8C7"/>
    <a:srgbClr val="3617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41" autoAdjust="0"/>
    <p:restoredTop sz="94876" autoAdjust="0"/>
  </p:normalViewPr>
  <p:slideViewPr>
    <p:cSldViewPr>
      <p:cViewPr varScale="1">
        <p:scale>
          <a:sx n="84" d="100"/>
          <a:sy n="84" d="100"/>
        </p:scale>
        <p:origin x="1435" y="11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146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image" Target="../media/image3.wmf"/><Relationship Id="rId5" Type="http://schemas.openxmlformats.org/officeDocument/2006/relationships/image" Target="../media/image7.wmf"/><Relationship Id="rId4" Type="http://schemas.openxmlformats.org/officeDocument/2006/relationships/image" Target="../media/image6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image" Target="../media/image28.wmf"/><Relationship Id="rId1" Type="http://schemas.openxmlformats.org/officeDocument/2006/relationships/image" Target="../media/image27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0.wmf"/><Relationship Id="rId2" Type="http://schemas.openxmlformats.org/officeDocument/2006/relationships/image" Target="../media/image39.wmf"/><Relationship Id="rId1" Type="http://schemas.openxmlformats.org/officeDocument/2006/relationships/image" Target="../media/image38.wmf"/><Relationship Id="rId4" Type="http://schemas.openxmlformats.org/officeDocument/2006/relationships/image" Target="../media/image41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44.wmf"/><Relationship Id="rId2" Type="http://schemas.openxmlformats.org/officeDocument/2006/relationships/image" Target="../media/image43.wmf"/><Relationship Id="rId1" Type="http://schemas.openxmlformats.org/officeDocument/2006/relationships/image" Target="../media/image42.wmf"/><Relationship Id="rId4" Type="http://schemas.openxmlformats.org/officeDocument/2006/relationships/image" Target="../media/image45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48.wmf"/><Relationship Id="rId2" Type="http://schemas.openxmlformats.org/officeDocument/2006/relationships/image" Target="../media/image47.wmf"/><Relationship Id="rId1" Type="http://schemas.openxmlformats.org/officeDocument/2006/relationships/image" Target="../media/image46.wmf"/><Relationship Id="rId4" Type="http://schemas.openxmlformats.org/officeDocument/2006/relationships/image" Target="../media/image49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image" Target="../media/image8.wmf"/><Relationship Id="rId4" Type="http://schemas.openxmlformats.org/officeDocument/2006/relationships/image" Target="../media/image11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3.wmf"/><Relationship Id="rId1" Type="http://schemas.openxmlformats.org/officeDocument/2006/relationships/image" Target="../media/image7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image" Target="../media/image7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wmf"/><Relationship Id="rId1" Type="http://schemas.openxmlformats.org/officeDocument/2006/relationships/image" Target="../media/image16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wmf"/><Relationship Id="rId1" Type="http://schemas.openxmlformats.org/officeDocument/2006/relationships/image" Target="../media/image19.wmf"/><Relationship Id="rId4" Type="http://schemas.openxmlformats.org/officeDocument/2006/relationships/image" Target="../media/image22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4.wmf"/><Relationship Id="rId1" Type="http://schemas.openxmlformats.org/officeDocument/2006/relationships/image" Target="../media/image23.wmf"/><Relationship Id="rId4" Type="http://schemas.openxmlformats.org/officeDocument/2006/relationships/image" Target="../media/image2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90C520-70B1-4CCA-B97E-873E8FCE5304}" type="datetimeFigureOut">
              <a:rPr lang="en-US" smtClean="0"/>
              <a:t>4/2/2022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D2F56E-1AA4-42C7-A610-9561CEE512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89041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2F56E-1AA4-42C7-A610-9561CEE512F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2433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2F56E-1AA4-42C7-A610-9561CEE512F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1503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2F56E-1AA4-42C7-A610-9561CEE512F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1610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2F56E-1AA4-42C7-A610-9561CEE512F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3121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8432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2F56E-1AA4-42C7-A610-9561CEE512F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3121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2F56E-1AA4-42C7-A610-9561CEE512F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3121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2F56E-1AA4-42C7-A610-9561CEE512FF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5066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AD089-BFC9-40C8-A9F7-B24090F844CD}" type="datetimeFigureOut">
              <a:rPr lang="en-US" smtClean="0"/>
              <a:t>4/2/2022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CC272-3575-45E1-A74D-8F9E25D54A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4375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AD089-BFC9-40C8-A9F7-B24090F844CD}" type="datetimeFigureOut">
              <a:rPr lang="en-US" smtClean="0"/>
              <a:t>4/2/2022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CC272-3575-45E1-A74D-8F9E25D54A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2952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AD089-BFC9-40C8-A9F7-B24090F844CD}" type="datetimeFigureOut">
              <a:rPr lang="en-US" smtClean="0"/>
              <a:t>4/2/2022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CC272-3575-45E1-A74D-8F9E25D54A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0622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803405"/>
            <a:ext cx="73152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632201"/>
            <a:ext cx="73152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32170" y="4323845"/>
            <a:ext cx="2297429" cy="365125"/>
          </a:xfrm>
        </p:spPr>
        <p:txBody>
          <a:bodyPr/>
          <a:lstStyle/>
          <a:p>
            <a:fld id="{B29AD089-BFC9-40C8-A9F7-B24090F844CD}" type="datetimeFigureOut">
              <a:rPr lang="en-US" smtClean="0"/>
              <a:t>4/2/2022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4323846"/>
            <a:ext cx="488061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57900" y="1430867"/>
            <a:ext cx="2171700" cy="365125"/>
          </a:xfrm>
        </p:spPr>
        <p:txBody>
          <a:bodyPr/>
          <a:lstStyle/>
          <a:p>
            <a:fld id="{CEFCC272-3575-45E1-A74D-8F9E25D54A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5751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AD089-BFC9-40C8-A9F7-B24090F844CD}" type="datetimeFigureOut">
              <a:rPr lang="en-US" smtClean="0"/>
              <a:t>4/2/2022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CC272-3575-45E1-A74D-8F9E25D54A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6764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53534"/>
            <a:ext cx="7955280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3641726"/>
            <a:ext cx="7955281" cy="1354134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B29AD089-BFC9-40C8-A9F7-B24090F844CD}" type="datetimeFigureOut">
              <a:rPr lang="en-US" smtClean="0"/>
              <a:t>4/2/2022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3" cy="365125"/>
          </a:xfrm>
        </p:spPr>
        <p:txBody>
          <a:bodyPr/>
          <a:lstStyle/>
          <a:p>
            <a:fld id="{CEFCC272-3575-45E1-A74D-8F9E25D54A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5121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4360" y="2194560"/>
            <a:ext cx="3910579" cy="40690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2099" y="2194560"/>
            <a:ext cx="3907540" cy="40690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AD089-BFC9-40C8-A9F7-B24090F844CD}" type="datetimeFigureOut">
              <a:rPr lang="en-US" smtClean="0"/>
              <a:t>4/2/2022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CC272-3575-45E1-A74D-8F9E25D54A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6256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1700" y="762000"/>
            <a:ext cx="637794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1279" y="2183802"/>
            <a:ext cx="3683659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59" y="3132667"/>
            <a:ext cx="3910579" cy="31309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9018" y="2183802"/>
            <a:ext cx="368062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2098" y="3132667"/>
            <a:ext cx="3907541" cy="31309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AD089-BFC9-40C8-A9F7-B24090F844CD}" type="datetimeFigureOut">
              <a:rPr lang="en-US" smtClean="0"/>
              <a:t>4/2/2022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CC272-3575-45E1-A74D-8F9E25D54A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566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AD089-BFC9-40C8-A9F7-B24090F844CD}" type="datetimeFigureOut">
              <a:rPr lang="en-US" smtClean="0"/>
              <a:t>4/2/2022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CC272-3575-45E1-A74D-8F9E25D54A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5493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AD089-BFC9-40C8-A9F7-B24090F844CD}" type="datetimeFigureOut">
              <a:rPr lang="en-US" smtClean="0"/>
              <a:t>4/2/2022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CC272-3575-45E1-A74D-8F9E25D54A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1653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1524000"/>
            <a:ext cx="30861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746760"/>
            <a:ext cx="4663440" cy="5516880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3124200"/>
            <a:ext cx="3086100" cy="3139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AD089-BFC9-40C8-A9F7-B24090F844CD}" type="datetimeFigureOut">
              <a:rPr lang="en-US" smtClean="0"/>
              <a:t>4/2/2022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CC272-3575-45E1-A74D-8F9E25D54A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7443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AD089-BFC9-40C8-A9F7-B24090F844CD}" type="datetimeFigureOut">
              <a:rPr lang="en-US" smtClean="0"/>
              <a:t>4/2/2022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CC272-3575-45E1-A74D-8F9E25D54A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54304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1524000"/>
            <a:ext cx="407573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77524" y="751242"/>
            <a:ext cx="3674234" cy="5512398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3124200"/>
            <a:ext cx="4075730" cy="3139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AD089-BFC9-40C8-A9F7-B24090F844CD}" type="datetimeFigureOut">
              <a:rPr lang="en-US" smtClean="0"/>
              <a:t>4/2/2022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CC272-3575-45E1-A74D-8F9E25D54A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66155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55" y="4697361"/>
            <a:ext cx="7956482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94355" y="977035"/>
            <a:ext cx="7950260" cy="3406972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5516716"/>
            <a:ext cx="7955280" cy="746924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AD089-BFC9-40C8-A9F7-B24090F844CD}" type="datetimeFigureOut">
              <a:rPr lang="en-US" smtClean="0"/>
              <a:t>4/2/2022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CC272-3575-45E1-A74D-8F9E25D54A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88565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53533"/>
            <a:ext cx="795528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649134"/>
            <a:ext cx="7772400" cy="1330852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B29AD089-BFC9-40C8-A9F7-B24090F844CD}" type="datetimeFigureOut">
              <a:rPr lang="en-US" smtClean="0"/>
              <a:t>4/2/2022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CEFCC272-3575-45E1-A74D-8F9E25D54A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09429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351" y="753534"/>
            <a:ext cx="7613650" cy="2756234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977899" y="3509768"/>
            <a:ext cx="7194552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174597"/>
            <a:ext cx="7778752" cy="821265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B29AD089-BFC9-40C8-A9F7-B24090F844CD}" type="datetimeFigureOut">
              <a:rPr lang="en-US" smtClean="0"/>
              <a:t>4/2/2022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79438"/>
            <a:ext cx="483065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CEFCC272-3575-45E1-A74D-8F9E25D54A03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31458" y="80772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146733" y="302133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6585264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124702"/>
            <a:ext cx="7774782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92" y="3648316"/>
            <a:ext cx="7773608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78884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B29AD089-BFC9-40C8-A9F7-B24090F844CD}" type="datetimeFigureOut">
              <a:rPr lang="en-US" smtClean="0"/>
              <a:t>4/2/2022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78884"/>
            <a:ext cx="483065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CEFCC272-3575-45E1-A74D-8F9E25D54A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38510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171701" y="762000"/>
            <a:ext cx="6377939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94361" y="2202080"/>
            <a:ext cx="2560320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94360" y="2904564"/>
            <a:ext cx="2560320" cy="335907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02237" y="2201333"/>
            <a:ext cx="2560320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00781" y="2904068"/>
            <a:ext cx="2560320" cy="335957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89319" y="2192866"/>
            <a:ext cx="2560320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89320" y="2904564"/>
            <a:ext cx="2560320" cy="335907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AD089-BFC9-40C8-A9F7-B24090F844CD}" type="datetimeFigureOut">
              <a:rPr lang="en-US" smtClean="0"/>
              <a:t>4/2/2022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CC272-3575-45E1-A74D-8F9E25D54A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57293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171702" y="762000"/>
            <a:ext cx="6381984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94360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94360" y="2331720"/>
            <a:ext cx="2560320" cy="15073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94360" y="4796103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291873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291872" y="2331720"/>
            <a:ext cx="2560320" cy="1509862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290858" y="4796102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93365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93364" y="2331721"/>
            <a:ext cx="2560320" cy="1508919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93272" y="4796100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AD089-BFC9-40C8-A9F7-B24090F844CD}" type="datetimeFigureOut">
              <a:rPr lang="en-US" smtClean="0"/>
              <a:t>4/2/2022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CC272-3575-45E1-A74D-8F9E25D54A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17060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2194560"/>
            <a:ext cx="7955280" cy="406908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AD089-BFC9-40C8-A9F7-B24090F844CD}" type="datetimeFigureOut">
              <a:rPr lang="en-US" smtClean="0"/>
              <a:t>4/2/2022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CC272-3575-45E1-A74D-8F9E25D54A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64492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6590" y="747183"/>
            <a:ext cx="1543050" cy="424867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746126"/>
            <a:ext cx="6278035" cy="424973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B29AD089-BFC9-40C8-A9F7-B24090F844CD}" type="datetimeFigureOut">
              <a:rPr lang="en-US" smtClean="0"/>
              <a:t>4/2/2022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CEFCC272-3575-45E1-A74D-8F9E25D54A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70208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AD089-BFC9-40C8-A9F7-B24090F844CD}" type="datetimeFigureOut">
              <a:rPr lang="en-US" smtClean="0"/>
              <a:t>4/2/2022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CC272-3575-45E1-A74D-8F9E25D54A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0116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AD089-BFC9-40C8-A9F7-B24090F844CD}" type="datetimeFigureOut">
              <a:rPr lang="en-US" smtClean="0"/>
              <a:t>4/2/2022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CC272-3575-45E1-A74D-8F9E25D54A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4497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AD089-BFC9-40C8-A9F7-B24090F844CD}" type="datetimeFigureOut">
              <a:rPr lang="en-US" smtClean="0"/>
              <a:t>4/2/2022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CC272-3575-45E1-A74D-8F9E25D54A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4752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AD089-BFC9-40C8-A9F7-B24090F844CD}" type="datetimeFigureOut">
              <a:rPr lang="en-US" smtClean="0"/>
              <a:t>4/2/2022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CC272-3575-45E1-A74D-8F9E25D54A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5650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AD089-BFC9-40C8-A9F7-B24090F844CD}" type="datetimeFigureOut">
              <a:rPr lang="en-US" smtClean="0"/>
              <a:t>4/2/2022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CC272-3575-45E1-A74D-8F9E25D54A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9620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AD089-BFC9-40C8-A9F7-B24090F844CD}" type="datetimeFigureOut">
              <a:rPr lang="en-US" smtClean="0"/>
              <a:t>4/2/2022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CC272-3575-45E1-A74D-8F9E25D54A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8725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AD089-BFC9-40C8-A9F7-B24090F844CD}" type="datetimeFigureOut">
              <a:rPr lang="en-US" smtClean="0"/>
              <a:t>4/2/2022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CC272-3575-45E1-A74D-8F9E25D54A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0404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9AD089-BFC9-40C8-A9F7-B24090F844CD}" type="datetimeFigureOut">
              <a:rPr lang="en-US" smtClean="0"/>
              <a:t>4/2/2022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FCC272-3575-45E1-A74D-8F9E25D54A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417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810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71700" y="764373"/>
            <a:ext cx="637794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2194560"/>
            <a:ext cx="7955280" cy="4069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12230" y="6356351"/>
            <a:ext cx="21374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9AD089-BFC9-40C8-A9F7-B24090F844CD}" type="datetimeFigureOut">
              <a:rPr lang="en-US" smtClean="0"/>
              <a:t>4/2/2022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4360" y="6355846"/>
            <a:ext cx="56807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72250" y="381001"/>
            <a:ext cx="19773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FCC272-3575-45E1-A74D-8F9E25D54A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496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  <p:sldLayoutId id="2147483792" r:id="rId12"/>
    <p:sldLayoutId id="2147483793" r:id="rId13"/>
    <p:sldLayoutId id="2147483794" r:id="rId14"/>
    <p:sldLayoutId id="2147483795" r:id="rId15"/>
    <p:sldLayoutId id="2147483796" r:id="rId16"/>
    <p:sldLayoutId id="2147483797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1.bin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2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30.bin"/><Relationship Id="rId11" Type="http://schemas.openxmlformats.org/officeDocument/2006/relationships/image" Target="../media/image26.wmf"/><Relationship Id="rId5" Type="http://schemas.openxmlformats.org/officeDocument/2006/relationships/image" Target="../media/image23.wmf"/><Relationship Id="rId10" Type="http://schemas.openxmlformats.org/officeDocument/2006/relationships/oleObject" Target="../embeddings/oleObject32.bin"/><Relationship Id="rId4" Type="http://schemas.openxmlformats.org/officeDocument/2006/relationships/oleObject" Target="../embeddings/oleObject29.bin"/><Relationship Id="rId9" Type="http://schemas.openxmlformats.org/officeDocument/2006/relationships/image" Target="../media/image25.w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wmf"/><Relationship Id="rId3" Type="http://schemas.openxmlformats.org/officeDocument/2006/relationships/notesSlide" Target="../notesSlides/notesSlide5.xml"/><Relationship Id="rId7" Type="http://schemas.openxmlformats.org/officeDocument/2006/relationships/oleObject" Target="../embeddings/oleObject3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30.emf"/><Relationship Id="rId11" Type="http://schemas.openxmlformats.org/officeDocument/2006/relationships/image" Target="../media/image29.wmf"/><Relationship Id="rId5" Type="http://schemas.openxmlformats.org/officeDocument/2006/relationships/image" Target="../media/image27.wmf"/><Relationship Id="rId10" Type="http://schemas.openxmlformats.org/officeDocument/2006/relationships/oleObject" Target="../embeddings/oleObject36.bin"/><Relationship Id="rId4" Type="http://schemas.openxmlformats.org/officeDocument/2006/relationships/oleObject" Target="../embeddings/oleObject33.bin"/><Relationship Id="rId9" Type="http://schemas.openxmlformats.org/officeDocument/2006/relationships/oleObject" Target="../embeddings/oleObject35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9.bin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3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38.bin"/><Relationship Id="rId11" Type="http://schemas.openxmlformats.org/officeDocument/2006/relationships/image" Target="../media/image41.wmf"/><Relationship Id="rId5" Type="http://schemas.openxmlformats.org/officeDocument/2006/relationships/image" Target="../media/image38.wmf"/><Relationship Id="rId10" Type="http://schemas.openxmlformats.org/officeDocument/2006/relationships/oleObject" Target="../embeddings/oleObject40.bin"/><Relationship Id="rId4" Type="http://schemas.openxmlformats.org/officeDocument/2006/relationships/oleObject" Target="../embeddings/oleObject37.bin"/><Relationship Id="rId9" Type="http://schemas.openxmlformats.org/officeDocument/2006/relationships/image" Target="../media/image40.w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3.bin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43.wmf"/><Relationship Id="rId12" Type="http://schemas.openxmlformats.org/officeDocument/2006/relationships/image" Target="../media/image5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42.bin"/><Relationship Id="rId11" Type="http://schemas.openxmlformats.org/officeDocument/2006/relationships/image" Target="../media/image45.wmf"/><Relationship Id="rId5" Type="http://schemas.openxmlformats.org/officeDocument/2006/relationships/image" Target="../media/image42.wmf"/><Relationship Id="rId10" Type="http://schemas.openxmlformats.org/officeDocument/2006/relationships/oleObject" Target="../embeddings/oleObject44.bin"/><Relationship Id="rId4" Type="http://schemas.openxmlformats.org/officeDocument/2006/relationships/oleObject" Target="../embeddings/oleObject41.bin"/><Relationship Id="rId9" Type="http://schemas.openxmlformats.org/officeDocument/2006/relationships/image" Target="../media/image44.w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7.bin"/><Relationship Id="rId13" Type="http://schemas.openxmlformats.org/officeDocument/2006/relationships/image" Target="../media/image51.png"/><Relationship Id="rId18" Type="http://schemas.openxmlformats.org/officeDocument/2006/relationships/image" Target="../media/image57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7.wmf"/><Relationship Id="rId12" Type="http://schemas.openxmlformats.org/officeDocument/2006/relationships/image" Target="../media/image50.png"/><Relationship Id="rId17" Type="http://schemas.openxmlformats.org/officeDocument/2006/relationships/image" Target="../media/image55.png"/><Relationship Id="rId2" Type="http://schemas.openxmlformats.org/officeDocument/2006/relationships/tags" Target="../tags/tag1.xml"/><Relationship Id="rId16" Type="http://schemas.openxmlformats.org/officeDocument/2006/relationships/image" Target="../media/image54.png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46.bin"/><Relationship Id="rId11" Type="http://schemas.openxmlformats.org/officeDocument/2006/relationships/image" Target="../media/image49.wmf"/><Relationship Id="rId5" Type="http://schemas.openxmlformats.org/officeDocument/2006/relationships/image" Target="../media/image46.wmf"/><Relationship Id="rId15" Type="http://schemas.openxmlformats.org/officeDocument/2006/relationships/image" Target="../media/image53.png"/><Relationship Id="rId10" Type="http://schemas.openxmlformats.org/officeDocument/2006/relationships/oleObject" Target="../embeddings/oleObject48.bin"/><Relationship Id="rId4" Type="http://schemas.openxmlformats.org/officeDocument/2006/relationships/oleObject" Target="../embeddings/oleObject45.bin"/><Relationship Id="rId9" Type="http://schemas.openxmlformats.org/officeDocument/2006/relationships/image" Target="../media/image48.wmf"/><Relationship Id="rId14" Type="http://schemas.openxmlformats.org/officeDocument/2006/relationships/image" Target="../media/image5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image" Target="../media/image7.wmf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wmf"/><Relationship Id="rId12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6.wmf"/><Relationship Id="rId5" Type="http://schemas.openxmlformats.org/officeDocument/2006/relationships/image" Target="../media/image3.wmf"/><Relationship Id="rId10" Type="http://schemas.openxmlformats.org/officeDocument/2006/relationships/oleObject" Target="../embeddings/oleObject4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5.w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9.wmf"/><Relationship Id="rId12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7.bin"/><Relationship Id="rId11" Type="http://schemas.openxmlformats.org/officeDocument/2006/relationships/image" Target="../media/image11.wmf"/><Relationship Id="rId5" Type="http://schemas.openxmlformats.org/officeDocument/2006/relationships/image" Target="../media/image8.wmf"/><Relationship Id="rId10" Type="http://schemas.openxmlformats.org/officeDocument/2006/relationships/oleObject" Target="../embeddings/oleObject9.bin"/><Relationship Id="rId4" Type="http://schemas.openxmlformats.org/officeDocument/2006/relationships/oleObject" Target="../embeddings/oleObject6.bin"/><Relationship Id="rId9" Type="http://schemas.openxmlformats.org/officeDocument/2006/relationships/image" Target="../media/image10.w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wmf"/><Relationship Id="rId3" Type="http://schemas.openxmlformats.org/officeDocument/2006/relationships/notesSlide" Target="../notesSlides/notesSlide3.xml"/><Relationship Id="rId7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2.bin"/><Relationship Id="rId11" Type="http://schemas.openxmlformats.org/officeDocument/2006/relationships/image" Target="../media/image12.wmf"/><Relationship Id="rId5" Type="http://schemas.openxmlformats.org/officeDocument/2006/relationships/image" Target="../media/image7.wmf"/><Relationship Id="rId10" Type="http://schemas.openxmlformats.org/officeDocument/2006/relationships/oleObject" Target="../embeddings/oleObject15.bin"/><Relationship Id="rId4" Type="http://schemas.openxmlformats.org/officeDocument/2006/relationships/oleObject" Target="../embeddings/oleObject11.bin"/><Relationship Id="rId9" Type="http://schemas.openxmlformats.org/officeDocument/2006/relationships/oleObject" Target="../embeddings/oleObject14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7.wmf"/><Relationship Id="rId7" Type="http://schemas.openxmlformats.org/officeDocument/2006/relationships/image" Target="../media/image12.png"/><Relationship Id="rId12" Type="http://schemas.openxmlformats.org/officeDocument/2006/relationships/oleObject" Target="../embeddings/oleObject1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9.png"/><Relationship Id="rId11" Type="http://schemas.openxmlformats.org/officeDocument/2006/relationships/image" Target="../media/image14.gif"/><Relationship Id="rId10" Type="http://schemas.openxmlformats.org/officeDocument/2006/relationships/image" Target="../media/image13.gif"/><Relationship Id="rId9" Type="http://schemas.openxmlformats.org/officeDocument/2006/relationships/image" Target="../media/image120.png"/><Relationship Id="rId14" Type="http://schemas.openxmlformats.org/officeDocument/2006/relationships/oleObject" Target="../embeddings/oleObject17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3" Type="http://schemas.openxmlformats.org/officeDocument/2006/relationships/image" Target="../media/image130.png"/><Relationship Id="rId7" Type="http://schemas.openxmlformats.org/officeDocument/2006/relationships/oleObject" Target="../embeddings/oleObject1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4.gif"/><Relationship Id="rId5" Type="http://schemas.openxmlformats.org/officeDocument/2006/relationships/image" Target="../media/image13.gif"/><Relationship Id="rId4" Type="http://schemas.openxmlformats.org/officeDocument/2006/relationships/image" Target="../media/image14.png"/><Relationship Id="rId9" Type="http://schemas.openxmlformats.org/officeDocument/2006/relationships/oleObject" Target="../embeddings/oleObject19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oleObject" Target="../embeddings/oleObject21.bin"/><Relationship Id="rId3" Type="http://schemas.openxmlformats.org/officeDocument/2006/relationships/image" Target="../media/image15.png"/><Relationship Id="rId12" Type="http://schemas.openxmlformats.org/officeDocument/2006/relationships/image" Target="../media/image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11" Type="http://schemas.openxmlformats.org/officeDocument/2006/relationships/oleObject" Target="../embeddings/oleObject20.bin"/><Relationship Id="rId10" Type="http://schemas.openxmlformats.org/officeDocument/2006/relationships/image" Target="../media/image14.gif"/><Relationship Id="rId4" Type="http://schemas.openxmlformats.org/officeDocument/2006/relationships/image" Target="../media/image16.png"/><Relationship Id="rId9" Type="http://schemas.openxmlformats.org/officeDocument/2006/relationships/image" Target="../media/image13.gif"/><Relationship Id="rId14" Type="http://schemas.openxmlformats.org/officeDocument/2006/relationships/image" Target="../media/image15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4.bin"/><Relationship Id="rId3" Type="http://schemas.openxmlformats.org/officeDocument/2006/relationships/image" Target="../media/image31.png"/><Relationship Id="rId7" Type="http://schemas.openxmlformats.org/officeDocument/2006/relationships/image" Target="../media/image1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23.bin"/><Relationship Id="rId5" Type="http://schemas.openxmlformats.org/officeDocument/2006/relationships/image" Target="../media/image16.wmf"/><Relationship Id="rId4" Type="http://schemas.openxmlformats.org/officeDocument/2006/relationships/oleObject" Target="../embeddings/oleObject22.bin"/><Relationship Id="rId9" Type="http://schemas.openxmlformats.org/officeDocument/2006/relationships/image" Target="../media/image18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wmf"/><Relationship Id="rId3" Type="http://schemas.openxmlformats.org/officeDocument/2006/relationships/oleObject" Target="../embeddings/oleObject25.bin"/><Relationship Id="rId7" Type="http://schemas.openxmlformats.org/officeDocument/2006/relationships/oleObject" Target="../embeddings/oleObject2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20.wmf"/><Relationship Id="rId5" Type="http://schemas.openxmlformats.org/officeDocument/2006/relationships/oleObject" Target="../embeddings/oleObject26.bin"/><Relationship Id="rId10" Type="http://schemas.openxmlformats.org/officeDocument/2006/relationships/image" Target="../media/image22.wmf"/><Relationship Id="rId4" Type="http://schemas.openxmlformats.org/officeDocument/2006/relationships/image" Target="../media/image19.wmf"/><Relationship Id="rId9" Type="http://schemas.openxmlformats.org/officeDocument/2006/relationships/oleObject" Target="../embeddings/oleObject28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1336" y="1371600"/>
            <a:ext cx="9065943" cy="3170099"/>
          </a:xfrm>
          <a:prstGeom prst="rect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endParaRPr lang="en-US" sz="4000" b="1" cap="all" dirty="0">
              <a:ln/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000" b="1" cap="all">
                <a:ln/>
                <a:solidFill>
                  <a:srgbClr val="7030A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LUYỆN </a:t>
            </a:r>
            <a:r>
              <a:rPr lang="en-US" sz="4000" b="1" cap="all" smtClean="0">
                <a:ln/>
                <a:solidFill>
                  <a:srgbClr val="7030A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TẬP</a:t>
            </a:r>
          </a:p>
          <a:p>
            <a:pPr algn="ctr"/>
            <a:r>
              <a:rPr lang="en-US" sz="4000" b="1" cap="all" smtClean="0">
                <a:ln/>
                <a:solidFill>
                  <a:srgbClr val="7030A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ĐỘ DÀI ĐƯỜNG TRÒN. CUNG TRÒN</a:t>
            </a:r>
            <a:endParaRPr lang="en-US" sz="4000" b="1" cap="all" dirty="0">
              <a:ln/>
              <a:solidFill>
                <a:srgbClr val="7030A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4000" b="1" cap="all" spc="0" dirty="0">
              <a:ln/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4000" b="1" cap="all" spc="0" dirty="0">
              <a:ln/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08331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380999"/>
            <a:ext cx="9144000" cy="1066800"/>
          </a:xfrm>
          <a:gradFill>
            <a:gsLst>
              <a:gs pos="0">
                <a:srgbClr val="D204B5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rmAutofit fontScale="90000"/>
          </a:bodyPr>
          <a:lstStyle/>
          <a:p>
            <a:r>
              <a:rPr lang="en-US" b="1">
                <a:latin typeface="Times New Roman" pitchFamily="18" charset="0"/>
                <a:cs typeface="Times New Roman" pitchFamily="18" charset="0"/>
              </a:rPr>
              <a:t>2. Tự luận</a:t>
            </a:r>
            <a:br>
              <a:rPr lang="en-US" b="1">
                <a:latin typeface="Times New Roman" pitchFamily="18" charset="0"/>
                <a:cs typeface="Times New Roman" pitchFamily="18" charset="0"/>
              </a:rPr>
            </a:br>
            <a:r>
              <a:rPr lang="en-US" b="1">
                <a:latin typeface="Times New Roman" pitchFamily="18" charset="0"/>
                <a:cs typeface="Times New Roman" pitchFamily="18" charset="0"/>
              </a:rPr>
              <a:t>Bài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69 SGK/95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37" y="887860"/>
            <a:ext cx="914286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kéo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nghiệp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bánh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to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bánh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bơm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căng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bánh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kính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1, 672 m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bánh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kính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88 cm.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bánh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lăn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10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vòng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bánh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lăn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vòng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89930" y="3276600"/>
            <a:ext cx="87630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33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33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33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Ta </a:t>
            </a:r>
            <a:r>
              <a:rPr lang="en-US" sz="3300" b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3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b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3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457200" indent="-457200">
              <a:buFontTx/>
              <a:buChar char="-"/>
            </a:pPr>
            <a:r>
              <a:rPr lang="en-US" sz="33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Chu vi </a:t>
            </a:r>
            <a:r>
              <a:rPr lang="en-US" sz="3300" b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bánh</a:t>
            </a:r>
            <a:r>
              <a:rPr lang="en-US" sz="33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b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3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0" indent="-457200">
              <a:buFontTx/>
              <a:buChar char="-"/>
            </a:pPr>
            <a:r>
              <a:rPr lang="en-US" sz="33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Chu vi </a:t>
            </a:r>
            <a:r>
              <a:rPr lang="en-US" sz="3300" b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bánh</a:t>
            </a:r>
            <a:r>
              <a:rPr lang="en-US" sz="33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b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33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0" indent="-457200">
              <a:buFontTx/>
              <a:buChar char="-"/>
            </a:pPr>
            <a:r>
              <a:rPr lang="en-US" sz="3300" b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Quãng</a:t>
            </a:r>
            <a:r>
              <a:rPr lang="en-US" sz="33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b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3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b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33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b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3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b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3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b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3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b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bánh</a:t>
            </a:r>
            <a:r>
              <a:rPr lang="en-US" sz="33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b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3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b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lăn</a:t>
            </a:r>
            <a:r>
              <a:rPr lang="en-US" sz="33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b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3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10 </a:t>
            </a:r>
            <a:r>
              <a:rPr lang="en-US" sz="3300" b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vòng</a:t>
            </a:r>
            <a:r>
              <a:rPr lang="en-US" sz="33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300" b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3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b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3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b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3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b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3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b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3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b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vòng</a:t>
            </a:r>
            <a:r>
              <a:rPr lang="en-US" sz="33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b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lăn</a:t>
            </a:r>
            <a:r>
              <a:rPr lang="en-US" sz="33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b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3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b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bánh</a:t>
            </a:r>
            <a:r>
              <a:rPr lang="en-US" sz="33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b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33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20658" y="3845004"/>
            <a:ext cx="427123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00" dirty="0">
                <a:latin typeface="Times New Roman" pitchFamily="18" charset="0"/>
                <a:cs typeface="Times New Roman" pitchFamily="18" charset="0"/>
              </a:rPr>
              <a:t>Chu vi </a:t>
            </a:r>
            <a:r>
              <a:rPr lang="en-US" sz="3300" dirty="0" err="1">
                <a:latin typeface="Times New Roman" pitchFamily="18" charset="0"/>
                <a:cs typeface="Times New Roman" pitchFamily="18" charset="0"/>
              </a:rPr>
              <a:t>bánh</a:t>
            </a:r>
            <a:r>
              <a:rPr lang="en-US" sz="3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3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endParaRPr lang="en-US" sz="33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94736253"/>
              </p:ext>
            </p:extLst>
          </p:nvPr>
        </p:nvGraphicFramePr>
        <p:xfrm>
          <a:off x="228601" y="4472094"/>
          <a:ext cx="3352800" cy="6333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81" name="Equation" r:id="rId4" imgW="1143000" imgH="215640" progId="Equation.3">
                  <p:embed/>
                </p:oleObj>
              </mc:Choice>
              <mc:Fallback>
                <p:oleObj name="Equation" r:id="rId4" imgW="1143000" imgH="215640" progId="Equation.3">
                  <p:embed/>
                  <p:pic>
                    <p:nvPicPr>
                      <p:cNvPr id="3" name="Object 2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28601" y="4472094"/>
                        <a:ext cx="3352800" cy="63330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20658" y="5140404"/>
            <a:ext cx="411422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00" dirty="0">
                <a:latin typeface="Times New Roman" pitchFamily="18" charset="0"/>
                <a:cs typeface="Times New Roman" pitchFamily="18" charset="0"/>
              </a:rPr>
              <a:t>Chu vi </a:t>
            </a:r>
            <a:r>
              <a:rPr lang="en-US" sz="3300" dirty="0" err="1">
                <a:latin typeface="Times New Roman" pitchFamily="18" charset="0"/>
                <a:cs typeface="Times New Roman" pitchFamily="18" charset="0"/>
              </a:rPr>
              <a:t>bánh</a:t>
            </a:r>
            <a:r>
              <a:rPr lang="en-US" sz="3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3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3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endParaRPr lang="en-US" sz="33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36332285"/>
              </p:ext>
            </p:extLst>
          </p:nvPr>
        </p:nvGraphicFramePr>
        <p:xfrm>
          <a:off x="228600" y="5844721"/>
          <a:ext cx="3200400" cy="6322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82" name="Equation" r:id="rId6" imgW="1091880" imgH="215640" progId="Equation.3">
                  <p:embed/>
                </p:oleObj>
              </mc:Choice>
              <mc:Fallback>
                <p:oleObj name="Equation" r:id="rId6" imgW="1091880" imgH="215640" progId="Equation.3">
                  <p:embed/>
                  <p:pic>
                    <p:nvPicPr>
                      <p:cNvPr id="9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5844721"/>
                        <a:ext cx="3200400" cy="63227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4343400" y="3436982"/>
            <a:ext cx="4922397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00" dirty="0" err="1">
                <a:latin typeface="Times New Roman" pitchFamily="18" charset="0"/>
                <a:cs typeface="Times New Roman" pitchFamily="18" charset="0"/>
              </a:rPr>
              <a:t>Quãng</a:t>
            </a:r>
            <a:r>
              <a:rPr lang="en-US" sz="3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3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>
                <a:latin typeface="Times New Roman" pitchFamily="18" charset="0"/>
                <a:cs typeface="Times New Roman" pitchFamily="18" charset="0"/>
              </a:rPr>
              <a:t>bánh</a:t>
            </a:r>
            <a:r>
              <a:rPr lang="en-US" sz="3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>
                <a:latin typeface="Times New Roman" pitchFamily="18" charset="0"/>
                <a:cs typeface="Times New Roman" pitchFamily="18" charset="0"/>
              </a:rPr>
              <a:t>lăn</a:t>
            </a:r>
            <a:r>
              <a:rPr lang="en-US" sz="3300" dirty="0">
                <a:latin typeface="Times New Roman" pitchFamily="18" charset="0"/>
                <a:cs typeface="Times New Roman" pitchFamily="18" charset="0"/>
              </a:rPr>
              <a:t> 10 </a:t>
            </a:r>
            <a:r>
              <a:rPr lang="en-US" sz="3300" dirty="0" err="1">
                <a:latin typeface="Times New Roman" pitchFamily="18" charset="0"/>
                <a:cs typeface="Times New Roman" pitchFamily="18" charset="0"/>
              </a:rPr>
              <a:t>vòng</a:t>
            </a:r>
            <a:r>
              <a:rPr lang="en-US" sz="3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3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endParaRPr lang="en-US" sz="33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22810" y="3311604"/>
            <a:ext cx="122351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00" u="sng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endParaRPr lang="en-US" sz="3300" u="sng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33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65930574"/>
              </p:ext>
            </p:extLst>
          </p:nvPr>
        </p:nvGraphicFramePr>
        <p:xfrm>
          <a:off x="4419600" y="4439900"/>
          <a:ext cx="2633662" cy="6129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83" name="Equation" r:id="rId8" imgW="927000" imgH="215640" progId="Equation.3">
                  <p:embed/>
                </p:oleObj>
              </mc:Choice>
              <mc:Fallback>
                <p:oleObj name="Equation" r:id="rId8" imgW="927000" imgH="215640" progId="Equation.3">
                  <p:embed/>
                  <p:pic>
                    <p:nvPicPr>
                      <p:cNvPr id="12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4439900"/>
                        <a:ext cx="2633662" cy="61290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4419599" y="4861173"/>
            <a:ext cx="4846197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>
                <a:latin typeface="Times New Roman" pitchFamily="18" charset="0"/>
                <a:cs typeface="Times New Roman" pitchFamily="18" charset="0"/>
              </a:rPr>
              <a:t>vòng</a:t>
            </a:r>
            <a:r>
              <a:rPr lang="en-US" sz="3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>
                <a:latin typeface="Times New Roman" pitchFamily="18" charset="0"/>
                <a:cs typeface="Times New Roman" pitchFamily="18" charset="0"/>
              </a:rPr>
              <a:t>lăn</a:t>
            </a:r>
            <a:r>
              <a:rPr lang="en-US" sz="3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>
                <a:latin typeface="Times New Roman" pitchFamily="18" charset="0"/>
                <a:cs typeface="Times New Roman" pitchFamily="18" charset="0"/>
              </a:rPr>
              <a:t>bánh</a:t>
            </a:r>
            <a:r>
              <a:rPr lang="en-US" sz="3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33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3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3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endParaRPr lang="en-US" sz="33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19194122"/>
              </p:ext>
            </p:extLst>
          </p:nvPr>
        </p:nvGraphicFramePr>
        <p:xfrm>
          <a:off x="5105400" y="5715000"/>
          <a:ext cx="3700462" cy="10794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84" name="Equation" r:id="rId10" imgW="1434960" imgH="419040" progId="Equation.3">
                  <p:embed/>
                </p:oleObj>
              </mc:Choice>
              <mc:Fallback>
                <p:oleObj name="Equation" r:id="rId10" imgW="1434960" imgH="419040" progId="Equation.3">
                  <p:embed/>
                  <p:pic>
                    <p:nvPicPr>
                      <p:cNvPr id="14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5400" y="5715000"/>
                        <a:ext cx="3700462" cy="107940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60651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7" grpId="1"/>
      <p:bldP spid="6" grpId="0"/>
      <p:bldP spid="8" grpId="0"/>
      <p:bldP spid="10" grpId="0"/>
      <p:bldP spid="11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151981" y="922676"/>
            <a:ext cx="8839620" cy="1067031"/>
            <a:chOff x="151980" y="66078"/>
            <a:chExt cx="8839620" cy="1066753"/>
          </a:xfrm>
        </p:grpSpPr>
        <p:sp>
          <p:nvSpPr>
            <p:cNvPr id="5" name="Rounded Rectangle 4"/>
            <p:cNvSpPr/>
            <p:nvPr/>
          </p:nvSpPr>
          <p:spPr>
            <a:xfrm>
              <a:off x="626669" y="97929"/>
              <a:ext cx="8364931" cy="1017681"/>
            </a:xfrm>
            <a:prstGeom prst="roundRect">
              <a:avLst>
                <a:gd name="adj" fmla="val 9218"/>
              </a:avLst>
            </a:prstGeom>
            <a:gradFill flip="none" rotWithShape="1">
              <a:gsLst>
                <a:gs pos="0">
                  <a:srgbClr val="FFE5D8">
                    <a:shade val="30000"/>
                    <a:satMod val="115000"/>
                  </a:srgbClr>
                </a:gs>
                <a:gs pos="31000">
                  <a:srgbClr val="FFE5D8">
                    <a:shade val="67500"/>
                    <a:satMod val="115000"/>
                  </a:srgbClr>
                </a:gs>
                <a:gs pos="100000">
                  <a:schemeClr val="bg1"/>
                </a:gs>
              </a:gsLst>
              <a:lin ang="18900000" scaled="1"/>
              <a:tileRect/>
            </a:gra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" name="Oval 5"/>
            <p:cNvSpPr/>
            <p:nvPr/>
          </p:nvSpPr>
          <p:spPr>
            <a:xfrm>
              <a:off x="213552" y="83299"/>
              <a:ext cx="1049532" cy="104953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" name="Oval 6"/>
            <p:cNvSpPr/>
            <p:nvPr/>
          </p:nvSpPr>
          <p:spPr>
            <a:xfrm>
              <a:off x="151980" y="66078"/>
              <a:ext cx="1049532" cy="104953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599426" y="244595"/>
              <a:ext cx="7209130" cy="7732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026">
                  <a:latin typeface="Times New Roman" pitchFamily="18" charset="0"/>
                  <a:cs typeface="Times New Roman" pitchFamily="18" charset="0"/>
                </a:rPr>
                <a:t>Vẽ lại </a:t>
              </a:r>
              <a:r>
                <a:rPr lang="en-US" sz="2026">
                  <a:latin typeface="Times New Roman" pitchFamily="18" charset="0"/>
                  <a:cs typeface="Times New Roman" pitchFamily="18" charset="0"/>
                </a:rPr>
                <a:t>các</a:t>
              </a:r>
              <a:r>
                <a:rPr lang="vi-VN" sz="2026">
                  <a:latin typeface="Times New Roman" pitchFamily="18" charset="0"/>
                  <a:cs typeface="Times New Roman" pitchFamily="18" charset="0"/>
                </a:rPr>
                <a:t> hình (tạo bởi các cung tròn) dưới đây và tính chu vi mỗi hình (có </a:t>
              </a:r>
              <a:r>
                <a:rPr lang="vi-VN" sz="2400">
                  <a:latin typeface="Times New Roman" pitchFamily="18" charset="0"/>
                  <a:cs typeface="Times New Roman" pitchFamily="18" charset="0"/>
                </a:rPr>
                <a:t>gạch</a:t>
              </a:r>
              <a:r>
                <a:rPr lang="vi-VN" sz="2026">
                  <a:latin typeface="Times New Roman" pitchFamily="18" charset="0"/>
                  <a:cs typeface="Times New Roman" pitchFamily="18" charset="0"/>
                </a:rPr>
                <a:t> chéo):</a:t>
              </a:r>
              <a:endParaRPr lang="en-US" sz="2026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427307" y="72390"/>
              <a:ext cx="496006" cy="900158"/>
            </a:xfrm>
            <a:prstGeom prst="rect">
              <a:avLst/>
            </a:prstGeom>
            <a:noFill/>
          </p:spPr>
          <p:txBody>
            <a:bodyPr wrap="none" lIns="68598" tIns="34299" rIns="68598" bIns="34299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en-US" sz="5401" b="1" spc="5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.VnCentury SchoolbookH" pitchFamily="34" charset="0"/>
                </a:rPr>
                <a:t>1</a:t>
              </a: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213553" y="2066409"/>
            <a:ext cx="1381706" cy="404093"/>
          </a:xfrm>
          <a:prstGeom prst="rect">
            <a:avLst/>
          </a:prstGeom>
          <a:noFill/>
        </p:spPr>
        <p:txBody>
          <a:bodyPr wrap="square" lIns="91448" tIns="45724" rIns="91448" bIns="45724" rtlCol="0">
            <a:spAutoFit/>
          </a:bodyPr>
          <a:lstStyle/>
          <a:p>
            <a:pPr marL="342931" indent="-342931">
              <a:buFont typeface="Wingdings" pitchFamily="2" charset="2"/>
              <a:buChar char="v"/>
            </a:pPr>
            <a:r>
              <a:rPr lang="en-US" sz="2026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026">
                <a:latin typeface="Times New Roman" pitchFamily="18" charset="0"/>
                <a:cs typeface="Times New Roman" pitchFamily="18" charset="0"/>
              </a:rPr>
              <a:t> :</a:t>
            </a:r>
            <a:endParaRPr lang="vi-VN" sz="135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03527" y="2364477"/>
            <a:ext cx="5202005" cy="831005"/>
          </a:xfrm>
          <a:prstGeom prst="rect">
            <a:avLst/>
          </a:prstGeom>
          <a:noFill/>
        </p:spPr>
        <p:txBody>
          <a:bodyPr wrap="square" lIns="91448" tIns="45724" rIns="91448" bIns="45724" rtlCol="0">
            <a:spAutoFit/>
          </a:bodyPr>
          <a:lstStyle/>
          <a:p>
            <a:r>
              <a:rPr lang="vi-VN" sz="2400">
                <a:latin typeface="Times New Roman" pitchFamily="18" charset="0"/>
                <a:cs typeface="Times New Roman" pitchFamily="18" charset="0"/>
              </a:rPr>
              <a:t>Phần gạch chéo là đường tròn đường kính d = 4cm</a:t>
            </a:r>
          </a:p>
        </p:txBody>
      </p:sp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8352558"/>
              </p:ext>
            </p:extLst>
          </p:nvPr>
        </p:nvGraphicFramePr>
        <p:xfrm>
          <a:off x="532181" y="3947838"/>
          <a:ext cx="1331796" cy="4529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62" name="Equation" r:id="rId4" imgW="520560" imgH="177480" progId="Equation.DSMT4">
                  <p:embed/>
                </p:oleObj>
              </mc:Choice>
              <mc:Fallback>
                <p:oleObj name="Equation" r:id="rId4" imgW="520560" imgH="177480" progId="Equation.DSMT4">
                  <p:embed/>
                  <p:pic>
                    <p:nvPicPr>
                      <p:cNvPr id="25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2181" y="3947838"/>
                        <a:ext cx="1331796" cy="45296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" name="Group 3"/>
          <p:cNvGrpSpPr/>
          <p:nvPr/>
        </p:nvGrpSpPr>
        <p:grpSpPr>
          <a:xfrm>
            <a:off x="6115452" y="2100989"/>
            <a:ext cx="2876148" cy="2699969"/>
            <a:chOff x="8151812" y="1658779"/>
            <a:chExt cx="3833866" cy="3599021"/>
          </a:xfrm>
        </p:grpSpPr>
        <p:sp>
          <p:nvSpPr>
            <p:cNvPr id="31" name="Rounded Rectangle 30"/>
            <p:cNvSpPr/>
            <p:nvPr/>
          </p:nvSpPr>
          <p:spPr>
            <a:xfrm>
              <a:off x="8151812" y="1658779"/>
              <a:ext cx="3833866" cy="3599021"/>
            </a:xfrm>
            <a:prstGeom prst="roundRect">
              <a:avLst>
                <a:gd name="adj" fmla="val 3918"/>
              </a:avLst>
            </a:prstGeom>
            <a:solidFill>
              <a:schemeClr val="accent3">
                <a:lumMod val="20000"/>
                <a:lumOff val="8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pic>
          <p:nvPicPr>
            <p:cNvPr id="300540" name="Picture 508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81176" y="1791414"/>
              <a:ext cx="2628186" cy="26281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3" name="Straight Arrow Connector 2"/>
            <p:cNvCxnSpPr/>
            <p:nvPr/>
          </p:nvCxnSpPr>
          <p:spPr>
            <a:xfrm>
              <a:off x="8837612" y="4419600"/>
              <a:ext cx="2438400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stealth" w="med" len="med"/>
              <a:tailEnd type="stealth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/>
            <p:nvPr/>
          </p:nvCxnSpPr>
          <p:spPr>
            <a:xfrm rot="5400000">
              <a:off x="7542212" y="3105507"/>
              <a:ext cx="2438400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stealth" w="med" len="med"/>
              <a:tailEnd type="stealth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33" name="Object 32"/>
            <p:cNvGraphicFramePr>
              <a:graphicFrameLocks noChangeAspect="1"/>
            </p:cNvGraphicFramePr>
            <p:nvPr/>
          </p:nvGraphicFramePr>
          <p:xfrm>
            <a:off x="9931119" y="4457575"/>
            <a:ext cx="328299" cy="1906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463" name="Equation" r:id="rId7" imgW="304560" imgH="177480" progId="Equation.DSMT4">
                    <p:embed/>
                  </p:oleObj>
                </mc:Choice>
                <mc:Fallback>
                  <p:oleObj name="Equation" r:id="rId7" imgW="304560" imgH="177480" progId="Equation.DSMT4">
                    <p:embed/>
                    <p:pic>
                      <p:nvPicPr>
                        <p:cNvPr id="33" name="Object 3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931119" y="4457575"/>
                          <a:ext cx="328299" cy="1906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1" name="Object 40"/>
            <p:cNvGraphicFramePr>
              <a:graphicFrameLocks noChangeAspect="1"/>
            </p:cNvGraphicFramePr>
            <p:nvPr/>
          </p:nvGraphicFramePr>
          <p:xfrm>
            <a:off x="8433113" y="3010194"/>
            <a:ext cx="328299" cy="1906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464" name="Equation" r:id="rId9" imgW="304560" imgH="177480" progId="Equation.DSMT4">
                    <p:embed/>
                  </p:oleObj>
                </mc:Choice>
                <mc:Fallback>
                  <p:oleObj name="Equation" r:id="rId9" imgW="304560" imgH="177480" progId="Equation.DSMT4">
                    <p:embed/>
                    <p:pic>
                      <p:nvPicPr>
                        <p:cNvPr id="41" name="Object 4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433113" y="3010194"/>
                          <a:ext cx="328299" cy="1906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7" name="TextBox 46"/>
            <p:cNvSpPr txBox="1"/>
            <p:nvPr/>
          </p:nvSpPr>
          <p:spPr>
            <a:xfrm>
              <a:off x="9447569" y="4724400"/>
              <a:ext cx="1295400" cy="430785"/>
            </a:xfrm>
            <a:prstGeom prst="rect">
              <a:avLst/>
            </a:prstGeom>
            <a:noFill/>
          </p:spPr>
          <p:txBody>
            <a:bodyPr wrap="square" lIns="91448" tIns="45724" rIns="91448" bIns="45724" rtlCol="0">
              <a:spAutoFit/>
            </a:bodyPr>
            <a:lstStyle/>
            <a:p>
              <a:r>
                <a:rPr lang="en-US" sz="1500" i="1">
                  <a:latin typeface="Times New Roman" pitchFamily="18" charset="0"/>
                  <a:cs typeface="Times New Roman" pitchFamily="18" charset="0"/>
                </a:rPr>
                <a:t>Hình (a)</a:t>
              </a:r>
              <a:endParaRPr lang="vi-VN" sz="1500" i="1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48" name="TextBox 47"/>
          <p:cNvSpPr txBox="1"/>
          <p:nvPr/>
        </p:nvSpPr>
        <p:spPr>
          <a:xfrm>
            <a:off x="427308" y="3429000"/>
            <a:ext cx="3382692" cy="461673"/>
          </a:xfrm>
          <a:prstGeom prst="rect">
            <a:avLst/>
          </a:prstGeom>
          <a:noFill/>
        </p:spPr>
        <p:txBody>
          <a:bodyPr wrap="square" lIns="91448" tIns="45724" rIns="91448" bIns="45724" rtlCol="0">
            <a:spAutoFit/>
          </a:bodyPr>
          <a:lstStyle/>
          <a:p>
            <a:r>
              <a:rPr lang="vi-VN" sz="2400">
                <a:latin typeface="Times New Roman" pitchFamily="18" charset="0"/>
                <a:cs typeface="Times New Roman" pitchFamily="18" charset="0"/>
              </a:rPr>
              <a:t>⇒ Chu vi của hình là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graphicFrame>
        <p:nvGraphicFramePr>
          <p:cNvPr id="49" name="Object 4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85983019"/>
              </p:ext>
            </p:extLst>
          </p:nvPr>
        </p:nvGraphicFramePr>
        <p:xfrm>
          <a:off x="1832662" y="3947838"/>
          <a:ext cx="3483350" cy="525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65" name="Equation" r:id="rId10" imgW="1346040" imgH="203040" progId="Equation.DSMT4">
                  <p:embed/>
                </p:oleObj>
              </mc:Choice>
              <mc:Fallback>
                <p:oleObj name="Equation" r:id="rId10" imgW="1346040" imgH="203040" progId="Equation.DSMT4">
                  <p:embed/>
                  <p:pic>
                    <p:nvPicPr>
                      <p:cNvPr id="49" name="Object 4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2662" y="3947838"/>
                        <a:ext cx="3483350" cy="525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Oval 9">
            <a:extLst>
              <a:ext uri="{FF2B5EF4-FFF2-40B4-BE49-F238E27FC236}">
                <a16:creationId xmlns:a16="http://schemas.microsoft.com/office/drawing/2014/main" xmlns="" id="{C8D6B277-3385-4ABE-A469-52A309798E3B}"/>
              </a:ext>
            </a:extLst>
          </p:cNvPr>
          <p:cNvSpPr/>
          <p:nvPr/>
        </p:nvSpPr>
        <p:spPr>
          <a:xfrm>
            <a:off x="34677" y="908488"/>
            <a:ext cx="1381706" cy="1074905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Bài 70</a:t>
            </a:r>
          </a:p>
        </p:txBody>
      </p:sp>
    </p:spTree>
    <p:extLst>
      <p:ext uri="{BB962C8B-B14F-4D97-AF65-F5344CB8AC3E}">
        <p14:creationId xmlns:p14="http://schemas.microsoft.com/office/powerpoint/2010/main" val="971054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32" grpId="0"/>
      <p:bldP spid="4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28600"/>
            <a:ext cx="4039036" cy="3733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862" y="252984"/>
            <a:ext cx="4115374" cy="403916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16532"/>
            <a:ext cx="7696200" cy="2541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795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9857" y="0"/>
            <a:ext cx="4058099" cy="408211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2836" y="-304800"/>
            <a:ext cx="4401164" cy="443927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57600"/>
            <a:ext cx="9144000" cy="3112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4365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0" y="3518"/>
            <a:ext cx="9240982" cy="675356"/>
          </a:xfrm>
          <a:gradFill>
            <a:gsLst>
              <a:gs pos="0">
                <a:srgbClr val="D204B5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rmAutofit/>
          </a:bodyPr>
          <a:lstStyle/>
          <a:p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>
                <a:latin typeface="Times New Roman" pitchFamily="18" charset="0"/>
                <a:cs typeface="Times New Roman" pitchFamily="18" charset="0"/>
              </a:rPr>
              <a:t>71 </a:t>
            </a:r>
            <a:r>
              <a:rPr lang="en-US" sz="3600" b="1" smtClean="0">
                <a:latin typeface="Times New Roman" pitchFamily="18" charset="0"/>
                <a:cs typeface="Times New Roman" pitchFamily="18" charset="0"/>
              </a:rPr>
              <a:t>(SGK/96)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-6927" y="533400"/>
            <a:ext cx="908165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bởi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cung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lượt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B, C, D, A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kích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thước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ABCD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1 cm).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xoắn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AEFGH.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xoắn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1752599" y="636783"/>
            <a:ext cx="5572005" cy="6079854"/>
            <a:chOff x="1752599" y="636783"/>
            <a:chExt cx="5572005" cy="6079854"/>
          </a:xfrm>
        </p:grpSpPr>
        <p:sp>
          <p:nvSpPr>
            <p:cNvPr id="34" name="Rectangle 33"/>
            <p:cNvSpPr/>
            <p:nvPr/>
          </p:nvSpPr>
          <p:spPr>
            <a:xfrm>
              <a:off x="4505204" y="3458707"/>
              <a:ext cx="731520" cy="73152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Pie 34"/>
            <p:cNvSpPr/>
            <p:nvPr/>
          </p:nvSpPr>
          <p:spPr>
            <a:xfrm>
              <a:off x="4509014" y="2733537"/>
              <a:ext cx="1463040" cy="1463040"/>
            </a:xfrm>
            <a:prstGeom prst="pie">
              <a:avLst>
                <a:gd name="adj1" fmla="val 10822683"/>
                <a:gd name="adj2" fmla="val 16200000"/>
              </a:avLst>
            </a:prstGeom>
            <a:noFill/>
            <a:ln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6" name="Pie 35"/>
            <p:cNvSpPr/>
            <p:nvPr/>
          </p:nvSpPr>
          <p:spPr>
            <a:xfrm rot="10800000">
              <a:off x="2295405" y="2073136"/>
              <a:ext cx="4404360" cy="4225290"/>
            </a:xfrm>
            <a:prstGeom prst="pie">
              <a:avLst>
                <a:gd name="adj1" fmla="val 10804038"/>
                <a:gd name="adj2" fmla="val 16200000"/>
              </a:avLst>
            </a:prstGeom>
            <a:noFill/>
            <a:ln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7" name="Pie 36"/>
            <p:cNvSpPr/>
            <p:nvPr/>
          </p:nvSpPr>
          <p:spPr>
            <a:xfrm rot="16200000">
              <a:off x="1666320" y="765248"/>
              <a:ext cx="5647995" cy="5418362"/>
            </a:xfrm>
            <a:prstGeom prst="pie">
              <a:avLst>
                <a:gd name="adj1" fmla="val 10804038"/>
                <a:gd name="adj2" fmla="val 16200000"/>
              </a:avLst>
            </a:prstGeom>
            <a:noFill/>
            <a:ln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8" name="Pie 37"/>
            <p:cNvSpPr/>
            <p:nvPr/>
          </p:nvSpPr>
          <p:spPr>
            <a:xfrm rot="5400000">
              <a:off x="3776223" y="2733537"/>
              <a:ext cx="2923541" cy="2923541"/>
            </a:xfrm>
            <a:prstGeom prst="pie">
              <a:avLst>
                <a:gd name="adj1" fmla="val 10800301"/>
                <a:gd name="adj2" fmla="val 16200000"/>
              </a:avLst>
            </a:prstGeom>
            <a:noFill/>
            <a:ln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9" name="Arc 38"/>
            <p:cNvSpPr/>
            <p:nvPr/>
          </p:nvSpPr>
          <p:spPr>
            <a:xfrm rot="16200000">
              <a:off x="4514728" y="2720201"/>
              <a:ext cx="1447801" cy="1466850"/>
            </a:xfrm>
            <a:prstGeom prst="arc">
              <a:avLst/>
            </a:prstGeom>
            <a:ln w="28575">
              <a:solidFill>
                <a:srgbClr val="FF00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Arc 39"/>
            <p:cNvSpPr/>
            <p:nvPr/>
          </p:nvSpPr>
          <p:spPr>
            <a:xfrm>
              <a:off x="3776224" y="2733536"/>
              <a:ext cx="2923542" cy="2923541"/>
            </a:xfrm>
            <a:prstGeom prst="arc">
              <a:avLst>
                <a:gd name="adj1" fmla="val 16200000"/>
                <a:gd name="adj2" fmla="val 21529730"/>
              </a:avLst>
            </a:prstGeom>
            <a:ln w="28575">
              <a:solidFill>
                <a:srgbClr val="FF00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Arc 40"/>
            <p:cNvSpPr/>
            <p:nvPr/>
          </p:nvSpPr>
          <p:spPr>
            <a:xfrm rot="5400000">
              <a:off x="2384937" y="1983602"/>
              <a:ext cx="4225293" cy="4404360"/>
            </a:xfrm>
            <a:prstGeom prst="arc">
              <a:avLst>
                <a:gd name="adj1" fmla="val 16232186"/>
                <a:gd name="adj2" fmla="val 23078"/>
              </a:avLst>
            </a:prstGeom>
            <a:ln w="28575">
              <a:solidFill>
                <a:srgbClr val="FF00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Arc 41"/>
            <p:cNvSpPr/>
            <p:nvPr/>
          </p:nvSpPr>
          <p:spPr>
            <a:xfrm rot="10800000">
              <a:off x="1781134" y="636783"/>
              <a:ext cx="5543470" cy="5679744"/>
            </a:xfrm>
            <a:prstGeom prst="arc">
              <a:avLst>
                <a:gd name="adj1" fmla="val 16232186"/>
                <a:gd name="adj2" fmla="val 23078"/>
              </a:avLst>
            </a:prstGeom>
            <a:ln w="28575">
              <a:solidFill>
                <a:srgbClr val="FF00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4152899" y="3088730"/>
              <a:ext cx="48573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Times New Roman" pitchFamily="18" charset="0"/>
                  <a:cs typeface="Times New Roman" pitchFamily="18" charset="0"/>
                </a:rPr>
                <a:t>A</a:t>
              </a: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5257799" y="3190330"/>
              <a:ext cx="48573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Times New Roman" pitchFamily="18" charset="0"/>
                  <a:cs typeface="Times New Roman" pitchFamily="18" charset="0"/>
                </a:rPr>
                <a:t>B</a:t>
              </a: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5105399" y="4134455"/>
              <a:ext cx="48573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Times New Roman" pitchFamily="18" charset="0"/>
                  <a:cs typeface="Times New Roman" pitchFamily="18" charset="0"/>
                </a:rPr>
                <a:t>C</a:t>
              </a: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4114799" y="4033430"/>
              <a:ext cx="48573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Times New Roman" pitchFamily="18" charset="0"/>
                  <a:cs typeface="Times New Roman" pitchFamily="18" charset="0"/>
                </a:rPr>
                <a:t>D</a:t>
              </a: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5029199" y="2344947"/>
              <a:ext cx="48573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Times New Roman" pitchFamily="18" charset="0"/>
                  <a:cs typeface="Times New Roman" pitchFamily="18" charset="0"/>
                </a:rPr>
                <a:t>E</a:t>
              </a: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6632534" y="4039265"/>
              <a:ext cx="48573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Times New Roman" pitchFamily="18" charset="0"/>
                  <a:cs typeface="Times New Roman" pitchFamily="18" charset="0"/>
                </a:rPr>
                <a:t>F</a:t>
              </a: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1752599" y="3391565"/>
              <a:ext cx="48573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Times New Roman" pitchFamily="18" charset="0"/>
                  <a:cs typeface="Times New Roman" pitchFamily="18" charset="0"/>
                </a:rPr>
                <a:t>H</a:t>
              </a: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4179489" y="6316527"/>
              <a:ext cx="48573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Times New Roman" pitchFamily="18" charset="0"/>
                  <a:cs typeface="Times New Roman" pitchFamily="18" charset="0"/>
                </a:rPr>
                <a:t>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78700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518"/>
            <a:ext cx="9240982" cy="675356"/>
          </a:xfrm>
          <a:gradFill>
            <a:gsLst>
              <a:gs pos="0">
                <a:srgbClr val="D204B5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rmAutofit/>
          </a:bodyPr>
          <a:lstStyle/>
          <a:p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>
                <a:latin typeface="Times New Roman" pitchFamily="18" charset="0"/>
                <a:cs typeface="Times New Roman" pitchFamily="18" charset="0"/>
              </a:rPr>
              <a:t>71 </a:t>
            </a:r>
            <a:r>
              <a:rPr lang="en-US" sz="3600" b="1" smtClean="0">
                <a:latin typeface="Times New Roman" pitchFamily="18" charset="0"/>
                <a:cs typeface="Times New Roman" pitchFamily="18" charset="0"/>
              </a:rPr>
              <a:t>(SGK/96)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6927" y="533400"/>
            <a:ext cx="908165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bởi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cung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lượt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B, C, D, A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kích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thước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ABCD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1 cm).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xoắn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AEFGH.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xoắn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12618" y="1884219"/>
            <a:ext cx="34994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u="sng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600" b="1" u="sng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3600" b="1" u="sng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76200" y="2507467"/>
            <a:ext cx="45408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ABCD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1 cm</a:t>
            </a:r>
          </a:p>
          <a:p>
            <a:endParaRPr lang="en-US" sz="2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-76200" y="2922965"/>
            <a:ext cx="5486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cung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AE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B,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bán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kính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en-US" sz="22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82130945"/>
              </p:ext>
            </p:extLst>
          </p:nvPr>
        </p:nvGraphicFramePr>
        <p:xfrm>
          <a:off x="391392" y="3306041"/>
          <a:ext cx="2351808" cy="5039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05" name="Equation" r:id="rId4" imgW="1066680" imgH="228600" progId="Equation.3">
                  <p:embed/>
                </p:oleObj>
              </mc:Choice>
              <mc:Fallback>
                <p:oleObj name="Equation" r:id="rId4" imgW="1066680" imgH="228600" progId="Equation.3">
                  <p:embed/>
                  <p:pic>
                    <p:nvPicPr>
                      <p:cNvPr id="3" name="Object 2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91392" y="3306041"/>
                        <a:ext cx="2351808" cy="50395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-76200" y="3733800"/>
            <a:ext cx="51608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cung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EF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C,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bán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kính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en-US" sz="2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-20782" y="4688591"/>
            <a:ext cx="504998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cung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FG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D,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bán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kính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en-US" sz="2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-90055" y="5583704"/>
            <a:ext cx="8077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cung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GH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A,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kính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7424710"/>
              </p:ext>
            </p:extLst>
          </p:nvPr>
        </p:nvGraphicFramePr>
        <p:xfrm>
          <a:off x="330200" y="4156560"/>
          <a:ext cx="2641600" cy="5467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06" name="Equation" r:id="rId6" imgW="1104840" imgH="228600" progId="Equation.3">
                  <p:embed/>
                </p:oleObj>
              </mc:Choice>
              <mc:Fallback>
                <p:oleObj name="Equation" r:id="rId6" imgW="1104840" imgH="228600" progId="Equation.3">
                  <p:embed/>
                  <p:pic>
                    <p:nvPicPr>
                      <p:cNvPr id="12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0200" y="4156560"/>
                        <a:ext cx="2641600" cy="54673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64329588"/>
              </p:ext>
            </p:extLst>
          </p:nvPr>
        </p:nvGraphicFramePr>
        <p:xfrm>
          <a:off x="381001" y="5173339"/>
          <a:ext cx="2362199" cy="5221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07" name="Equation" r:id="rId8" imgW="1091880" imgH="241200" progId="Equation.3">
                  <p:embed/>
                </p:oleObj>
              </mc:Choice>
              <mc:Fallback>
                <p:oleObj name="Equation" r:id="rId8" imgW="1091880" imgH="241200" progId="Equation.3">
                  <p:embed/>
                  <p:pic>
                    <p:nvPicPr>
                      <p:cNvPr id="13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1" y="5173339"/>
                        <a:ext cx="2362199" cy="52218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0906813"/>
              </p:ext>
            </p:extLst>
          </p:nvPr>
        </p:nvGraphicFramePr>
        <p:xfrm>
          <a:off x="304800" y="6096000"/>
          <a:ext cx="2265218" cy="4690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08" name="Equation" r:id="rId10" imgW="1104840" imgH="228600" progId="Equation.3">
                  <p:embed/>
                </p:oleObj>
              </mc:Choice>
              <mc:Fallback>
                <p:oleObj name="Equation" r:id="rId10" imgW="1104840" imgH="228600" progId="Equation.3">
                  <p:embed/>
                  <p:pic>
                    <p:nvPicPr>
                      <p:cNvPr id="14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6096000"/>
                        <a:ext cx="2265218" cy="46909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" name="Rectangle 41"/>
          <p:cNvSpPr/>
          <p:nvPr/>
        </p:nvSpPr>
        <p:spPr>
          <a:xfrm>
            <a:off x="6762670" y="3343742"/>
            <a:ext cx="731520" cy="73152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Pie 42"/>
          <p:cNvSpPr/>
          <p:nvPr/>
        </p:nvSpPr>
        <p:spPr>
          <a:xfrm>
            <a:off x="6766480" y="2618572"/>
            <a:ext cx="1463040" cy="1463040"/>
          </a:xfrm>
          <a:prstGeom prst="pie">
            <a:avLst>
              <a:gd name="adj1" fmla="val 10822683"/>
              <a:gd name="adj2" fmla="val 16200000"/>
            </a:avLst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4" name="Pie 43"/>
          <p:cNvSpPr/>
          <p:nvPr/>
        </p:nvSpPr>
        <p:spPr>
          <a:xfrm rot="10800000">
            <a:off x="4552871" y="1958171"/>
            <a:ext cx="4404360" cy="4225290"/>
          </a:xfrm>
          <a:prstGeom prst="pie">
            <a:avLst>
              <a:gd name="adj1" fmla="val 10804038"/>
              <a:gd name="adj2" fmla="val 16200000"/>
            </a:avLst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5" name="Pie 44"/>
          <p:cNvSpPr/>
          <p:nvPr/>
        </p:nvSpPr>
        <p:spPr>
          <a:xfrm rot="16200000">
            <a:off x="3923786" y="650283"/>
            <a:ext cx="5647995" cy="5418362"/>
          </a:xfrm>
          <a:prstGeom prst="pie">
            <a:avLst>
              <a:gd name="adj1" fmla="val 10804038"/>
              <a:gd name="adj2" fmla="val 16200000"/>
            </a:avLst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6" name="Pie 45"/>
          <p:cNvSpPr/>
          <p:nvPr/>
        </p:nvSpPr>
        <p:spPr>
          <a:xfrm rot="5400000">
            <a:off x="6033689" y="2618572"/>
            <a:ext cx="2923541" cy="2923541"/>
          </a:xfrm>
          <a:prstGeom prst="pie">
            <a:avLst>
              <a:gd name="adj1" fmla="val 10800301"/>
              <a:gd name="adj2" fmla="val 16200000"/>
            </a:avLst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7" name="Arc 46"/>
          <p:cNvSpPr/>
          <p:nvPr/>
        </p:nvSpPr>
        <p:spPr>
          <a:xfrm rot="16200000">
            <a:off x="6772194" y="2605236"/>
            <a:ext cx="1447801" cy="1466850"/>
          </a:xfrm>
          <a:prstGeom prst="arc">
            <a:avLst/>
          </a:prstGeom>
          <a:ln w="28575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Arc 47"/>
          <p:cNvSpPr/>
          <p:nvPr/>
        </p:nvSpPr>
        <p:spPr>
          <a:xfrm>
            <a:off x="6033690" y="2618571"/>
            <a:ext cx="2923542" cy="2923541"/>
          </a:xfrm>
          <a:prstGeom prst="arc">
            <a:avLst>
              <a:gd name="adj1" fmla="val 16200000"/>
              <a:gd name="adj2" fmla="val 21529730"/>
            </a:avLst>
          </a:prstGeom>
          <a:ln w="28575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Arc 48"/>
          <p:cNvSpPr/>
          <p:nvPr/>
        </p:nvSpPr>
        <p:spPr>
          <a:xfrm rot="5400000">
            <a:off x="4642403" y="1868637"/>
            <a:ext cx="4225293" cy="4404360"/>
          </a:xfrm>
          <a:prstGeom prst="arc">
            <a:avLst>
              <a:gd name="adj1" fmla="val 16232186"/>
              <a:gd name="adj2" fmla="val 23078"/>
            </a:avLst>
          </a:prstGeom>
          <a:ln w="28575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Arc 49"/>
          <p:cNvSpPr/>
          <p:nvPr/>
        </p:nvSpPr>
        <p:spPr>
          <a:xfrm rot="10800000">
            <a:off x="4038600" y="521818"/>
            <a:ext cx="5543470" cy="5679744"/>
          </a:xfrm>
          <a:prstGeom prst="arc">
            <a:avLst>
              <a:gd name="adj1" fmla="val 16232186"/>
              <a:gd name="adj2" fmla="val 23078"/>
            </a:avLst>
          </a:prstGeom>
          <a:ln w="28575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410365" y="2973765"/>
            <a:ext cx="4857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515265" y="3075365"/>
            <a:ext cx="4857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362865" y="4019490"/>
            <a:ext cx="4857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372265" y="3918465"/>
            <a:ext cx="4857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D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7286665" y="2229982"/>
            <a:ext cx="4857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E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8890000" y="3924300"/>
            <a:ext cx="4857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F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524665" y="6172200"/>
            <a:ext cx="4857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G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010065" y="3276600"/>
            <a:ext cx="4857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H</a:t>
            </a:r>
          </a:p>
        </p:txBody>
      </p:sp>
    </p:spTree>
    <p:extLst>
      <p:ext uri="{BB962C8B-B14F-4D97-AF65-F5344CB8AC3E}">
        <p14:creationId xmlns:p14="http://schemas.microsoft.com/office/powerpoint/2010/main" val="606911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000"/>
                            </p:stCondLst>
                            <p:childTnLst>
                              <p:par>
                                <p:cTn id="5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0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500"/>
                            </p:stCondLst>
                            <p:childTnLst>
                              <p:par>
                                <p:cTn id="7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000"/>
                            </p:stCondLst>
                            <p:childTnLst>
                              <p:par>
                                <p:cTn id="9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500"/>
                            </p:stCondLst>
                            <p:childTnLst>
                              <p:par>
                                <p:cTn id="9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500"/>
                            </p:stCondLst>
                            <p:childTnLst>
                              <p:par>
                                <p:cTn id="10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1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0" grpId="0"/>
      <p:bldP spid="11" grpId="0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" grpId="0"/>
      <p:bldP spid="24" grpId="0"/>
      <p:bldP spid="25" grpId="0"/>
      <p:bldP spid="26" grpId="0"/>
      <p:bldP spid="27" grpId="0"/>
      <p:bldP spid="28" grpId="0"/>
      <p:bldP spid="29" grpId="0"/>
      <p:bldP spid="3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518"/>
            <a:ext cx="9144000" cy="682282"/>
          </a:xfrm>
          <a:gradFill>
            <a:gsLst>
              <a:gs pos="0">
                <a:srgbClr val="D204B5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rmAutofit fontScale="90000"/>
          </a:bodyPr>
          <a:lstStyle/>
          <a:p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71 SGK/96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-6929" y="457200"/>
            <a:ext cx="9012384" cy="13851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300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bởi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cung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lượt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B, C, D, A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kích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thước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ABCD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1 cm).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xoắn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AEFGH.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xoắn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-20782" y="1828800"/>
            <a:ext cx="5430982" cy="10310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xoắn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AEFGH</a:t>
            </a:r>
          </a:p>
          <a:p>
            <a:endParaRPr lang="en-US" sz="33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29853581"/>
              </p:ext>
            </p:extLst>
          </p:nvPr>
        </p:nvGraphicFramePr>
        <p:xfrm>
          <a:off x="106363" y="3200400"/>
          <a:ext cx="3848567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29" name="Equation" r:id="rId4" imgW="1815840" imgH="393480" progId="Equation.3">
                  <p:embed/>
                </p:oleObj>
              </mc:Choice>
              <mc:Fallback>
                <p:oleObj name="Equation" r:id="rId4" imgW="1815840" imgH="393480" progId="Equation.3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363" y="3200400"/>
                        <a:ext cx="3848567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7017986"/>
              </p:ext>
            </p:extLst>
          </p:nvPr>
        </p:nvGraphicFramePr>
        <p:xfrm>
          <a:off x="76200" y="4114800"/>
          <a:ext cx="3962400" cy="8230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30" name="Equation" r:id="rId6" imgW="1904760" imgH="393480" progId="Equation.3">
                  <p:embed/>
                </p:oleObj>
              </mc:Choice>
              <mc:Fallback>
                <p:oleObj name="Equation" r:id="rId6" imgW="1904760" imgH="393480" progId="Equation.3">
                  <p:embed/>
                  <p:pic>
                    <p:nvPicPr>
                      <p:cNvPr id="16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" y="4114800"/>
                        <a:ext cx="3962400" cy="82303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2975941"/>
              </p:ext>
            </p:extLst>
          </p:nvPr>
        </p:nvGraphicFramePr>
        <p:xfrm>
          <a:off x="139700" y="4953000"/>
          <a:ext cx="3987800" cy="822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31" name="Equation" r:id="rId8" imgW="1917360" imgH="393480" progId="Equation.3">
                  <p:embed/>
                </p:oleObj>
              </mc:Choice>
              <mc:Fallback>
                <p:oleObj name="Equation" r:id="rId8" imgW="1917360" imgH="393480" progId="Equation.3">
                  <p:embed/>
                  <p:pic>
                    <p:nvPicPr>
                      <p:cNvPr id="17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9700" y="4953000"/>
                        <a:ext cx="3987800" cy="822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55418" y="5736104"/>
            <a:ext cx="5430982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xoắn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AEFGH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endParaRPr lang="en-US" sz="33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6398664"/>
              </p:ext>
            </p:extLst>
          </p:nvPr>
        </p:nvGraphicFramePr>
        <p:xfrm>
          <a:off x="265113" y="6053138"/>
          <a:ext cx="3535362" cy="839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32" name="Equation" r:id="rId10" imgW="1663560" imgH="393480" progId="Equation.3">
                  <p:embed/>
                </p:oleObj>
              </mc:Choice>
              <mc:Fallback>
                <p:oleObj name="Equation" r:id="rId10" imgW="1663560" imgH="393480" progId="Equation.3">
                  <p:embed/>
                  <p:pic>
                    <p:nvPicPr>
                      <p:cNvPr id="19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5113" y="6053138"/>
                        <a:ext cx="3535362" cy="839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10"/>
          <p:cNvSpPr/>
          <p:nvPr/>
        </p:nvSpPr>
        <p:spPr>
          <a:xfrm>
            <a:off x="6762670" y="3343742"/>
            <a:ext cx="731520" cy="73152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Pie 11"/>
          <p:cNvSpPr/>
          <p:nvPr/>
        </p:nvSpPr>
        <p:spPr>
          <a:xfrm>
            <a:off x="6766480" y="2618572"/>
            <a:ext cx="1463040" cy="1463040"/>
          </a:xfrm>
          <a:prstGeom prst="pie">
            <a:avLst>
              <a:gd name="adj1" fmla="val 10822683"/>
              <a:gd name="adj2" fmla="val 16200000"/>
            </a:avLst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Pie 12"/>
          <p:cNvSpPr/>
          <p:nvPr/>
        </p:nvSpPr>
        <p:spPr>
          <a:xfrm rot="10800000">
            <a:off x="4552871" y="1958171"/>
            <a:ext cx="4404360" cy="4225290"/>
          </a:xfrm>
          <a:prstGeom prst="pie">
            <a:avLst>
              <a:gd name="adj1" fmla="val 10804038"/>
              <a:gd name="adj2" fmla="val 16200000"/>
            </a:avLst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Pie 14"/>
          <p:cNvSpPr/>
          <p:nvPr/>
        </p:nvSpPr>
        <p:spPr>
          <a:xfrm rot="16200000">
            <a:off x="3923786" y="650283"/>
            <a:ext cx="5647995" cy="5418362"/>
          </a:xfrm>
          <a:prstGeom prst="pie">
            <a:avLst>
              <a:gd name="adj1" fmla="val 10804038"/>
              <a:gd name="adj2" fmla="val 16200000"/>
            </a:avLst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Pie 19"/>
          <p:cNvSpPr/>
          <p:nvPr/>
        </p:nvSpPr>
        <p:spPr>
          <a:xfrm rot="5400000">
            <a:off x="6033689" y="2618572"/>
            <a:ext cx="2923541" cy="2923541"/>
          </a:xfrm>
          <a:prstGeom prst="pie">
            <a:avLst>
              <a:gd name="adj1" fmla="val 10800301"/>
              <a:gd name="adj2" fmla="val 16200000"/>
            </a:avLst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" name="Arc 20"/>
          <p:cNvSpPr/>
          <p:nvPr/>
        </p:nvSpPr>
        <p:spPr>
          <a:xfrm rot="16200000">
            <a:off x="6772194" y="2605236"/>
            <a:ext cx="1447801" cy="1466850"/>
          </a:xfrm>
          <a:prstGeom prst="arc">
            <a:avLst/>
          </a:prstGeom>
          <a:ln w="28575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Arc 21"/>
          <p:cNvSpPr/>
          <p:nvPr/>
        </p:nvSpPr>
        <p:spPr>
          <a:xfrm>
            <a:off x="6033690" y="2618571"/>
            <a:ext cx="2923542" cy="2923541"/>
          </a:xfrm>
          <a:prstGeom prst="arc">
            <a:avLst>
              <a:gd name="adj1" fmla="val 16200000"/>
              <a:gd name="adj2" fmla="val 21529730"/>
            </a:avLst>
          </a:prstGeom>
          <a:ln w="28575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Arc 22"/>
          <p:cNvSpPr/>
          <p:nvPr/>
        </p:nvSpPr>
        <p:spPr>
          <a:xfrm rot="5400000">
            <a:off x="4642403" y="1868637"/>
            <a:ext cx="4225293" cy="4404360"/>
          </a:xfrm>
          <a:prstGeom prst="arc">
            <a:avLst>
              <a:gd name="adj1" fmla="val 16232186"/>
              <a:gd name="adj2" fmla="val 23078"/>
            </a:avLst>
          </a:prstGeom>
          <a:ln w="28575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Arc 23"/>
          <p:cNvSpPr/>
          <p:nvPr/>
        </p:nvSpPr>
        <p:spPr>
          <a:xfrm rot="10800000">
            <a:off x="4038600" y="521818"/>
            <a:ext cx="5543470" cy="5679744"/>
          </a:xfrm>
          <a:prstGeom prst="arc">
            <a:avLst>
              <a:gd name="adj1" fmla="val 16232186"/>
              <a:gd name="adj2" fmla="val 23078"/>
            </a:avLst>
          </a:prstGeom>
          <a:ln w="28575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6410365" y="2973765"/>
            <a:ext cx="4857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515265" y="3075365"/>
            <a:ext cx="4857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7362865" y="4019490"/>
            <a:ext cx="4857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372265" y="3918465"/>
            <a:ext cx="4857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D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7286665" y="2229982"/>
            <a:ext cx="4857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E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8890000" y="3924300"/>
            <a:ext cx="4857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F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010065" y="3276600"/>
            <a:ext cx="4857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H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436955" y="6201562"/>
            <a:ext cx="4857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G</a:t>
            </a:r>
          </a:p>
        </p:txBody>
      </p:sp>
      <p:sp>
        <p:nvSpPr>
          <p:cNvPr id="33" name="Arc 32"/>
          <p:cNvSpPr/>
          <p:nvPr/>
        </p:nvSpPr>
        <p:spPr>
          <a:xfrm rot="18522848">
            <a:off x="316712" y="2630230"/>
            <a:ext cx="306374" cy="382224"/>
          </a:xfrm>
          <a:prstGeom prst="arc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Arc 33"/>
          <p:cNvSpPr/>
          <p:nvPr/>
        </p:nvSpPr>
        <p:spPr>
          <a:xfrm rot="18522848">
            <a:off x="244142" y="3549515"/>
            <a:ext cx="306374" cy="382224"/>
          </a:xfrm>
          <a:prstGeom prst="arc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Arc 34"/>
          <p:cNvSpPr/>
          <p:nvPr/>
        </p:nvSpPr>
        <p:spPr>
          <a:xfrm rot="18522848">
            <a:off x="211484" y="4446631"/>
            <a:ext cx="306374" cy="382224"/>
          </a:xfrm>
          <a:prstGeom prst="arc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Arc 35"/>
          <p:cNvSpPr/>
          <p:nvPr/>
        </p:nvSpPr>
        <p:spPr>
          <a:xfrm rot="18522848">
            <a:off x="320342" y="5284831"/>
            <a:ext cx="306374" cy="382224"/>
          </a:xfrm>
          <a:prstGeom prst="arc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9750" y="2438400"/>
                <a:ext cx="4068486" cy="57964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𝐴𝐸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box>
                        <m:box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  <m:sSub>
                                <m:sSubPr>
                                  <m:ctrlPr>
                                    <a:rPr lang="en-US" sz="3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180</m:t>
                              </m:r>
                            </m:den>
                          </m:f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box>
                            <m:box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boxPr>
                            <m:e>
                              <m:argPr>
                                <m:argSz m:val="-1"/>
                              </m:argPr>
                              <m:f>
                                <m:fPr>
                                  <m:ctrlP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.1.90</m:t>
                                  </m:r>
                                </m:num>
                                <m:den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180</m:t>
                                  </m:r>
                                </m:den>
                              </m:f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box>
                                <m:boxPr>
                                  <m:ctrlP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boxPr>
                                <m:e>
                                  <m:argPr>
                                    <m:argSz m:val="-1"/>
                                  </m:argPr>
                                  <m:f>
                                    <m:fPr>
                                      <m:ctrlP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32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𝜋</m:t>
                                      </m:r>
                                    </m:num>
                                    <m:den>
                                      <m: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  <m:d>
                                    <m:dPr>
                                      <m:ctrlP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  <m:t>𝑐𝑚</m:t>
                                      </m:r>
                                    </m:e>
                                  </m:d>
                                </m:e>
                              </m:box>
                            </m:e>
                          </m:box>
                        </m:e>
                      </m:box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50" y="2438400"/>
                <a:ext cx="4068486" cy="579646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2000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8" grpId="0"/>
      <p:bldP spid="33" grpId="0" animBg="1"/>
      <p:bldP spid="34" grpId="0" animBg="1"/>
      <p:bldP spid="35" grpId="0" animBg="1"/>
      <p:bldP spid="36" grpId="0" animBg="1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Text Box 2"/>
          <p:cNvSpPr txBox="1">
            <a:spLocks noChangeArrowheads="1"/>
          </p:cNvSpPr>
          <p:nvPr/>
        </p:nvSpPr>
        <p:spPr bwMode="auto">
          <a:xfrm>
            <a:off x="7315200" y="0"/>
            <a:ext cx="1295400" cy="830997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en-US" sz="2400" dirty="0">
                <a:solidFill>
                  <a:srgbClr val="FFFF00"/>
                </a:solidFill>
              </a:rPr>
              <a:t>C =2</a:t>
            </a:r>
            <a:r>
              <a:rPr lang="en-US" sz="2400" b="1" dirty="0">
                <a:solidFill>
                  <a:srgbClr val="FFFF00"/>
                </a:solidFill>
                <a:sym typeface="Symbol" panose="05050102010706020507" pitchFamily="18" charset="2"/>
              </a:rPr>
              <a:t></a:t>
            </a:r>
            <a:r>
              <a:rPr lang="en-US" sz="2400" dirty="0">
                <a:solidFill>
                  <a:srgbClr val="FFFF00"/>
                </a:solidFill>
                <a:sym typeface="Symbol" panose="05050102010706020507" pitchFamily="18" charset="2"/>
              </a:rPr>
              <a:t>R</a:t>
            </a:r>
          </a:p>
          <a:p>
            <a:pPr eaLnBrk="0" hangingPunct="0"/>
            <a:r>
              <a:rPr lang="en-US" sz="2400" dirty="0">
                <a:solidFill>
                  <a:srgbClr val="FFFF00"/>
                </a:solidFill>
                <a:sym typeface="Symbol" panose="05050102010706020507" pitchFamily="18" charset="2"/>
              </a:rPr>
              <a:t>C = </a:t>
            </a:r>
            <a:r>
              <a:rPr lang="en-US" sz="2400" b="1" dirty="0">
                <a:solidFill>
                  <a:srgbClr val="FFFF00"/>
                </a:solidFill>
                <a:sym typeface="Symbol" panose="05050102010706020507" pitchFamily="18" charset="2"/>
              </a:rPr>
              <a:t></a:t>
            </a:r>
            <a:r>
              <a:rPr lang="en-US" sz="2400" dirty="0">
                <a:solidFill>
                  <a:srgbClr val="FFFF00"/>
                </a:solidFill>
                <a:sym typeface="Symbol" panose="05050102010706020507" pitchFamily="18" charset="2"/>
              </a:rPr>
              <a:t>d</a:t>
            </a:r>
          </a:p>
        </p:txBody>
      </p:sp>
      <p:graphicFrame>
        <p:nvGraphicFramePr>
          <p:cNvPr id="11981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51209879"/>
              </p:ext>
            </p:extLst>
          </p:nvPr>
        </p:nvGraphicFramePr>
        <p:xfrm>
          <a:off x="7239000" y="1600200"/>
          <a:ext cx="1757363" cy="708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53" name="Equation" r:id="rId4" imgW="1358640" imgH="558720" progId="Equation.DSMT4">
                  <p:embed/>
                </p:oleObj>
              </mc:Choice>
              <mc:Fallback>
                <p:oleObj name="Equation" r:id="rId4" imgW="1358640" imgH="558720" progId="Equation.DSMT4">
                  <p:embed/>
                  <p:pic>
                    <p:nvPicPr>
                      <p:cNvPr id="119811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39000" y="1600200"/>
                        <a:ext cx="1757363" cy="708025"/>
                      </a:xfrm>
                      <a:prstGeom prst="rect">
                        <a:avLst/>
                      </a:prstGeom>
                      <a:solidFill>
                        <a:schemeClr val="tx2">
                          <a:lumMod val="50000"/>
                        </a:schemeClr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981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4771462"/>
              </p:ext>
            </p:extLst>
          </p:nvPr>
        </p:nvGraphicFramePr>
        <p:xfrm>
          <a:off x="7620000" y="3124200"/>
          <a:ext cx="1295400" cy="708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54" name="Equation" r:id="rId6" imgW="914400" imgH="558720" progId="Equation.DSMT4">
                  <p:embed/>
                </p:oleObj>
              </mc:Choice>
              <mc:Fallback>
                <p:oleObj name="Equation" r:id="rId6" imgW="914400" imgH="558720" progId="Equation.DSMT4">
                  <p:embed/>
                  <p:pic>
                    <p:nvPicPr>
                      <p:cNvPr id="11981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0" y="3124200"/>
                        <a:ext cx="1295400" cy="708025"/>
                      </a:xfrm>
                      <a:prstGeom prst="rect">
                        <a:avLst/>
                      </a:prstGeom>
                      <a:solidFill>
                        <a:schemeClr val="tx2">
                          <a:lumMod val="50000"/>
                        </a:schemeClr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981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71573093"/>
              </p:ext>
            </p:extLst>
          </p:nvPr>
        </p:nvGraphicFramePr>
        <p:xfrm>
          <a:off x="7747379" y="4490797"/>
          <a:ext cx="1143000" cy="601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55" name="Equation" r:id="rId8" imgW="1091880" imgH="495000" progId="Equation.DSMT4">
                  <p:embed/>
                </p:oleObj>
              </mc:Choice>
              <mc:Fallback>
                <p:oleObj name="Equation" r:id="rId8" imgW="1091880" imgH="495000" progId="Equation.DSMT4">
                  <p:embed/>
                  <p:pic>
                    <p:nvPicPr>
                      <p:cNvPr id="119813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47379" y="4490797"/>
                        <a:ext cx="1143000" cy="601663"/>
                      </a:xfrm>
                      <a:prstGeom prst="rect">
                        <a:avLst/>
                      </a:prstGeom>
                      <a:solidFill>
                        <a:srgbClr val="002A00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981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32411769"/>
              </p:ext>
            </p:extLst>
          </p:nvPr>
        </p:nvGraphicFramePr>
        <p:xfrm>
          <a:off x="7467600" y="5715000"/>
          <a:ext cx="1524000" cy="74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56" name="Equation" r:id="rId10" imgW="1041120" imgH="558720" progId="Equation.DSMT4">
                  <p:embed/>
                </p:oleObj>
              </mc:Choice>
              <mc:Fallback>
                <p:oleObj name="Equation" r:id="rId10" imgW="1041120" imgH="558720" progId="Equation.DSMT4">
                  <p:embed/>
                  <p:pic>
                    <p:nvPicPr>
                      <p:cNvPr id="119814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67600" y="5715000"/>
                        <a:ext cx="1524000" cy="749300"/>
                      </a:xfrm>
                      <a:prstGeom prst="rect">
                        <a:avLst/>
                      </a:prstGeom>
                      <a:solidFill>
                        <a:srgbClr val="002A00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9815" name="Picture 7" descr="image00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813268">
            <a:off x="1219200" y="1143000"/>
            <a:ext cx="4705350" cy="228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9816" name="Picture 8" descr="image00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23" b="27374"/>
          <a:stretch>
            <a:fillRect/>
          </a:stretch>
        </p:blipFill>
        <p:spPr bwMode="auto">
          <a:xfrm rot="484915">
            <a:off x="5319713" y="88900"/>
            <a:ext cx="2109787" cy="1128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9817" name="Picture 9" descr="image004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62"/>
          <a:stretch>
            <a:fillRect/>
          </a:stretch>
        </p:blipFill>
        <p:spPr bwMode="auto">
          <a:xfrm rot="631595">
            <a:off x="5283200" y="787400"/>
            <a:ext cx="2238375" cy="1319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9818" name="Picture 10" descr="image005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34"/>
          <a:stretch>
            <a:fillRect/>
          </a:stretch>
        </p:blipFill>
        <p:spPr bwMode="auto">
          <a:xfrm>
            <a:off x="1905000" y="3124200"/>
            <a:ext cx="3211513" cy="2190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9819" name="Picture 11" descr="image006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490913"/>
            <a:ext cx="3441700" cy="172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9820" name="Picture 12" descr="image007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16269">
            <a:off x="4597400" y="4457700"/>
            <a:ext cx="3330575" cy="974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9821" name="Oval 13"/>
          <p:cNvSpPr>
            <a:spLocks noChangeArrowheads="1"/>
          </p:cNvSpPr>
          <p:nvPr/>
        </p:nvSpPr>
        <p:spPr bwMode="auto">
          <a:xfrm>
            <a:off x="0" y="2438400"/>
            <a:ext cx="2011363" cy="2011363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algn="ctr"/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cung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endParaRPr lang="en-US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dirty="0"/>
          </a:p>
        </p:txBody>
      </p:sp>
      <p:grpSp>
        <p:nvGrpSpPr>
          <p:cNvPr id="119822" name="Group 14"/>
          <p:cNvGrpSpPr>
            <a:grpSpLocks/>
          </p:cNvGrpSpPr>
          <p:nvPr/>
        </p:nvGrpSpPr>
        <p:grpSpPr bwMode="auto">
          <a:xfrm rot="924256">
            <a:off x="4343400" y="5029200"/>
            <a:ext cx="3322638" cy="1244600"/>
            <a:chOff x="1104" y="3408"/>
            <a:chExt cx="2093" cy="784"/>
          </a:xfrm>
        </p:grpSpPr>
        <p:sp>
          <p:nvSpPr>
            <p:cNvPr id="119823" name="Text Box 15"/>
            <p:cNvSpPr txBox="1">
              <a:spLocks noChangeArrowheads="1"/>
            </p:cNvSpPr>
            <p:nvPr/>
          </p:nvSpPr>
          <p:spPr bwMode="auto">
            <a:xfrm>
              <a:off x="2112" y="3856"/>
              <a:ext cx="218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6666"/>
                  </a:solidFill>
                </a14:hiddenFill>
              </a:ext>
              <a:ext uri="{91240B29-F687-4F45-9708-019B960494DF}">
                <a14:hiddenLine xmlns:a14="http://schemas.microsoft.com/office/drawing/2010/main" w="19050" algn="ctr">
                  <a:solidFill>
                    <a:srgbClr val="FF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1400"/>
                <a:t>n</a:t>
              </a:r>
              <a:r>
                <a:rPr lang="en-US" sz="1400" baseline="30000"/>
                <a:t>0</a:t>
              </a:r>
              <a:endParaRPr lang="en-US" sz="1400"/>
            </a:p>
          </p:txBody>
        </p:sp>
        <p:pic>
          <p:nvPicPr>
            <p:cNvPr id="119824" name="Picture 16" descr="image008"/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4" y="3408"/>
              <a:ext cx="2093" cy="7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9" name="Title 1"/>
          <p:cNvSpPr txBox="1">
            <a:spLocks/>
          </p:cNvSpPr>
          <p:nvPr/>
        </p:nvSpPr>
        <p:spPr>
          <a:xfrm>
            <a:off x="0" y="3518"/>
            <a:ext cx="4724400" cy="818808"/>
          </a:xfrm>
          <a:prstGeom prst="rect">
            <a:avLst/>
          </a:prstGeom>
          <a:gradFill>
            <a:gsLst>
              <a:gs pos="0">
                <a:srgbClr val="D204B5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Sơ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duy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1131092374"/>
      </p:ext>
    </p:extLst>
  </p:cSld>
  <p:clrMapOvr>
    <a:masterClrMapping/>
  </p:clrMapOvr>
  <p:transition advTm="6929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9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1198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7" dur="1000"/>
                                        <p:tgtEl>
                                          <p:spTgt spid="119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198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19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198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1198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2" dur="2000"/>
                                        <p:tgtEl>
                                          <p:spTgt spid="119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19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2000"/>
                                        <p:tgtEl>
                                          <p:spTgt spid="119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7" dur="500"/>
                                        <p:tgtEl>
                                          <p:spTgt spid="1198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119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1198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810" grpId="0" animBg="1"/>
      <p:bldP spid="11982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517"/>
            <a:ext cx="9144000" cy="987083"/>
          </a:xfrm>
          <a:gradFill>
            <a:gsLst>
              <a:gs pos="0">
                <a:srgbClr val="D204B5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/>
          <a:lstStyle/>
          <a:p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Dặn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dò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1303" y="1219200"/>
            <a:ext cx="8763000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dirty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45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4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dirty="0" err="1"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sz="4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4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4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4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4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dirty="0" err="1"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4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4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dirty="0" err="1"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45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500" dirty="0" err="1">
                <a:latin typeface="Times New Roman" pitchFamily="18" charset="0"/>
                <a:cs typeface="Times New Roman" pitchFamily="18" charset="0"/>
              </a:rPr>
              <a:t>cung</a:t>
            </a:r>
            <a:r>
              <a:rPr lang="en-US" sz="4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dirty="0" err="1"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45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4500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45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4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4500" dirty="0">
                <a:latin typeface="Times New Roman" pitchFamily="18" charset="0"/>
                <a:cs typeface="Times New Roman" pitchFamily="18" charset="0"/>
              </a:rPr>
              <a:t>  66, 68, 70 SGK/95</a:t>
            </a:r>
          </a:p>
        </p:txBody>
      </p:sp>
      <p:pic>
        <p:nvPicPr>
          <p:cNvPr id="7" name="Picture 6" descr="clip_art_library_books_89143630_std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2700" y="3581400"/>
            <a:ext cx="2286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ANd9GcSbpy46FCoNxaKcRkRPArGV54mons4K80cQqn52t-oS6xieulJu6-X9cHU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5363" y="3810000"/>
            <a:ext cx="1404937" cy="1771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0" y="5657850"/>
            <a:ext cx="9144000" cy="1200150"/>
          </a:xfrm>
          <a:prstGeom prst="rect">
            <a:avLst/>
          </a:prstGeom>
          <a:solidFill>
            <a:srgbClr val="9933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en-US" sz="4800" dirty="0" err="1">
                <a:solidFill>
                  <a:schemeClr val="bg1"/>
                </a:solidFill>
              </a:rPr>
              <a:t>Chúc</a:t>
            </a:r>
            <a:r>
              <a:rPr lang="en-US" sz="4800" dirty="0">
                <a:solidFill>
                  <a:schemeClr val="bg1"/>
                </a:solidFill>
              </a:rPr>
              <a:t> </a:t>
            </a:r>
            <a:r>
              <a:rPr lang="en-US" sz="4800" dirty="0" err="1">
                <a:solidFill>
                  <a:schemeClr val="bg1"/>
                </a:solidFill>
              </a:rPr>
              <a:t>các</a:t>
            </a:r>
            <a:r>
              <a:rPr lang="en-US" sz="4800" dirty="0">
                <a:solidFill>
                  <a:schemeClr val="bg1"/>
                </a:solidFill>
              </a:rPr>
              <a:t> </a:t>
            </a:r>
            <a:r>
              <a:rPr lang="en-US" sz="4800" dirty="0" err="1">
                <a:solidFill>
                  <a:schemeClr val="bg1"/>
                </a:solidFill>
              </a:rPr>
              <a:t>em</a:t>
            </a:r>
            <a:r>
              <a:rPr lang="en-US" sz="4800" dirty="0">
                <a:solidFill>
                  <a:schemeClr val="bg1"/>
                </a:solidFill>
              </a:rPr>
              <a:t> </a:t>
            </a:r>
            <a:r>
              <a:rPr lang="en-US" sz="4800" dirty="0" err="1">
                <a:solidFill>
                  <a:schemeClr val="bg1"/>
                </a:solidFill>
              </a:rPr>
              <a:t>học</a:t>
            </a:r>
            <a:r>
              <a:rPr lang="en-US" sz="4800" dirty="0">
                <a:solidFill>
                  <a:schemeClr val="bg1"/>
                </a:solidFill>
              </a:rPr>
              <a:t> </a:t>
            </a:r>
            <a:r>
              <a:rPr lang="en-US" sz="4800" dirty="0" err="1">
                <a:solidFill>
                  <a:schemeClr val="bg1"/>
                </a:solidFill>
              </a:rPr>
              <a:t>tốt</a:t>
            </a:r>
            <a:r>
              <a:rPr lang="en-US" sz="4800" dirty="0">
                <a:solidFill>
                  <a:schemeClr val="bg1"/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703719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 animBg="1"/>
      <p:bldP spid="9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028131"/>
            <a:ext cx="8458200" cy="80066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500" b="1" dirty="0">
                <a:latin typeface="Times New Roman" pitchFamily="18" charset="0"/>
                <a:cs typeface="Times New Roman" pitchFamily="18" charset="0"/>
              </a:rPr>
              <a:t> 1) </a:t>
            </a:r>
            <a:r>
              <a:rPr lang="en-US" sz="3500" b="1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3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3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3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3500" b="1" dirty="0">
                <a:latin typeface="Times New Roman" pitchFamily="18" charset="0"/>
                <a:cs typeface="Times New Roman" pitchFamily="18" charset="0"/>
              </a:rPr>
              <a:t> :</a:t>
            </a:r>
            <a:endParaRPr lang="en-US" sz="4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762500" y="1828800"/>
            <a:ext cx="4257343" cy="2739008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4000" dirty="0">
                <a:latin typeface="Times New Roman" pitchFamily="18" charset="0"/>
                <a:cs typeface="Times New Roman" pitchFamily="18" charset="0"/>
              </a:rPr>
              <a:t>C : </a:t>
            </a:r>
            <a:r>
              <a:rPr lang="en-US" sz="14000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1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0" dirty="0" err="1"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1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0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1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0" dirty="0" err="1">
                <a:latin typeface="Times New Roman" pitchFamily="18" charset="0"/>
                <a:cs typeface="Times New Roman" pitchFamily="18" charset="0"/>
              </a:rPr>
              <a:t>tròn</a:t>
            </a:r>
            <a:endParaRPr lang="en-US" sz="140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14000" dirty="0">
                <a:latin typeface="Times New Roman" pitchFamily="18" charset="0"/>
                <a:cs typeface="Times New Roman" pitchFamily="18" charset="0"/>
              </a:rPr>
              <a:t>      (</a:t>
            </a:r>
            <a:r>
              <a:rPr lang="en-US" sz="14000" dirty="0" err="1">
                <a:latin typeface="Times New Roman" pitchFamily="18" charset="0"/>
                <a:cs typeface="Times New Roman" pitchFamily="18" charset="0"/>
              </a:rPr>
              <a:t>chu</a:t>
            </a:r>
            <a:r>
              <a:rPr lang="en-US" sz="14000" dirty="0">
                <a:latin typeface="Times New Roman" pitchFamily="18" charset="0"/>
                <a:cs typeface="Times New Roman" pitchFamily="18" charset="0"/>
              </a:rPr>
              <a:t> vi </a:t>
            </a:r>
            <a:r>
              <a:rPr lang="en-US" sz="140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1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0" dirty="0" err="1"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14000" dirty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0" indent="0">
              <a:buFont typeface="Arial" pitchFamily="34" charset="0"/>
              <a:buNone/>
            </a:pPr>
            <a:r>
              <a:rPr lang="en-US" sz="14000" dirty="0">
                <a:latin typeface="Times New Roman" pitchFamily="18" charset="0"/>
                <a:cs typeface="Times New Roman" pitchFamily="18" charset="0"/>
              </a:rPr>
              <a:t>R : </a:t>
            </a:r>
            <a:r>
              <a:rPr lang="en-US" sz="14000" dirty="0" err="1">
                <a:latin typeface="Times New Roman" pitchFamily="18" charset="0"/>
                <a:cs typeface="Times New Roman" pitchFamily="18" charset="0"/>
              </a:rPr>
              <a:t>Bán</a:t>
            </a:r>
            <a:r>
              <a:rPr lang="en-US" sz="1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0" dirty="0" err="1">
                <a:latin typeface="Times New Roman" pitchFamily="18" charset="0"/>
                <a:cs typeface="Times New Roman" pitchFamily="18" charset="0"/>
              </a:rPr>
              <a:t>kính</a:t>
            </a:r>
            <a:endParaRPr lang="en-US" sz="140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Font typeface="Arial" pitchFamily="34" charset="0"/>
              <a:buNone/>
            </a:pPr>
            <a:endParaRPr lang="en-US" sz="140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Font typeface="Arial" pitchFamily="34" charset="0"/>
              <a:buNone/>
            </a:pPr>
            <a:r>
              <a:rPr lang="en-US" sz="14000" dirty="0">
                <a:latin typeface="Times New Roman" pitchFamily="18" charset="0"/>
                <a:cs typeface="Times New Roman" pitchFamily="18" charset="0"/>
              </a:rPr>
              <a:t>    : </a:t>
            </a:r>
            <a:r>
              <a:rPr lang="en-US" sz="14000" dirty="0" err="1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1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14000" dirty="0">
                <a:latin typeface="Times New Roman" pitchFamily="18" charset="0"/>
                <a:cs typeface="Times New Roman" pitchFamily="18" charset="0"/>
              </a:rPr>
              <a:t> pi</a:t>
            </a:r>
          </a:p>
          <a:p>
            <a:pPr marL="0" indent="0">
              <a:buFont typeface="Arial" pitchFamily="34" charset="0"/>
              <a:buNone/>
            </a:pPr>
            <a:r>
              <a:rPr lang="en-US" sz="14000" dirty="0">
                <a:latin typeface="Times New Roman" pitchFamily="18" charset="0"/>
                <a:cs typeface="Times New Roman" pitchFamily="18" charset="0"/>
              </a:rPr>
              <a:t>d : </a:t>
            </a:r>
            <a:r>
              <a:rPr lang="en-US" sz="14000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1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0" dirty="0" err="1">
                <a:latin typeface="Times New Roman" pitchFamily="18" charset="0"/>
                <a:cs typeface="Times New Roman" pitchFamily="18" charset="0"/>
              </a:rPr>
              <a:t>kính</a:t>
            </a:r>
            <a:endParaRPr lang="en-US" sz="140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Font typeface="Arial" pitchFamily="34" charset="0"/>
              <a:buNone/>
            </a:pPr>
            <a:r>
              <a:rPr lang="en-US" sz="4500" dirty="0">
                <a:latin typeface="Times New Roman" pitchFamily="18" charset="0"/>
                <a:cs typeface="Times New Roman" pitchFamily="18" charset="0"/>
              </a:rPr>
              <a:t>    </a:t>
            </a: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79437101"/>
              </p:ext>
            </p:extLst>
          </p:nvPr>
        </p:nvGraphicFramePr>
        <p:xfrm>
          <a:off x="4822757" y="3341825"/>
          <a:ext cx="1504500" cy="6365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4" name="Equation" r:id="rId4" imgW="533160" imgH="203040" progId="Equation.3">
                  <p:embed/>
                </p:oleObj>
              </mc:Choice>
              <mc:Fallback>
                <p:oleObj name="Equation" r:id="rId4" imgW="533160" imgH="203040" progId="Equation.3">
                  <p:embed/>
                  <p:pic>
                    <p:nvPicPr>
                      <p:cNvPr id="9" name="Object 8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822757" y="3341825"/>
                        <a:ext cx="1504500" cy="6365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4460596"/>
              </p:ext>
            </p:extLst>
          </p:nvPr>
        </p:nvGraphicFramePr>
        <p:xfrm>
          <a:off x="1317579" y="1856345"/>
          <a:ext cx="2868683" cy="912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5" name="Equation" r:id="rId6" imgW="558720" imgH="177480" progId="Equation.3">
                  <p:embed/>
                </p:oleObj>
              </mc:Choice>
              <mc:Fallback>
                <p:oleObj name="Equation" r:id="rId6" imgW="558720" imgH="177480" progId="Equation.3">
                  <p:embed/>
                  <p:pic>
                    <p:nvPicPr>
                      <p:cNvPr id="11" name="Object 10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317579" y="1856345"/>
                        <a:ext cx="2868683" cy="912763"/>
                      </a:xfrm>
                      <a:prstGeom prst="rect">
                        <a:avLst/>
                      </a:prstGeom>
                      <a:ln w="41275">
                        <a:solidFill>
                          <a:srgbClr val="C0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1419739"/>
              </p:ext>
            </p:extLst>
          </p:nvPr>
        </p:nvGraphicFramePr>
        <p:xfrm>
          <a:off x="1282311" y="3923521"/>
          <a:ext cx="2883479" cy="9604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6" name="Equation" r:id="rId8" imgW="457200" imgH="177480" progId="Equation.3">
                  <p:embed/>
                </p:oleObj>
              </mc:Choice>
              <mc:Fallback>
                <p:oleObj name="Equation" r:id="rId8" imgW="457200" imgH="177480" progId="Equation.3">
                  <p:embed/>
                  <p:pic>
                    <p:nvPicPr>
                      <p:cNvPr id="12" name="Object 11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282311" y="3923521"/>
                        <a:ext cx="2883479" cy="960439"/>
                      </a:xfrm>
                      <a:prstGeom prst="rect">
                        <a:avLst/>
                      </a:prstGeom>
                      <a:ln w="41275">
                        <a:solidFill>
                          <a:srgbClr val="C0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Content Placeholder 2"/>
          <p:cNvSpPr txBox="1">
            <a:spLocks/>
          </p:cNvSpPr>
          <p:nvPr/>
        </p:nvSpPr>
        <p:spPr>
          <a:xfrm>
            <a:off x="591593" y="3066825"/>
            <a:ext cx="1451971" cy="8196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4500" dirty="0" err="1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4500" dirty="0">
                <a:latin typeface="Times New Roman" pitchFamily="18" charset="0"/>
                <a:cs typeface="Times New Roman" pitchFamily="18" charset="0"/>
              </a:rPr>
              <a:t>    </a:t>
            </a:r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1172449"/>
              </p:ext>
            </p:extLst>
          </p:nvPr>
        </p:nvGraphicFramePr>
        <p:xfrm>
          <a:off x="976928" y="5255168"/>
          <a:ext cx="6812312" cy="12654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7" name="Equation" r:id="rId10" imgW="1231560" imgH="393480" progId="Equation.3">
                  <p:embed/>
                </p:oleObj>
              </mc:Choice>
              <mc:Fallback>
                <p:oleObj name="Equation" r:id="rId10" imgW="1231560" imgH="393480" progId="Equation.3">
                  <p:embed/>
                  <p:pic>
                    <p:nvPicPr>
                      <p:cNvPr id="14" name="Object 13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976928" y="5255168"/>
                        <a:ext cx="6812312" cy="1265484"/>
                      </a:xfrm>
                      <a:prstGeom prst="rect">
                        <a:avLst/>
                      </a:prstGeom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ln w="28575">
                        <a:solidFill>
                          <a:srgbClr val="00206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7586979"/>
              </p:ext>
            </p:extLst>
          </p:nvPr>
        </p:nvGraphicFramePr>
        <p:xfrm>
          <a:off x="4790932" y="4003225"/>
          <a:ext cx="390668" cy="4516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8" name="Equation" r:id="rId12" imgW="139680" imgH="139680" progId="Equation.3">
                  <p:embed/>
                </p:oleObj>
              </mc:Choice>
              <mc:Fallback>
                <p:oleObj name="Equation" r:id="rId12" imgW="139680" imgH="139680" progId="Equation.3">
                  <p:embed/>
                  <p:pic>
                    <p:nvPicPr>
                      <p:cNvPr id="10" name="Object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90932" y="4003225"/>
                        <a:ext cx="390668" cy="45163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80305F91-033E-4D69-B82E-D3BAD1714484}"/>
              </a:ext>
            </a:extLst>
          </p:cNvPr>
          <p:cNvSpPr txBox="1"/>
          <p:nvPr/>
        </p:nvSpPr>
        <p:spPr>
          <a:xfrm>
            <a:off x="685800" y="449218"/>
            <a:ext cx="210987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I. Lý thuyết</a:t>
            </a:r>
          </a:p>
        </p:txBody>
      </p:sp>
    </p:spTree>
    <p:extLst>
      <p:ext uri="{BB962C8B-B14F-4D97-AF65-F5344CB8AC3E}">
        <p14:creationId xmlns:p14="http://schemas.microsoft.com/office/powerpoint/2010/main" val="35429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0663" y="76200"/>
            <a:ext cx="8458200" cy="80066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500" b="1" dirty="0">
                <a:latin typeface="Times New Roman" pitchFamily="18" charset="0"/>
                <a:cs typeface="Times New Roman" pitchFamily="18" charset="0"/>
              </a:rPr>
              <a:t> 2)  </a:t>
            </a:r>
            <a:r>
              <a:rPr lang="en-US" sz="3500" b="1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3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3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3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>
                <a:latin typeface="Times New Roman" pitchFamily="18" charset="0"/>
                <a:cs typeface="Times New Roman" pitchFamily="18" charset="0"/>
              </a:rPr>
              <a:t>cung</a:t>
            </a:r>
            <a:r>
              <a:rPr lang="en-US" sz="3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3500" b="1" dirty="0">
                <a:latin typeface="Times New Roman" pitchFamily="18" charset="0"/>
                <a:cs typeface="Times New Roman" pitchFamily="18" charset="0"/>
              </a:rPr>
              <a:t> :</a:t>
            </a:r>
            <a:endParaRPr lang="en-US" sz="4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448275" y="2404852"/>
            <a:ext cx="3366351" cy="1837296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500" dirty="0"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3500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3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3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latin typeface="Times New Roman" pitchFamily="18" charset="0"/>
                <a:cs typeface="Times New Roman" pitchFamily="18" charset="0"/>
              </a:rPr>
              <a:t>cung</a:t>
            </a:r>
            <a:endParaRPr lang="en-US" sz="35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3500" dirty="0">
                <a:latin typeface="Times New Roman" pitchFamily="18" charset="0"/>
                <a:cs typeface="Times New Roman" pitchFamily="18" charset="0"/>
              </a:rPr>
              <a:t>R : </a:t>
            </a:r>
            <a:r>
              <a:rPr lang="en-US" sz="3500" dirty="0" err="1">
                <a:latin typeface="Times New Roman" pitchFamily="18" charset="0"/>
                <a:cs typeface="Times New Roman" pitchFamily="18" charset="0"/>
              </a:rPr>
              <a:t>Bán</a:t>
            </a:r>
            <a:r>
              <a:rPr lang="en-US" sz="3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latin typeface="Times New Roman" pitchFamily="18" charset="0"/>
                <a:cs typeface="Times New Roman" pitchFamily="18" charset="0"/>
              </a:rPr>
              <a:t>kính</a:t>
            </a:r>
            <a:endParaRPr lang="en-US" sz="35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3500" dirty="0">
                <a:latin typeface="Times New Roman" pitchFamily="18" charset="0"/>
                <a:cs typeface="Times New Roman" pitchFamily="18" charset="0"/>
              </a:rPr>
              <a:t>n : </a:t>
            </a:r>
            <a:r>
              <a:rPr lang="en-US" sz="35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3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latin typeface="Times New Roman" pitchFamily="18" charset="0"/>
                <a:cs typeface="Times New Roman" pitchFamily="18" charset="0"/>
              </a:rPr>
              <a:t>cung</a:t>
            </a:r>
            <a:endParaRPr lang="en-US" sz="35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1431282"/>
              </p:ext>
            </p:extLst>
          </p:nvPr>
        </p:nvGraphicFramePr>
        <p:xfrm>
          <a:off x="1663701" y="727616"/>
          <a:ext cx="2976562" cy="16375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48" name="Equation" r:id="rId4" imgW="520560" imgH="393480" progId="Equation.3">
                  <p:embed/>
                </p:oleObj>
              </mc:Choice>
              <mc:Fallback>
                <p:oleObj name="Equation" r:id="rId4" imgW="520560" imgH="393480" progId="Equation.3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663701" y="727616"/>
                        <a:ext cx="2976562" cy="1637556"/>
                      </a:xfrm>
                      <a:prstGeom prst="rect">
                        <a:avLst/>
                      </a:prstGeom>
                      <a:ln w="79375">
                        <a:solidFill>
                          <a:srgbClr val="C0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31837861"/>
              </p:ext>
            </p:extLst>
          </p:nvPr>
        </p:nvGraphicFramePr>
        <p:xfrm>
          <a:off x="830263" y="4386052"/>
          <a:ext cx="8085137" cy="15460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49" name="Equation" r:id="rId6" imgW="1523880" imgH="393480" progId="Equation.3">
                  <p:embed/>
                </p:oleObj>
              </mc:Choice>
              <mc:Fallback>
                <p:oleObj name="Equation" r:id="rId6" imgW="1523880" imgH="393480" progId="Equation.3">
                  <p:embed/>
                  <p:pic>
                    <p:nvPicPr>
                      <p:cNvPr id="6" name="Object 5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830263" y="4386052"/>
                        <a:ext cx="8085137" cy="1546093"/>
                      </a:xfrm>
                      <a:prstGeom prst="rect">
                        <a:avLst/>
                      </a:prstGeom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ln w="34925">
                        <a:solidFill>
                          <a:srgbClr val="0070C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2444117"/>
              </p:ext>
            </p:extLst>
          </p:nvPr>
        </p:nvGraphicFramePr>
        <p:xfrm>
          <a:off x="1395413" y="2468352"/>
          <a:ext cx="273050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50" name="Equation" r:id="rId8" imgW="88560" imgH="177480" progId="Equation.3">
                  <p:embed/>
                </p:oleObj>
              </mc:Choice>
              <mc:Fallback>
                <p:oleObj name="Equation" r:id="rId8" imgW="88560" imgH="177480" progId="Equation.3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395413" y="2468352"/>
                        <a:ext cx="273050" cy="546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Oval 17"/>
          <p:cNvSpPr/>
          <p:nvPr/>
        </p:nvSpPr>
        <p:spPr>
          <a:xfrm>
            <a:off x="5419672" y="1113712"/>
            <a:ext cx="2760426" cy="2788612"/>
          </a:xfrm>
          <a:prstGeom prst="ellipse">
            <a:avLst/>
          </a:prstGeom>
          <a:noFill/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>
            <a:stCxn id="27" idx="2"/>
          </p:cNvCxnSpPr>
          <p:nvPr/>
        </p:nvCxnSpPr>
        <p:spPr>
          <a:xfrm>
            <a:off x="5690504" y="1703251"/>
            <a:ext cx="1117335" cy="89153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6249171" y="2573182"/>
            <a:ext cx="558670" cy="121979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6904087" y="2363716"/>
            <a:ext cx="3397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</a:p>
        </p:txBody>
      </p:sp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75605019"/>
              </p:ext>
            </p:extLst>
          </p:nvPr>
        </p:nvGraphicFramePr>
        <p:xfrm>
          <a:off x="5507787" y="2478394"/>
          <a:ext cx="530877" cy="5671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51" name="Equation" r:id="rId10" imgW="177480" imgH="190440" progId="Equation.3">
                  <p:embed/>
                </p:oleObj>
              </mc:Choice>
              <mc:Fallback>
                <p:oleObj name="Equation" r:id="rId10" imgW="177480" imgH="190440" progId="Equation.3">
                  <p:embed/>
                  <p:pic>
                    <p:nvPicPr>
                      <p:cNvPr id="25" name="Object 24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5507787" y="2478394"/>
                        <a:ext cx="530877" cy="56713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Arc 26"/>
          <p:cNvSpPr/>
          <p:nvPr/>
        </p:nvSpPr>
        <p:spPr>
          <a:xfrm>
            <a:off x="5430837" y="1116072"/>
            <a:ext cx="2790826" cy="2802668"/>
          </a:xfrm>
          <a:prstGeom prst="arc">
            <a:avLst>
              <a:gd name="adj1" fmla="val 6871945"/>
              <a:gd name="adj2" fmla="val 12938083"/>
            </a:avLst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/>
          <p:cNvSpPr txBox="1"/>
          <p:nvPr/>
        </p:nvSpPr>
        <p:spPr>
          <a:xfrm>
            <a:off x="6196180" y="1652162"/>
            <a:ext cx="6116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R</a:t>
            </a:r>
          </a:p>
        </p:txBody>
      </p:sp>
      <p:graphicFrame>
        <p:nvGraphicFramePr>
          <p:cNvPr id="42" name="Object 4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17814617"/>
              </p:ext>
            </p:extLst>
          </p:nvPr>
        </p:nvGraphicFramePr>
        <p:xfrm>
          <a:off x="5081314" y="2401344"/>
          <a:ext cx="273050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52" name="Equation" r:id="rId12" imgW="88560" imgH="177480" progId="Equation.3">
                  <p:embed/>
                </p:oleObj>
              </mc:Choice>
              <mc:Fallback>
                <p:oleObj name="Equation" r:id="rId12" imgW="88560" imgH="177480" progId="Equation.3">
                  <p:embed/>
                  <p:pic>
                    <p:nvPicPr>
                      <p:cNvPr id="42" name="Object 41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081314" y="2401344"/>
                        <a:ext cx="273050" cy="546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" name="Arc 42"/>
          <p:cNvSpPr/>
          <p:nvPr/>
        </p:nvSpPr>
        <p:spPr>
          <a:xfrm rot="12375935">
            <a:off x="6527676" y="2268943"/>
            <a:ext cx="563469" cy="563469"/>
          </a:xfrm>
          <a:prstGeom prst="arc">
            <a:avLst>
              <a:gd name="adj1" fmla="val 16200000"/>
              <a:gd name="adj2" fmla="val 22091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341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7" presetClass="emph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cw">
                                      <p:cBhvr>
                                        <p:cTn id="8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9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7" grpId="0" animBg="1"/>
      <p:bldP spid="27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517"/>
            <a:ext cx="9144000" cy="987083"/>
          </a:xfrm>
          <a:gradFill>
            <a:gsLst>
              <a:gs pos="0">
                <a:srgbClr val="D204B5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/>
          <a:lstStyle/>
          <a:p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Lưu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graphicFrame>
        <p:nvGraphicFramePr>
          <p:cNvPr id="3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42995199"/>
              </p:ext>
            </p:extLst>
          </p:nvPr>
        </p:nvGraphicFramePr>
        <p:xfrm>
          <a:off x="7162800" y="209672"/>
          <a:ext cx="609600" cy="7047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8" name="Equation" r:id="rId4" imgW="139680" imgH="139680" progId="Equation.3">
                  <p:embed/>
                </p:oleObj>
              </mc:Choice>
              <mc:Fallback>
                <p:oleObj name="Equation" r:id="rId4" imgW="139680" imgH="139680" progId="Equation.3">
                  <p:embed/>
                  <p:pic>
                    <p:nvPicPr>
                      <p:cNvPr id="3" name="Object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2800" y="209672"/>
                        <a:ext cx="609600" cy="70472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ontent Placeholder 2"/>
          <p:cNvSpPr txBox="1">
            <a:spLocks/>
          </p:cNvSpPr>
          <p:nvPr/>
        </p:nvSpPr>
        <p:spPr>
          <a:xfrm>
            <a:off x="76200" y="1255115"/>
            <a:ext cx="8915400" cy="26310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  ,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luôn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luôn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               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4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Tùy</a:t>
            </a:r>
            <a:r>
              <a:rPr lang="en-US" sz="4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4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4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4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, ta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              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      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219869" y="4267200"/>
            <a:ext cx="8704262" cy="20513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500" dirty="0"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gần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pi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3,14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mang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xấp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xỉ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 (        )   </a:t>
            </a:r>
          </a:p>
        </p:txBody>
      </p:sp>
      <p:graphicFrame>
        <p:nvGraphicFramePr>
          <p:cNvPr id="10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2467870"/>
              </p:ext>
            </p:extLst>
          </p:nvPr>
        </p:nvGraphicFramePr>
        <p:xfrm>
          <a:off x="8250404" y="1408651"/>
          <a:ext cx="471652" cy="5452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9" name="Equation" r:id="rId6" imgW="139680" imgH="139680" progId="Equation.3">
                  <p:embed/>
                </p:oleObj>
              </mc:Choice>
              <mc:Fallback>
                <p:oleObj name="Equation" r:id="rId6" imgW="139680" imgH="139680" progId="Equation.3">
                  <p:embed/>
                  <p:pic>
                    <p:nvPicPr>
                      <p:cNvPr id="10" name="Object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50404" y="1408651"/>
                        <a:ext cx="471652" cy="54525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78285956"/>
              </p:ext>
            </p:extLst>
          </p:nvPr>
        </p:nvGraphicFramePr>
        <p:xfrm>
          <a:off x="6029657" y="1912960"/>
          <a:ext cx="1590343" cy="672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0" name="Equation" r:id="rId7" imgW="533160" imgH="203040" progId="Equation.3">
                  <p:embed/>
                </p:oleObj>
              </mc:Choice>
              <mc:Fallback>
                <p:oleObj name="Equation" r:id="rId7" imgW="533160" imgH="203040" progId="Equation.3">
                  <p:embed/>
                  <p:pic>
                    <p:nvPicPr>
                      <p:cNvPr id="11" name="Object 10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029657" y="1912960"/>
                        <a:ext cx="1590343" cy="6728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3762260"/>
              </p:ext>
            </p:extLst>
          </p:nvPr>
        </p:nvGraphicFramePr>
        <p:xfrm>
          <a:off x="3886200" y="3135848"/>
          <a:ext cx="1590343" cy="672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1" name="Equation" r:id="rId9" imgW="533160" imgH="203040" progId="Equation.3">
                  <p:embed/>
                </p:oleObj>
              </mc:Choice>
              <mc:Fallback>
                <p:oleObj name="Equation" r:id="rId9" imgW="533160" imgH="203040" progId="Equation.3">
                  <p:embed/>
                  <p:pic>
                    <p:nvPicPr>
                      <p:cNvPr id="12" name="Object 11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886200" y="3135848"/>
                        <a:ext cx="1590343" cy="6728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8157287"/>
              </p:ext>
            </p:extLst>
          </p:nvPr>
        </p:nvGraphicFramePr>
        <p:xfrm>
          <a:off x="2133600" y="5621601"/>
          <a:ext cx="673100" cy="67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2" name="Equation" r:id="rId10" imgW="126720" imgH="126720" progId="Equation.3">
                  <p:embed/>
                </p:oleObj>
              </mc:Choice>
              <mc:Fallback>
                <p:oleObj name="Equation" r:id="rId10" imgW="126720" imgH="126720" progId="Equation.3">
                  <p:embed/>
                  <p:pic>
                    <p:nvPicPr>
                      <p:cNvPr id="14" name="Object 13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2133600" y="5621601"/>
                        <a:ext cx="673100" cy="673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30134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2223" y="1062082"/>
            <a:ext cx="8819377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00" b="1" i="1" u="sng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300" b="1" i="1" u="sng" dirty="0">
                <a:latin typeface="Times New Roman" pitchFamily="18" charset="0"/>
                <a:cs typeface="Times New Roman" pitchFamily="18" charset="0"/>
              </a:rPr>
              <a:t> 1</a:t>
            </a:r>
            <a:r>
              <a:rPr lang="en-US" sz="3300" b="1" i="1" dirty="0">
                <a:latin typeface="Times New Roman" pitchFamily="18" charset="0"/>
                <a:cs typeface="Times New Roman" pitchFamily="18" charset="0"/>
              </a:rPr>
              <a:t>:  </a:t>
            </a:r>
            <a:r>
              <a:rPr lang="en-US" sz="3300" b="1" i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3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b="1" i="1" dirty="0" err="1"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sz="33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b="1" i="1" dirty="0" err="1"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sz="33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b="1" i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3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b="1" i="1" dirty="0" err="1"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33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b="1" i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3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b="1" i="1" dirty="0" err="1">
                <a:latin typeface="Times New Roman" pitchFamily="18" charset="0"/>
                <a:cs typeface="Times New Roman" pitchFamily="18" charset="0"/>
              </a:rPr>
              <a:t>bán</a:t>
            </a:r>
            <a:r>
              <a:rPr lang="en-US" sz="33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b="1" i="1" dirty="0" err="1">
                <a:latin typeface="Times New Roman" pitchFamily="18" charset="0"/>
                <a:cs typeface="Times New Roman" pitchFamily="18" charset="0"/>
              </a:rPr>
              <a:t>kính</a:t>
            </a:r>
            <a:r>
              <a:rPr lang="en-US" sz="33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b="1" i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300" b="1" i="1" dirty="0">
                <a:latin typeface="Times New Roman" pitchFamily="18" charset="0"/>
                <a:cs typeface="Times New Roman" pitchFamily="18" charset="0"/>
              </a:rPr>
              <a:t> 0,5m (</a:t>
            </a:r>
            <a:r>
              <a:rPr lang="en-US" sz="3300" b="1" i="1" dirty="0" err="1"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33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b="1" i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300" b="1" i="1" dirty="0">
                <a:latin typeface="Times New Roman" pitchFamily="18" charset="0"/>
                <a:cs typeface="Times New Roman" pitchFamily="18" charset="0"/>
              </a:rPr>
              <a:t>      = 3,14). Chu vi </a:t>
            </a:r>
            <a:r>
              <a:rPr lang="en-US" sz="3300" b="1" i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3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b="1" i="1" dirty="0" err="1"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sz="33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b="1" i="1" dirty="0" err="1"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sz="33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b="1" i="1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300" b="1" i="1">
                <a:latin typeface="Times New Roman" pitchFamily="18" charset="0"/>
                <a:cs typeface="Times New Roman" pitchFamily="18" charset="0"/>
              </a:rPr>
              <a:t> </a:t>
            </a:r>
            <a:endParaRPr lang="en-US" sz="3300" b="1" i="1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300" b="1" i="1" smtClean="0">
                <a:latin typeface="Times New Roman" pitchFamily="18" charset="0"/>
                <a:cs typeface="Times New Roman" pitchFamily="18" charset="0"/>
              </a:rPr>
              <a:t>( độ dài đường tròn đó) là:</a:t>
            </a:r>
            <a:endParaRPr lang="en-US" sz="33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Action Button: Custom 7">
            <a:hlinkClick r:id="" action="ppaction://noaction" highlightClick="1"/>
          </p:cNvPr>
          <p:cNvSpPr/>
          <p:nvPr/>
        </p:nvSpPr>
        <p:spPr>
          <a:xfrm>
            <a:off x="533400" y="2819400"/>
            <a:ext cx="685800" cy="632840"/>
          </a:xfrm>
          <a:prstGeom prst="actionButtonBlank">
            <a:avLst/>
          </a:prstGeom>
          <a:solidFill>
            <a:srgbClr val="7030A0"/>
          </a:solidFill>
          <a:scene3d>
            <a:camera prst="orthographicFront"/>
            <a:lightRig rig="balanced" dir="t"/>
          </a:scene3d>
          <a:sp3d extrusionH="76200" contourW="12700" prstMaterial="plastic">
            <a:bevelT/>
            <a:bevelB/>
            <a:extrusionClr>
              <a:schemeClr val="tx1"/>
            </a:extrusionClr>
            <a:contourClr>
              <a:schemeClr val="tx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dirty="0"/>
              <a:t>A</a:t>
            </a:r>
          </a:p>
        </p:txBody>
      </p:sp>
      <p:sp>
        <p:nvSpPr>
          <p:cNvPr id="14" name="Action Button: Custom 13">
            <a:hlinkClick r:id="" action="ppaction://noaction" highlightClick="1"/>
          </p:cNvPr>
          <p:cNvSpPr/>
          <p:nvPr/>
        </p:nvSpPr>
        <p:spPr>
          <a:xfrm>
            <a:off x="533400" y="3680840"/>
            <a:ext cx="685800" cy="632840"/>
          </a:xfrm>
          <a:prstGeom prst="actionButtonBlank">
            <a:avLst/>
          </a:prstGeom>
          <a:solidFill>
            <a:srgbClr val="7030A0"/>
          </a:solidFill>
          <a:scene3d>
            <a:camera prst="orthographicFront"/>
            <a:lightRig rig="balanced" dir="t"/>
          </a:scene3d>
          <a:sp3d extrusionH="76200" contourW="12700" prstMaterial="plastic">
            <a:bevelT/>
            <a:bevelB/>
            <a:extrusionClr>
              <a:schemeClr val="tx1"/>
            </a:extrusionClr>
            <a:contourClr>
              <a:schemeClr val="tx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dirty="0"/>
              <a:t>B</a:t>
            </a:r>
          </a:p>
        </p:txBody>
      </p:sp>
      <p:sp>
        <p:nvSpPr>
          <p:cNvPr id="15" name="Action Button: Custom 14">
            <a:hlinkClick r:id="" action="ppaction://noaction" highlightClick="1"/>
          </p:cNvPr>
          <p:cNvSpPr/>
          <p:nvPr/>
        </p:nvSpPr>
        <p:spPr>
          <a:xfrm>
            <a:off x="549812" y="4519040"/>
            <a:ext cx="685800" cy="632840"/>
          </a:xfrm>
          <a:prstGeom prst="actionButtonBlank">
            <a:avLst/>
          </a:prstGeom>
          <a:solidFill>
            <a:srgbClr val="7030A0"/>
          </a:solidFill>
          <a:scene3d>
            <a:camera prst="orthographicFront"/>
            <a:lightRig rig="balanced" dir="t"/>
          </a:scene3d>
          <a:sp3d extrusionH="76200" contourW="12700" prstMaterial="plastic">
            <a:bevelT/>
            <a:bevelB/>
            <a:extrusionClr>
              <a:schemeClr val="tx1"/>
            </a:extrusionClr>
            <a:contourClr>
              <a:schemeClr val="tx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dirty="0"/>
              <a:t>C</a:t>
            </a:r>
          </a:p>
        </p:txBody>
      </p:sp>
      <p:sp>
        <p:nvSpPr>
          <p:cNvPr id="16" name="Action Button: Custom 15">
            <a:hlinkClick r:id="" action="ppaction://noaction" highlightClick="1"/>
          </p:cNvPr>
          <p:cNvSpPr/>
          <p:nvPr/>
        </p:nvSpPr>
        <p:spPr>
          <a:xfrm>
            <a:off x="533400" y="5357240"/>
            <a:ext cx="685800" cy="632840"/>
          </a:xfrm>
          <a:prstGeom prst="actionButtonBlank">
            <a:avLst/>
          </a:prstGeom>
          <a:solidFill>
            <a:srgbClr val="7030A0"/>
          </a:solidFill>
          <a:scene3d>
            <a:camera prst="orthographicFront"/>
            <a:lightRig rig="balanced" dir="t"/>
          </a:scene3d>
          <a:sp3d extrusionH="76200" contourW="12700" prstMaterial="plastic">
            <a:bevelT/>
            <a:bevelB/>
            <a:extrusionClr>
              <a:schemeClr val="tx1"/>
            </a:extrusionClr>
            <a:contourClr>
              <a:schemeClr val="tx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dirty="0"/>
              <a:t>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1600201" y="2804049"/>
                <a:ext cx="1828799" cy="6588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𝟏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,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𝟓𝟕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 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𝒎</m:t>
                      </m:r>
                    </m:oMath>
                  </m:oMathPara>
                </a14:m>
                <a:endParaRPr lang="en-US" sz="3600" b="1" i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0201" y="2804049"/>
                <a:ext cx="1828799" cy="658898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1600201" y="3680840"/>
                <a:ext cx="1828799" cy="6588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𝟑</m:t>
                      </m:r>
                      <m:r>
                        <a:rPr lang="en-US" sz="3600" b="1" i="1" smtClean="0">
                          <a:latin typeface="Cambria Math"/>
                          <a:cs typeface="Times New Roman" pitchFamily="18" charset="0"/>
                        </a:rPr>
                        <m:t>,</m:t>
                      </m:r>
                      <m:r>
                        <a:rPr lang="en-US" sz="3600" b="1" i="1" smtClean="0">
                          <a:latin typeface="Cambria Math"/>
                          <a:cs typeface="Times New Roman" pitchFamily="18" charset="0"/>
                        </a:rPr>
                        <m:t>𝟏𝟒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 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𝒎</m:t>
                      </m:r>
                    </m:oMath>
                  </m:oMathPara>
                </a14:m>
                <a:endParaRPr lang="en-US" sz="3600" b="1" i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0201" y="3680840"/>
                <a:ext cx="1828799" cy="658898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1600200" y="4519040"/>
                <a:ext cx="1676400" cy="6588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latin typeface="Cambria Math"/>
                          <a:cs typeface="Times New Roman" pitchFamily="18" charset="0"/>
                        </a:rPr>
                        <m:t>𝟑𝟏</m:t>
                      </m:r>
                      <m:r>
                        <a:rPr lang="en-US" sz="3600" b="1" i="1" smtClean="0">
                          <a:latin typeface="Cambria Math"/>
                          <a:cs typeface="Times New Roman" pitchFamily="18" charset="0"/>
                        </a:rPr>
                        <m:t>,</m:t>
                      </m:r>
                      <m:r>
                        <a:rPr lang="en-US" sz="3600" b="1" i="1" smtClean="0">
                          <a:latin typeface="Cambria Math"/>
                          <a:cs typeface="Times New Roman" pitchFamily="18" charset="0"/>
                        </a:rPr>
                        <m:t>𝟒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 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𝒎</m:t>
                      </m:r>
                    </m:oMath>
                  </m:oMathPara>
                </a14:m>
                <a:endParaRPr lang="en-US" sz="3600" b="1" i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0200" y="4519040"/>
                <a:ext cx="1676400" cy="658898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1600199" y="5331182"/>
                <a:ext cx="1676401" cy="6588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𝟏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,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𝟓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 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𝒎</m:t>
                      </m:r>
                    </m:oMath>
                  </m:oMathPara>
                </a14:m>
                <a:endParaRPr lang="en-US" sz="3600" b="1" i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0199" y="5331182"/>
                <a:ext cx="1676401" cy="658898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7" name="Group 26"/>
          <p:cNvGrpSpPr/>
          <p:nvPr/>
        </p:nvGrpSpPr>
        <p:grpSpPr>
          <a:xfrm>
            <a:off x="6400800" y="2432020"/>
            <a:ext cx="2590800" cy="2595101"/>
            <a:chOff x="6553200" y="2253388"/>
            <a:chExt cx="2590800" cy="2595101"/>
          </a:xfrm>
        </p:grpSpPr>
        <p:sp>
          <p:nvSpPr>
            <p:cNvPr id="9" name="TextBox 8"/>
            <p:cNvSpPr txBox="1"/>
            <p:nvPr/>
          </p:nvSpPr>
          <p:spPr>
            <a:xfrm>
              <a:off x="6553200" y="2253388"/>
              <a:ext cx="2590800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i="1" dirty="0" err="1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Rất</a:t>
              </a:r>
              <a:r>
                <a:rPr lang="en-US" sz="2800" b="1" i="1" dirty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i="1" dirty="0" err="1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tiếc</a:t>
              </a:r>
              <a:r>
                <a:rPr lang="en-US" sz="2800" b="1" i="1" dirty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: </a:t>
              </a:r>
            </a:p>
            <a:p>
              <a:pPr algn="ctr"/>
              <a:r>
                <a:rPr lang="en-US" sz="2800" b="1" i="1" dirty="0" err="1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Câu</a:t>
              </a:r>
              <a:r>
                <a:rPr lang="en-US" sz="2800" b="1" i="1" dirty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i="1" dirty="0" err="1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trả</a:t>
              </a:r>
              <a:r>
                <a:rPr lang="en-US" sz="2800" b="1" i="1" dirty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i="1" dirty="0" err="1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lời</a:t>
              </a:r>
              <a:r>
                <a:rPr lang="en-US" sz="2800" b="1" i="1" dirty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i="1" dirty="0" err="1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chưa</a:t>
              </a:r>
              <a:r>
                <a:rPr lang="en-US" sz="2800" b="1" i="1" dirty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i="1" dirty="0" err="1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chính</a:t>
              </a:r>
              <a:r>
                <a:rPr lang="en-US" sz="2800" b="1" i="1" dirty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i="1" dirty="0" err="1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xác</a:t>
              </a:r>
              <a:endParaRPr lang="en-US" sz="28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80247" y="3885055"/>
              <a:ext cx="1177530" cy="963434"/>
            </a:xfrm>
            <a:prstGeom prst="rect">
              <a:avLst/>
            </a:prstGeom>
          </p:spPr>
        </p:pic>
      </p:grpSp>
      <p:grpSp>
        <p:nvGrpSpPr>
          <p:cNvPr id="29" name="Group 28"/>
          <p:cNvGrpSpPr/>
          <p:nvPr/>
        </p:nvGrpSpPr>
        <p:grpSpPr>
          <a:xfrm>
            <a:off x="6349025" y="2528934"/>
            <a:ext cx="2642575" cy="2507225"/>
            <a:chOff x="6501425" y="2328235"/>
            <a:chExt cx="2642575" cy="2507225"/>
          </a:xfrm>
        </p:grpSpPr>
        <p:sp>
          <p:nvSpPr>
            <p:cNvPr id="22" name="TextBox 21"/>
            <p:cNvSpPr txBox="1"/>
            <p:nvPr/>
          </p:nvSpPr>
          <p:spPr>
            <a:xfrm>
              <a:off x="6501425" y="2328235"/>
              <a:ext cx="2642575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i="1" dirty="0" err="1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Xin</a:t>
              </a:r>
              <a:r>
                <a:rPr lang="en-US" sz="2800" b="1" i="1" dirty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i="1" dirty="0" err="1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chúc</a:t>
              </a:r>
              <a:r>
                <a:rPr lang="en-US" sz="2800" b="1" i="1" dirty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i="1" dirty="0" err="1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mừng</a:t>
              </a:r>
              <a:r>
                <a:rPr lang="en-US" sz="2800" b="1" i="1" dirty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: </a:t>
              </a:r>
            </a:p>
            <a:p>
              <a:pPr algn="ctr"/>
              <a:r>
                <a:rPr lang="en-US" sz="2800" b="1" i="1" dirty="0" err="1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Câu</a:t>
              </a:r>
              <a:r>
                <a:rPr lang="en-US" sz="2800" b="1" i="1" dirty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i="1" dirty="0" err="1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trả</a:t>
              </a:r>
              <a:r>
                <a:rPr lang="en-US" sz="2800" b="1" i="1" dirty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i="1" dirty="0" err="1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lời</a:t>
              </a:r>
              <a:r>
                <a:rPr lang="en-US" sz="2800" b="1" i="1" dirty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i="1" dirty="0" err="1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chính</a:t>
              </a:r>
              <a:r>
                <a:rPr lang="en-US" sz="2800" b="1" i="1" dirty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i="1" dirty="0" err="1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xác</a:t>
              </a:r>
              <a:endParaRPr lang="en-US" sz="28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48911" y="3714817"/>
              <a:ext cx="1289342" cy="1120643"/>
            </a:xfrm>
            <a:prstGeom prst="rect">
              <a:avLst/>
            </a:prstGeom>
          </p:spPr>
        </p:pic>
      </p:grpSp>
      <p:sp>
        <p:nvSpPr>
          <p:cNvPr id="23" name="Title 1"/>
          <p:cNvSpPr txBox="1">
            <a:spLocks/>
          </p:cNvSpPr>
          <p:nvPr/>
        </p:nvSpPr>
        <p:spPr>
          <a:xfrm>
            <a:off x="0" y="-50348"/>
            <a:ext cx="9144000" cy="987083"/>
          </a:xfrm>
          <a:prstGeom prst="rect">
            <a:avLst/>
          </a:prstGeom>
          <a:gradFill>
            <a:gsLst>
              <a:gs pos="0">
                <a:srgbClr val="D204B5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II. Bài tập</a:t>
            </a:r>
          </a:p>
          <a:p>
            <a:r>
              <a:rPr lang="en-US" sz="4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Trắc nghiệm</a:t>
            </a:r>
          </a:p>
        </p:txBody>
      </p:sp>
      <p:graphicFrame>
        <p:nvGraphicFramePr>
          <p:cNvPr id="24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95265271"/>
              </p:ext>
            </p:extLst>
          </p:nvPr>
        </p:nvGraphicFramePr>
        <p:xfrm>
          <a:off x="2438399" y="1652786"/>
          <a:ext cx="423326" cy="4893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9" name="Equation" r:id="rId12" imgW="139680" imgH="139680" progId="Equation.3">
                  <p:embed/>
                </p:oleObj>
              </mc:Choice>
              <mc:Fallback>
                <p:oleObj name="Equation" r:id="rId12" imgW="139680" imgH="139680" progId="Equation.3">
                  <p:embed/>
                  <p:pic>
                    <p:nvPicPr>
                      <p:cNvPr id="24" name="Object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399" y="1652786"/>
                        <a:ext cx="423326" cy="48938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TextBox 24"/>
          <p:cNvSpPr txBox="1"/>
          <p:nvPr/>
        </p:nvSpPr>
        <p:spPr>
          <a:xfrm>
            <a:off x="3859012" y="3874607"/>
            <a:ext cx="3553402" cy="255454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4000" b="1" i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4000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</a:p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 = 2.     .R</a:t>
            </a:r>
          </a:p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= 2. 3,14. 0,5</a:t>
            </a:r>
          </a:p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= 3,14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0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2590771"/>
              </p:ext>
            </p:extLst>
          </p:nvPr>
        </p:nvGraphicFramePr>
        <p:xfrm>
          <a:off x="5278130" y="4591562"/>
          <a:ext cx="498475" cy="576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0" name="Equation" r:id="rId14" imgW="139680" imgH="139680" progId="Equation.3">
                  <p:embed/>
                </p:oleObj>
              </mc:Choice>
              <mc:Fallback>
                <p:oleObj name="Equation" r:id="rId14" imgW="139680" imgH="139680" progId="Equation.3">
                  <p:embed/>
                  <p:pic>
                    <p:nvPicPr>
                      <p:cNvPr id="30" name="Object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78130" y="4591562"/>
                        <a:ext cx="498475" cy="576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74823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xit" presetSubtype="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2311" y="898773"/>
            <a:ext cx="8819377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00" b="1" i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300" b="1" i="1" dirty="0">
                <a:latin typeface="Times New Roman" pitchFamily="18" charset="0"/>
                <a:cs typeface="Times New Roman" pitchFamily="18" charset="0"/>
              </a:rPr>
              <a:t> 2 : </a:t>
            </a:r>
            <a:r>
              <a:rPr lang="en-US" sz="3300" b="1" i="1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3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b="1" i="1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3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b="1" i="1" dirty="0" err="1">
                <a:latin typeface="Times New Roman" pitchFamily="18" charset="0"/>
                <a:cs typeface="Times New Roman" pitchFamily="18" charset="0"/>
              </a:rPr>
              <a:t>kính</a:t>
            </a:r>
            <a:r>
              <a:rPr lang="en-US" sz="33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b="1" i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3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b="1" i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3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b="1" i="1" dirty="0" err="1">
                <a:latin typeface="Times New Roman" pitchFamily="18" charset="0"/>
                <a:cs typeface="Times New Roman" pitchFamily="18" charset="0"/>
              </a:rPr>
              <a:t>bánh</a:t>
            </a:r>
            <a:r>
              <a:rPr lang="en-US" sz="33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b="1" i="1" dirty="0" err="1"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33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b="1" i="1" dirty="0" err="1">
                <a:latin typeface="Times New Roman" pitchFamily="18" charset="0"/>
                <a:cs typeface="Times New Roman" pitchFamily="18" charset="0"/>
              </a:rPr>
              <a:t>đạp</a:t>
            </a:r>
            <a:r>
              <a:rPr lang="en-US" sz="33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b="1" i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300" b="1" i="1" dirty="0">
                <a:latin typeface="Times New Roman" pitchFamily="18" charset="0"/>
                <a:cs typeface="Times New Roman" pitchFamily="18" charset="0"/>
              </a:rPr>
              <a:t> 0,65m (</a:t>
            </a:r>
            <a:r>
              <a:rPr lang="en-US" sz="3300" b="1" i="1" dirty="0" err="1"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33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b="1" i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300" b="1" i="1" dirty="0">
                <a:latin typeface="Times New Roman" pitchFamily="18" charset="0"/>
                <a:cs typeface="Times New Roman" pitchFamily="18" charset="0"/>
              </a:rPr>
              <a:t>      = 3,14). Chu vi </a:t>
            </a:r>
            <a:r>
              <a:rPr lang="en-US" sz="3300" b="1" i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3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b="1" i="1" dirty="0" err="1">
                <a:latin typeface="Times New Roman" pitchFamily="18" charset="0"/>
                <a:cs typeface="Times New Roman" pitchFamily="18" charset="0"/>
              </a:rPr>
              <a:t>bánh</a:t>
            </a:r>
            <a:r>
              <a:rPr lang="en-US" sz="33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b="1" i="1" dirty="0" err="1"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33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b="1" i="1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3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b="1" i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300" b="1" i="1" dirty="0">
                <a:latin typeface="Times New Roman" pitchFamily="18" charset="0"/>
                <a:cs typeface="Times New Roman" pitchFamily="18" charset="0"/>
              </a:rPr>
              <a:t> :</a:t>
            </a:r>
          </a:p>
        </p:txBody>
      </p:sp>
      <p:sp>
        <p:nvSpPr>
          <p:cNvPr id="8" name="Action Button: Custom 7">
            <a:hlinkClick r:id="" action="ppaction://noaction" highlightClick="1"/>
          </p:cNvPr>
          <p:cNvSpPr/>
          <p:nvPr/>
        </p:nvSpPr>
        <p:spPr>
          <a:xfrm>
            <a:off x="533400" y="3341717"/>
            <a:ext cx="685800" cy="632840"/>
          </a:xfrm>
          <a:prstGeom prst="actionButtonBlank">
            <a:avLst/>
          </a:prstGeom>
          <a:solidFill>
            <a:srgbClr val="7030A0"/>
          </a:solidFill>
          <a:scene3d>
            <a:camera prst="orthographicFront"/>
            <a:lightRig rig="balanced" dir="t"/>
          </a:scene3d>
          <a:sp3d extrusionH="76200" contourW="12700" prstMaterial="plastic">
            <a:bevelT/>
            <a:bevelB/>
            <a:extrusionClr>
              <a:schemeClr val="tx1"/>
            </a:extrusionClr>
            <a:contourClr>
              <a:schemeClr val="tx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dirty="0"/>
              <a:t>B</a:t>
            </a:r>
          </a:p>
        </p:txBody>
      </p:sp>
      <p:sp>
        <p:nvSpPr>
          <p:cNvPr id="14" name="Action Button: Custom 13">
            <a:hlinkClick r:id="" action="ppaction://noaction" highlightClick="1"/>
          </p:cNvPr>
          <p:cNvSpPr/>
          <p:nvPr/>
        </p:nvSpPr>
        <p:spPr>
          <a:xfrm>
            <a:off x="511928" y="2473772"/>
            <a:ext cx="685800" cy="632840"/>
          </a:xfrm>
          <a:prstGeom prst="actionButtonBlank">
            <a:avLst/>
          </a:prstGeom>
          <a:solidFill>
            <a:srgbClr val="7030A0"/>
          </a:solidFill>
          <a:scene3d>
            <a:camera prst="orthographicFront"/>
            <a:lightRig rig="balanced" dir="t"/>
          </a:scene3d>
          <a:sp3d extrusionH="76200" contourW="12700" prstMaterial="plastic">
            <a:bevelT/>
            <a:bevelB/>
            <a:extrusionClr>
              <a:schemeClr val="tx1"/>
            </a:extrusionClr>
            <a:contourClr>
              <a:schemeClr val="tx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dirty="0"/>
              <a:t>A</a:t>
            </a:r>
          </a:p>
        </p:txBody>
      </p:sp>
      <p:sp>
        <p:nvSpPr>
          <p:cNvPr id="15" name="Action Button: Custom 14">
            <a:hlinkClick r:id="" action="ppaction://noaction" highlightClick="1"/>
          </p:cNvPr>
          <p:cNvSpPr/>
          <p:nvPr/>
        </p:nvSpPr>
        <p:spPr>
          <a:xfrm>
            <a:off x="549431" y="4209662"/>
            <a:ext cx="685800" cy="632840"/>
          </a:xfrm>
          <a:prstGeom prst="actionButtonBlank">
            <a:avLst/>
          </a:prstGeom>
          <a:solidFill>
            <a:srgbClr val="7030A0"/>
          </a:solidFill>
          <a:scene3d>
            <a:camera prst="orthographicFront"/>
            <a:lightRig rig="balanced" dir="t"/>
          </a:scene3d>
          <a:sp3d extrusionH="76200" contourW="12700" prstMaterial="plastic">
            <a:bevelT/>
            <a:bevelB/>
            <a:extrusionClr>
              <a:schemeClr val="tx1"/>
            </a:extrusionClr>
            <a:contourClr>
              <a:schemeClr val="tx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dirty="0"/>
              <a:t>C</a:t>
            </a:r>
          </a:p>
        </p:txBody>
      </p:sp>
      <p:sp>
        <p:nvSpPr>
          <p:cNvPr id="16" name="Action Button: Custom 15">
            <a:hlinkClick r:id="" action="ppaction://noaction" highlightClick="1"/>
          </p:cNvPr>
          <p:cNvSpPr/>
          <p:nvPr/>
        </p:nvSpPr>
        <p:spPr>
          <a:xfrm>
            <a:off x="533400" y="5077607"/>
            <a:ext cx="685800" cy="632840"/>
          </a:xfrm>
          <a:prstGeom prst="actionButtonBlank">
            <a:avLst/>
          </a:prstGeom>
          <a:solidFill>
            <a:srgbClr val="7030A0"/>
          </a:solidFill>
          <a:scene3d>
            <a:camera prst="orthographicFront"/>
            <a:lightRig rig="balanced" dir="t"/>
          </a:scene3d>
          <a:sp3d extrusionH="76200" contourW="12700" prstMaterial="plastic">
            <a:bevelT/>
            <a:bevelB/>
            <a:extrusionClr>
              <a:schemeClr val="tx1"/>
            </a:extrusionClr>
            <a:contourClr>
              <a:schemeClr val="tx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dirty="0"/>
              <a:t>D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507678" y="2511823"/>
            <a:ext cx="1523999" cy="6588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2,041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1436087" y="3344471"/>
                <a:ext cx="1523999" cy="6588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600" b="1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𝟒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,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𝟎𝟖𝟐</m:t>
                      </m:r>
                    </m:oMath>
                  </m:oMathPara>
                </a14:m>
                <a:endParaRPr lang="en-US" sz="3600" b="1" i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6087" y="3344471"/>
                <a:ext cx="1523999" cy="658898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1162465" y="4222238"/>
                <a:ext cx="16002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600" b="1" i="1" smtClean="0">
                        <a:latin typeface="Cambria Math"/>
                        <a:cs typeface="Times New Roman" pitchFamily="18" charset="0"/>
                      </a:rPr>
                      <m:t>   </m:t>
                    </m:r>
                  </m:oMath>
                </a14:m>
                <a:r>
                  <a:rPr lang="en-US" sz="3600" b="1" dirty="0">
                    <a:latin typeface="Times New Roman" pitchFamily="18" charset="0"/>
                    <a:cs typeface="Times New Roman" pitchFamily="18" charset="0"/>
                  </a:rPr>
                  <a:t>1,884</a:t>
                </a: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2465" y="4222238"/>
                <a:ext cx="1600200" cy="646331"/>
              </a:xfrm>
              <a:prstGeom prst="rect">
                <a:avLst/>
              </a:prstGeom>
              <a:blipFill rotWithShape="0">
                <a:blip r:embed="rId4"/>
                <a:stretch>
                  <a:fillRect t="-16038" r="-6870" b="-339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/>
          <p:cNvSpPr txBox="1"/>
          <p:nvPr/>
        </p:nvSpPr>
        <p:spPr>
          <a:xfrm>
            <a:off x="1495834" y="5054870"/>
            <a:ext cx="1491017" cy="6588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3,768</a:t>
            </a:r>
          </a:p>
        </p:txBody>
      </p:sp>
      <p:grpSp>
        <p:nvGrpSpPr>
          <p:cNvPr id="27" name="Group 26"/>
          <p:cNvGrpSpPr/>
          <p:nvPr/>
        </p:nvGrpSpPr>
        <p:grpSpPr>
          <a:xfrm>
            <a:off x="6266698" y="1737381"/>
            <a:ext cx="2590800" cy="2587463"/>
            <a:chOff x="6419098" y="1558749"/>
            <a:chExt cx="2590800" cy="2587463"/>
          </a:xfrm>
        </p:grpSpPr>
        <p:sp>
          <p:nvSpPr>
            <p:cNvPr id="9" name="TextBox 8"/>
            <p:cNvSpPr txBox="1"/>
            <p:nvPr/>
          </p:nvSpPr>
          <p:spPr>
            <a:xfrm>
              <a:off x="6419098" y="1558749"/>
              <a:ext cx="2590800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i="1" dirty="0" err="1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Rất</a:t>
              </a:r>
              <a:r>
                <a:rPr lang="en-US" sz="2800" b="1" i="1" dirty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i="1" dirty="0" err="1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tiếc</a:t>
              </a:r>
              <a:r>
                <a:rPr lang="en-US" sz="2800" b="1" i="1" dirty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: </a:t>
              </a:r>
            </a:p>
            <a:p>
              <a:pPr algn="ctr"/>
              <a:r>
                <a:rPr lang="en-US" sz="2800" b="1" i="1" dirty="0" err="1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Câu</a:t>
              </a:r>
              <a:r>
                <a:rPr lang="en-US" sz="2800" b="1" i="1" dirty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i="1" dirty="0" err="1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trả</a:t>
              </a:r>
              <a:r>
                <a:rPr lang="en-US" sz="2800" b="1" i="1" dirty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i="1" dirty="0" err="1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lời</a:t>
              </a:r>
              <a:r>
                <a:rPr lang="en-US" sz="2800" b="1" i="1" dirty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i="1" dirty="0" err="1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chưa</a:t>
              </a:r>
              <a:r>
                <a:rPr lang="en-US" sz="2800" b="1" i="1" dirty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i="1" dirty="0" err="1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chính</a:t>
              </a:r>
              <a:r>
                <a:rPr lang="en-US" sz="2800" b="1" i="1" dirty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i="1" dirty="0" err="1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xác</a:t>
              </a:r>
              <a:endParaRPr lang="en-US" sz="28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34674" y="3182778"/>
              <a:ext cx="1177530" cy="963434"/>
            </a:xfrm>
            <a:prstGeom prst="rect">
              <a:avLst/>
            </a:prstGeom>
          </p:spPr>
        </p:pic>
      </p:grpSp>
      <p:grpSp>
        <p:nvGrpSpPr>
          <p:cNvPr id="29" name="Group 28"/>
          <p:cNvGrpSpPr/>
          <p:nvPr/>
        </p:nvGrpSpPr>
        <p:grpSpPr>
          <a:xfrm>
            <a:off x="6218506" y="1832015"/>
            <a:ext cx="2642575" cy="2507225"/>
            <a:chOff x="6501425" y="2328235"/>
            <a:chExt cx="2642575" cy="2507225"/>
          </a:xfrm>
        </p:grpSpPr>
        <p:sp>
          <p:nvSpPr>
            <p:cNvPr id="22" name="TextBox 21"/>
            <p:cNvSpPr txBox="1"/>
            <p:nvPr/>
          </p:nvSpPr>
          <p:spPr>
            <a:xfrm>
              <a:off x="6501425" y="2328235"/>
              <a:ext cx="2642575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i="1" dirty="0" err="1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Xin</a:t>
              </a:r>
              <a:r>
                <a:rPr lang="en-US" sz="2800" b="1" i="1" dirty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i="1" dirty="0" err="1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chúc</a:t>
              </a:r>
              <a:r>
                <a:rPr lang="en-US" sz="2800" b="1" i="1" dirty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i="1" dirty="0" err="1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mừng</a:t>
              </a:r>
              <a:r>
                <a:rPr lang="en-US" sz="2800" b="1" i="1" dirty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: </a:t>
              </a:r>
            </a:p>
            <a:p>
              <a:pPr algn="ctr"/>
              <a:r>
                <a:rPr lang="en-US" sz="2800" b="1" i="1" dirty="0" err="1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Câu</a:t>
              </a:r>
              <a:r>
                <a:rPr lang="en-US" sz="2800" b="1" i="1" dirty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i="1" dirty="0" err="1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trả</a:t>
              </a:r>
              <a:r>
                <a:rPr lang="en-US" sz="2800" b="1" i="1" dirty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i="1" dirty="0" err="1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lời</a:t>
              </a:r>
              <a:r>
                <a:rPr lang="en-US" sz="2800" b="1" i="1" dirty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i="1" dirty="0" err="1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chính</a:t>
              </a:r>
              <a:r>
                <a:rPr lang="en-US" sz="2800" b="1" i="1" dirty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i="1" dirty="0" err="1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xác</a:t>
              </a:r>
              <a:endParaRPr lang="en-US" sz="28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48911" y="3714817"/>
              <a:ext cx="1289342" cy="1120643"/>
            </a:xfrm>
            <a:prstGeom prst="rect">
              <a:avLst/>
            </a:prstGeom>
          </p:spPr>
        </p:pic>
      </p:grpSp>
      <p:sp>
        <p:nvSpPr>
          <p:cNvPr id="25" name="TextBox 24"/>
          <p:cNvSpPr txBox="1"/>
          <p:nvPr/>
        </p:nvSpPr>
        <p:spPr>
          <a:xfrm>
            <a:off x="3142380" y="1847287"/>
            <a:ext cx="36576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4000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</a:p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 =    .d</a:t>
            </a:r>
          </a:p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= 3,14. 0,65</a:t>
            </a:r>
          </a:p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= 2,041</a:t>
            </a:r>
          </a:p>
        </p:txBody>
      </p:sp>
      <p:graphicFrame>
        <p:nvGraphicFramePr>
          <p:cNvPr id="30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7345448"/>
              </p:ext>
            </p:extLst>
          </p:nvPr>
        </p:nvGraphicFramePr>
        <p:xfrm>
          <a:off x="4023878" y="2582010"/>
          <a:ext cx="498475" cy="576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3" name="Equation" r:id="rId7" imgW="139680" imgH="139680" progId="Equation.3">
                  <p:embed/>
                </p:oleObj>
              </mc:Choice>
              <mc:Fallback>
                <p:oleObj name="Equation" r:id="rId7" imgW="139680" imgH="139680" progId="Equation.3">
                  <p:embed/>
                  <p:pic>
                    <p:nvPicPr>
                      <p:cNvPr id="30" name="Object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23878" y="2582010"/>
                        <a:ext cx="498475" cy="576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3050974"/>
              </p:ext>
            </p:extLst>
          </p:nvPr>
        </p:nvGraphicFramePr>
        <p:xfrm>
          <a:off x="2610023" y="1379968"/>
          <a:ext cx="471652" cy="5452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4" name="Equation" r:id="rId9" imgW="139680" imgH="139680" progId="Equation.3">
                  <p:embed/>
                </p:oleObj>
              </mc:Choice>
              <mc:Fallback>
                <p:oleObj name="Equation" r:id="rId9" imgW="139680" imgH="139680" progId="Equation.3">
                  <p:embed/>
                  <p:pic>
                    <p:nvPicPr>
                      <p:cNvPr id="31" name="Object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10023" y="1379968"/>
                        <a:ext cx="471652" cy="54525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TextBox 32"/>
          <p:cNvSpPr txBox="1"/>
          <p:nvPr/>
        </p:nvSpPr>
        <p:spPr>
          <a:xfrm>
            <a:off x="2762665" y="4289584"/>
            <a:ext cx="6219023" cy="147732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508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30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3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đạp</a:t>
            </a:r>
            <a:r>
              <a:rPr lang="en-US" sz="3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3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quãng</a:t>
            </a:r>
            <a:r>
              <a:rPr lang="en-US" sz="3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3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3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mét</a:t>
            </a:r>
            <a:r>
              <a:rPr lang="en-US" sz="3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3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bánh</a:t>
            </a:r>
            <a:r>
              <a:rPr lang="en-US" sz="3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3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lăn</a:t>
            </a:r>
            <a:r>
              <a:rPr lang="en-US" sz="3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3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3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1000 </a:t>
            </a:r>
            <a:r>
              <a:rPr lang="en-US" sz="30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vòng</a:t>
            </a:r>
            <a:endParaRPr lang="en-US" sz="30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750486" y="5795038"/>
            <a:ext cx="6231202" cy="6463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508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3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3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: 2,041.1000 = 2041 (m)</a:t>
            </a:r>
          </a:p>
        </p:txBody>
      </p:sp>
    </p:spTree>
    <p:extLst>
      <p:ext uri="{BB962C8B-B14F-4D97-AF65-F5344CB8AC3E}">
        <p14:creationId xmlns:p14="http://schemas.microsoft.com/office/powerpoint/2010/main" val="1403997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0" presetClass="exit" presetSubtype="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25" grpId="0"/>
      <p:bldP spid="33" grpId="0" animBg="1"/>
      <p:bldP spid="3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2223" y="1062082"/>
            <a:ext cx="8819377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00" b="1" i="1" u="sng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300" b="1" i="1" u="sng" dirty="0">
                <a:latin typeface="Times New Roman" pitchFamily="18" charset="0"/>
                <a:cs typeface="Times New Roman" pitchFamily="18" charset="0"/>
              </a:rPr>
              <a:t> 3</a:t>
            </a:r>
            <a:r>
              <a:rPr lang="en-US" sz="3300" b="1" i="1" dirty="0">
                <a:latin typeface="Times New Roman" pitchFamily="18" charset="0"/>
                <a:cs typeface="Times New Roman" pitchFamily="18" charset="0"/>
              </a:rPr>
              <a:t>:  </a:t>
            </a:r>
            <a:r>
              <a:rPr lang="en-US" sz="3300" b="1" i="1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33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b="1" i="1" dirty="0" err="1"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33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b="1" i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3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b="1" i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3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b="1" i="1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3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b="1" i="1" dirty="0" err="1"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33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b="1" i="1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300" b="1" i="1" dirty="0">
                <a:latin typeface="Times New Roman" pitchFamily="18" charset="0"/>
                <a:cs typeface="Times New Roman" pitchFamily="18" charset="0"/>
              </a:rPr>
              <a:t> 25,12 cm(</a:t>
            </a:r>
            <a:r>
              <a:rPr lang="en-US" sz="3300" b="1" i="1" dirty="0" err="1"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33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b="1" i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300" b="1" i="1" dirty="0">
                <a:latin typeface="Times New Roman" pitchFamily="18" charset="0"/>
                <a:cs typeface="Times New Roman" pitchFamily="18" charset="0"/>
              </a:rPr>
              <a:t>      = 3,14). </a:t>
            </a:r>
            <a:r>
              <a:rPr lang="en-US" sz="3300" b="1" i="1" dirty="0" err="1"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33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b="1" i="1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3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b="1" i="1" dirty="0" err="1">
                <a:latin typeface="Times New Roman" pitchFamily="18" charset="0"/>
                <a:cs typeface="Times New Roman" pitchFamily="18" charset="0"/>
              </a:rPr>
              <a:t>kính</a:t>
            </a:r>
            <a:r>
              <a:rPr lang="en-US" sz="33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b="1" i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3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b="1" i="1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3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b="1" i="1" dirty="0" err="1"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33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b="1" i="1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3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b="1" i="1" dirty="0" err="1">
                <a:latin typeface="Times New Roman" pitchFamily="18" charset="0"/>
                <a:cs typeface="Times New Roman" pitchFamily="18" charset="0"/>
              </a:rPr>
              <a:t>bằng</a:t>
            </a:r>
            <a:endParaRPr lang="en-US" sz="33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Action Button: Custom 7">
            <a:hlinkClick r:id="" action="ppaction://noaction" highlightClick="1"/>
          </p:cNvPr>
          <p:cNvSpPr/>
          <p:nvPr/>
        </p:nvSpPr>
        <p:spPr>
          <a:xfrm>
            <a:off x="533400" y="2819400"/>
            <a:ext cx="685800" cy="632840"/>
          </a:xfrm>
          <a:prstGeom prst="actionButtonBlank">
            <a:avLst/>
          </a:prstGeom>
          <a:solidFill>
            <a:srgbClr val="7030A0"/>
          </a:solidFill>
          <a:scene3d>
            <a:camera prst="orthographicFront"/>
            <a:lightRig rig="balanced" dir="t"/>
          </a:scene3d>
          <a:sp3d extrusionH="76200" contourW="12700" prstMaterial="plastic">
            <a:bevelT/>
            <a:bevelB/>
            <a:extrusionClr>
              <a:schemeClr val="tx1"/>
            </a:extrusionClr>
            <a:contourClr>
              <a:schemeClr val="tx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dirty="0"/>
              <a:t>A</a:t>
            </a:r>
          </a:p>
        </p:txBody>
      </p:sp>
      <p:sp>
        <p:nvSpPr>
          <p:cNvPr id="14" name="Action Button: Custom 13">
            <a:hlinkClick r:id="" action="ppaction://noaction" highlightClick="1"/>
          </p:cNvPr>
          <p:cNvSpPr/>
          <p:nvPr/>
        </p:nvSpPr>
        <p:spPr>
          <a:xfrm>
            <a:off x="533400" y="3680840"/>
            <a:ext cx="685800" cy="632840"/>
          </a:xfrm>
          <a:prstGeom prst="actionButtonBlank">
            <a:avLst/>
          </a:prstGeom>
          <a:solidFill>
            <a:srgbClr val="7030A0"/>
          </a:solidFill>
          <a:scene3d>
            <a:camera prst="orthographicFront"/>
            <a:lightRig rig="balanced" dir="t"/>
          </a:scene3d>
          <a:sp3d extrusionH="76200" contourW="12700" prstMaterial="plastic">
            <a:bevelT/>
            <a:bevelB/>
            <a:extrusionClr>
              <a:schemeClr val="tx1"/>
            </a:extrusionClr>
            <a:contourClr>
              <a:schemeClr val="tx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dirty="0"/>
              <a:t>B</a:t>
            </a:r>
          </a:p>
        </p:txBody>
      </p:sp>
      <p:sp>
        <p:nvSpPr>
          <p:cNvPr id="15" name="Action Button: Custom 14">
            <a:hlinkClick r:id="" action="ppaction://noaction" highlightClick="1"/>
          </p:cNvPr>
          <p:cNvSpPr/>
          <p:nvPr/>
        </p:nvSpPr>
        <p:spPr>
          <a:xfrm>
            <a:off x="549812" y="4519040"/>
            <a:ext cx="685800" cy="632840"/>
          </a:xfrm>
          <a:prstGeom prst="actionButtonBlank">
            <a:avLst/>
          </a:prstGeom>
          <a:solidFill>
            <a:srgbClr val="7030A0"/>
          </a:solidFill>
          <a:scene3d>
            <a:camera prst="orthographicFront"/>
            <a:lightRig rig="balanced" dir="t"/>
          </a:scene3d>
          <a:sp3d extrusionH="76200" contourW="12700" prstMaterial="plastic">
            <a:bevelT/>
            <a:bevelB/>
            <a:extrusionClr>
              <a:schemeClr val="tx1"/>
            </a:extrusionClr>
            <a:contourClr>
              <a:schemeClr val="tx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dirty="0"/>
              <a:t>C</a:t>
            </a:r>
          </a:p>
        </p:txBody>
      </p:sp>
      <p:sp>
        <p:nvSpPr>
          <p:cNvPr id="16" name="Action Button: Custom 15">
            <a:hlinkClick r:id="" action="ppaction://noaction" highlightClick="1"/>
          </p:cNvPr>
          <p:cNvSpPr/>
          <p:nvPr/>
        </p:nvSpPr>
        <p:spPr>
          <a:xfrm>
            <a:off x="533400" y="5357240"/>
            <a:ext cx="685800" cy="632840"/>
          </a:xfrm>
          <a:prstGeom prst="actionButtonBlank">
            <a:avLst/>
          </a:prstGeom>
          <a:solidFill>
            <a:srgbClr val="7030A0"/>
          </a:solidFill>
          <a:scene3d>
            <a:camera prst="orthographicFront"/>
            <a:lightRig rig="balanced" dir="t"/>
          </a:scene3d>
          <a:sp3d extrusionH="76200" contourW="12700" prstMaterial="plastic">
            <a:bevelT/>
            <a:bevelB/>
            <a:extrusionClr>
              <a:schemeClr val="tx1"/>
            </a:extrusionClr>
            <a:contourClr>
              <a:schemeClr val="tx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dirty="0"/>
              <a:t>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1600202" y="2804049"/>
                <a:ext cx="1267224" cy="6588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>
                    <a:cs typeface="Times New Roman" pitchFamily="18" charset="0"/>
                  </a:rPr>
                  <a:t>4 c</a:t>
                </a:r>
                <a14:m>
                  <m:oMath xmlns:m="http://schemas.openxmlformats.org/officeDocument/2006/math">
                    <m:r>
                      <a:rPr lang="en-US" sz="3600" b="1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𝒎</m:t>
                    </m:r>
                  </m:oMath>
                </a14:m>
                <a:endParaRPr lang="en-US" sz="3600" b="1" i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0202" y="2804049"/>
                <a:ext cx="1267224" cy="658898"/>
              </a:xfrm>
              <a:prstGeom prst="rect">
                <a:avLst/>
              </a:prstGeom>
              <a:blipFill rotWithShape="0">
                <a:blip r:embed="rId3"/>
                <a:stretch>
                  <a:fillRect l="-14976" t="-13889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1600202" y="3680840"/>
                <a:ext cx="121741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𝟖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 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𝒄𝒎</m:t>
                      </m:r>
                    </m:oMath>
                  </m:oMathPara>
                </a14:m>
                <a:endParaRPr lang="en-US" sz="3600" b="1" i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0202" y="3680840"/>
                <a:ext cx="1217414" cy="646331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1600200" y="4519040"/>
                <a:ext cx="1072624" cy="6588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𝟒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 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𝒎</m:t>
                      </m:r>
                    </m:oMath>
                  </m:oMathPara>
                </a14:m>
                <a:endParaRPr lang="en-US" sz="3600" b="1" i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0200" y="4519040"/>
                <a:ext cx="1072624" cy="658898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/>
          <p:cNvSpPr txBox="1"/>
          <p:nvPr/>
        </p:nvSpPr>
        <p:spPr>
          <a:xfrm>
            <a:off x="1600199" y="5331182"/>
            <a:ext cx="10726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8 m</a:t>
            </a:r>
          </a:p>
        </p:txBody>
      </p:sp>
      <p:grpSp>
        <p:nvGrpSpPr>
          <p:cNvPr id="27" name="Group 26"/>
          <p:cNvGrpSpPr/>
          <p:nvPr/>
        </p:nvGrpSpPr>
        <p:grpSpPr>
          <a:xfrm>
            <a:off x="6400800" y="2432020"/>
            <a:ext cx="2590800" cy="2595101"/>
            <a:chOff x="6553200" y="2253388"/>
            <a:chExt cx="2590800" cy="2595101"/>
          </a:xfrm>
        </p:grpSpPr>
        <p:sp>
          <p:nvSpPr>
            <p:cNvPr id="9" name="TextBox 8"/>
            <p:cNvSpPr txBox="1"/>
            <p:nvPr/>
          </p:nvSpPr>
          <p:spPr>
            <a:xfrm>
              <a:off x="6553200" y="2253388"/>
              <a:ext cx="2590800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i="1" dirty="0" err="1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Rất</a:t>
              </a:r>
              <a:r>
                <a:rPr lang="en-US" sz="2800" b="1" i="1" dirty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i="1" dirty="0" err="1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tiếc</a:t>
              </a:r>
              <a:r>
                <a:rPr lang="en-US" sz="2800" b="1" i="1" dirty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: </a:t>
              </a:r>
            </a:p>
            <a:p>
              <a:pPr algn="ctr"/>
              <a:r>
                <a:rPr lang="en-US" sz="2800" b="1" i="1" dirty="0" err="1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Câu</a:t>
              </a:r>
              <a:r>
                <a:rPr lang="en-US" sz="2800" b="1" i="1" dirty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i="1" dirty="0" err="1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trả</a:t>
              </a:r>
              <a:r>
                <a:rPr lang="en-US" sz="2800" b="1" i="1" dirty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i="1" dirty="0" err="1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lời</a:t>
              </a:r>
              <a:r>
                <a:rPr lang="en-US" sz="2800" b="1" i="1" dirty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i="1" dirty="0" err="1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chưa</a:t>
              </a:r>
              <a:r>
                <a:rPr lang="en-US" sz="2800" b="1" i="1" dirty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i="1" dirty="0" err="1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chính</a:t>
              </a:r>
              <a:r>
                <a:rPr lang="en-US" sz="2800" b="1" i="1" dirty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i="1" dirty="0" err="1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xác</a:t>
              </a:r>
              <a:endParaRPr lang="en-US" sz="28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80247" y="3885055"/>
              <a:ext cx="1177530" cy="963434"/>
            </a:xfrm>
            <a:prstGeom prst="rect">
              <a:avLst/>
            </a:prstGeom>
          </p:spPr>
        </p:pic>
      </p:grpSp>
      <p:grpSp>
        <p:nvGrpSpPr>
          <p:cNvPr id="29" name="Group 28"/>
          <p:cNvGrpSpPr/>
          <p:nvPr/>
        </p:nvGrpSpPr>
        <p:grpSpPr>
          <a:xfrm>
            <a:off x="6349025" y="2528934"/>
            <a:ext cx="2642575" cy="2507225"/>
            <a:chOff x="6501425" y="2328235"/>
            <a:chExt cx="2642575" cy="2507225"/>
          </a:xfrm>
        </p:grpSpPr>
        <p:sp>
          <p:nvSpPr>
            <p:cNvPr id="22" name="TextBox 21"/>
            <p:cNvSpPr txBox="1"/>
            <p:nvPr/>
          </p:nvSpPr>
          <p:spPr>
            <a:xfrm>
              <a:off x="6501425" y="2328235"/>
              <a:ext cx="2642575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i="1" dirty="0" err="1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Xin</a:t>
              </a:r>
              <a:r>
                <a:rPr lang="en-US" sz="2800" b="1" i="1" dirty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i="1" dirty="0" err="1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chúc</a:t>
              </a:r>
              <a:r>
                <a:rPr lang="en-US" sz="2800" b="1" i="1" dirty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i="1" dirty="0" err="1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mừng</a:t>
              </a:r>
              <a:r>
                <a:rPr lang="en-US" sz="2800" b="1" i="1" dirty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: </a:t>
              </a:r>
            </a:p>
            <a:p>
              <a:pPr algn="ctr"/>
              <a:r>
                <a:rPr lang="en-US" sz="2800" b="1" i="1" dirty="0" err="1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Câu</a:t>
              </a:r>
              <a:r>
                <a:rPr lang="en-US" sz="2800" b="1" i="1" dirty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i="1" dirty="0" err="1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trả</a:t>
              </a:r>
              <a:r>
                <a:rPr lang="en-US" sz="2800" b="1" i="1" dirty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i="1" dirty="0" err="1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lời</a:t>
              </a:r>
              <a:r>
                <a:rPr lang="en-US" sz="2800" b="1" i="1" dirty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i="1" dirty="0" err="1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chính</a:t>
              </a:r>
              <a:r>
                <a:rPr lang="en-US" sz="2800" b="1" i="1" dirty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i="1" dirty="0" err="1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xác</a:t>
              </a:r>
              <a:endParaRPr lang="en-US" sz="28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48911" y="3714817"/>
              <a:ext cx="1289342" cy="1120643"/>
            </a:xfrm>
            <a:prstGeom prst="rect">
              <a:avLst/>
            </a:prstGeom>
          </p:spPr>
        </p:pic>
      </p:grpSp>
      <p:graphicFrame>
        <p:nvGraphicFramePr>
          <p:cNvPr id="24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65335532"/>
              </p:ext>
            </p:extLst>
          </p:nvPr>
        </p:nvGraphicFramePr>
        <p:xfrm>
          <a:off x="2015073" y="1683486"/>
          <a:ext cx="423326" cy="4893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7" name="Equation" r:id="rId11" imgW="139680" imgH="139680" progId="Equation.3">
                  <p:embed/>
                </p:oleObj>
              </mc:Choice>
              <mc:Fallback>
                <p:oleObj name="Equation" r:id="rId11" imgW="139680" imgH="139680" progId="Equation.3">
                  <p:embed/>
                  <p:pic>
                    <p:nvPicPr>
                      <p:cNvPr id="24" name="Object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15073" y="1683486"/>
                        <a:ext cx="423326" cy="48938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TextBox 24"/>
          <p:cNvSpPr txBox="1"/>
          <p:nvPr/>
        </p:nvSpPr>
        <p:spPr>
          <a:xfrm>
            <a:off x="3845463" y="2378532"/>
            <a:ext cx="3657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4000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</a:p>
          <a:p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7998187"/>
              </p:ext>
            </p:extLst>
          </p:nvPr>
        </p:nvGraphicFramePr>
        <p:xfrm>
          <a:off x="3777935" y="3162909"/>
          <a:ext cx="4752975" cy="3746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8" name="Equation" r:id="rId13" imgW="1320480" imgH="1041120" progId="Equation.3">
                  <p:embed/>
                </p:oleObj>
              </mc:Choice>
              <mc:Fallback>
                <p:oleObj name="Equation" r:id="rId13" imgW="1320480" imgH="1041120" progId="Equation.3">
                  <p:embed/>
                  <p:pic>
                    <p:nvPicPr>
                      <p:cNvPr id="2" name="Object 1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3777935" y="3162909"/>
                        <a:ext cx="4752975" cy="3746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83673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xit" presetSubtype="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1062082"/>
            <a:ext cx="8229600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00" b="1" i="1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300" b="1" i="1">
                <a:latin typeface="Times New Roman" pitchFamily="18" charset="0"/>
                <a:cs typeface="Times New Roman" pitchFamily="18" charset="0"/>
              </a:rPr>
              <a:t> 4: </a:t>
            </a:r>
            <a:r>
              <a:rPr lang="en-US" sz="3300" b="1" i="1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33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b="1" i="1" dirty="0" err="1"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33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b="1" i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3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b="1" i="1" dirty="0" err="1">
                <a:latin typeface="Times New Roman" pitchFamily="18" charset="0"/>
                <a:cs typeface="Times New Roman" pitchFamily="18" charset="0"/>
              </a:rPr>
              <a:t>cung</a:t>
            </a:r>
            <a:r>
              <a:rPr lang="en-US" sz="33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b="1" i="1" dirty="0" err="1"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33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b="1" i="1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3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b="1" i="1" dirty="0" err="1"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33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b="1" i="1" dirty="0" err="1"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33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b="1" i="1" dirty="0" err="1"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33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b="1" i="1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3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b="1" i="1" dirty="0" err="1">
                <a:latin typeface="Times New Roman" pitchFamily="18" charset="0"/>
                <a:cs typeface="Times New Roman" pitchFamily="18" charset="0"/>
              </a:rPr>
              <a:t>bán</a:t>
            </a:r>
            <a:r>
              <a:rPr lang="en-US" sz="33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b="1" i="1" dirty="0" err="1">
                <a:latin typeface="Times New Roman" pitchFamily="18" charset="0"/>
                <a:cs typeface="Times New Roman" pitchFamily="18" charset="0"/>
              </a:rPr>
              <a:t>kính</a:t>
            </a:r>
            <a:r>
              <a:rPr lang="en-US" sz="33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b="1" i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3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b="1" i="1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3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b="1" i="1" dirty="0" err="1"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33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b="1" i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300" b="1" i="1" dirty="0">
                <a:latin typeface="Times New Roman" pitchFamily="18" charset="0"/>
                <a:cs typeface="Times New Roman" pitchFamily="18" charset="0"/>
              </a:rPr>
              <a:t> 10cm </a:t>
            </a:r>
            <a:r>
              <a:rPr lang="en-US" sz="3300" b="1" i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3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b="1" i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3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b="1" i="1" dirty="0" err="1"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33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b="1" i="1" dirty="0" err="1">
                <a:latin typeface="Times New Roman" pitchFamily="18" charset="0"/>
                <a:cs typeface="Times New Roman" pitchFamily="18" charset="0"/>
              </a:rPr>
              <a:t>cung</a:t>
            </a:r>
            <a:r>
              <a:rPr lang="en-US" sz="33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b="1" i="1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3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b="1" i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300" b="1" i="1" dirty="0">
                <a:latin typeface="Times New Roman" pitchFamily="18" charset="0"/>
                <a:cs typeface="Times New Roman" pitchFamily="18" charset="0"/>
              </a:rPr>
              <a:t> 90 </a:t>
            </a:r>
            <a:r>
              <a:rPr lang="en-US" sz="3300" b="1" i="1" dirty="0" err="1">
                <a:latin typeface="Times New Roman" pitchFamily="18" charset="0"/>
                <a:cs typeface="Times New Roman" pitchFamily="18" charset="0"/>
              </a:rPr>
              <a:t>độ</a:t>
            </a:r>
            <a:endParaRPr lang="en-US" sz="33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Action Button: Custom 7">
            <a:hlinkClick r:id="" action="ppaction://noaction" highlightClick="1"/>
          </p:cNvPr>
          <p:cNvSpPr/>
          <p:nvPr/>
        </p:nvSpPr>
        <p:spPr>
          <a:xfrm>
            <a:off x="533400" y="3651915"/>
            <a:ext cx="685800" cy="632840"/>
          </a:xfrm>
          <a:prstGeom prst="actionButtonBlank">
            <a:avLst/>
          </a:prstGeom>
          <a:solidFill>
            <a:srgbClr val="00CC00"/>
          </a:solidFill>
          <a:scene3d>
            <a:camera prst="orthographicFront"/>
            <a:lightRig rig="balanced" dir="t"/>
          </a:scene3d>
          <a:sp3d extrusionH="76200" contourW="12700" prstMaterial="plastic">
            <a:bevelT/>
            <a:bevelB/>
            <a:extrusionClr>
              <a:schemeClr val="tx1"/>
            </a:extrusionClr>
            <a:contourClr>
              <a:schemeClr val="tx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dirty="0"/>
              <a:t>B</a:t>
            </a:r>
          </a:p>
        </p:txBody>
      </p:sp>
      <p:sp>
        <p:nvSpPr>
          <p:cNvPr id="14" name="Action Button: Custom 13">
            <a:hlinkClick r:id="" action="ppaction://noaction" highlightClick="1"/>
          </p:cNvPr>
          <p:cNvSpPr/>
          <p:nvPr/>
        </p:nvSpPr>
        <p:spPr>
          <a:xfrm>
            <a:off x="508000" y="2804049"/>
            <a:ext cx="685800" cy="632840"/>
          </a:xfrm>
          <a:prstGeom prst="actionButtonBlank">
            <a:avLst/>
          </a:prstGeom>
          <a:solidFill>
            <a:srgbClr val="00CC00"/>
          </a:solidFill>
          <a:scene3d>
            <a:camera prst="orthographicFront"/>
            <a:lightRig rig="balanced" dir="t"/>
          </a:scene3d>
          <a:sp3d extrusionH="76200" contourW="12700" prstMaterial="plastic">
            <a:bevelT/>
            <a:bevelB/>
            <a:extrusionClr>
              <a:schemeClr val="tx1"/>
            </a:extrusionClr>
            <a:contourClr>
              <a:schemeClr val="tx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dirty="0"/>
              <a:t>A</a:t>
            </a:r>
          </a:p>
        </p:txBody>
      </p:sp>
      <p:sp>
        <p:nvSpPr>
          <p:cNvPr id="15" name="Action Button: Custom 14">
            <a:hlinkClick r:id="" action="ppaction://noaction" highlightClick="1"/>
          </p:cNvPr>
          <p:cNvSpPr/>
          <p:nvPr/>
        </p:nvSpPr>
        <p:spPr>
          <a:xfrm>
            <a:off x="549812" y="4519040"/>
            <a:ext cx="685800" cy="632840"/>
          </a:xfrm>
          <a:prstGeom prst="actionButtonBlank">
            <a:avLst/>
          </a:prstGeom>
          <a:solidFill>
            <a:srgbClr val="00CC00"/>
          </a:solidFill>
          <a:scene3d>
            <a:camera prst="orthographicFront"/>
            <a:lightRig rig="balanced" dir="t"/>
          </a:scene3d>
          <a:sp3d extrusionH="76200" contourW="12700" prstMaterial="plastic">
            <a:bevelT/>
            <a:bevelB/>
            <a:extrusionClr>
              <a:schemeClr val="tx1"/>
            </a:extrusionClr>
            <a:contourClr>
              <a:schemeClr val="tx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dirty="0"/>
              <a:t>C</a:t>
            </a:r>
          </a:p>
        </p:txBody>
      </p:sp>
      <p:sp>
        <p:nvSpPr>
          <p:cNvPr id="16" name="Action Button: Custom 15">
            <a:hlinkClick r:id="" action="ppaction://noaction" highlightClick="1"/>
          </p:cNvPr>
          <p:cNvSpPr/>
          <p:nvPr/>
        </p:nvSpPr>
        <p:spPr>
          <a:xfrm>
            <a:off x="533400" y="5357240"/>
            <a:ext cx="685800" cy="632840"/>
          </a:xfrm>
          <a:prstGeom prst="actionButtonBlank">
            <a:avLst/>
          </a:prstGeom>
          <a:solidFill>
            <a:srgbClr val="00CC00"/>
          </a:solidFill>
          <a:scene3d>
            <a:camera prst="orthographicFront"/>
            <a:lightRig rig="balanced" dir="t"/>
          </a:scene3d>
          <a:sp3d extrusionH="76200" contourW="12700" prstMaterial="plastic">
            <a:bevelT/>
            <a:bevelB/>
            <a:extrusionClr>
              <a:schemeClr val="tx1"/>
            </a:extrusionClr>
            <a:contourClr>
              <a:schemeClr val="tx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dirty="0"/>
              <a:t>D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612673" y="3703137"/>
            <a:ext cx="1600199" cy="6588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l = 15,7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1404276" y="4530976"/>
                <a:ext cx="213603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𝒍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𝟕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,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𝟖</m:t>
                      </m:r>
                    </m:oMath>
                  </m:oMathPara>
                </a14:m>
                <a:endParaRPr lang="en-US" sz="3600" b="1" i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4276" y="4530976"/>
                <a:ext cx="2136030" cy="646331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67248841"/>
              </p:ext>
            </p:extLst>
          </p:nvPr>
        </p:nvGraphicFramePr>
        <p:xfrm>
          <a:off x="1756174" y="2909212"/>
          <a:ext cx="1530337" cy="5885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50" name="Equation" r:id="rId4" imgW="495000" imgH="190440" progId="Equation.3">
                  <p:embed/>
                </p:oleObj>
              </mc:Choice>
              <mc:Fallback>
                <p:oleObj name="Equation" r:id="rId4" imgW="495000" imgH="190440" progId="Equation.3">
                  <p:embed/>
                  <p:pic>
                    <p:nvPicPr>
                      <p:cNvPr id="3" name="Object 2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756174" y="2909212"/>
                        <a:ext cx="1530337" cy="5885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4180770"/>
              </p:ext>
            </p:extLst>
          </p:nvPr>
        </p:nvGraphicFramePr>
        <p:xfrm>
          <a:off x="1657123" y="5421257"/>
          <a:ext cx="1511300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51" name="Equation" r:id="rId6" imgW="431640" imgH="203040" progId="Equation.3">
                  <p:embed/>
                </p:oleObj>
              </mc:Choice>
              <mc:Fallback>
                <p:oleObj name="Equation" r:id="rId6" imgW="431640" imgH="203040" progId="Equation.3">
                  <p:embed/>
                  <p:pic>
                    <p:nvPicPr>
                      <p:cNvPr id="7" name="Object 6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657123" y="5421257"/>
                        <a:ext cx="1511300" cy="711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5029489" y="2729003"/>
            <a:ext cx="3553402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4000" b="1" i="1" u="sng" dirty="0" err="1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4000" b="1" i="1" u="sng" dirty="0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u="sng" dirty="0" err="1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4000" b="1" i="1" dirty="0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4170556"/>
              </p:ext>
            </p:extLst>
          </p:nvPr>
        </p:nvGraphicFramePr>
        <p:xfrm>
          <a:off x="3886200" y="3963853"/>
          <a:ext cx="4987925" cy="1333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52" name="Equation" r:id="rId8" imgW="1803240" imgH="393480" progId="Equation.3">
                  <p:embed/>
                </p:oleObj>
              </mc:Choice>
              <mc:Fallback>
                <p:oleObj name="Equation" r:id="rId8" imgW="1803240" imgH="393480" progId="Equation.3">
                  <p:embed/>
                  <p:pic>
                    <p:nvPicPr>
                      <p:cNvPr id="2" name="Object 1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886200" y="3963853"/>
                        <a:ext cx="4987925" cy="1333500"/>
                      </a:xfrm>
                      <a:prstGeom prst="rect">
                        <a:avLst/>
                      </a:prstGeom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95940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2965" y="1079647"/>
            <a:ext cx="821363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i="1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500" b="1" i="1">
                <a:latin typeface="Times New Roman" pitchFamily="18" charset="0"/>
                <a:cs typeface="Times New Roman" pitchFamily="18" charset="0"/>
              </a:rPr>
              <a:t> 5: </a:t>
            </a:r>
            <a:r>
              <a:rPr lang="en-US" sz="3500" b="1" i="1" dirty="0" err="1"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35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i="1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35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i="1" dirty="0" err="1"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35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i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5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i="1" err="1">
                <a:latin typeface="Times New Roman" pitchFamily="18" charset="0"/>
                <a:cs typeface="Times New Roman" pitchFamily="18" charset="0"/>
              </a:rPr>
              <a:t>cung</a:t>
            </a:r>
            <a:r>
              <a:rPr lang="en-US" sz="3500" b="1" i="1">
                <a:latin typeface="Times New Roman" pitchFamily="18" charset="0"/>
                <a:cs typeface="Times New Roman" pitchFamily="18" charset="0"/>
              </a:rPr>
              <a:t>        là </a:t>
            </a:r>
            <a:r>
              <a:rPr lang="en-US" sz="3500" b="1" i="1" dirty="0">
                <a:latin typeface="Times New Roman" pitchFamily="18" charset="0"/>
                <a:cs typeface="Times New Roman" pitchFamily="18" charset="0"/>
              </a:rPr>
              <a:t>35,6 cm </a:t>
            </a:r>
            <a:r>
              <a:rPr lang="en-US" sz="3500" b="1" i="1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35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i="1" dirty="0" err="1">
                <a:latin typeface="Times New Roman" pitchFamily="18" charset="0"/>
                <a:cs typeface="Times New Roman" pitchFamily="18" charset="0"/>
              </a:rPr>
              <a:t>bán</a:t>
            </a:r>
            <a:r>
              <a:rPr lang="en-US" sz="35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i="1" dirty="0" err="1">
                <a:latin typeface="Times New Roman" pitchFamily="18" charset="0"/>
                <a:cs typeface="Times New Roman" pitchFamily="18" charset="0"/>
              </a:rPr>
              <a:t>kính</a:t>
            </a:r>
            <a:r>
              <a:rPr lang="en-US" sz="35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i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5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i="1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5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i="1" dirty="0" err="1"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35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i="1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5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i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500" b="1" i="1" dirty="0">
                <a:latin typeface="Times New Roman" pitchFamily="18" charset="0"/>
                <a:cs typeface="Times New Roman" pitchFamily="18" charset="0"/>
              </a:rPr>
              <a:t> :</a:t>
            </a:r>
          </a:p>
        </p:txBody>
      </p:sp>
      <p:sp>
        <p:nvSpPr>
          <p:cNvPr id="8" name="Action Button: Custom 7">
            <a:hlinkClick r:id="" action="ppaction://noaction" highlightClick="1"/>
          </p:cNvPr>
          <p:cNvSpPr/>
          <p:nvPr/>
        </p:nvSpPr>
        <p:spPr>
          <a:xfrm>
            <a:off x="533400" y="2434859"/>
            <a:ext cx="685800" cy="632840"/>
          </a:xfrm>
          <a:prstGeom prst="actionButtonBlank">
            <a:avLst/>
          </a:prstGeom>
          <a:solidFill>
            <a:srgbClr val="FFFF00"/>
          </a:solidFill>
          <a:scene3d>
            <a:camera prst="orthographicFront"/>
            <a:lightRig rig="balanced" dir="t"/>
          </a:scene3d>
          <a:sp3d extrusionH="76200" contourW="12700" prstMaterial="plastic">
            <a:bevelT/>
            <a:bevelB/>
            <a:extrusionClr>
              <a:schemeClr val="tx1"/>
            </a:extrusionClr>
            <a:contourClr>
              <a:schemeClr val="tx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dirty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14" name="Action Button: Custom 13">
            <a:hlinkClick r:id="" action="ppaction://noaction" highlightClick="1"/>
          </p:cNvPr>
          <p:cNvSpPr/>
          <p:nvPr/>
        </p:nvSpPr>
        <p:spPr>
          <a:xfrm>
            <a:off x="533400" y="3217014"/>
            <a:ext cx="685800" cy="632840"/>
          </a:xfrm>
          <a:prstGeom prst="actionButtonBlank">
            <a:avLst/>
          </a:prstGeom>
          <a:solidFill>
            <a:srgbClr val="FFFF00"/>
          </a:solidFill>
          <a:scene3d>
            <a:camera prst="orthographicFront"/>
            <a:lightRig rig="balanced" dir="t"/>
          </a:scene3d>
          <a:sp3d extrusionH="76200" contourW="12700" prstMaterial="plastic">
            <a:bevelT/>
            <a:bevelB/>
            <a:extrusionClr>
              <a:schemeClr val="tx1"/>
            </a:extrusionClr>
            <a:contourClr>
              <a:schemeClr val="tx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dirty="0">
                <a:solidFill>
                  <a:srgbClr val="FF0000"/>
                </a:solidFill>
              </a:rPr>
              <a:t>B</a:t>
            </a:r>
          </a:p>
        </p:txBody>
      </p:sp>
      <p:sp>
        <p:nvSpPr>
          <p:cNvPr id="15" name="Action Button: Custom 14">
            <a:hlinkClick r:id="" action="ppaction://noaction" highlightClick="1"/>
          </p:cNvPr>
          <p:cNvSpPr/>
          <p:nvPr/>
        </p:nvSpPr>
        <p:spPr>
          <a:xfrm>
            <a:off x="522977" y="4016632"/>
            <a:ext cx="685800" cy="632840"/>
          </a:xfrm>
          <a:prstGeom prst="actionButtonBlank">
            <a:avLst/>
          </a:prstGeom>
          <a:solidFill>
            <a:srgbClr val="FFFF00"/>
          </a:solidFill>
          <a:scene3d>
            <a:camera prst="orthographicFront"/>
            <a:lightRig rig="balanced" dir="t"/>
          </a:scene3d>
          <a:sp3d extrusionH="76200" contourW="12700" prstMaterial="plastic">
            <a:bevelT/>
            <a:bevelB/>
            <a:extrusionClr>
              <a:schemeClr val="tx1"/>
            </a:extrusionClr>
            <a:contourClr>
              <a:schemeClr val="tx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dirty="0">
                <a:solidFill>
                  <a:srgbClr val="FF0000"/>
                </a:solidFill>
              </a:rPr>
              <a:t>C</a:t>
            </a:r>
          </a:p>
        </p:txBody>
      </p:sp>
      <p:sp>
        <p:nvSpPr>
          <p:cNvPr id="16" name="Action Button: Custom 15">
            <a:hlinkClick r:id="" action="ppaction://noaction" highlightClick="1"/>
          </p:cNvPr>
          <p:cNvSpPr/>
          <p:nvPr/>
        </p:nvSpPr>
        <p:spPr>
          <a:xfrm>
            <a:off x="520701" y="4848489"/>
            <a:ext cx="685800" cy="632840"/>
          </a:xfrm>
          <a:prstGeom prst="actionButtonBlank">
            <a:avLst/>
          </a:prstGeom>
          <a:solidFill>
            <a:srgbClr val="FFFF00"/>
          </a:solidFill>
          <a:scene3d>
            <a:camera prst="orthographicFront"/>
            <a:lightRig rig="balanced" dir="t"/>
          </a:scene3d>
          <a:sp3d extrusionH="76200" contourW="12700" prstMaterial="plastic">
            <a:bevelT/>
            <a:bevelB/>
            <a:extrusionClr>
              <a:schemeClr val="tx1"/>
            </a:extrusionClr>
            <a:contourClr>
              <a:schemeClr val="tx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dirty="0">
                <a:solidFill>
                  <a:srgbClr val="FF0000"/>
                </a:solidFill>
              </a:rPr>
              <a:t>D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350116" y="2435058"/>
            <a:ext cx="2590799" cy="6588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R = 40,8 cm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328626" y="4039150"/>
            <a:ext cx="2590800" cy="6588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R = 81,6 cm</a:t>
            </a:r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0" y="3517"/>
            <a:ext cx="9144000" cy="987083"/>
          </a:xfrm>
          <a:prstGeom prst="rect">
            <a:avLst/>
          </a:prstGeom>
          <a:gradFill>
            <a:gsLst>
              <a:gs pos="0">
                <a:srgbClr val="D204B5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35866310"/>
              </p:ext>
            </p:extLst>
          </p:nvPr>
        </p:nvGraphicFramePr>
        <p:xfrm>
          <a:off x="6019800" y="1079647"/>
          <a:ext cx="7620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5" name="Equation" r:id="rId3" imgW="253800" imgH="203040" progId="Equation.3">
                  <p:embed/>
                </p:oleObj>
              </mc:Choice>
              <mc:Fallback>
                <p:oleObj name="Equation" r:id="rId3" imgW="253800" imgH="203040" progId="Equation.3">
                  <p:embed/>
                  <p:pic>
                    <p:nvPicPr>
                      <p:cNvPr id="10" name="Object 9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019800" y="1079647"/>
                        <a:ext cx="762000" cy="609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6352795"/>
              </p:ext>
            </p:extLst>
          </p:nvPr>
        </p:nvGraphicFramePr>
        <p:xfrm>
          <a:off x="1385459" y="3274957"/>
          <a:ext cx="2477134" cy="6493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6" name="Equation" r:id="rId5" imgW="749160" imgH="203040" progId="Equation.3">
                  <p:embed/>
                </p:oleObj>
              </mc:Choice>
              <mc:Fallback>
                <p:oleObj name="Equation" r:id="rId5" imgW="749160" imgH="203040" progId="Equation.3">
                  <p:embed/>
                  <p:pic>
                    <p:nvPicPr>
                      <p:cNvPr id="11" name="Object 10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385459" y="3274957"/>
                        <a:ext cx="2477134" cy="64936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8076127"/>
              </p:ext>
            </p:extLst>
          </p:nvPr>
        </p:nvGraphicFramePr>
        <p:xfrm>
          <a:off x="1336468" y="4848489"/>
          <a:ext cx="2529992" cy="6979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7" name="Equation" r:id="rId7" imgW="736560" imgH="203040" progId="Equation.3">
                  <p:embed/>
                </p:oleObj>
              </mc:Choice>
              <mc:Fallback>
                <p:oleObj name="Equation" r:id="rId7" imgW="736560" imgH="203040" progId="Equation.3">
                  <p:embed/>
                  <p:pic>
                    <p:nvPicPr>
                      <p:cNvPr id="12" name="Object 11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336468" y="4848489"/>
                        <a:ext cx="2529992" cy="69792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5029200" y="2336916"/>
            <a:ext cx="3553402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4000" b="1" i="1" u="sng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4000" b="1" i="1" u="sng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u="sng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4000" b="1" i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</a:p>
        </p:txBody>
      </p:sp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4839603"/>
              </p:ext>
            </p:extLst>
          </p:nvPr>
        </p:nvGraphicFramePr>
        <p:xfrm>
          <a:off x="4191000" y="3429264"/>
          <a:ext cx="4811712" cy="1419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8" name="Equation" r:id="rId9" imgW="1739880" imgH="419040" progId="Equation.3">
                  <p:embed/>
                </p:oleObj>
              </mc:Choice>
              <mc:Fallback>
                <p:oleObj name="Equation" r:id="rId9" imgW="1739880" imgH="419040" progId="Equation.3">
                  <p:embed/>
                  <p:pic>
                    <p:nvPicPr>
                      <p:cNvPr id="24" name="Object 23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191000" y="3429264"/>
                        <a:ext cx="4811712" cy="1419225"/>
                      </a:xfrm>
                      <a:prstGeom prst="rect">
                        <a:avLst/>
                      </a:prstGeom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73661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9.3|5.6|8.5|1.5|6.2|0.3|2.8|6|3.7|2.2|20.2|1|0.6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E5224E"/>
      </a:accent1>
      <a:accent2>
        <a:srgbClr val="9D074E"/>
      </a:accent2>
      <a:accent3>
        <a:srgbClr val="7F2294"/>
      </a:accent3>
      <a:accent4>
        <a:srgbClr val="8D65EA"/>
      </a:accent4>
      <a:accent5>
        <a:srgbClr val="588FE2"/>
      </a:accent5>
      <a:accent6>
        <a:srgbClr val="127CA4"/>
      </a:accent6>
      <a:hlink>
        <a:srgbClr val="FB4AB6"/>
      </a:hlink>
      <a:folHlink>
        <a:srgbClr val="F98FE9"/>
      </a:folHlink>
    </a:clrScheme>
    <a:fontScheme name="Vapor Trail">
      <a:maj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6DB8EB18-3657-4051-A897-2ED38832359E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2518</TotalTime>
  <Words>997</Words>
  <Application>Microsoft Office PowerPoint</Application>
  <PresentationFormat>On-screen Show (4:3)</PresentationFormat>
  <Paragraphs>168</Paragraphs>
  <Slides>18</Slides>
  <Notes>8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9" baseType="lpstr">
      <vt:lpstr>.VnCentury SchoolbookH</vt:lpstr>
      <vt:lpstr>Arial</vt:lpstr>
      <vt:lpstr>Calibri</vt:lpstr>
      <vt:lpstr>Cambria Math</vt:lpstr>
      <vt:lpstr>Century Gothic</vt:lpstr>
      <vt:lpstr>Symbol</vt:lpstr>
      <vt:lpstr>Times New Roman</vt:lpstr>
      <vt:lpstr>Wingdings</vt:lpstr>
      <vt:lpstr>Office Theme</vt:lpstr>
      <vt:lpstr>Vapor Trail</vt:lpstr>
      <vt:lpstr>Equation</vt:lpstr>
      <vt:lpstr>PowerPoint Presentation</vt:lpstr>
      <vt:lpstr>PowerPoint Presentation</vt:lpstr>
      <vt:lpstr>PowerPoint Presentation</vt:lpstr>
      <vt:lpstr>Lưu ý khi sử dụng số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2. Tự luận Bài tập 69 SGK/95</vt:lpstr>
      <vt:lpstr>PowerPoint Presentation</vt:lpstr>
      <vt:lpstr>PowerPoint Presentation</vt:lpstr>
      <vt:lpstr>PowerPoint Presentation</vt:lpstr>
      <vt:lpstr>Bài tập 71 (SGK/96)</vt:lpstr>
      <vt:lpstr>Bài tập 71 (SGK/96)</vt:lpstr>
      <vt:lpstr>Bài tập 71 SGK/96</vt:lpstr>
      <vt:lpstr>PowerPoint Presentation</vt:lpstr>
      <vt:lpstr>Dặn dò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Hoang Mai Phuong</dc:creator>
  <cp:lastModifiedBy>Microsoft account</cp:lastModifiedBy>
  <cp:revision>179</cp:revision>
  <dcterms:created xsi:type="dcterms:W3CDTF">2014-03-02T08:54:30Z</dcterms:created>
  <dcterms:modified xsi:type="dcterms:W3CDTF">2022-04-02T01:20:32Z</dcterms:modified>
</cp:coreProperties>
</file>