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8"/>
  </p:notesMasterIdLst>
  <p:sldIdLst>
    <p:sldId id="256" r:id="rId6"/>
    <p:sldId id="257" r:id="rId7"/>
    <p:sldId id="258" r:id="rId8"/>
    <p:sldId id="264" r:id="rId9"/>
    <p:sldId id="283" r:id="rId10"/>
    <p:sldId id="284" r:id="rId11"/>
    <p:sldId id="265" r:id="rId12"/>
    <p:sldId id="266" r:id="rId13"/>
    <p:sldId id="285" r:id="rId14"/>
    <p:sldId id="267" r:id="rId15"/>
    <p:sldId id="268" r:id="rId16"/>
    <p:sldId id="269" r:id="rId17"/>
    <p:sldId id="357" r:id="rId18"/>
    <p:sldId id="358" r:id="rId19"/>
    <p:sldId id="359" r:id="rId20"/>
    <p:sldId id="360" r:id="rId21"/>
    <p:sldId id="260" r:id="rId22"/>
    <p:sldId id="361" r:id="rId23"/>
    <p:sldId id="584" r:id="rId24"/>
    <p:sldId id="262" r:id="rId25"/>
    <p:sldId id="279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FCD8D2"/>
    <a:srgbClr val="15142A"/>
    <a:srgbClr val="FAED3B"/>
    <a:srgbClr val="70AD47"/>
    <a:srgbClr val="A7FDFF"/>
    <a:srgbClr val="3CDFE6"/>
    <a:srgbClr val="0C0D0E"/>
    <a:srgbClr val="1F4E7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" autoAdjust="0"/>
    <p:restoredTop sz="84954" autoAdjust="0"/>
  </p:normalViewPr>
  <p:slideViewPr>
    <p:cSldViewPr snapToGrid="0">
      <p:cViewPr varScale="1">
        <p:scale>
          <a:sx n="57" d="100"/>
          <a:sy n="57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2:54.72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2:54.72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0,'6'0,"1"6,5 6,6 2,5 3,4 0,3-4,1-4,-4 2,-6-1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2:54.72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2:54.72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66 20,'-5'0,"-8"0,-1-5,-3-3,0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2:54.728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90 78,'-3'6,"0"0,1 0,0 0,0 0,0 0,1 1,-1-1,2 1,-1 11,8-24,3-14,-5 8,-17 31,10-16,0 0,0 0,0 0,0 0,0-1,0 1,-1-1,0 0,-5 4,8-5,-1-1,1 0,-1 0,1 1,-1-1,1 0,-1 0,1 0,-1 0,1 0,-1 0,0 0,1 0,-1 0,1 0,-1 0,1 0,-1 0,1 0,-1-1,0 1,1 0,-1 0,0-1,0 0,0 0,0-1,0 1,0 0,0 0,1-1,-1 1,0-1,1 1,-1-1,1 1,-1-1,1-2,-3-16,-3 3,5 17,-1 1,1-1,0 0,-1 1,1-1,0 1,-1 0,1 0,0-1,0 1,0 0,-1 0,1 0,0 0,-1 2,20-50,-12 29,-4 13,-1 0,1 1,0-1,0 0,0 1,0-1,1 1,0 0,5-6,-2 11,-3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5:03.06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5:03.06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5:03.06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1,'5'0,"7"0,7 0,1 5,1 2,3 0,3-1,7 3,3 6,7 0,5 3,6 4,-7 3,-6-2,-10-6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9T16:05:03.0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57 159,'10'-2,"0"1,0-1,0-1,-1 0,1 0,-1-1,1 0,-1-1,12-8,26-10,-47 22,0 1,0 0,0 0,1 0,-1 0,0 0,0 0,0 0,1 0,-1 0,0 0,0 0,1 0,-1 0,0 0,0 0,1 0,-1 0,0 0,0 0,0 0,1 0,-1 0,0 0,0 1,0-1,1 0,-1 0,0 0,0 0,0 0,0 1,1-1,-1 0,0 0,0 0,0 1,0-1,0 0,0 0,0 0,0 1,0-1,1 0,-1 0,0 1,0-1,0 0,0 0,0 0,0 1,-1-1,1 0,0 0,0 1,0-1,0 0,0 1,-7 24,-21 27,26-49,0 0,-1 0,1 0,-1-1,0 1,0-1,0 0,0 0,0 0,0 0,0 0,-1-1,1 1,-8 1,11-4,0 0,-1 0,1 1,0-1,0 0,0 0,-1 0,1 0,0 1,0-1,0 0,0 0,1 0,-1 0,0 0,0 1,0-1,1 0,-1 0,0 0,1 1,-1-1,1 0,-1 0,1 1,-1-1,2-1,17-30,-17 29,4-8,-2 4,-1 1,1 0,1 0,-1 0,10-9,-14 15,0 0,0 0,1 0,-1 0,0 0,0 0,1 0,-1 0,0-1,0 1,1 0,-1 0,0 0,0 0,0 0,1 0,-1 0,0 0,0 0,1 1,-1-1,0 0,0 0,1 0,-1 0,0 0,0 0,0 0,1 1,-1-1,0 0,0 0,0 0,0 0,1 1,-1-1,0 0,0 0,0 0,0 1,0-1,0 0,0 0,1 1,-1-1,0 0,0 0,0 0,0 1,0-1,0 0,0 1,2 15,-1-13,0-13,-1 1,1 1,0 0,0-1,1 1,0 0,0 0,6-12,-7 17,1 1,-1 0,1 0,-1 0,1 0,0 0,-1 0,1 1,0-1,0 0,0 1,1 0,-1-1,0 1,0 0,1 0,-1 0,1 0,-1 1,1-1,-1 1,1-1,-1 1,1 0,-1 0,1 0,0 0,-1 1,4 0,-6-1,1 0,-1 0,1 0,-1-1,1 1,-1 0,1 0,-1 0,0 0,1 1,-1-1,1 0,-1 0,1 0,-1 0,1 0,-1 1,0-1,1 0,-1 0,1 1,-1-1,0 0,1 0,-1 1,0-1,1 0,-1 1,0-1,1 1,-1-1,0 0,0 1,1 0,-16 7,-26 2,19-5,48-3,5-1,-27-1,-8-3,-18-8,-3-2,23 12,1 0,-1 0,0 0,0 0,0 0,0 0,0 0,0 0,0 1,0-1,0 1,0 0,0-1,0 1,0 0,0 0,0 1,0-1,0 0,-1 1,1-1,0 1,0-1,0 1,0 0,1 0,-1 0,0 0,0 0,-3 3,5-3,0-1,0 1,0-1,0 1,0-1,0 0,0 1,1-1,-1 1,0-1,0 1,0-1,0 1,1-1,-1 0,0 1,0-1,1 1,-1-1,0 0,1 1,-1-1,0 0,1 0,-1 1,1-1,-1 0,0 0,1 1,-1-1,1 0,-1 0,1 0,20 9,-18-8,63 18,-57-17,-43-11,32 9,-40-10,30 5,29 6,-2 0,0 2,-1 0,0 0,28 11,-42-11,-9 0,-12 0,13-3,0 0,0 0,0-1,0 0,-1-1,1 1,1-1,-1-1,0 0,-8-4,15 3,9 3,-7 1,0 0,1 0,-1 1,1-1,-1 0,1 1,-1-1,0 1,1-1,-1 1,0 0,0 0,0-1,1 1,-1 0,1 1,3 9,0 0,-1 0,-1 0,1 1,-2 0,0-1,2 21,-4-28,0-10,1-15,-1 16,1-1,-1 1,0 0,0 0,0-1,-1 1,0 0,0 0,0 0,-4-10,4 15,1-1,-1 1,1-1,-1 1,0 0,1-1,-1 1,1 0,-1-1,0 1,1 0,-1 0,1 0,-1 0,0 0,1-1,-1 1,0 0,1 0,-1 1,0-1,1 0,-1 0,0 0,1 0,-1 0,1 1,-1-1,0 0,1 1,-1-1,1 0,-1 1,1-1,-1 1,1-1,-1 1,1-1,-1 1,1-1,0 1,-1 0,-16 25,13-16,1 1,0 0,1 0,-1 11,3-14,-1 0,0 0,-1-1,1 1,-2-1,1 0,-1 1,0-1,0 0,-6 8,9-15,0 1,0-1,-1 1,1-1,-1 0,1 1,0-1,-1 1,1-1,-1 0,1 1,-1-1,1 0,-1 1,1-1,-1 0,1 0,-1 0,1 1,-1-1,1 0,-1 0,0 0,1 0,-1 0,1 0,-1 0,1 0,-1 0,0 0,1 0,-1-1,1 1,-1 0,1 0,-1 0,1-1,-1 1,1 0,-1-1,1 1,-1 0,1-1,0 1,-1-1,1 1,0-1,-1 1,1-1,0 1,-1-1,1 1,0-1,0 1,0-1,0 1,-1-1,1 0,0 1,0-1,0 1,0-2,-8-39,6 29,1 0,0 1,1-1,0 0,1 1,3-15,-4 25,0 1,0-1,0 1,0-1,0 1,0-1,0 0,0 1,1-1,-1 1,0 0,0-1,1 1,-1-1,0 1,1-1,-1 1,0-1,1 1,-1 0,0-1,1 1,-1 0,1-1,-1 1,1 0,0-1,6 12,2 25,-7 41,-1-44,0-27,0-12,6-20,-6 26,-1-1,0 1,0 0,0 0,1 0,-1-1,0 1,0 0,0 0,1 0,-1 0,0-1,0 1,1 0,-1 0,0 0,1 0,-1 0,0 0,0 0,1 0,-1 0,0 0,0 0,1 0,-1 0,0 0,1 0,-1 0,0 0,0 0,1 0,-1 1,0-1,0 0,1 0,-1 0,0 0,0 1,1-1,22 36,-9-12,-14-24,1 0,-1-1,1 1,-1 0,0 0,1 0,-1-1,0 1,1 0,-1 0,0-1,0 1,1 0,-1 0,0-1,0 1,1 0,-1-1,0 1,0 0,0-1,0 1,1-1,-1 1,0 0,0-1,0 1,0 0,0-1,0 1,0-1,0 1,0 0,0-1,0 1,-1-1,1 1,2-21,-2-45,-1 56,0 43,2-7,-1-15,-2-30,2 14,-1 0,1 0,-1 0,0 1,-1-1,1 0,-1 1,0-1,0 0,0 1,-1 0,0 0,0 0,0 0,0 0,0 0,-1 1,1 0,-1-1,0 1,0 1,-1-1,1 1,0-1,-1 1,1 1,-1-1,0 0,0 1,0 0,1 0,-1 1,0-1,0 1,0 0,0 1,0-1,0 1,0 0,-8 2,-22 3,31-13,16-11,6-10,-15 23,-1 0,1 1,0-1,0 1,0 0,0 0,1 0,0 1,0-1,6-4,-9 8,0 0,0 0,0 0,0 0,0 0,0 0,0 0,0 0,-1 1,1-1,0 0,0 1,0-1,0 0,0 1,0-1,-1 1,1 0,0-1,0 1,-1-1,1 1,0 0,-1 0,1-1,-1 1,1 0,-1 0,1 0,-1 0,1 0,-1-1,0 1,0 0,1 2,11 38,-11-38,9 43,-8-21,-6-28,0 0,0 0,0 0,-1 0,1 1,-1 0,1 0,-1 0,0 0,0 1,0 0,0 0,0 0,0 1,0-1,0 1,-8 1,-30-5,42 4,1 0,-1 0,0-1,1 1,-1 0,1-1,-1 1,1-1,-1 1,1 0,-1-1,1 1,0-1,-1 1,1-1,-1 0,1 1,0-1,0 1,-1-1,1 0,0 1,0-1,0 1,0-1,0 0,0 1,0-1,0 0,0 1,0-1,0 0,0 1,0-1,0 0,0 1,1-2,-1 2,0 1,0-1,0 0,0 1,0-1,0 0,1 1,-1-1,0 0,0 0,0 1,0-1,0 0,0 1,1-1,-1 0,0 0,0 0,1 1,-1-1,0 0,0 0,1 0,-1 1,0-1,0 0,1 0,-1 0,0 0,0 0,1 0,-1 0,0 1,1-1,-1 0,0 0,1 0,-1 0,0 0,1-1,-1 1,0 0,0 0,1 0,-1 0,0 0,1 0,-1 0,0-1,0 1,1 0,-1 0,0 0,0 0,1-1,-1 1,0 0,0 0,0-1,1 1,-1 0,0-1,0 1,0 0,0-1,8 42,-6-17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766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76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828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00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468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6114-8A8F-4341-BB72-18F68570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662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8110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176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9986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162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295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370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923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9199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990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460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330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01-07-2022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0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slide" Target="slide19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9.jpg"/><Relationship Id="rId7" Type="http://schemas.openxmlformats.org/officeDocument/2006/relationships/slide" Target="slide15.xm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slide" Target="slide20.xml"/><Relationship Id="rId5" Type="http://schemas.openxmlformats.org/officeDocument/2006/relationships/image" Target="../media/image43.png"/><Relationship Id="rId10" Type="http://schemas.openxmlformats.org/officeDocument/2006/relationships/slide" Target="slide18.xml"/><Relationship Id="rId4" Type="http://schemas.openxmlformats.org/officeDocument/2006/relationships/image" Target="../media/image42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image" Target="../media/image45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7.xml"/><Relationship Id="rId7" Type="http://schemas.openxmlformats.org/officeDocument/2006/relationships/slide" Target="slide14.xml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jpg"/><Relationship Id="rId11" Type="http://schemas.openxmlformats.org/officeDocument/2006/relationships/oleObject" Target="../embeddings/oleObject9.bin"/><Relationship Id="rId5" Type="http://schemas.openxmlformats.org/officeDocument/2006/relationships/audio" Target="../media/audio2.wav"/><Relationship Id="rId10" Type="http://schemas.openxmlformats.org/officeDocument/2006/relationships/image" Target="../media/image41.jp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image" Target="../media/image51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wmf"/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5.xml"/><Relationship Id="rId3" Type="http://schemas.openxmlformats.org/officeDocument/2006/relationships/image" Target="../media/image21.png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customXml" Target="../ink/ink9.xml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pPr algn="ctr"/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CD8D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CHƯƠNG IV</a:t>
            </a:r>
            <a:b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CD8D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CD8D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GÓC. ĐƯỜNG THẲNG SONG SONG</a:t>
            </a:r>
            <a:endParaRPr lang="en-US" sz="5000" b="1" dirty="0">
              <a:solidFill>
                <a:srgbClr val="FCD8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882400" y="-22681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28478" y="-474467"/>
            <a:ext cx="2477789" cy="24777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ED69FD-2FA7-4A9A-AA22-AEE4CD1A07F0}"/>
              </a:ext>
            </a:extLst>
          </p:cNvPr>
          <p:cNvSpPr txBox="1"/>
          <p:nvPr/>
        </p:nvSpPr>
        <p:spPr>
          <a:xfrm>
            <a:off x="931979" y="1322462"/>
            <a:ext cx="7886699" cy="699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/>
              <a:buNone/>
              <a:tabLst>
                <a:tab pos="398463" algn="l"/>
              </a:tabLst>
            </a:pPr>
            <a:r>
              <a:rPr lang="en-US" sz="2800" b="1">
                <a:solidFill>
                  <a:srgbClr val="0E5366"/>
                </a:solidFill>
                <a:latin typeface="Arial"/>
                <a:ea typeface="+mj-ea"/>
                <a:cs typeface="Arial" panose="020B0604020202020204"/>
                <a:sym typeface="Arial" panose="020B0604020202020204"/>
              </a:rPr>
              <a:t>II. VẼ TIA PHÂN GIÁC CỦA MỘT GÓC</a:t>
            </a:r>
          </a:p>
        </p:txBody>
      </p:sp>
      <p:pic>
        <p:nvPicPr>
          <p:cNvPr id="17" name="9convert.com - Toán 6  Hình học Vẽ tia phân giác bằng compa">
            <a:hlinkClick r:id="" action="ppaction://media"/>
            <a:extLst>
              <a:ext uri="{FF2B5EF4-FFF2-40B4-BE49-F238E27FC236}">
                <a16:creationId xmlns:a16="http://schemas.microsoft.com/office/drawing/2014/main" id="{9F2CE478-E688-43F4-B89C-D071037B8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8682" y="2445731"/>
            <a:ext cx="6600528" cy="3953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DCCA2D-E7D8-4986-923A-FAE8E6C5B103}"/>
              </a:ext>
            </a:extLst>
          </p:cNvPr>
          <p:cNvSpPr txBox="1"/>
          <p:nvPr/>
        </p:nvSpPr>
        <p:spPr>
          <a:xfrm>
            <a:off x="931979" y="1922512"/>
            <a:ext cx="842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>
                <a:solidFill>
                  <a:srgbClr val="FF75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Vẽ tia phân giác của một góc bằng thước và compa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BE7947-B1FD-4558-AFDB-DF8A85DE941B}"/>
              </a:ext>
            </a:extLst>
          </p:cNvPr>
          <p:cNvSpPr txBox="1"/>
          <p:nvPr/>
        </p:nvSpPr>
        <p:spPr>
          <a:xfrm>
            <a:off x="931979" y="2445732"/>
            <a:ext cx="8918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1: 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Ox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lấy điểm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bất kì (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khác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); Vẽ một phần đường tròn tâm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bán kính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cắt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Oy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tại điểm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0833E0B-23B7-4F6F-B1D5-8FE8D1D1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193" y="3640671"/>
            <a:ext cx="177948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5B4F27-329B-4058-8E4E-76896FD7FAF9}"/>
              </a:ext>
            </a:extLst>
          </p:cNvPr>
          <p:cNvSpPr txBox="1"/>
          <p:nvPr/>
        </p:nvSpPr>
        <p:spPr>
          <a:xfrm>
            <a:off x="931979" y="3399696"/>
            <a:ext cx="5228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2: 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Vẽ một phần đường tròn tâm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bán kính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AO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B8E52B0-8943-4A9A-9D2E-217F311D1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255" y="4120666"/>
            <a:ext cx="17869777" cy="4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F50B4F-0840-4A89-B43E-618A92E5F934}"/>
              </a:ext>
            </a:extLst>
          </p:cNvPr>
          <p:cNvSpPr txBox="1"/>
          <p:nvPr/>
        </p:nvSpPr>
        <p:spPr>
          <a:xfrm>
            <a:off x="931979" y="4261137"/>
            <a:ext cx="63187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3: 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Vẽ một phần đường tròn tâm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bán kính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AO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cắt phần đường tròn tâm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bán kính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AO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tại điểm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xOy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54A2DA-FADD-49C2-BC32-7792D0ECA414}"/>
              </a:ext>
            </a:extLst>
          </p:cNvPr>
          <p:cNvSpPr txBox="1"/>
          <p:nvPr/>
        </p:nvSpPr>
        <p:spPr>
          <a:xfrm>
            <a:off x="931979" y="59480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4: 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Vẽ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OC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ta được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xOy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6B906685-F9CB-49AA-9C7B-0EF8482FF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979" y="15122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8F9B02C3-25BA-4195-98DC-ABAA6007B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8655" y="3423143"/>
            <a:ext cx="160968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4B2FF4-25DB-40C7-A982-016D3A1D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521" y="3361306"/>
            <a:ext cx="3055458" cy="2523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7494B4-F32A-44EE-A9F6-7F84562A0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849" y="3372587"/>
            <a:ext cx="2904408" cy="25124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437013-EC3E-4E87-82A8-81BDF34C6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8862" y="3380877"/>
            <a:ext cx="3107117" cy="25317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AF6507-C536-4459-88AC-7BD1B7533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804" y="3383578"/>
            <a:ext cx="2920329" cy="24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/>
      <p:bldP spid="19" grpId="0"/>
      <p:bldP spid="21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050C3A-70B1-41D9-9533-71215C042265}"/>
              </a:ext>
            </a:extLst>
          </p:cNvPr>
          <p:cNvSpPr txBox="1"/>
          <p:nvPr/>
        </p:nvSpPr>
        <p:spPr>
          <a:xfrm>
            <a:off x="807157" y="169336"/>
            <a:ext cx="732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>
                <a:solidFill>
                  <a:srgbClr val="FF75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Vẽ tia phân giác của một góc bằng thước hai lề</a:t>
            </a:r>
          </a:p>
        </p:txBody>
      </p:sp>
      <p:pic>
        <p:nvPicPr>
          <p:cNvPr id="10" name="9convert.com - Hình học 6 Vẽ tia phân giác bằng thước thẳng thước 2 lề_1080p">
            <a:hlinkClick r:id="" action="ppaction://media"/>
            <a:extLst>
              <a:ext uri="{FF2B5EF4-FFF2-40B4-BE49-F238E27FC236}">
                <a16:creationId xmlns:a16="http://schemas.microsoft.com/office/drawing/2014/main" id="{D7012005-BA54-455F-8631-11FC5022F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8576" y="779639"/>
            <a:ext cx="8975291" cy="4791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41731-EB17-4201-8F98-940CCA56D54C}"/>
              </a:ext>
            </a:extLst>
          </p:cNvPr>
          <p:cNvSpPr txBox="1"/>
          <p:nvPr/>
        </p:nvSpPr>
        <p:spPr>
          <a:xfrm>
            <a:off x="846667" y="1080207"/>
            <a:ext cx="973647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1: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 thước hai lề sao cho một cạnh của thước trùng với cạnh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Im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của góc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; Dùng bút, vạch một vạch thẳng theo cạnh kia của thước.</a:t>
            </a:r>
            <a:endParaRPr lang="en-US" sz="28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997E0-DBA6-4C30-BA45-E3C14D56CA73}"/>
              </a:ext>
            </a:extLst>
          </p:cNvPr>
          <p:cNvSpPr txBox="1"/>
          <p:nvPr/>
        </p:nvSpPr>
        <p:spPr>
          <a:xfrm>
            <a:off x="860778" y="2617523"/>
            <a:ext cx="970562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2: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 thước hai lề sao cho một cạnh của thước trùng với cạnh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của góc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; Dùng bút, vạch một vạch theo cạnh kia của thước.</a:t>
            </a:r>
            <a:endParaRPr lang="en-US" sz="28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F4543-E29B-4766-A76E-E28AF1FBB85D}"/>
              </a:ext>
            </a:extLst>
          </p:cNvPr>
          <p:cNvSpPr txBox="1"/>
          <p:nvPr/>
        </p:nvSpPr>
        <p:spPr>
          <a:xfrm>
            <a:off x="855134" y="4020448"/>
            <a:ext cx="971796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3: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 nét vạch thẳng vẽ ở Bước 1 và Bước 2 cắt nhau tại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Vẽ tia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IK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ta được tia phân giác của góc 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8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4DBDF-730E-44BF-9FC9-753CE38283F6}"/>
              </a:ext>
            </a:extLst>
          </p:cNvPr>
          <p:cNvSpPr txBox="1"/>
          <p:nvPr/>
        </p:nvSpPr>
        <p:spPr>
          <a:xfrm>
            <a:off x="558801" y="985198"/>
            <a:ext cx="6369814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4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1: 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 thước hai lề sao cho một cạnh của thước trùng với cạnh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Im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của góc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; Dùng bút, vạch một vạch thẳng theo cạnh kia của thước.</a:t>
            </a:r>
            <a:endParaRPr lang="en-US" sz="24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BC2D92B-41D6-4C89-BFAD-68B87ABB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355" y="172214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2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84DEA58-E9D6-4DD8-B494-C597DB12B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760740"/>
              </p:ext>
            </p:extLst>
          </p:nvPr>
        </p:nvGraphicFramePr>
        <p:xfrm>
          <a:off x="7295229" y="857560"/>
          <a:ext cx="2289037" cy="19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Bitmap Image" r:id="rId4" imgW="4009524" imgH="3104762" progId="Paint.Picture">
                  <p:embed/>
                </p:oleObj>
              </mc:Choice>
              <mc:Fallback>
                <p:oleObj name="Bitmap Image" r:id="rId4" imgW="4009524" imgH="3104762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8044C60-61D7-4C83-806B-83686EFF65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229" y="857560"/>
                        <a:ext cx="2289037" cy="1912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4C3BA15-F431-4BBC-866C-ACC5E58627EF}"/>
              </a:ext>
            </a:extLst>
          </p:cNvPr>
          <p:cNvSpPr txBox="1"/>
          <p:nvPr/>
        </p:nvSpPr>
        <p:spPr>
          <a:xfrm>
            <a:off x="564744" y="2538620"/>
            <a:ext cx="6276322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4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2: 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 thước hai lề sao cho một cạnh của thước trùng với cạnh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In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của góc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; Dùng bút, vạch một vạch theo cạnh kia của thước.</a:t>
            </a:r>
            <a:endParaRPr lang="en-US" sz="24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E5FF617-EFEB-40B2-9C28-0076BB207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782" y="2392814"/>
            <a:ext cx="11525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2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CF88FF0-9C10-409B-BB00-CF925091C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611040"/>
              </p:ext>
            </p:extLst>
          </p:nvPr>
        </p:nvGraphicFramePr>
        <p:xfrm>
          <a:off x="7401573" y="2620243"/>
          <a:ext cx="2071945" cy="1884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Bitmap Image" r:id="rId6" imgW="3228571" imgH="3266667" progId="Paint.Picture">
                  <p:embed/>
                </p:oleObj>
              </mc:Choice>
              <mc:Fallback>
                <p:oleObj name="Bitmap Image" r:id="rId6" imgW="3228571" imgH="3266667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C257A7F-DA67-4DCB-AC26-965A7271CE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1573" y="2620243"/>
                        <a:ext cx="2071945" cy="1884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4FBF7C4-5AA6-424A-893B-50A96715F0A7}"/>
              </a:ext>
            </a:extLst>
          </p:cNvPr>
          <p:cNvSpPr txBox="1"/>
          <p:nvPr/>
        </p:nvSpPr>
        <p:spPr>
          <a:xfrm>
            <a:off x="548637" y="4195744"/>
            <a:ext cx="6302157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400" b="1" i="1" u="sng" ker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 3: 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 nét vạch thẳng vẽ ở Bước 1 và Bước 2 cắt nhau tại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Vẽ tia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IK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ta được tia phân giác của góc </a:t>
            </a:r>
            <a:r>
              <a:rPr lang="en-US" sz="2400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465D8421-E1A7-4E2D-B87A-5EA22283EB1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40357" y="4292061"/>
            <a:ext cx="95821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2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F1E8CDD2-A4B1-445C-B65B-BCA30248B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68288"/>
              </p:ext>
            </p:extLst>
          </p:nvPr>
        </p:nvGraphicFramePr>
        <p:xfrm>
          <a:off x="7462389" y="4432627"/>
          <a:ext cx="2121877" cy="159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Bitmap Image" r:id="rId8" imgW="3200000" imgH="2914286" progId="Paint.Picture">
                  <p:embed/>
                </p:oleObj>
              </mc:Choice>
              <mc:Fallback>
                <p:oleObj name="Bitmap Image" r:id="rId8" imgW="3200000" imgH="2914286" progId="Paint.Picture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A2F850C-F945-4885-8FDE-99EF7AE532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389" y="4432627"/>
                        <a:ext cx="2121877" cy="1591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4" action="ppaction://hlinksldjump"/>
          </p:cNvPr>
          <p:cNvSpPr/>
          <p:nvPr/>
        </p:nvSpPr>
        <p:spPr>
          <a:xfrm>
            <a:off x="7284647" y="2918012"/>
            <a:ext cx="226712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3200" b="1" dirty="0">
                <a:solidFill>
                  <a:prstClr val="black"/>
                </a:solidFill>
                <a:latin typeface="UTM Avo" panose="02040603050506020204" pitchFamily="18" charset="0"/>
                <a:sym typeface="Arial" panose="020B0604020202020204"/>
              </a:rPr>
              <a:t>BẮT ĐẦU</a:t>
            </a:r>
            <a:endParaRPr lang="es-CL" sz="3200" b="1" dirty="0">
              <a:solidFill>
                <a:prstClr val="black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6" name="Rectángulo redondeado 5">
            <a:hlinkClick r:id="rId5" action="ppaction://hlinksldjump"/>
          </p:cNvPr>
          <p:cNvSpPr/>
          <p:nvPr/>
        </p:nvSpPr>
        <p:spPr>
          <a:xfrm>
            <a:off x="7023757" y="4374224"/>
            <a:ext cx="3139147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CL" sz="3200" b="1" dirty="0">
                <a:solidFill>
                  <a:prstClr val="black"/>
                </a:solidFill>
                <a:latin typeface="UTM Avo" panose="02040603050506020204" pitchFamily="18" charset="0"/>
                <a:sym typeface="Arial" panose="020B0604020202020204"/>
              </a:rPr>
              <a:t>HƯỚNG DẪN</a:t>
            </a: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7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0552"/>
            <a:ext cx="4367579" cy="4039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4"/>
            <a:ext cx="4458677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US" sz="33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DU HÀNH VŨ TRỤ</a:t>
            </a:r>
          </a:p>
        </p:txBody>
      </p:sp>
      <p:sp>
        <p:nvSpPr>
          <p:cNvPr id="9" name="!!4">
            <a:extLst>
              <a:ext uri="{FF2B5EF4-FFF2-40B4-BE49-F238E27FC236}">
                <a16:creationId xmlns:a16="http://schemas.microsoft.com/office/drawing/2014/main" id="{2083BF6E-9B9D-4C35-AC49-31BF6506F027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3" y="963140"/>
            <a:ext cx="1717479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9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3" y="4301910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5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900393" y="1153121"/>
            <a:ext cx="930739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1600" b="1" dirty="0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Sao Kim</a:t>
            </a:r>
            <a:endParaRPr lang="es-CL" sz="1600" b="1" dirty="0">
              <a:solidFill>
                <a:prstClr val="white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1600" b="1" dirty="0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Mộc</a:t>
            </a:r>
            <a:endParaRPr lang="es-CL" sz="1600" b="1" dirty="0">
              <a:solidFill>
                <a:prstClr val="white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1" name="Elipse 10">
            <a:hlinkClick r:id="rId9" action="ppaction://hlinksldjump"/>
          </p:cNvPr>
          <p:cNvSpPr/>
          <p:nvPr/>
        </p:nvSpPr>
        <p:spPr>
          <a:xfrm>
            <a:off x="7277100" y="4702079"/>
            <a:ext cx="965443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1600" b="1" dirty="0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Thủy</a:t>
            </a:r>
            <a:endParaRPr lang="es-MX" sz="1600" b="1" dirty="0">
              <a:solidFill>
                <a:prstClr val="white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2" name="Elipse 11">
            <a:hlinkClick r:id="rId10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1600" b="1" dirty="0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Hỏa</a:t>
            </a:r>
            <a:endParaRPr lang="es-CL" sz="1600" b="1" dirty="0">
              <a:solidFill>
                <a:prstClr val="white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pic>
        <p:nvPicPr>
          <p:cNvPr id="5126" name="Picture 6" descr="Transports | Baamboozle">
            <a:hlinkClick r:id="rId11" action="ppaction://hlinksldjump"/>
            <a:extLst>
              <a:ext uri="{FF2B5EF4-FFF2-40B4-BE49-F238E27FC236}">
                <a16:creationId xmlns:a16="http://schemas.microsoft.com/office/drawing/2014/main" id="{7B7E4997-7FFC-4BED-8153-A3B61672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70C1DF"/>
              </a:clrFrom>
              <a:clrTo>
                <a:srgbClr val="70C1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651" y="4563967"/>
            <a:ext cx="2308112" cy="23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15" y="4244624"/>
            <a:ext cx="1940235" cy="26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992652" y="995464"/>
            <a:ext cx="9739619" cy="1322961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nl-NL" sz="3733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Nếu góc xOt bằng góc yOt thì tia Ot có là tia phân giác của góc xOy.</a:t>
            </a:r>
            <a:endParaRPr lang="en-US" sz="37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MALO1"/>
          <p:cNvSpPr/>
          <p:nvPr/>
        </p:nvSpPr>
        <p:spPr>
          <a:xfrm>
            <a:off x="1064130" y="2528033"/>
            <a:ext cx="10048369" cy="11930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nl-NL" sz="3733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Nếu tia Ot là tia phân giác của góc xOy thì góc xOt bằng góc yOt và bằng một nửa góc xOy.</a:t>
            </a:r>
            <a:endParaRPr lang="en-US" sz="37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MALO2"/>
          <p:cNvSpPr/>
          <p:nvPr/>
        </p:nvSpPr>
        <p:spPr>
          <a:xfrm>
            <a:off x="1911586" y="3927121"/>
            <a:ext cx="10581452" cy="1261065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nl-NL" sz="3733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Nếu góc xOt bằng góc yOt và tia Ot nằm giữa hai tia Ox, Oy thì tia Ot là tia phân giác của góc xOy.</a:t>
            </a:r>
            <a:endParaRPr lang="en-US" sz="37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8C1FC-2A79-4F37-9590-36E45FD395F8}"/>
              </a:ext>
            </a:extLst>
          </p:cNvPr>
          <p:cNvSpPr/>
          <p:nvPr/>
        </p:nvSpPr>
        <p:spPr>
          <a:xfrm>
            <a:off x="1" y="1"/>
            <a:ext cx="12191999" cy="812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nl-NL" sz="3733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Chọn phát biểu sai trong các phát biểu sau: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MARCIANO2" descr="Resultado de imagen para marciano png">
            <a:extLst>
              <a:ext uri="{FF2B5EF4-FFF2-40B4-BE49-F238E27FC236}">
                <a16:creationId xmlns:a16="http://schemas.microsoft.com/office/drawing/2014/main" id="{ABA37C8E-61D3-438F-9CA6-43E796CD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7" y="850467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RCIANO2" descr="Resultado de imagen para marciano png">
            <a:extLst>
              <a:ext uri="{FF2B5EF4-FFF2-40B4-BE49-F238E27FC236}">
                <a16:creationId xmlns:a16="http://schemas.microsoft.com/office/drawing/2014/main" id="{968B0187-C14F-4CBC-96C2-39DC6691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7" y="2297940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ARCIANO2" descr="Resultado de imagen para marciano png">
            <a:extLst>
              <a:ext uri="{FF2B5EF4-FFF2-40B4-BE49-F238E27FC236}">
                <a16:creationId xmlns:a16="http://schemas.microsoft.com/office/drawing/2014/main" id="{77B66C9B-4EF5-4197-B053-474E52C1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15" y="3918619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LO2">
            <a:extLst>
              <a:ext uri="{FF2B5EF4-FFF2-40B4-BE49-F238E27FC236}">
                <a16:creationId xmlns:a16="http://schemas.microsoft.com/office/drawing/2014/main" id="{1F101C5B-C78A-4132-B1AA-7C58D837646C}"/>
              </a:ext>
            </a:extLst>
          </p:cNvPr>
          <p:cNvSpPr/>
          <p:nvPr/>
        </p:nvSpPr>
        <p:spPr>
          <a:xfrm>
            <a:off x="2546564" y="5435601"/>
            <a:ext cx="9477813" cy="12610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nl-NL" sz="3733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Nếu tia Ot là tia phân giác của góc xOy thì tia Ot nằm giữa hai tia Ox, Oy.</a:t>
            </a:r>
            <a:endParaRPr lang="en-US" sz="37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MARCIANO2" descr="Resultado de imagen para marciano png">
            <a:extLst>
              <a:ext uri="{FF2B5EF4-FFF2-40B4-BE49-F238E27FC236}">
                <a16:creationId xmlns:a16="http://schemas.microsoft.com/office/drawing/2014/main" id="{A7899FCF-537A-492D-B6D6-275C4730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80" y="5150519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1" y="3429001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4851736" y="3442923"/>
            <a:ext cx="3262797" cy="65628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50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s-CL" sz="3733" b="1" dirty="0">
              <a:solidFill>
                <a:prstClr val="white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MALO1"/>
          <p:cNvSpPr/>
          <p:nvPr/>
        </p:nvSpPr>
        <p:spPr>
          <a:xfrm>
            <a:off x="3058474" y="4637264"/>
            <a:ext cx="3037527" cy="6562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60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s-CL" sz="3733" b="1" dirty="0">
              <a:solidFill>
                <a:prstClr val="white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MALO2"/>
          <p:cNvSpPr/>
          <p:nvPr/>
        </p:nvSpPr>
        <p:spPr>
          <a:xfrm>
            <a:off x="4147130" y="2133599"/>
            <a:ext cx="3415141" cy="673100"/>
          </a:xfrm>
          <a:prstGeom prst="roundRect">
            <a:avLst/>
          </a:prstGeom>
          <a:solidFill>
            <a:srgbClr val="0070C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792" algn="ctr" defTabSz="1219170">
              <a:lnSpc>
                <a:spcPct val="115000"/>
              </a:lnSpc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40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s-CL" sz="3733" b="1" dirty="0">
              <a:solidFill>
                <a:prstClr val="white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16" y="1583472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24" y="2571173"/>
            <a:ext cx="3810977" cy="35248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7F2F83D-2484-4F6B-A3B0-6614636A4A77}"/>
              </a:ext>
            </a:extLst>
          </p:cNvPr>
          <p:cNvSpPr/>
          <p:nvPr/>
        </p:nvSpPr>
        <p:spPr>
          <a:xfrm>
            <a:off x="0" y="1"/>
            <a:ext cx="12192000" cy="14574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 Ot là tia phân giác của góc xOy. Biết                 , số đo của         là:  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MARCIANO2" descr="Resultado de imagen para marciano png">
            <a:extLst>
              <a:ext uri="{FF2B5EF4-FFF2-40B4-BE49-F238E27FC236}">
                <a16:creationId xmlns:a16="http://schemas.microsoft.com/office/drawing/2014/main" id="{29AEB60F-5714-4100-9154-D0D2D201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43" y="2946503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E9504E84-B195-4ED2-AE7E-7BEF77E2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75" y="4109119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679A6C5-F596-437C-9B46-B4EA77AA9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74738"/>
            <a:ext cx="11229473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42909AB-D497-4C38-8FE3-916BE2A8D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7601" y="12701"/>
          <a:ext cx="210914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1" imgW="723586" imgH="253890" progId="Equation.DSMT4">
                  <p:embed/>
                </p:oleObj>
              </mc:Choice>
              <mc:Fallback>
                <p:oleObj name="Equation" r:id="rId11" imgW="723586" imgH="25389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42909AB-D497-4C38-8FE3-916BE2A8D0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7601" y="12701"/>
                        <a:ext cx="2109140" cy="812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552E21ED-1888-407B-9438-548BFE1A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05217"/>
            <a:ext cx="246286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7274319-34DE-4FDE-9A31-15E3B94482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7075" y="647700"/>
          <a:ext cx="974725" cy="666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3" imgW="279400" imgH="228600" progId="Equation.DSMT4">
                  <p:embed/>
                </p:oleObj>
              </mc:Choice>
              <mc:Fallback>
                <p:oleObj name="Equation" r:id="rId13" imgW="27940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7274319-34DE-4FDE-9A31-15E3B94482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075" y="647700"/>
                        <a:ext cx="974725" cy="666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MALO1">
            <a:extLst>
              <a:ext uri="{FF2B5EF4-FFF2-40B4-BE49-F238E27FC236}">
                <a16:creationId xmlns:a16="http://schemas.microsoft.com/office/drawing/2014/main" id="{BA88496A-0B7B-4D3D-B5A8-A8B492EA3D18}"/>
              </a:ext>
            </a:extLst>
          </p:cNvPr>
          <p:cNvSpPr/>
          <p:nvPr/>
        </p:nvSpPr>
        <p:spPr>
          <a:xfrm>
            <a:off x="5153974" y="5919964"/>
            <a:ext cx="3037527" cy="6562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200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s-CL" sz="3733" b="1" dirty="0">
              <a:solidFill>
                <a:prstClr val="white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MARCIANO2" descr="Resultado de imagen para marciano png">
            <a:extLst>
              <a:ext uri="{FF2B5EF4-FFF2-40B4-BE49-F238E27FC236}">
                <a16:creationId xmlns:a16="http://schemas.microsoft.com/office/drawing/2014/main" id="{F7B6FD5B-E111-45B0-BB45-96B9A2DC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75" y="5359400"/>
            <a:ext cx="766227" cy="13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7" y="382510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3274414" y="3201597"/>
            <a:ext cx="3221108" cy="62618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45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MALO1"/>
          <p:cNvSpPr/>
          <p:nvPr/>
        </p:nvSpPr>
        <p:spPr>
          <a:xfrm>
            <a:off x="3231923" y="1761051"/>
            <a:ext cx="3221108" cy="6261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40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73" y="1109231"/>
            <a:ext cx="788779" cy="14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9" y="2422261"/>
            <a:ext cx="4367579" cy="4039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F914093-29B7-45F2-BC17-4A322CC3B329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0329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914377"/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acc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𝒙𝑶𝒚</m:t>
                        </m:r>
                      </m:e>
                    </m:acc>
                    <m:r>
                      <a:rPr lang="nl-NL" sz="3733" b="1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sSup>
                      <m:sSupPr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𝟗𝟎</m:t>
                        </m:r>
                      </m:e>
                      <m:sup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có tia </a:t>
                </a:r>
                <a:r>
                  <a:rPr lang="nl-NL" sz="3733" b="1" i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On </a:t>
                </a:r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acc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𝒙𝑶𝒏</m:t>
                        </m:r>
                      </m:e>
                    </m:acc>
                  </m:oMath>
                </a14:m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là:</a:t>
                </a:r>
                <a:endPara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F914093-29B7-45F2-BC17-4A322CC3B3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192000" cy="1003299"/>
              </a:xfrm>
              <a:prstGeom prst="roundRect">
                <a:avLst/>
              </a:prstGeom>
              <a:blipFill>
                <a:blip r:embed="rId10"/>
                <a:stretch>
                  <a:fillRect l="-1199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MARCIANO1" descr="Resultado de imagen para marciano png">
            <a:extLst>
              <a:ext uri="{FF2B5EF4-FFF2-40B4-BE49-F238E27FC236}">
                <a16:creationId xmlns:a16="http://schemas.microsoft.com/office/drawing/2014/main" id="{CCF8C6E4-649C-47EB-B5C6-03E2D017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95" y="2545689"/>
            <a:ext cx="788779" cy="14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UENO">
            <a:extLst>
              <a:ext uri="{FF2B5EF4-FFF2-40B4-BE49-F238E27FC236}">
                <a16:creationId xmlns:a16="http://schemas.microsoft.com/office/drawing/2014/main" id="{D89F39D0-8E9A-4E31-B1B7-55F26110A022}"/>
              </a:ext>
            </a:extLst>
          </p:cNvPr>
          <p:cNvSpPr/>
          <p:nvPr/>
        </p:nvSpPr>
        <p:spPr>
          <a:xfrm>
            <a:off x="3372391" y="4582681"/>
            <a:ext cx="3221108" cy="6261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90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9" name="MARCIANO1" descr="Resultado de imagen para marciano png">
            <a:extLst>
              <a:ext uri="{FF2B5EF4-FFF2-40B4-BE49-F238E27FC236}">
                <a16:creationId xmlns:a16="http://schemas.microsoft.com/office/drawing/2014/main" id="{FD3919EF-9715-490A-8059-BD4946EC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63" y="3966609"/>
            <a:ext cx="788779" cy="14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UENO">
            <a:extLst>
              <a:ext uri="{FF2B5EF4-FFF2-40B4-BE49-F238E27FC236}">
                <a16:creationId xmlns:a16="http://schemas.microsoft.com/office/drawing/2014/main" id="{CA70DB52-C31E-41FB-9DAD-A4353A474246}"/>
              </a:ext>
            </a:extLst>
          </p:cNvPr>
          <p:cNvSpPr/>
          <p:nvPr/>
        </p:nvSpPr>
        <p:spPr>
          <a:xfrm>
            <a:off x="3512091" y="5941581"/>
            <a:ext cx="3221108" cy="62618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85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1" name="MARCIANO1" descr="Resultado de imagen para marciano png">
            <a:extLst>
              <a:ext uri="{FF2B5EF4-FFF2-40B4-BE49-F238E27FC236}">
                <a16:creationId xmlns:a16="http://schemas.microsoft.com/office/drawing/2014/main" id="{05907294-ACC4-477D-9C60-DB77E4B8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63" y="5427109"/>
            <a:ext cx="788779" cy="14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ED642-8334-49EA-91BA-A93F9D9B2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17" name="BUENO">
            <a:extLst>
              <a:ext uri="{FF2B5EF4-FFF2-40B4-BE49-F238E27FC236}">
                <a16:creationId xmlns:a16="http://schemas.microsoft.com/office/drawing/2014/main" id="{1C7EE88D-FCA9-449B-963D-A5E7E54C919F}"/>
              </a:ext>
            </a:extLst>
          </p:cNvPr>
          <p:cNvSpPr/>
          <p:nvPr/>
        </p:nvSpPr>
        <p:spPr>
          <a:xfrm>
            <a:off x="4208462" y="4313838"/>
            <a:ext cx="3221108" cy="62618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140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MALO1">
            <a:extLst>
              <a:ext uri="{FF2B5EF4-FFF2-40B4-BE49-F238E27FC236}">
                <a16:creationId xmlns:a16="http://schemas.microsoft.com/office/drawing/2014/main" id="{0C9976DB-DAF7-4DF4-85CF-AEA0AF051FF0}"/>
              </a:ext>
            </a:extLst>
          </p:cNvPr>
          <p:cNvSpPr/>
          <p:nvPr/>
        </p:nvSpPr>
        <p:spPr>
          <a:xfrm>
            <a:off x="2079917" y="3222410"/>
            <a:ext cx="3221108" cy="6261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B. 60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215993E8-43F4-4AFF-904F-88751F2FB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05" y="2524660"/>
            <a:ext cx="828001" cy="15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3955015-50FC-414C-83F6-20B60E1958C8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1194891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Cho tia On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acc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acc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𝒎𝑶𝒏</m:t>
                        </m:r>
                      </m:e>
                    </m:acc>
                    <m:r>
                      <a:rPr lang="nl-NL" sz="3733" b="1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sSup>
                      <m:sSupPr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𝟕𝟎</m:t>
                        </m:r>
                      </m:e>
                      <m:sup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accPr>
                      <m:e>
                        <m:r>
                          <a:rPr lang="nl-NL" sz="3733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nl-NL" sz="3733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là:</a:t>
                </a:r>
                <a:endParaRPr lang="en-US" sz="3733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3955015-50FC-414C-83F6-20B60E195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1194891"/>
              </a:xfrm>
              <a:prstGeom prst="roundRect">
                <a:avLst/>
              </a:prstGeom>
              <a:blipFill>
                <a:blip r:embed="rId7"/>
                <a:stretch>
                  <a:fillRect l="-500" t="-10152" r="-1349" b="-22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MALO1">
            <a:extLst>
              <a:ext uri="{FF2B5EF4-FFF2-40B4-BE49-F238E27FC236}">
                <a16:creationId xmlns:a16="http://schemas.microsoft.com/office/drawing/2014/main" id="{D99CCF10-54E1-4E3D-B277-95ECDF0D05DF}"/>
              </a:ext>
            </a:extLst>
          </p:cNvPr>
          <p:cNvSpPr/>
          <p:nvPr/>
        </p:nvSpPr>
        <p:spPr>
          <a:xfrm>
            <a:off x="4085258" y="1901061"/>
            <a:ext cx="3221108" cy="6261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35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5" name="MARCIANO1" descr="Resultado de imagen para marciano png">
            <a:extLst>
              <a:ext uri="{FF2B5EF4-FFF2-40B4-BE49-F238E27FC236}">
                <a16:creationId xmlns:a16="http://schemas.microsoft.com/office/drawing/2014/main" id="{21293CBC-6113-467B-972A-1CE04173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64" y="1244600"/>
            <a:ext cx="822443" cy="14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:a16="http://schemas.microsoft.com/office/drawing/2014/main" id="{E9E11E9A-B28B-4DC7-BA22-7814A09885B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4" y="2362721"/>
            <a:ext cx="4367579" cy="4039635"/>
          </a:xfrm>
          <a:prstGeom prst="rect">
            <a:avLst/>
          </a:prstGeom>
        </p:spPr>
      </p:pic>
      <p:pic>
        <p:nvPicPr>
          <p:cNvPr id="18" name="MARCIANO1" descr="Resultado de imagen para marciano png">
            <a:extLst>
              <a:ext uri="{FF2B5EF4-FFF2-40B4-BE49-F238E27FC236}">
                <a16:creationId xmlns:a16="http://schemas.microsoft.com/office/drawing/2014/main" id="{8964277A-F025-4B71-B350-4C67B7E7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33" y="3904077"/>
            <a:ext cx="828001" cy="15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sultado de imagen para marciano  png">
            <a:hlinkClick r:id="rId8" action="ppaction://hlinksldjump"/>
            <a:extLst>
              <a:ext uri="{FF2B5EF4-FFF2-40B4-BE49-F238E27FC236}">
                <a16:creationId xmlns:a16="http://schemas.microsoft.com/office/drawing/2014/main" id="{4C913FC8-421B-4E8B-9BAD-53900CA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" y="4814869"/>
            <a:ext cx="1516871" cy="204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LO1">
            <a:extLst>
              <a:ext uri="{FF2B5EF4-FFF2-40B4-BE49-F238E27FC236}">
                <a16:creationId xmlns:a16="http://schemas.microsoft.com/office/drawing/2014/main" id="{A84552D4-59FB-4F62-98F3-CD0D9988D0F9}"/>
              </a:ext>
            </a:extLst>
          </p:cNvPr>
          <p:cNvSpPr/>
          <p:nvPr/>
        </p:nvSpPr>
        <p:spPr>
          <a:xfrm>
            <a:off x="3488358" y="5952361"/>
            <a:ext cx="3221108" cy="62618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120</a:t>
            </a:r>
            <a:r>
              <a:rPr lang="nl-NL" sz="3733" b="1" kern="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3733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MARCIANO1" descr="Resultado de imagen para marciano png">
            <a:extLst>
              <a:ext uri="{FF2B5EF4-FFF2-40B4-BE49-F238E27FC236}">
                <a16:creationId xmlns:a16="http://schemas.microsoft.com/office/drawing/2014/main" id="{59430210-011F-4364-9234-5E6DDA40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33" y="5308600"/>
            <a:ext cx="828001" cy="15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8D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3FCC1-2C17-472A-A4F9-ABB57BF46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1DAB71B-F1F9-4BE0-99D7-6D7AE424A7CE}"/>
              </a:ext>
            </a:extLst>
          </p:cNvPr>
          <p:cNvSpPr/>
          <p:nvPr/>
        </p:nvSpPr>
        <p:spPr>
          <a:xfrm>
            <a:off x="214737" y="1994614"/>
            <a:ext cx="8700775" cy="228098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just" defTabSz="914377">
              <a:buFont typeface="Arial" panose="020B0604020202020204" pitchFamily="34" charset="0"/>
              <a:buChar char="•"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Các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bạn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bấm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vào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tàu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không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gian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để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đi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đến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hành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tinh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tương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ứng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.</a:t>
            </a:r>
          </a:p>
          <a:p>
            <a:pPr marL="285744" indent="-285744" algn="just" defTabSz="914377">
              <a:buFont typeface="Arial" panose="020B0604020202020204" pitchFamily="34" charset="0"/>
              <a:buChar char="•"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Bấm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vào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tên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hành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tinh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đó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để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đi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đến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câu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hỏi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.</a:t>
            </a:r>
          </a:p>
          <a:p>
            <a:pPr marL="285744" indent="-285744" algn="just" defTabSz="914377">
              <a:buFont typeface="Arial" panose="020B0604020202020204" pitchFamily="34" charset="0"/>
              <a:buChar char="•"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Bấm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vào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đáp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án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để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hiện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thông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báo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đúng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sai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.</a:t>
            </a:r>
          </a:p>
          <a:p>
            <a:pPr marL="285744" indent="-285744" algn="just" defTabSz="914377">
              <a:buFont typeface="Arial" panose="020B0604020202020204" pitchFamily="34" charset="0"/>
              <a:buChar char="•"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Bấm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vào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hình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con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tàu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không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gian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để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 quay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lại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sym typeface="Arial" panose="020B0604020202020204"/>
              </a:rPr>
              <a:t>.</a:t>
            </a:r>
          </a:p>
        </p:txBody>
      </p:sp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05" y="3794393"/>
            <a:ext cx="2717725" cy="27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57" y="3915539"/>
            <a:ext cx="2033075" cy="27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213055" y="1045380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739274" y="583267"/>
            <a:ext cx="796834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Chào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mừng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bạn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đa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̃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đến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với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hành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tinh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của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chúng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mình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5" name="Rectángulo redondeado 6">
            <a:hlinkClick r:id="rId8" action="ppaction://hlinksldjump"/>
            <a:extLst>
              <a:ext uri="{FF2B5EF4-FFF2-40B4-BE49-F238E27FC236}">
                <a16:creationId xmlns:a16="http://schemas.microsoft.com/office/drawing/2014/main" id="{61778753-51D1-46A0-AD35-B52706E9A50E}"/>
              </a:ext>
            </a:extLst>
          </p:cNvPr>
          <p:cNvSpPr/>
          <p:nvPr/>
        </p:nvSpPr>
        <p:spPr>
          <a:xfrm>
            <a:off x="9643701" y="534430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2800" b="1" dirty="0">
                <a:solidFill>
                  <a:prstClr val="white"/>
                </a:solidFill>
                <a:latin typeface="Calibri"/>
                <a:sym typeface="Arial" panose="020B0604020202020204"/>
              </a:rPr>
              <a:t>QUAY LẠI</a:t>
            </a:r>
            <a:endParaRPr lang="es-CL" sz="2800" b="1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141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F7EE39-9F6D-4884-8BF6-7C71F7D41D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67" y="1913466"/>
            <a:ext cx="4496018" cy="37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!!3" descr="Wondering | Grappige gezichten, Smiley, Grappige plaatjes">
            <a:extLst>
              <a:ext uri="{FF2B5EF4-FFF2-40B4-BE49-F238E27FC236}">
                <a16:creationId xmlns:a16="http://schemas.microsoft.com/office/drawing/2014/main" id="{C7553100-00FA-41A9-9D38-E6EB6C53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16" y="4952359"/>
            <a:ext cx="1464930" cy="175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AA7E75-F243-4E47-A724-5D19F1602FBD}"/>
              </a:ext>
            </a:extLst>
          </p:cNvPr>
          <p:cNvSpPr txBox="1"/>
          <p:nvPr/>
        </p:nvSpPr>
        <p:spPr>
          <a:xfrm>
            <a:off x="914400" y="2297551"/>
            <a:ext cx="3533855" cy="2677656"/>
          </a:xfrm>
          <a:prstGeom prst="rect">
            <a:avLst/>
          </a:prstGeom>
          <a:solidFill>
            <a:srgbClr val="FFD05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 24 </a:t>
            </a:r>
            <a:r>
              <a:rPr kumimoji="0" lang="en-US" sz="2800" b="0" i="0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gợi nên hình ảnh tia </a:t>
            </a:r>
            <a:r>
              <a:rPr kumimoji="0" lang="en-US" sz="2800" b="0" i="1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OC</a:t>
            </a:r>
            <a:r>
              <a:rPr kumimoji="0" lang="en-US" sz="2800" b="0" i="0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kumimoji="0" lang="en-US" sz="2800" b="0" i="1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AOB</a:t>
            </a:r>
            <a:r>
              <a:rPr kumimoji="0" lang="en-US" sz="2800" b="0" i="0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và chia góc đó thành hai góc bằng nhau là  góc</a:t>
            </a:r>
            <a:r>
              <a:rPr kumimoji="0" lang="en-US" sz="2800" b="0" i="0" u="none" strike="noStrike" kern="0" cap="none" spc="0" normalizeH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1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AOC</a:t>
            </a:r>
            <a:r>
              <a:rPr kumimoji="0" lang="en-US" sz="2800" b="0" i="0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và góc </a:t>
            </a:r>
            <a:r>
              <a:rPr kumimoji="0" lang="en-US" sz="2800" b="0" i="1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BOC</a:t>
            </a:r>
            <a:r>
              <a:rPr kumimoji="0" lang="en-US" sz="2800" b="0" i="0" u="none" strike="noStrike" kern="0" cap="none" spc="0" normalizeH="0" baseline="0" noProof="0">
                <a:ln>
                  <a:solidFill>
                    <a:srgbClr val="0E5366"/>
                  </a:solidFill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2" name="Cloud Callout 6">
            <a:extLst>
              <a:ext uri="{FF2B5EF4-FFF2-40B4-BE49-F238E27FC236}">
                <a16:creationId xmlns:a16="http://schemas.microsoft.com/office/drawing/2014/main" id="{260B9BF1-6864-479E-9177-41F5C1B9BFCF}"/>
              </a:ext>
            </a:extLst>
          </p:cNvPr>
          <p:cNvSpPr/>
          <p:nvPr/>
        </p:nvSpPr>
        <p:spPr>
          <a:xfrm>
            <a:off x="733344" y="2475036"/>
            <a:ext cx="3681046" cy="2414953"/>
          </a:xfrm>
          <a:prstGeom prst="cloudCallout">
            <a:avLst>
              <a:gd name="adj1" fmla="val 56216"/>
              <a:gd name="adj2" fmla="val 54167"/>
            </a:avLst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Tia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OC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được gọi là tia gì của góc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AOB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E5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" y="3052640"/>
            <a:ext cx="2717725" cy="27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7365755" y="1760830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257503" y="634256"/>
            <a:ext cx="10766927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cs typeface="Times New Roman" pitchFamily="18" charset="0"/>
                <a:sym typeface="Arial" panose="020B0604020202020204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latin typeface="UTM Avo" panose="02040603050506020204" pitchFamily="18" charset="0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3" name="Rectángulo redondeado 12">
            <a:hlinkClick r:id="rId8" action="ppaction://hlinksldjump"/>
          </p:cNvPr>
          <p:cNvSpPr/>
          <p:nvPr/>
        </p:nvSpPr>
        <p:spPr>
          <a:xfrm>
            <a:off x="10099526" y="5791067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s-MX" sz="2800" b="1" dirty="0">
                <a:solidFill>
                  <a:prstClr val="white"/>
                </a:solidFill>
                <a:latin typeface="UTM Avo" panose="02040603050506020204" pitchFamily="18" charset="0"/>
                <a:sym typeface="Arial" panose="020B0604020202020204"/>
              </a:rPr>
              <a:t>TẠM BIỆT</a:t>
            </a:r>
            <a:endParaRPr lang="es-CL" sz="2800" b="1" dirty="0">
              <a:solidFill>
                <a:prstClr val="white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A5F1FB-7595-4089-9402-F43E0B9EBB67}"/>
              </a:ext>
            </a:extLst>
          </p:cNvPr>
          <p:cNvSpPr/>
          <p:nvPr/>
        </p:nvSpPr>
        <p:spPr>
          <a:xfrm>
            <a:off x="1507068" y="1473200"/>
            <a:ext cx="9211732" cy="4267199"/>
          </a:xfrm>
          <a:prstGeom prst="rect">
            <a:avLst/>
          </a:prstGeom>
          <a:noFill/>
          <a:ln w="25400" cap="flat" cmpd="sng" algn="ctr">
            <a:solidFill>
              <a:srgbClr val="FFD05E">
                <a:shade val="50000"/>
              </a:srgbClr>
            </a:solidFill>
            <a:prstDash val="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FC31A72-390A-4807-92C9-294F4B1851F3}"/>
              </a:ext>
            </a:extLst>
          </p:cNvPr>
          <p:cNvSpPr/>
          <p:nvPr/>
        </p:nvSpPr>
        <p:spPr>
          <a:xfrm>
            <a:off x="1630376" y="1634285"/>
            <a:ext cx="8936024" cy="3936781"/>
          </a:xfrm>
          <a:prstGeom prst="roundRect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- Xem lại nội dung bài học và bài tập đã làm trong tiết học.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- Học thuộc: Định nghĩa, đặc điểm tia phân giác của một góc và cách vẽ.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- Làm các bài tập 1, 2, 3, 4 sgk/89 - 99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rPr>
              <a:t>- Chuẩn bị giờ sau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: Đọc trước bài “Hai đường thẳng song song"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831534" y="1942715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C6E4D0-74F3-41F2-86CE-AA195829FFB9}"/>
              </a:ext>
            </a:extLst>
          </p:cNvPr>
          <p:cNvSpPr txBox="1"/>
          <p:nvPr/>
        </p:nvSpPr>
        <p:spPr>
          <a:xfrm>
            <a:off x="677333" y="1591734"/>
            <a:ext cx="107526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 panose="00000500000000000000"/>
              </a:rPr>
              <a:t>Bài 2: </a:t>
            </a:r>
          </a:p>
          <a:p>
            <a:pPr algn="ctr"/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 panose="00000500000000000000"/>
              </a:rPr>
              <a:t>Tia phân giác của một góc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37329D-DB4F-4BA5-99A9-22894791D373}"/>
              </a:ext>
            </a:extLst>
          </p:cNvPr>
          <p:cNvGrpSpPr/>
          <p:nvPr/>
        </p:nvGrpSpPr>
        <p:grpSpPr>
          <a:xfrm rot="19823548">
            <a:off x="10744716" y="-2779746"/>
            <a:ext cx="2894568" cy="8406341"/>
            <a:chOff x="9055676" y="0"/>
            <a:chExt cx="3136324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448481-E41C-4C69-B4D4-DCAC6E8531AA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B54CD4-789A-4A1B-B319-D271B56FA5F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A0CFCF-BC1F-434F-9D4E-7F95668D0D58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980883-54EC-4C63-8128-722E406DF6B0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A4594-9AB9-4F84-AF6B-5D12919897B3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15" y="118987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Google Shape;3580;p42">
            <a:extLst>
              <a:ext uri="{FF2B5EF4-FFF2-40B4-BE49-F238E27FC236}">
                <a16:creationId xmlns:a16="http://schemas.microsoft.com/office/drawing/2014/main" id="{93A690EC-CF4B-4780-B996-938191C2F83E}"/>
              </a:ext>
            </a:extLst>
          </p:cNvPr>
          <p:cNvSpPr txBox="1">
            <a:spLocks/>
          </p:cNvSpPr>
          <p:nvPr/>
        </p:nvSpPr>
        <p:spPr>
          <a:xfrm>
            <a:off x="3727683" y="1670671"/>
            <a:ext cx="590174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 panose="00000500000000000000"/>
              <a:buNone/>
              <a:defRPr sz="3000" b="1" i="0" u="none" strike="noStrike" cap="none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 panose="020B0604020202020204"/>
              <a:buNone/>
              <a:defRPr sz="4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800" kern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TRỌNG TÂM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5DC82F-2845-4681-93FB-C8A86F14FE52}"/>
              </a:ext>
            </a:extLst>
          </p:cNvPr>
          <p:cNvSpPr/>
          <p:nvPr/>
        </p:nvSpPr>
        <p:spPr>
          <a:xfrm>
            <a:off x="3868851" y="2474959"/>
            <a:ext cx="6110526" cy="1622907"/>
          </a:xfrm>
          <a:prstGeom prst="rect">
            <a:avLst/>
          </a:prstGeom>
          <a:noFill/>
          <a:ln w="25400" cap="flat" cmpd="sng" algn="ctr">
            <a:solidFill>
              <a:srgbClr val="FFD05E">
                <a:shade val="50000"/>
              </a:srgbClr>
            </a:solidFill>
            <a:prstDash val="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DD7B44B-2991-40BE-A11B-107B9ABF8537}"/>
              </a:ext>
            </a:extLst>
          </p:cNvPr>
          <p:cNvSpPr/>
          <p:nvPr/>
        </p:nvSpPr>
        <p:spPr>
          <a:xfrm>
            <a:off x="4081218" y="2581687"/>
            <a:ext cx="2697476" cy="472966"/>
          </a:xfrm>
          <a:prstGeom prst="roundRect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E536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Định nghĩa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FA104857-6AE3-4402-AC6B-8DE1C95CE91F}"/>
              </a:ext>
            </a:extLst>
          </p:cNvPr>
          <p:cNvSpPr/>
          <p:nvPr/>
        </p:nvSpPr>
        <p:spPr>
          <a:xfrm>
            <a:off x="4092506" y="3428574"/>
            <a:ext cx="5254694" cy="495570"/>
          </a:xfrm>
          <a:prstGeom prst="roundRect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E536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II. Vẽ tia phân giác của một góc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15" y="118987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3DAC3B-8BD1-455F-AA67-EC850A113DF6}"/>
              </a:ext>
            </a:extLst>
          </p:cNvPr>
          <p:cNvGrpSpPr/>
          <p:nvPr/>
        </p:nvGrpSpPr>
        <p:grpSpPr>
          <a:xfrm>
            <a:off x="2955424" y="933767"/>
            <a:ext cx="8237509" cy="2677656"/>
            <a:chOff x="257347" y="1916093"/>
            <a:chExt cx="12537061" cy="35702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DAEE6-1251-4DC1-8ACD-8EE30E0F946D}"/>
                </a:ext>
              </a:extLst>
            </p:cNvPr>
            <p:cNvSpPr txBox="1"/>
            <p:nvPr/>
          </p:nvSpPr>
          <p:spPr>
            <a:xfrm>
              <a:off x="1343512" y="1916093"/>
              <a:ext cx="11450896" cy="357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800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Quan sát góc vuông </a:t>
              </a:r>
              <a:r>
                <a:rPr lang="en-US" sz="2800" i="1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xOy</a:t>
              </a:r>
              <a:r>
                <a:rPr lang="en-US" sz="2800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và tia </a:t>
              </a:r>
              <a:r>
                <a:rPr lang="en-US" sz="2800" i="1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Oz</a:t>
              </a:r>
              <a:r>
                <a:rPr lang="en-US" sz="2800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lang="en-US" sz="2800" i="1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Hình 25</a:t>
              </a:r>
              <a:r>
                <a:rPr lang="en-US" sz="2800" ker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</a:p>
            <a:p>
              <a:pPr marL="457200" indent="-457200">
                <a:buClr>
                  <a:srgbClr val="0E5366"/>
                </a:buClr>
                <a:buFont typeface="Arial" panose="020B0604020202020204"/>
                <a:buAutoNum type="alphaLcParenR"/>
              </a:pP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Mỗi điểm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M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(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M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khác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O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) thuộc tia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Oz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có phải là điểm trong của góc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xOy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hay không? Tia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Oz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có nằm trong góc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xOy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hay không ?</a:t>
              </a:r>
            </a:p>
            <a:p>
              <a:pPr marL="457200" indent="-457200">
                <a:buClr>
                  <a:srgbClr val="0E5366"/>
                </a:buClr>
                <a:buFont typeface="Arial" panose="020B0604020202020204"/>
                <a:buAutoNum type="alphaLcParenR"/>
              </a:pP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Tính số đo góc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yOz.</a:t>
              </a:r>
            </a:p>
            <a:p>
              <a:pPr marL="457200" indent="-457200">
                <a:buClr>
                  <a:srgbClr val="0E5366"/>
                </a:buClr>
                <a:buFont typeface="Arial" panose="020B0604020202020204"/>
                <a:buAutoNum type="alphaLcParenR"/>
              </a:pP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So sánh hai góc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xOz</a:t>
              </a:r>
              <a:r>
                <a:rPr lang="en-US" sz="2800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và </a:t>
              </a:r>
              <a:r>
                <a:rPr lang="en-US" sz="2800" i="1" kern="0">
                  <a:solidFill>
                    <a:srgbClr val="0E53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yOz.</a:t>
              </a:r>
              <a:endParaRPr lang="en-US" sz="2800" i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0673868-CFC7-4C88-8695-89CFBDC7E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47" y="1938961"/>
              <a:ext cx="1134428" cy="689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Google Shape;3835;p47">
            <a:extLst>
              <a:ext uri="{FF2B5EF4-FFF2-40B4-BE49-F238E27FC236}">
                <a16:creationId xmlns:a16="http://schemas.microsoft.com/office/drawing/2014/main" id="{6BE056E6-896D-4E46-ABF0-245839E27EEE}"/>
              </a:ext>
            </a:extLst>
          </p:cNvPr>
          <p:cNvSpPr txBox="1">
            <a:spLocks/>
          </p:cNvSpPr>
          <p:nvPr/>
        </p:nvSpPr>
        <p:spPr>
          <a:xfrm>
            <a:off x="2779147" y="186265"/>
            <a:ext cx="3236196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 panose="00000500000000000000"/>
              <a:buNone/>
              <a:defRPr sz="2800" b="1" i="0" u="none" strike="noStrike" cap="none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I. ĐỊNH NGHĨA</a:t>
            </a:r>
            <a:endParaRPr lang="en-US" sz="3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242EF0-0F74-46B9-BE5A-7FBD28CC0B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89" y="3900311"/>
            <a:ext cx="3138311" cy="277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64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7BB03F8-70EB-4987-9B1F-E1F7D72AF2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5" y="632319"/>
            <a:ext cx="2690812" cy="268531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ABB5C03-D08D-4406-BC5C-8DA36CE25D06}"/>
              </a:ext>
            </a:extLst>
          </p:cNvPr>
          <p:cNvSpPr txBox="1"/>
          <p:nvPr/>
        </p:nvSpPr>
        <p:spPr>
          <a:xfrm>
            <a:off x="3732713" y="888789"/>
            <a:ext cx="611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a) + Mỗi điểm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khác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) thuộc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Oz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có là điểm trong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xOy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+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Oz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xOy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27A506-3963-43B2-B32D-F382B2EFFB29}"/>
              </a:ext>
            </a:extLst>
          </p:cNvPr>
          <p:cNvSpPr txBox="1"/>
          <p:nvPr/>
        </p:nvSpPr>
        <p:spPr>
          <a:xfrm>
            <a:off x="3797409" y="2460984"/>
            <a:ext cx="583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b) Vì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Oz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nằm trong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xOy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nên ta có: </a:t>
            </a:r>
          </a:p>
        </p:txBody>
      </p:sp>
      <p:sp>
        <p:nvSpPr>
          <p:cNvPr id="53" name="Rectangle 62">
            <a:extLst>
              <a:ext uri="{FF2B5EF4-FFF2-40B4-BE49-F238E27FC236}">
                <a16:creationId xmlns:a16="http://schemas.microsoft.com/office/drawing/2014/main" id="{1D752790-4F2B-4A86-AE66-844E50A5E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92" y="537780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E5366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862A9DFC-6233-4FE0-A875-B6EB44B22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736071"/>
              </p:ext>
            </p:extLst>
          </p:nvPr>
        </p:nvGraphicFramePr>
        <p:xfrm>
          <a:off x="4265001" y="2989390"/>
          <a:ext cx="2622350" cy="550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4" imgW="1193760" imgH="266400" progId="Equation.DSMT4">
                  <p:embed/>
                </p:oleObj>
              </mc:Choice>
              <mc:Fallback>
                <p:oleObj name="Equation" r:id="rId4" imgW="1193760" imgH="26640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1621ADCB-EA69-4F76-A176-44EDE7AB76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001" y="2989390"/>
                        <a:ext cx="2622350" cy="5509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CC8EFBDC-6B13-4763-8B00-6BD2AFAE95BD}"/>
              </a:ext>
            </a:extLst>
          </p:cNvPr>
          <p:cNvSpPr txBox="1"/>
          <p:nvPr/>
        </p:nvSpPr>
        <p:spPr>
          <a:xfrm>
            <a:off x="2649414" y="3798283"/>
            <a:ext cx="145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Thay số:</a:t>
            </a:r>
          </a:p>
        </p:txBody>
      </p:sp>
      <p:sp>
        <p:nvSpPr>
          <p:cNvPr id="56" name="Rectangle 64">
            <a:extLst>
              <a:ext uri="{FF2B5EF4-FFF2-40B4-BE49-F238E27FC236}">
                <a16:creationId xmlns:a16="http://schemas.microsoft.com/office/drawing/2014/main" id="{6C3BA302-B9CD-4008-92C8-EBE012FAE03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738" y="4097220"/>
            <a:ext cx="128108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C08C32FB-C0DC-4D2E-89EA-C2D646A32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501963"/>
              </p:ext>
            </p:extLst>
          </p:nvPr>
        </p:nvGraphicFramePr>
        <p:xfrm>
          <a:off x="4284784" y="3786055"/>
          <a:ext cx="2151186" cy="51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6" imgW="1104421" imgH="266584" progId="Equation.DSMT4">
                  <p:embed/>
                </p:oleObj>
              </mc:Choice>
              <mc:Fallback>
                <p:oleObj name="Equation" r:id="rId6" imgW="1104421" imgH="266584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C491E508-2CE4-415F-A031-0441451D4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784" y="3786055"/>
                        <a:ext cx="2151186" cy="5192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66">
            <a:extLst>
              <a:ext uri="{FF2B5EF4-FFF2-40B4-BE49-F238E27FC236}">
                <a16:creationId xmlns:a16="http://schemas.microsoft.com/office/drawing/2014/main" id="{132151BE-F6BF-44A1-9AC7-D83DA10952E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91505" y="4500901"/>
            <a:ext cx="15561948" cy="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BEE6489-0634-4E0E-B8FA-AF22E8DC0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897209"/>
              </p:ext>
            </p:extLst>
          </p:nvPr>
        </p:nvGraphicFramePr>
        <p:xfrm>
          <a:off x="4294240" y="4395009"/>
          <a:ext cx="2130006" cy="520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8" imgW="1079032" imgH="266584" progId="Equation.DSMT4">
                  <p:embed/>
                </p:oleObj>
              </mc:Choice>
              <mc:Fallback>
                <p:oleObj name="Equation" r:id="rId8" imgW="1079032" imgH="266584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5163B5CA-4BF4-4B27-B8C9-7EBCEFB26C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240" y="4395009"/>
                        <a:ext cx="2130006" cy="520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68">
            <a:extLst>
              <a:ext uri="{FF2B5EF4-FFF2-40B4-BE49-F238E27FC236}">
                <a16:creationId xmlns:a16="http://schemas.microsoft.com/office/drawing/2014/main" id="{C7B2C829-002B-467F-BB63-03FE500BBC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44614" y="4970589"/>
            <a:ext cx="15905869" cy="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087014A9-9122-4F3F-8526-D6DBD00CB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18697"/>
              </p:ext>
            </p:extLst>
          </p:nvPr>
        </p:nvGraphicFramePr>
        <p:xfrm>
          <a:off x="6869356" y="4407334"/>
          <a:ext cx="166528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10" imgW="901440" imgH="266400" progId="Equation.DSMT4">
                  <p:embed/>
                </p:oleObj>
              </mc:Choice>
              <mc:Fallback>
                <p:oleObj name="Equation" r:id="rId10" imgW="901440" imgH="266400" progId="Equation.DSMT4">
                  <p:embed/>
                  <p:pic>
                    <p:nvPicPr>
                      <p:cNvPr id="66" name="Object 65">
                        <a:extLst>
                          <a:ext uri="{FF2B5EF4-FFF2-40B4-BE49-F238E27FC236}">
                            <a16:creationId xmlns:a16="http://schemas.microsoft.com/office/drawing/2014/main" id="{61FE9A1F-3AD6-40E9-A604-A9EEF3E165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356" y="4407334"/>
                        <a:ext cx="1665287" cy="490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70">
            <a:extLst>
              <a:ext uri="{FF2B5EF4-FFF2-40B4-BE49-F238E27FC236}">
                <a16:creationId xmlns:a16="http://schemas.microsoft.com/office/drawing/2014/main" id="{5E098A54-465F-490E-8D1D-DEF486F245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8061" y="5158159"/>
            <a:ext cx="153694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ABBA8E2A-D1BD-45E2-8073-959E4AE1A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590244"/>
              </p:ext>
            </p:extLst>
          </p:nvPr>
        </p:nvGraphicFramePr>
        <p:xfrm>
          <a:off x="4360983" y="5029206"/>
          <a:ext cx="2230105" cy="46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12" imgW="1269449" imgH="266584" progId="Equation.DSMT4">
                  <p:embed/>
                </p:oleObj>
              </mc:Choice>
              <mc:Fallback>
                <p:oleObj name="Equation" r:id="rId12" imgW="1269449" imgH="266584" progId="Equation.DSMT4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id="{B7DC0C83-CD57-4897-B47A-A117B862CA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983" y="5029206"/>
                        <a:ext cx="2230105" cy="4659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2E60F5B-EABD-44D1-901D-D108E905430F}"/>
              </a:ext>
            </a:extLst>
          </p:cNvPr>
          <p:cNvSpPr txBox="1"/>
          <p:nvPr/>
        </p:nvSpPr>
        <p:spPr>
          <a:xfrm>
            <a:off x="3946436" y="5023750"/>
            <a:ext cx="470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c) </a:t>
            </a:r>
          </a:p>
        </p:txBody>
      </p:sp>
      <p:sp>
        <p:nvSpPr>
          <p:cNvPr id="65" name="Thought Bubble: Cloud 64">
            <a:extLst>
              <a:ext uri="{FF2B5EF4-FFF2-40B4-BE49-F238E27FC236}">
                <a16:creationId xmlns:a16="http://schemas.microsoft.com/office/drawing/2014/main" id="{E118F420-FB14-4B5D-9BDC-7C4995F2F8DA}"/>
              </a:ext>
            </a:extLst>
          </p:cNvPr>
          <p:cNvSpPr/>
          <p:nvPr/>
        </p:nvSpPr>
        <p:spPr>
          <a:xfrm>
            <a:off x="3025553" y="1689588"/>
            <a:ext cx="6719193" cy="3560324"/>
          </a:xfrm>
          <a:prstGeom prst="cloudCallout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757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Thế nào là tia phân giác của một góc ?</a:t>
            </a:r>
          </a:p>
        </p:txBody>
      </p:sp>
    </p:spTree>
    <p:extLst>
      <p:ext uri="{BB962C8B-B14F-4D97-AF65-F5344CB8AC3E}">
        <p14:creationId xmlns:p14="http://schemas.microsoft.com/office/powerpoint/2010/main" val="79504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5" grpId="0"/>
      <p:bldP spid="55" grpId="1"/>
      <p:bldP spid="64" grpId="0"/>
      <p:bldP spid="64" grpId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2BE3C7D-DBB2-44E3-AB18-12B8491D1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57" y="4479906"/>
            <a:ext cx="2980266" cy="23780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11" y="-631671"/>
            <a:ext cx="3053522" cy="3053522"/>
          </a:xfrm>
          <a:prstGeom prst="rect">
            <a:avLst/>
          </a:prstGeom>
        </p:spPr>
      </p:pic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73DFB38-7F71-4FF1-A600-53530B0A3717}"/>
              </a:ext>
            </a:extLst>
          </p:cNvPr>
          <p:cNvSpPr/>
          <p:nvPr/>
        </p:nvSpPr>
        <p:spPr>
          <a:xfrm>
            <a:off x="1381045" y="2355846"/>
            <a:ext cx="7262454" cy="1730729"/>
          </a:xfrm>
          <a:prstGeom prst="roundRect">
            <a:avLst/>
          </a:prstGeom>
          <a:solidFill>
            <a:srgbClr val="0E5366">
              <a:lumMod val="20000"/>
              <a:lumOff val="80000"/>
            </a:srgbClr>
          </a:solidFill>
          <a:ln w="25400" cap="flat" cmpd="sng" algn="ctr">
            <a:solidFill>
              <a:srgbClr val="0E536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536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 Tia phân giác của một góc là tia nằm trong góc và tạo với hai cạnh của góc đó hai góc bằng nhau.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B73DD-D9DA-4AF2-B119-B1C4A3EFF114}"/>
              </a:ext>
            </a:extLst>
          </p:cNvPr>
          <p:cNvSpPr txBox="1"/>
          <p:nvPr/>
        </p:nvSpPr>
        <p:spPr>
          <a:xfrm>
            <a:off x="440272" y="1625597"/>
            <a:ext cx="3465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000" b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I. ĐỊNH NGHĨA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2356D-977C-4959-A0E8-A82E019E8C57}"/>
              </a:ext>
            </a:extLst>
          </p:cNvPr>
          <p:cNvSpPr txBox="1"/>
          <p:nvPr/>
        </p:nvSpPr>
        <p:spPr>
          <a:xfrm>
            <a:off x="869250" y="4583286"/>
            <a:ext cx="5610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hình 26, tia phân giác của góc xOy là Oz vì tia Oz nằm trong góc xOy và góc xOz bằng yOz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A8CAC3-982C-405D-B7DD-C2F5280E39D1}"/>
              </a:ext>
            </a:extLst>
          </p:cNvPr>
          <p:cNvSpPr/>
          <p:nvPr/>
        </p:nvSpPr>
        <p:spPr>
          <a:xfrm>
            <a:off x="1478851" y="2370665"/>
            <a:ext cx="7145865" cy="188382"/>
          </a:xfrm>
          <a:prstGeom prst="roundRect">
            <a:avLst/>
          </a:prstGeom>
          <a:solidFill>
            <a:srgbClr val="0E5366">
              <a:lumMod val="40000"/>
              <a:lumOff val="60000"/>
            </a:srgbClr>
          </a:solidFill>
          <a:ln w="25400" cap="flat" cmpd="sng" algn="ctr">
            <a:solidFill>
              <a:srgbClr val="0E536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C4FDB-DE5B-4F02-9040-8D357C1E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64" y="2325508"/>
            <a:ext cx="800778" cy="6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EDBE0B-C72B-4AF9-8676-952C079E5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842" y="1292574"/>
            <a:ext cx="8624711" cy="2379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A0244E-EEC0-4D3D-A537-C6701401FC77}"/>
              </a:ext>
            </a:extLst>
          </p:cNvPr>
          <p:cNvSpPr txBox="1"/>
          <p:nvPr/>
        </p:nvSpPr>
        <p:spPr>
          <a:xfrm>
            <a:off x="1574799" y="1100664"/>
            <a:ext cx="158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Ví dụ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3E7CB-DE18-4F50-A34B-78203A784461}"/>
              </a:ext>
            </a:extLst>
          </p:cNvPr>
          <p:cNvSpPr txBox="1"/>
          <p:nvPr/>
        </p:nvSpPr>
        <p:spPr>
          <a:xfrm>
            <a:off x="1755422" y="3566508"/>
            <a:ext cx="89633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E5366"/>
              </a:buClr>
              <a:buFont typeface="Arial" panose="020B0604020202020204"/>
              <a:buAutoNum type="alphaLcParenR"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27a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At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có là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xAy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hay không?</a:t>
            </a:r>
          </a:p>
          <a:p>
            <a:pPr marL="342900" indent="-342900">
              <a:buClr>
                <a:srgbClr val="0E5366"/>
              </a:buClr>
              <a:buFont typeface="Arial" panose="020B0604020202020204"/>
              <a:buAutoNum type="alphaLcParenR"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27b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Bn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có phải là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mBp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hay không?</a:t>
            </a:r>
          </a:p>
          <a:p>
            <a:pPr marL="342900" indent="-342900">
              <a:buClr>
                <a:srgbClr val="0E5366"/>
              </a:buClr>
              <a:buFont typeface="Arial" panose="020B0604020202020204"/>
              <a:buAutoNum type="alphaLcParenR"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27c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Cs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có phải là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rCv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hay không?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F98E928-24CC-4A6F-AE59-B17C0394FA77}"/>
                  </a:ext>
                </a:extLst>
              </p14:cNvPr>
              <p14:cNvContentPartPr/>
              <p14:nvPr/>
            </p14:nvContentPartPr>
            <p14:xfrm>
              <a:off x="9815328" y="289513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F98E928-24CC-4A6F-AE59-B17C0394FA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61328" y="27871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3168448-A39F-46A4-8558-58FC584ED4A9}"/>
                  </a:ext>
                </a:extLst>
              </p14:cNvPr>
              <p14:cNvContentPartPr/>
              <p14:nvPr/>
            </p14:nvContentPartPr>
            <p14:xfrm>
              <a:off x="9815328" y="2883971"/>
              <a:ext cx="72720" cy="3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3168448-A39F-46A4-8558-58FC584ED4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61594" y="2775971"/>
                <a:ext cx="179830" cy="25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C36A8C3F-F000-46DA-84B2-EB50ACE399F7}"/>
              </a:ext>
            </a:extLst>
          </p:cNvPr>
          <p:cNvGrpSpPr/>
          <p:nvPr/>
        </p:nvGrpSpPr>
        <p:grpSpPr>
          <a:xfrm>
            <a:off x="9782928" y="2788211"/>
            <a:ext cx="44280" cy="59760"/>
            <a:chOff x="8208129" y="1687547"/>
            <a:chExt cx="44280" cy="5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2CCA96D-442B-47C1-A835-73F3DA5F5FB3}"/>
                    </a:ext>
                  </a:extLst>
                </p14:cNvPr>
                <p14:cNvContentPartPr/>
                <p14:nvPr/>
              </p14:nvContentPartPr>
              <p14:xfrm>
                <a:off x="8229369" y="1715267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A530576-06D4-4E1F-AF16-12777A42FE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20369" y="17066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33E0F4-5776-45D5-932B-06DD4598FBAF}"/>
                    </a:ext>
                  </a:extLst>
                </p14:cNvPr>
                <p14:cNvContentPartPr/>
                <p14:nvPr/>
              </p14:nvContentPartPr>
              <p14:xfrm>
                <a:off x="8228289" y="1719947"/>
                <a:ext cx="24120" cy="7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F672E89-64D6-4129-AEED-2DF117D9DAF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19289" y="1710947"/>
                  <a:ext cx="41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F82F8A4-4112-4C94-B00C-90AA1D3F36EA}"/>
                    </a:ext>
                  </a:extLst>
                </p14:cNvPr>
                <p14:cNvContentPartPr/>
                <p14:nvPr/>
              </p14:nvContentPartPr>
              <p14:xfrm>
                <a:off x="8208129" y="1687547"/>
                <a:ext cx="34200" cy="59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CE7694-D736-48EB-9BE9-54C146E298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9129" y="1678907"/>
                  <a:ext cx="51840" cy="77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11" y="-631671"/>
            <a:ext cx="3053522" cy="3053522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571810B8-1837-44FE-9550-52D08892B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888" y="3544608"/>
            <a:ext cx="51138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en-US" sz="2800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altLang="en-US" sz="2800" i="1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27a</a:t>
            </a:r>
            <a:r>
              <a:rPr lang="en-US" altLang="en-US" sz="2800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altLang="en-US" sz="2800" i="1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At </a:t>
            </a:r>
            <a:r>
              <a:rPr lang="en-US" altLang="en-US" sz="2800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 tia phân giác của góc </a:t>
            </a:r>
            <a:r>
              <a:rPr lang="en-US" altLang="en-US" sz="2800" i="1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xAy</a:t>
            </a:r>
            <a:r>
              <a:rPr lang="en-US" altLang="en-US" sz="2800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altLang="en-US" sz="2800" kern="0">
              <a:solidFill>
                <a:srgbClr val="0E5366"/>
              </a:solidFill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5A9CDD76-BBE8-49FD-B917-58FB4CE8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113" y="1937375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kern="0">
                <a:solidFill>
                  <a:srgbClr val="0E5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altLang="en-US" kern="0">
              <a:solidFill>
                <a:srgbClr val="0E5366"/>
              </a:solidFill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2CE580-85CA-45BB-A625-ED9EC482F047}"/>
              </a:ext>
            </a:extLst>
          </p:cNvPr>
          <p:cNvSpPr txBox="1"/>
          <p:nvPr/>
        </p:nvSpPr>
        <p:spPr>
          <a:xfrm>
            <a:off x="5458179" y="3522737"/>
            <a:ext cx="479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27b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Bn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không phải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mBp.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AA5157-FBC7-4186-8084-6CD5187A9248}"/>
              </a:ext>
            </a:extLst>
          </p:cNvPr>
          <p:cNvSpPr txBox="1"/>
          <p:nvPr/>
        </p:nvSpPr>
        <p:spPr>
          <a:xfrm>
            <a:off x="5458179" y="3529891"/>
            <a:ext cx="5125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 27c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tia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Cs</a:t>
            </a:r>
            <a:r>
              <a:rPr lang="en-US" sz="2800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không phải là tia phân giác của góc </a:t>
            </a:r>
            <a:r>
              <a:rPr lang="en-US" sz="2800" i="1" kern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rCv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505364-6C1C-4585-933B-A9C5AE955D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19" y="2186513"/>
            <a:ext cx="3500792" cy="282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4928AB-FE22-4219-8C9D-B2A87DDA8D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65536"/>
            <a:ext cx="3635022" cy="279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1D3852-6A0B-47EB-A2AE-3D3572B034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86513"/>
            <a:ext cx="3775781" cy="29589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A2D56F7-F315-465F-BEDE-E298AF2F2B97}"/>
                  </a:ext>
                </a:extLst>
              </p14:cNvPr>
              <p14:cNvContentPartPr/>
              <p14:nvPr/>
            </p14:nvContentPartPr>
            <p14:xfrm>
              <a:off x="5107689" y="446978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A2D56F7-F315-465F-BEDE-E298AF2F2B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3689" y="4361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3BEB6C8-1B98-4B8F-97E5-BAFE6C2DB7AF}"/>
                  </a:ext>
                </a:extLst>
              </p14:cNvPr>
              <p14:cNvContentPartPr/>
              <p14:nvPr/>
            </p14:nvContentPartPr>
            <p14:xfrm>
              <a:off x="5085369" y="445862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3BEB6C8-1B98-4B8F-97E5-BAFE6C2DB7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1369" y="43506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2BDDC-2B83-4424-84F2-37E7B72D2CBB}"/>
                  </a:ext>
                </a:extLst>
              </p14:cNvPr>
              <p14:cNvContentPartPr/>
              <p14:nvPr/>
            </p14:nvContentPartPr>
            <p14:xfrm>
              <a:off x="4995009" y="4469787"/>
              <a:ext cx="169200" cy="61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2BDDC-2B83-4424-84F2-37E7B72D2C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41009" y="4361152"/>
                <a:ext cx="276840" cy="278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B45F20-3A96-4837-B799-0F016A7265ED}"/>
                  </a:ext>
                </a:extLst>
              </p14:cNvPr>
              <p14:cNvContentPartPr/>
              <p14:nvPr/>
            </p14:nvContentPartPr>
            <p14:xfrm>
              <a:off x="4986009" y="4334067"/>
              <a:ext cx="113400" cy="104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B45F20-3A96-4837-B799-0F016A7265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76980" y="4325098"/>
                <a:ext cx="131096" cy="1216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647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520</TotalTime>
  <Words>1252</Words>
  <Application>Microsoft Office PowerPoint</Application>
  <PresentationFormat>Widescreen</PresentationFormat>
  <Paragraphs>119</Paragraphs>
  <Slides>22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Cambria Math</vt:lpstr>
      <vt:lpstr>Patrick Hand</vt:lpstr>
      <vt:lpstr>Rockwell</vt:lpstr>
      <vt:lpstr>Tahoma</vt:lpstr>
      <vt:lpstr>Times New Roman</vt:lpstr>
      <vt:lpstr>UTM Avo</vt:lpstr>
      <vt:lpstr>Office Theme</vt:lpstr>
      <vt:lpstr>Tema de Office</vt:lpstr>
      <vt:lpstr>Equation</vt:lpstr>
      <vt:lpstr>Bitmap Image</vt:lpstr>
      <vt:lpstr>       CHƯƠNG IV GÓC. ĐƯỜNG THẲNG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Đỗ Thị Hòa (Giáo viên)</cp:lastModifiedBy>
  <cp:revision>12</cp:revision>
  <dcterms:created xsi:type="dcterms:W3CDTF">2021-06-07T13:44:30Z</dcterms:created>
  <dcterms:modified xsi:type="dcterms:W3CDTF">2022-06-30T23:54:41Z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