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4" r:id="rId2"/>
    <p:sldId id="317" r:id="rId3"/>
    <p:sldId id="346" r:id="rId4"/>
    <p:sldId id="335" r:id="rId5"/>
    <p:sldId id="336" r:id="rId6"/>
    <p:sldId id="338" r:id="rId7"/>
    <p:sldId id="339" r:id="rId8"/>
    <p:sldId id="342" r:id="rId9"/>
    <p:sldId id="343" r:id="rId10"/>
    <p:sldId id="344" r:id="rId11"/>
    <p:sldId id="341" r:id="rId12"/>
    <p:sldId id="34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2" autoAdjust="0"/>
  </p:normalViewPr>
  <p:slideViewPr>
    <p:cSldViewPr>
      <p:cViewPr varScale="1">
        <p:scale>
          <a:sx n="67" d="100"/>
          <a:sy n="67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5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DFE6-642E-44D0-B7C0-62B025579943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3658E-0E2E-40C2-900C-DCA5CC2F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4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86B82E-2385-4385-9A05-95A951A1D9D8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5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0F8F30-9020-4FD7-A91E-AACCAD0BF607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3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0F8F30-9020-4FD7-A91E-AACCAD0BF607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9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0965B4-9714-4855-85B7-484FFF483262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5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05348-E20A-43AE-8710-A96E95098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D8B25-918A-45B7-B933-A1430A685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3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7454A-ECB1-47DE-92E8-DB86BF595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4CDF-0824-479A-B9CB-247E7F024A48}" type="datetimeFigureOut">
              <a:rPr lang="en-US" smtClean="0"/>
              <a:t>02/05/2023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70B-CA75-436A-BA9B-6D0C5186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gif"/><Relationship Id="rId11" Type="http://schemas.openxmlformats.org/officeDocument/2006/relationships/oleObject" Target="../embeddings/oleObject20.bin"/><Relationship Id="rId5" Type="http://schemas.openxmlformats.org/officeDocument/2006/relationships/slide" Target="slide2.xml"/><Relationship Id="rId10" Type="http://schemas.openxmlformats.org/officeDocument/2006/relationships/image" Target="../media/image25.jpeg"/><Relationship Id="rId4" Type="http://schemas.openxmlformats.org/officeDocument/2006/relationships/audio" Target="../media/audio2.wav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29.gif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jpeg"/><Relationship Id="rId11" Type="http://schemas.openxmlformats.org/officeDocument/2006/relationships/image" Target="../media/image26.wmf"/><Relationship Id="rId5" Type="http://schemas.openxmlformats.org/officeDocument/2006/relationships/image" Target="../media/image27.png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5.wmf"/><Relationship Id="rId9" Type="http://schemas.openxmlformats.org/officeDocument/2006/relationships/image" Target="../media/image3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gi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gif"/><Relationship Id="rId11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B2F3AD-DD34-49DC-82D3-70EA69230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951"/>
          </a:xfrm>
          <a:prstGeom prst="rect">
            <a:avLst/>
          </a:prstGeom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4038600"/>
            <a:ext cx="7651652" cy="70788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  <p:pic>
        <p:nvPicPr>
          <p:cNvPr id="18437" name="Picture 5" descr="ho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oa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14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2362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ho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19157" y="4933156"/>
            <a:ext cx="22098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299" y="1371600"/>
            <a:ext cx="9029701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800" b="1" u="sng" dirty="0">
                <a:solidFill>
                  <a:srgbClr val="0000F1"/>
                </a:solidFill>
                <a:latin typeface="Arial" charset="0"/>
              </a:rPr>
              <a:t> TIẾT 42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800" b="1" dirty="0">
                <a:solidFill>
                  <a:srgbClr val="0000F1"/>
                </a:solidFill>
                <a:latin typeface="Arial" charset="0"/>
              </a:rPr>
              <a:t>PHƯƠNG TRÌNH BẬC NHẤT MỘT ẨN </a:t>
            </a: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0000F1"/>
                </a:solidFill>
                <a:latin typeface="Arial" charset="0"/>
              </a:rPr>
              <a:t>VÀ CÁCH GIẢI</a:t>
            </a:r>
            <a:endParaRPr lang="en-US" sz="3600" dirty="0">
              <a:solidFill>
                <a:srgbClr val="0000F1"/>
              </a:solidFill>
              <a:latin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800" b="1" dirty="0">
              <a:solidFill>
                <a:srgbClr val="0000F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3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86738" y="6202363"/>
            <a:ext cx="771525" cy="428625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 sz="20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57600" y="60198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.VnArial" pitchFamily="34" charset="0"/>
              </a:rPr>
              <a:t>Thêi gian: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5492750" y="5794375"/>
            <a:ext cx="83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10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5626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9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5521325" y="579437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8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56388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7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55626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6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56388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5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56388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4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5556250" y="579437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3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5562600" y="5783263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2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5105400" y="5546725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HÕt giê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11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12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13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14</a:t>
            </a:r>
          </a:p>
        </p:txBody>
      </p:sp>
      <p:sp>
        <p:nvSpPr>
          <p:cNvPr id="106516" name="Text Box 20" descr="5%"/>
          <p:cNvSpPr txBox="1">
            <a:spLocks noChangeArrowheads="1"/>
          </p:cNvSpPr>
          <p:nvPr/>
        </p:nvSpPr>
        <p:spPr bwMode="auto">
          <a:xfrm>
            <a:off x="5486400" y="57912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.VnArial" pitchFamily="34" charset="0"/>
              </a:rPr>
              <a:t>15</a:t>
            </a:r>
          </a:p>
        </p:txBody>
      </p:sp>
      <p:pic>
        <p:nvPicPr>
          <p:cNvPr id="106517" name="Picture 21" descr="010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5388"/>
            <a:ext cx="1905000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6522" name="Group 26"/>
          <p:cNvGrpSpPr>
            <a:grpSpLocks/>
          </p:cNvGrpSpPr>
          <p:nvPr/>
        </p:nvGrpSpPr>
        <p:grpSpPr bwMode="auto">
          <a:xfrm>
            <a:off x="457200" y="3352800"/>
            <a:ext cx="2273300" cy="1295400"/>
            <a:chOff x="336" y="2064"/>
            <a:chExt cx="1432" cy="816"/>
          </a:xfrm>
        </p:grpSpPr>
        <p:sp>
          <p:nvSpPr>
            <p:cNvPr id="106523" name="Oval 27"/>
            <p:cNvSpPr>
              <a:spLocks noChangeArrowheads="1"/>
            </p:cNvSpPr>
            <p:nvPr/>
          </p:nvSpPr>
          <p:spPr bwMode="auto">
            <a:xfrm>
              <a:off x="336" y="2064"/>
              <a:ext cx="1432" cy="816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50000">
                  <a:schemeClr val="tx1"/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 algn="ctr" eaLnBrk="1" hangingPunct="1">
                <a:defRPr/>
              </a:pPr>
              <a:r>
                <a:rPr lang="en-US" sz="2800" dirty="0">
                  <a:solidFill>
                    <a:schemeClr val="bg1"/>
                  </a:solidFill>
                  <a:latin typeface=".VnBlack" pitchFamily="34" charset="0"/>
                </a:rPr>
                <a:t>            C.  2 </a:t>
              </a:r>
              <a:r>
                <a:rPr lang="en-US" sz="2800" dirty="0" err="1">
                  <a:solidFill>
                    <a:schemeClr val="bg1"/>
                  </a:solidFill>
                  <a:latin typeface=".VnBlack" pitchFamily="34" charset="0"/>
                </a:rPr>
                <a:t>và</a:t>
              </a:r>
              <a:r>
                <a:rPr lang="en-US" sz="2800" dirty="0">
                  <a:solidFill>
                    <a:schemeClr val="bg1"/>
                  </a:solidFill>
                  <a:latin typeface=".VnBlack" pitchFamily="34" charset="0"/>
                </a:rPr>
                <a:t> -2</a:t>
              </a:r>
              <a:r>
                <a:rPr lang="en-US" sz="2800" dirty="0">
                  <a:solidFill>
                    <a:srgbClr val="800000"/>
                  </a:solidFill>
                  <a:latin typeface=".VnBlack" pitchFamily="34" charset="0"/>
                </a:rPr>
                <a:t>             </a:t>
              </a:r>
            </a:p>
          </p:txBody>
        </p:sp>
        <p:graphicFrame>
          <p:nvGraphicFramePr>
            <p:cNvPr id="21535" name="Object 28"/>
            <p:cNvGraphicFramePr>
              <a:graphicFrameLocks noChangeAspect="1"/>
            </p:cNvGraphicFramePr>
            <p:nvPr/>
          </p:nvGraphicFramePr>
          <p:xfrm>
            <a:off x="1349" y="2435"/>
            <a:ext cx="120" cy="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2" name="Equation" r:id="rId7" imgW="101556" imgH="139639" progId="Equation.DSMT4">
                    <p:embed/>
                  </p:oleObj>
                </mc:Choice>
                <mc:Fallback>
                  <p:oleObj name="Equation" r:id="rId7" imgW="101556" imgH="13963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9" y="2435"/>
                          <a:ext cx="120" cy="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761800"/>
                                  </a:gs>
                                  <a:gs pos="50000">
                                    <a:schemeClr val="accent1"/>
                                  </a:gs>
                                  <a:gs pos="100000">
                                    <a:srgbClr val="761800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DEDAD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6525" name="Picture 29" descr="Picture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6003">
            <a:off x="1905000" y="4495800"/>
            <a:ext cx="1911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26" name="AutoShape 30"/>
          <p:cNvSpPr>
            <a:spLocks noChangeArrowheads="1"/>
          </p:cNvSpPr>
          <p:nvPr/>
        </p:nvSpPr>
        <p:spPr bwMode="auto">
          <a:xfrm>
            <a:off x="8447088" y="2286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 sz="20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529" name="Group 2"/>
          <p:cNvGrpSpPr>
            <a:grpSpLocks/>
          </p:cNvGrpSpPr>
          <p:nvPr/>
        </p:nvGrpSpPr>
        <p:grpSpPr bwMode="auto">
          <a:xfrm>
            <a:off x="1143000" y="228600"/>
            <a:ext cx="8043863" cy="3429000"/>
            <a:chOff x="2730658" y="228600"/>
            <a:chExt cx="6456363" cy="3232151"/>
          </a:xfrm>
        </p:grpSpPr>
        <p:grpSp>
          <p:nvGrpSpPr>
            <p:cNvPr id="21530" name="Group 33"/>
            <p:cNvGrpSpPr>
              <a:grpSpLocks/>
            </p:cNvGrpSpPr>
            <p:nvPr/>
          </p:nvGrpSpPr>
          <p:grpSpPr bwMode="auto">
            <a:xfrm>
              <a:off x="2730658" y="228600"/>
              <a:ext cx="6456363" cy="3232151"/>
              <a:chOff x="1542" y="144"/>
              <a:chExt cx="3888" cy="2036"/>
            </a:xfrm>
          </p:grpSpPr>
          <p:sp>
            <p:nvSpPr>
              <p:cNvPr id="21532" name="AutoShape 23" descr="Blue tissue paper"/>
              <p:cNvSpPr>
                <a:spLocks noChangeArrowheads="1"/>
              </p:cNvSpPr>
              <p:nvPr/>
            </p:nvSpPr>
            <p:spPr bwMode="auto">
              <a:xfrm>
                <a:off x="1542" y="144"/>
                <a:ext cx="3888" cy="1378"/>
              </a:xfrm>
              <a:prstGeom prst="cloudCallout">
                <a:avLst>
                  <a:gd name="adj1" fmla="val -1130"/>
                  <a:gd name="adj2" fmla="val 71625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 eaLnBrk="1" hangingPunct="1"/>
                <a:r>
                  <a:rPr lang="en-US" b="1">
                    <a:solidFill>
                      <a:srgbClr val="0000CC"/>
                    </a:solidFill>
                  </a:rPr>
                  <a:t>   </a:t>
                </a:r>
                <a:endParaRPr lang="en-US" sz="2800" b="1">
                  <a:solidFill>
                    <a:srgbClr val="0000CC"/>
                  </a:solidFill>
                </a:endParaRPr>
              </a:p>
            </p:txBody>
          </p:sp>
          <p:sp>
            <p:nvSpPr>
              <p:cNvPr id="106528" name="Text Box 32"/>
              <p:cNvSpPr txBox="1">
                <a:spLocks noChangeArrowheads="1"/>
              </p:cNvSpPr>
              <p:nvPr/>
            </p:nvSpPr>
            <p:spPr bwMode="auto">
              <a:xfrm>
                <a:off x="1835" y="222"/>
                <a:ext cx="3460" cy="19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dirty="0" err="1">
                    <a:cs typeface="Times New Roman" pitchFamily="18" charset="0"/>
                  </a:rPr>
                  <a:t>Để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phương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trình</a:t>
                </a:r>
                <a:r>
                  <a:rPr lang="en-US" sz="2800" dirty="0">
                    <a:cs typeface="Times New Roman" pitchFamily="18" charset="0"/>
                  </a:rPr>
                  <a:t>: </a:t>
                </a:r>
              </a:p>
              <a:p>
                <a:pPr algn="ctr" eaLnBrk="1" hangingPunct="1"/>
                <a:endParaRPr lang="en-US" sz="2800" dirty="0">
                  <a:cs typeface="Times New Roman" pitchFamily="18" charset="0"/>
                </a:endParaRPr>
              </a:p>
              <a:p>
                <a:pPr algn="ctr" eaLnBrk="1" hangingPunct="1"/>
                <a:r>
                  <a:rPr lang="en-US" sz="2800" dirty="0" err="1">
                    <a:cs typeface="Times New Roman" pitchFamily="18" charset="0"/>
                  </a:rPr>
                  <a:t>là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phương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trình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bậc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nhất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một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ẩn</a:t>
                </a:r>
                <a:r>
                  <a:rPr lang="en-US" sz="2800" dirty="0">
                    <a:cs typeface="Times New Roman" pitchFamily="18" charset="0"/>
                  </a:rPr>
                  <a:t> x, </a:t>
                </a:r>
              </a:p>
              <a:p>
                <a:pPr algn="ctr" eaLnBrk="1" hangingPunct="1"/>
                <a:r>
                  <a:rPr lang="en-US" sz="2800" dirty="0" err="1">
                    <a:cs typeface="Times New Roman" pitchFamily="18" charset="0"/>
                  </a:rPr>
                  <a:t>thì</a:t>
                </a:r>
                <a:r>
                  <a:rPr lang="en-US" sz="2800" dirty="0">
                    <a:cs typeface="Times New Roman" pitchFamily="18" charset="0"/>
                  </a:rPr>
                  <a:t> m </a:t>
                </a:r>
                <a:r>
                  <a:rPr lang="en-US" sz="2800" dirty="0" err="1">
                    <a:cs typeface="Times New Roman" pitchFamily="18" charset="0"/>
                  </a:rPr>
                  <a:t>bằng</a:t>
                </a:r>
                <a:r>
                  <a:rPr lang="en-US" sz="2800" dirty="0">
                    <a:cs typeface="Times New Roman" pitchFamily="18" charset="0"/>
                  </a:rPr>
                  <a:t>:</a:t>
                </a:r>
                <a:endParaRPr lang="en-US" sz="2800" b="1" dirty="0">
                  <a:solidFill>
                    <a:srgbClr val="0000CC"/>
                  </a:solidFill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2800" b="1" dirty="0">
                  <a:solidFill>
                    <a:srgbClr val="002060"/>
                  </a:solidFill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002060"/>
                    </a:solidFill>
                    <a:cs typeface="Times New Roman" pitchFamily="18" charset="0"/>
                  </a:rPr>
                  <a:t>A. 2       B. 4       C.  2 </a:t>
                </a:r>
                <a:r>
                  <a:rPr lang="en-US" sz="2800" b="1" dirty="0" err="1">
                    <a:solidFill>
                      <a:srgbClr val="002060"/>
                    </a:solidFill>
                    <a:cs typeface="Times New Roman" pitchFamily="18" charset="0"/>
                  </a:rPr>
                  <a:t>và</a:t>
                </a:r>
                <a:r>
                  <a:rPr lang="en-US" sz="2800" b="1" dirty="0">
                    <a:solidFill>
                      <a:srgbClr val="002060"/>
                    </a:solidFill>
                    <a:cs typeface="Times New Roman" pitchFamily="18" charset="0"/>
                  </a:rPr>
                  <a:t> -2         D. -2</a:t>
                </a:r>
                <a:endParaRPr lang="en-US" sz="28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endParaRPr>
              </a:p>
            </p:txBody>
          </p:sp>
        </p:grpSp>
        <p:graphicFrame>
          <p:nvGraphicFramePr>
            <p:cNvPr id="21531" name="Object 1"/>
            <p:cNvGraphicFramePr>
              <a:graphicFrameLocks noChangeAspect="1"/>
            </p:cNvGraphicFramePr>
            <p:nvPr/>
          </p:nvGraphicFramePr>
          <p:xfrm>
            <a:off x="4687888" y="836712"/>
            <a:ext cx="3387852" cy="4550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3" name="Equation" r:id="rId11" imgW="1701800" imgH="228600" progId="Equation.DSMT4">
                    <p:embed/>
                  </p:oleObj>
                </mc:Choice>
                <mc:Fallback>
                  <p:oleObj name="Equation" r:id="rId11" imgW="1701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888" y="836712"/>
                          <a:ext cx="3387852" cy="4550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47302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8" presetID="3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  <p:bldP spid="106502" grpId="0"/>
      <p:bldP spid="106503" grpId="0"/>
      <p:bldP spid="106504" grpId="0"/>
      <p:bldP spid="106505" grpId="0"/>
      <p:bldP spid="106506" grpId="0"/>
      <p:bldP spid="106507" grpId="0"/>
      <p:bldP spid="106508" grpId="0"/>
      <p:bldP spid="106509" grpId="0"/>
      <p:bldP spid="106510" grpId="0"/>
      <p:bldP spid="106511" grpId="0"/>
      <p:bldP spid="106512" grpId="0"/>
      <p:bldP spid="106513" grpId="0"/>
      <p:bldP spid="106514" grpId="0"/>
      <p:bldP spid="106515" grpId="0"/>
      <p:bldP spid="1065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8575" y="0"/>
          <a:ext cx="16573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8" r:id="rId3" imgW="1278331" imgH="1273759" progId="MS_ClipArt_Gallery">
                  <p:embed/>
                </p:oleObj>
              </mc:Choice>
              <mc:Fallback>
                <p:oleObj r:id="rId3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0"/>
                        <a:ext cx="165735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5" name="Picture 3" descr="Bottom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5" y="6443663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4800" y="6202363"/>
            <a:ext cx="152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* Nhiệm vụ về nhà</a:t>
            </a:r>
          </a:p>
        </p:txBody>
      </p:sp>
      <p:pic>
        <p:nvPicPr>
          <p:cNvPr id="15368" name="Picture 7" descr="Logo-BG&amp;DD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42863"/>
            <a:ext cx="40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11113" y="0"/>
            <a:ext cx="9094787" cy="666750"/>
          </a:xfrm>
          <a:prstGeom prst="rect">
            <a:avLst/>
          </a:prstGeom>
          <a:gradFill rotWithShape="0">
            <a:gsLst>
              <a:gs pos="0">
                <a:srgbClr val="FFC92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vi-VN" sz="1200" b="1">
              <a:solidFill>
                <a:srgbClr val="006600"/>
              </a:solidFill>
              <a:latin typeface=".VnAvantH" panose="020B7200000000000000" pitchFamily="34" charset="0"/>
            </a:endParaRPr>
          </a:p>
        </p:txBody>
      </p:sp>
      <p:pic>
        <p:nvPicPr>
          <p:cNvPr id="15370" name="Picture 9" descr="BOOKANI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8100"/>
            <a:ext cx="9906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3" name="Object 10"/>
          <p:cNvGraphicFramePr>
            <a:graphicFrameLocks noChangeAspect="1"/>
          </p:cNvGraphicFramePr>
          <p:nvPr/>
        </p:nvGraphicFramePr>
        <p:xfrm>
          <a:off x="-38100" y="609600"/>
          <a:ext cx="16573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9" r:id="rId8" imgW="1278331" imgH="1273759" progId="MS_ClipArt_Gallery">
                  <p:embed/>
                </p:oleObj>
              </mc:Choice>
              <mc:Fallback>
                <p:oleObj r:id="rId8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609600"/>
                        <a:ext cx="165735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1" name="Picture 13" descr="AG00030_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136" y="533400"/>
            <a:ext cx="1527263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4" name="Object 14"/>
          <p:cNvGraphicFramePr>
            <a:graphicFrameLocks noChangeAspect="1"/>
          </p:cNvGraphicFramePr>
          <p:nvPr/>
        </p:nvGraphicFramePr>
        <p:xfrm>
          <a:off x="7734300" y="5607050"/>
          <a:ext cx="14478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0" r:id="rId10" imgW="1999440" imgH="1831320" progId="">
                  <p:embed/>
                </p:oleObj>
              </mc:Choice>
              <mc:Fallback>
                <p:oleObj r:id="rId10" imgW="1999440" imgH="1831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4300" y="5607050"/>
                        <a:ext cx="1447800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2" name="Picture 4" descr="NV-Ve-Nha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0" y="586"/>
            <a:ext cx="60198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3329278"/>
            <a:ext cx="3228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2642" y="3870083"/>
            <a:ext cx="2124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2x +20 = 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09196" y="4363760"/>
            <a:ext cx="2706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2x + x +12 = 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32642" y="4886980"/>
            <a:ext cx="2611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7x - 3x = 9 - x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5486400"/>
            <a:ext cx="4517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6, 9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?1, ?2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000" y="2819400"/>
            <a:ext cx="8634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80839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2600" y="166688"/>
            <a:ext cx="6121400" cy="259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23850" y="2492375"/>
            <a:ext cx="6335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x-none" sz="2400" dirty="0" err="1">
                <a:latin typeface="Times New Roman" charset="0"/>
              </a:rPr>
              <a:t>Cách</a:t>
            </a:r>
            <a:r>
              <a:rPr lang="en-US" altLang="x-none" sz="2400" dirty="0">
                <a:latin typeface="Times New Roman" charset="0"/>
              </a:rPr>
              <a:t> 1:</a:t>
            </a: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1835150" y="2511425"/>
          <a:ext cx="3529013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6" name="Equation" r:id="rId4" imgW="1282700" imgH="419100" progId="Equation.DSMT4">
                  <p:embed/>
                </p:oleObj>
              </mc:Choice>
              <mc:Fallback>
                <p:oleObj name="Equation" r:id="rId4" imgW="1282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511425"/>
                        <a:ext cx="3529013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23850" y="3284538"/>
            <a:ext cx="5903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x-none" sz="2400" dirty="0" err="1">
                <a:latin typeface="Times New Roman" charset="0"/>
              </a:rPr>
              <a:t>Cách</a:t>
            </a:r>
            <a:r>
              <a:rPr lang="en-US" altLang="x-none" sz="2400" dirty="0">
                <a:latin typeface="Times New Roman" charset="0"/>
              </a:rPr>
              <a:t> 2: </a:t>
            </a:r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1871663" y="3808413"/>
          <a:ext cx="324008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7" name="Equation" r:id="rId6" imgW="1091726" imgH="393529" progId="Equation.DSMT4">
                  <p:embed/>
                </p:oleObj>
              </mc:Choice>
              <mc:Fallback>
                <p:oleObj name="Equation" r:id="rId6" imgW="109172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808413"/>
                        <a:ext cx="3240087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47650" y="4724400"/>
            <a:ext cx="86423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Thay S = 20 , ta được hai phương trình tương đương. Xét xem trong hai phương trình đó, có phương trình nào là phương trình bậc nhất không ?</a:t>
            </a:r>
          </a:p>
        </p:txBody>
      </p:sp>
      <p:sp>
        <p:nvSpPr>
          <p:cNvPr id="23560" name="Rectangle 1"/>
          <p:cNvSpPr>
            <a:spLocks noChangeArrowheads="1"/>
          </p:cNvSpPr>
          <p:nvPr/>
        </p:nvSpPr>
        <p:spPr bwMode="auto">
          <a:xfrm>
            <a:off x="234950" y="300335"/>
            <a:ext cx="5273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ym typeface="Wingdings" pitchFamily="2" charset="2"/>
              </a:rPr>
              <a:t></a:t>
            </a:r>
            <a:r>
              <a:rPr lang="en-US" sz="2400" u="sng" dirty="0" err="1">
                <a:sym typeface="Wingdings" pitchFamily="2" charset="2"/>
              </a:rPr>
              <a:t>Hướng</a:t>
            </a:r>
            <a:r>
              <a:rPr lang="en-US" sz="2400" u="sng" dirty="0">
                <a:sym typeface="Wingdings" pitchFamily="2" charset="2"/>
              </a:rPr>
              <a:t> </a:t>
            </a:r>
            <a:r>
              <a:rPr lang="en-US" sz="2400" u="sng" dirty="0" err="1">
                <a:sym typeface="Wingdings" pitchFamily="2" charset="2"/>
              </a:rPr>
              <a:t>dẫn</a:t>
            </a:r>
            <a:r>
              <a:rPr lang="en-US" sz="2400" u="sng" dirty="0">
                <a:sym typeface="Wingdings" pitchFamily="2" charset="2"/>
              </a:rPr>
              <a:t> </a:t>
            </a:r>
            <a:r>
              <a:rPr lang="en-US" sz="2400" u="sng" dirty="0" err="1">
                <a:sym typeface="Wingdings" pitchFamily="2" charset="2"/>
              </a:rPr>
              <a:t>bài</a:t>
            </a:r>
            <a:r>
              <a:rPr lang="en-US" sz="2400" u="sng" dirty="0">
                <a:sym typeface="Wingdings" pitchFamily="2" charset="2"/>
              </a:rPr>
              <a:t> 6 </a:t>
            </a:r>
            <a:r>
              <a:rPr lang="en-US" sz="2400" u="sng" dirty="0" err="1">
                <a:sym typeface="Wingdings" pitchFamily="2" charset="2"/>
              </a:rPr>
              <a:t>trang</a:t>
            </a:r>
            <a:r>
              <a:rPr lang="en-US" sz="2400" u="sng" dirty="0">
                <a:sym typeface="Wingdings" pitchFamily="2" charset="2"/>
              </a:rPr>
              <a:t> 9 </a:t>
            </a:r>
            <a:r>
              <a:rPr lang="en-US" sz="2400" u="sng" dirty="0" err="1">
                <a:sym typeface="Wingdings" pitchFamily="2" charset="2"/>
              </a:rPr>
              <a:t>Sgk</a:t>
            </a:r>
            <a:r>
              <a:rPr lang="en-US" sz="2400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2156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7" grpId="0"/>
      <p:bldP spid="460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86000" y="161471"/>
            <a:ext cx="48006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47800" y="1758095"/>
            <a:ext cx="8610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x + 3 = 0                      d) 6y – 6 = 0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2x – 5y = 0                  e) 3x – 3 = 0                           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0,5x + 2,4 = 0</a:t>
            </a:r>
          </a:p>
        </p:txBody>
      </p:sp>
      <p:sp>
        <p:nvSpPr>
          <p:cNvPr id="2" name="Rectangle 1"/>
          <p:cNvSpPr/>
          <p:nvPr/>
        </p:nvSpPr>
        <p:spPr>
          <a:xfrm>
            <a:off x="21102" y="3573977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3" name="Rectangle 2"/>
          <p:cNvSpPr/>
          <p:nvPr/>
        </p:nvSpPr>
        <p:spPr>
          <a:xfrm>
            <a:off x="2110950" y="4097197"/>
            <a:ext cx="4583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phương trình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ẩn là: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813819"/>
            <a:ext cx="8012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các phương trình sau phương trình nào là phương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ẩn?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47800" y="4649725"/>
            <a:ext cx="735271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 algn="just">
              <a:spcBef>
                <a:spcPct val="50000"/>
              </a:spcBef>
              <a:buAutoNum type="alphaLcParenR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               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6y – 6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           </a:t>
            </a:r>
          </a:p>
          <a:p>
            <a:pPr marL="0" indent="0" algn="just"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3x – 3 = 0    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0,5x + 2,4 = 0</a:t>
            </a:r>
          </a:p>
        </p:txBody>
      </p:sp>
    </p:spTree>
    <p:extLst>
      <p:ext uri="{BB962C8B-B14F-4D97-AF65-F5344CB8AC3E}">
        <p14:creationId xmlns:p14="http://schemas.microsoft.com/office/powerpoint/2010/main" val="4304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718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2" grpId="0"/>
      <p:bldP spid="3" grpId="0"/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86000" y="161471"/>
            <a:ext cx="48006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32291" y="1366532"/>
            <a:ext cx="801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em có nhận xét gì về các phương trình sau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4924424"/>
            <a:ext cx="3048000" cy="95410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các phương trình một ẩn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4929187"/>
            <a:ext cx="3276600" cy="95410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mũ của các ẩn có bậc là 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19400" y="3760351"/>
            <a:ext cx="1989248" cy="11640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2" idx="0"/>
          </p:cNvCxnSpPr>
          <p:nvPr/>
        </p:nvCxnSpPr>
        <p:spPr>
          <a:xfrm>
            <a:off x="4808648" y="3760351"/>
            <a:ext cx="1782652" cy="11688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462087" y="2571593"/>
            <a:ext cx="7352714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 algn="just">
              <a:spcBef>
                <a:spcPct val="50000"/>
              </a:spcBef>
              <a:buAutoNum type="alphaLcParenR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               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6y – 6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            </a:t>
            </a:r>
          </a:p>
          <a:p>
            <a:pPr marL="0" indent="0" algn="just"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3x – 3 = 0           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0,5x + 2,4 = 0</a:t>
            </a:r>
          </a:p>
        </p:txBody>
      </p:sp>
    </p:spTree>
    <p:extLst>
      <p:ext uri="{BB962C8B-B14F-4D97-AF65-F5344CB8AC3E}">
        <p14:creationId xmlns:p14="http://schemas.microsoft.com/office/powerpoint/2010/main" val="24928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689341"/>
              </p:ext>
            </p:extLst>
          </p:nvPr>
        </p:nvGraphicFramePr>
        <p:xfrm>
          <a:off x="43375" y="145659"/>
          <a:ext cx="11430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5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5" y="145659"/>
                        <a:ext cx="11430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31519" y="498305"/>
            <a:ext cx="51063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7200" y="1122875"/>
            <a:ext cx="8255000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 = 0, v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l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≠ 0,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ọi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ậc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28600" y="1981200"/>
            <a:ext cx="85915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ụ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2x -1 = 0;         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3 - 5y = 0;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228600" y="3032125"/>
            <a:ext cx="891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Sgktr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10: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263" name="Text Box 95"/>
          <p:cNvSpPr txBox="1">
            <a:spLocks noChangeArrowheads="1"/>
          </p:cNvSpPr>
          <p:nvPr/>
        </p:nvSpPr>
        <p:spPr bwMode="auto">
          <a:xfrm>
            <a:off x="1282700" y="36703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a) 1 + x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4" name="Text Box 96"/>
          <p:cNvSpPr txBox="1">
            <a:spLocks noChangeArrowheads="1"/>
          </p:cNvSpPr>
          <p:nvPr/>
        </p:nvSpPr>
        <p:spPr bwMode="auto">
          <a:xfrm>
            <a:off x="1257300" y="42291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 x + x</a:t>
            </a:r>
            <a:r>
              <a:rPr 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1244600" y="48514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c) 1 - 2t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6" name="Text Box 98"/>
          <p:cNvSpPr txBox="1">
            <a:spLocks noChangeArrowheads="1"/>
          </p:cNvSpPr>
          <p:nvPr/>
        </p:nvSpPr>
        <p:spPr bwMode="auto">
          <a:xfrm>
            <a:off x="1219200" y="53594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d) 3y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7" name="Text Box 99"/>
          <p:cNvSpPr txBox="1">
            <a:spLocks noChangeArrowheads="1"/>
          </p:cNvSpPr>
          <p:nvPr/>
        </p:nvSpPr>
        <p:spPr bwMode="auto">
          <a:xfrm>
            <a:off x="1219200" y="58928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e) 0x - 3 = 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8" name="Text Box 100"/>
          <p:cNvSpPr txBox="1">
            <a:spLocks noChangeArrowheads="1"/>
          </p:cNvSpPr>
          <p:nvPr/>
        </p:nvSpPr>
        <p:spPr bwMode="auto">
          <a:xfrm>
            <a:off x="3352800" y="36576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 phương trình bậc nhất một ẩn.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9" name="Text Box 101"/>
          <p:cNvSpPr txBox="1">
            <a:spLocks noChangeArrowheads="1"/>
          </p:cNvSpPr>
          <p:nvPr/>
        </p:nvSpPr>
        <p:spPr bwMode="auto">
          <a:xfrm>
            <a:off x="3378200" y="53340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 phương trình bậc nhất một ẩn.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70" name="Text Box 102"/>
          <p:cNvSpPr txBox="1">
            <a:spLocks noChangeArrowheads="1"/>
          </p:cNvSpPr>
          <p:nvPr/>
        </p:nvSpPr>
        <p:spPr bwMode="auto">
          <a:xfrm>
            <a:off x="3365500" y="48768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 phương trình bậc nhất một ẩn. </a:t>
            </a:r>
          </a:p>
        </p:txBody>
      </p:sp>
      <p:sp>
        <p:nvSpPr>
          <p:cNvPr id="7271" name="Text Box 103"/>
          <p:cNvSpPr txBox="1">
            <a:spLocks noChangeArrowheads="1"/>
          </p:cNvSpPr>
          <p:nvPr/>
        </p:nvSpPr>
        <p:spPr bwMode="auto">
          <a:xfrm>
            <a:off x="3378200" y="4152900"/>
            <a:ext cx="533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Không phải là phương trình bậc nhất một ẩn vì nó không có dạng ax + b = 0.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72" name="Text Box 104"/>
          <p:cNvSpPr txBox="1">
            <a:spLocks noChangeArrowheads="1"/>
          </p:cNvSpPr>
          <p:nvPr/>
        </p:nvSpPr>
        <p:spPr bwMode="auto">
          <a:xfrm>
            <a:off x="3302000" y="5851525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Tuy có dạng ax + b = 0 nhưng a = 0, không thoả mãn điều kiện a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33" name="Picture 105" descr="bunny_painting_egg_sm_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4" name="Text Box 106"/>
          <p:cNvSpPr txBox="1">
            <a:spLocks noChangeArrowheads="1"/>
          </p:cNvSpPr>
          <p:nvPr/>
        </p:nvSpPr>
        <p:spPr bwMode="auto">
          <a:xfrm>
            <a:off x="3524543" y="1950782"/>
            <a:ext cx="16764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2; b = - 1</a:t>
            </a:r>
          </a:p>
        </p:txBody>
      </p:sp>
      <p:sp>
        <p:nvSpPr>
          <p:cNvPr id="7276" name="Text Box 108"/>
          <p:cNvSpPr txBox="1">
            <a:spLocks noChangeArrowheads="1"/>
          </p:cNvSpPr>
          <p:nvPr/>
        </p:nvSpPr>
        <p:spPr bwMode="auto">
          <a:xfrm>
            <a:off x="3547404" y="2286000"/>
            <a:ext cx="1676400" cy="396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-5; b = 3</a:t>
            </a:r>
          </a:p>
        </p:txBody>
      </p:sp>
      <p:sp>
        <p:nvSpPr>
          <p:cNvPr id="7277" name="AutoShape 109"/>
          <p:cNvSpPr>
            <a:spLocks noChangeArrowheads="1"/>
          </p:cNvSpPr>
          <p:nvPr/>
        </p:nvSpPr>
        <p:spPr bwMode="auto">
          <a:xfrm>
            <a:off x="2819400" y="2091232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9" name="AutoShape 111"/>
          <p:cNvSpPr>
            <a:spLocks noChangeArrowheads="1"/>
          </p:cNvSpPr>
          <p:nvPr/>
        </p:nvSpPr>
        <p:spPr bwMode="auto">
          <a:xfrm>
            <a:off x="2824285" y="2409043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0" name="AutoShape 112"/>
          <p:cNvSpPr>
            <a:spLocks noChangeArrowheads="1"/>
          </p:cNvSpPr>
          <p:nvPr/>
        </p:nvSpPr>
        <p:spPr bwMode="auto">
          <a:xfrm>
            <a:off x="2819400" y="38100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2" name="AutoShape 114"/>
          <p:cNvSpPr>
            <a:spLocks noChangeArrowheads="1"/>
          </p:cNvSpPr>
          <p:nvPr/>
        </p:nvSpPr>
        <p:spPr bwMode="auto">
          <a:xfrm>
            <a:off x="2819400" y="4370217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3" name="AutoShape 115"/>
          <p:cNvSpPr>
            <a:spLocks noChangeArrowheads="1"/>
          </p:cNvSpPr>
          <p:nvPr/>
        </p:nvSpPr>
        <p:spPr bwMode="auto">
          <a:xfrm>
            <a:off x="2819400" y="49911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4" name="AutoShape 116"/>
          <p:cNvSpPr>
            <a:spLocks noChangeArrowheads="1"/>
          </p:cNvSpPr>
          <p:nvPr/>
        </p:nvSpPr>
        <p:spPr bwMode="auto">
          <a:xfrm>
            <a:off x="2819400" y="54864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85" name="AutoShape 117"/>
          <p:cNvSpPr>
            <a:spLocks noChangeArrowheads="1"/>
          </p:cNvSpPr>
          <p:nvPr/>
        </p:nvSpPr>
        <p:spPr bwMode="auto">
          <a:xfrm>
            <a:off x="2806700" y="60198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9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2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2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2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72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7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81" grpId="0" animBg="1"/>
      <p:bldP spid="7182" grpId="0"/>
      <p:bldP spid="7260" grpId="0"/>
      <p:bldP spid="7263" grpId="0"/>
      <p:bldP spid="7264" grpId="0"/>
      <p:bldP spid="7265" grpId="0"/>
      <p:bldP spid="7266" grpId="0"/>
      <p:bldP spid="7267" grpId="0"/>
      <p:bldP spid="7268" grpId="0"/>
      <p:bldP spid="7269" grpId="0"/>
      <p:bldP spid="7270" grpId="0"/>
      <p:bldP spid="7271" grpId="0"/>
      <p:bldP spid="7272" grpId="0"/>
      <p:bldP spid="7274" grpId="0"/>
      <p:bldP spid="7276" grpId="0"/>
      <p:bldP spid="7277" grpId="0" animBg="1"/>
      <p:bldP spid="7279" grpId="0" animBg="1"/>
      <p:bldP spid="7280" grpId="0" animBg="1"/>
      <p:bldP spid="7282" grpId="0" animBg="1"/>
      <p:bldP spid="7283" grpId="0" animBg="1"/>
      <p:bldP spid="7284" grpId="0" animBg="1"/>
      <p:bldP spid="72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24255"/>
              </p:ext>
            </p:extLst>
          </p:nvPr>
        </p:nvGraphicFramePr>
        <p:xfrm>
          <a:off x="76273" y="60325"/>
          <a:ext cx="1257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73" y="60325"/>
                        <a:ext cx="1257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28542" y="336550"/>
            <a:ext cx="5790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-2616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13" descr="bunny_painting_egg_sm_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4" descr="XMASCA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15038"/>
            <a:ext cx="8953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04800" y="917575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71012" y="1835199"/>
            <a:ext cx="4377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76752" y="2468462"/>
            <a:ext cx="8534400" cy="95410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90" name="Text Box 30"/>
          <p:cNvSpPr txBox="1">
            <a:spLocks noChangeArrowheads="1"/>
          </p:cNvSpPr>
          <p:nvPr/>
        </p:nvSpPr>
        <p:spPr bwMode="auto">
          <a:xfrm>
            <a:off x="1752600" y="62357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446272" y="3612182"/>
            <a:ext cx="48664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4179361" y="3623035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 + x = 0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3821638" y="4038600"/>
            <a:ext cx="13483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3488618" y="4419600"/>
            <a:ext cx="1998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x = 0</a:t>
            </a:r>
          </a:p>
        </p:txBody>
      </p:sp>
      <p:sp>
        <p:nvSpPr>
          <p:cNvPr id="6" name="Rectangle 5"/>
          <p:cNvSpPr/>
          <p:nvPr/>
        </p:nvSpPr>
        <p:spPr>
          <a:xfrm>
            <a:off x="3119942" y="4886980"/>
            <a:ext cx="461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3474115" y="4876800"/>
            <a:ext cx="1998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x = -3</a:t>
            </a: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782295" y="5334000"/>
            <a:ext cx="7162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 {-3}</a:t>
            </a:r>
          </a:p>
        </p:txBody>
      </p:sp>
      <p:sp>
        <p:nvSpPr>
          <p:cNvPr id="18" name="Text Box 48"/>
          <p:cNvSpPr txBox="1">
            <a:spLocks noChangeArrowheads="1"/>
          </p:cNvSpPr>
          <p:nvPr/>
        </p:nvSpPr>
        <p:spPr bwMode="auto">
          <a:xfrm>
            <a:off x="762000" y="5877580"/>
            <a:ext cx="7162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?1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sz="2800" dirty="0">
              <a:solidFill>
                <a:srgbClr val="1B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63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2" grpId="0"/>
      <p:bldP spid="9244" grpId="0"/>
      <p:bldP spid="9245" grpId="0" animBg="1"/>
      <p:bldP spid="9264" grpId="0"/>
      <p:bldP spid="32" grpId="0"/>
      <p:bldP spid="34" grpId="0"/>
      <p:bldP spid="36" grpId="0"/>
      <p:bldP spid="6" grpId="0"/>
      <p:bldP spid="38" grpId="0"/>
      <p:bldP spid="39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360574"/>
              </p:ext>
            </p:extLst>
          </p:nvPr>
        </p:nvGraphicFramePr>
        <p:xfrm>
          <a:off x="229845" y="70783"/>
          <a:ext cx="1257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4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45" y="70783"/>
                        <a:ext cx="1257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48632" y="0"/>
            <a:ext cx="5790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4850" y="-490210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13" descr="bunny_painting_egg_sm_wm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9" y="5619309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4" descr="XMASCA~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481" y="6097588"/>
            <a:ext cx="8953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Text Box 30"/>
          <p:cNvSpPr txBox="1">
            <a:spLocks noChangeArrowheads="1"/>
          </p:cNvSpPr>
          <p:nvPr/>
        </p:nvSpPr>
        <p:spPr bwMode="auto">
          <a:xfrm>
            <a:off x="2457450" y="60071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2093279" y="3352800"/>
            <a:ext cx="48664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5856933" y="3352800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2x = -3</a:t>
            </a: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1447800" y="3810000"/>
            <a:ext cx="13483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4343400" y="3886200"/>
            <a:ext cx="1998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 = -3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331" y="4419600"/>
            <a:ext cx="461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3964536" y="4343400"/>
            <a:ext cx="2664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2x.    = -3.</a:t>
            </a: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868933" y="5638800"/>
            <a:ext cx="62938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</a:t>
            </a:r>
          </a:p>
        </p:txBody>
      </p:sp>
      <p:sp>
        <p:nvSpPr>
          <p:cNvPr id="18" name="Text Box 58"/>
          <p:cNvSpPr txBox="1">
            <a:spLocks noChangeArrowheads="1"/>
          </p:cNvSpPr>
          <p:nvPr/>
        </p:nvSpPr>
        <p:spPr bwMode="auto">
          <a:xfrm>
            <a:off x="797215" y="715545"/>
            <a:ext cx="53625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Text Box 70"/>
          <p:cNvSpPr txBox="1">
            <a:spLocks noChangeArrowheads="1"/>
          </p:cNvSpPr>
          <p:nvPr/>
        </p:nvSpPr>
        <p:spPr bwMode="auto">
          <a:xfrm>
            <a:off x="381000" y="1295400"/>
            <a:ext cx="84836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Trong một phương trình, ta có thể nhân cả hai vế với cùng một số khác 0.</a:t>
            </a:r>
          </a:p>
        </p:txBody>
      </p:sp>
      <p:sp>
        <p:nvSpPr>
          <p:cNvPr id="20" name="Text Box 71"/>
          <p:cNvSpPr txBox="1">
            <a:spLocks noChangeArrowheads="1"/>
          </p:cNvSpPr>
          <p:nvPr/>
        </p:nvSpPr>
        <p:spPr bwMode="auto">
          <a:xfrm>
            <a:off x="406400" y="2388139"/>
            <a:ext cx="84582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510445"/>
              </p:ext>
            </p:extLst>
          </p:nvPr>
        </p:nvGraphicFramePr>
        <p:xfrm>
          <a:off x="4543623" y="4267200"/>
          <a:ext cx="411506" cy="81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5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43623" y="4267200"/>
                        <a:ext cx="411506" cy="811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240653"/>
              </p:ext>
            </p:extLst>
          </p:nvPr>
        </p:nvGraphicFramePr>
        <p:xfrm>
          <a:off x="5555671" y="4191000"/>
          <a:ext cx="411506" cy="81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6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55671" y="4191000"/>
                        <a:ext cx="411506" cy="811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3481623" y="5115580"/>
            <a:ext cx="4614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61966" y="5115580"/>
            <a:ext cx="2343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x =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89300"/>
              </p:ext>
            </p:extLst>
          </p:nvPr>
        </p:nvGraphicFramePr>
        <p:xfrm>
          <a:off x="5099050" y="4978400"/>
          <a:ext cx="6159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7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99050" y="4978400"/>
                        <a:ext cx="61595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918381"/>
              </p:ext>
            </p:extLst>
          </p:nvPr>
        </p:nvGraphicFramePr>
        <p:xfrm>
          <a:off x="7121525" y="5486400"/>
          <a:ext cx="10318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8" name="Equation" r:id="rId13" imgW="380880" imgH="431640" progId="Equation.DSMT4">
                  <p:embed/>
                </p:oleObj>
              </mc:Choice>
              <mc:Fallback>
                <p:oleObj name="Equation" r:id="rId13" imgW="380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21525" y="5486400"/>
                        <a:ext cx="1031875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762000" y="6019800"/>
            <a:ext cx="71627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?2 </a:t>
            </a:r>
            <a:r>
              <a:rPr lang="en-US" sz="2800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sz="2800" dirty="0">
              <a:solidFill>
                <a:srgbClr val="1B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76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4" grpId="0"/>
      <p:bldP spid="32" grpId="0"/>
      <p:bldP spid="34" grpId="0"/>
      <p:bldP spid="36" grpId="0"/>
      <p:bldP spid="6" grpId="0"/>
      <p:bldP spid="38" grpId="0"/>
      <p:bldP spid="39" grpId="0"/>
      <p:bldP spid="18" grpId="0"/>
      <p:bldP spid="19" grpId="0" animBg="1"/>
      <p:bldP spid="20" grpId="0" animBg="1"/>
      <p:bldP spid="26" grpId="0"/>
      <p:bldP spid="27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3691"/>
              </p:ext>
            </p:extLst>
          </p:nvPr>
        </p:nvGraphicFramePr>
        <p:xfrm>
          <a:off x="31750" y="45378"/>
          <a:ext cx="1257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0" r:id="rId4" imgW="1278331" imgH="1273759" progId="MS_ClipArt_Gallery">
                  <p:embed/>
                </p:oleObj>
              </mc:Choice>
              <mc:Fallback>
                <p:oleObj r:id="rId4" imgW="1278331" imgH="1273759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45378"/>
                        <a:ext cx="1257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079500" y="114300"/>
            <a:ext cx="5782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0" y="-23083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241300" y="805130"/>
            <a:ext cx="86741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Từ một phương trình, dùng quy tắc chuyển vế hay quy tắc nhân, ta luôn nhận được một phương trình mới tương đương với phương trình đã cho. 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260057" y="2129135"/>
            <a:ext cx="815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3x - 9 = 0. 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838200" y="3025676"/>
            <a:ext cx="7086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3x - 9 = 0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 3x = 9   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  x = 3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 =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{3} </a:t>
            </a:r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184731" y="5334000"/>
            <a:ext cx="8781469" cy="2049792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 + b = 0 (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≠ 0)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ax + b = 0 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 ax = - b  x = 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endParaRPr lang="en-US" sz="2400" b="1" dirty="0">
              <a:solidFill>
                <a:srgbClr val="1B06BA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7150" name="Object 4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900350"/>
              </p:ext>
            </p:extLst>
          </p:nvPr>
        </p:nvGraphicFramePr>
        <p:xfrm>
          <a:off x="4279900" y="5867400"/>
          <a:ext cx="520700" cy="1008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1" name="Equation" r:id="rId6" imgW="203040" imgH="393480" progId="Equation.DSMT4">
                  <p:embed/>
                </p:oleObj>
              </mc:Choice>
              <mc:Fallback>
                <p:oleObj name="Equation" r:id="rId6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5867400"/>
                        <a:ext cx="520700" cy="1008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4267200" y="3706087"/>
            <a:ext cx="4899904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- 9 sang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4228317" y="4213287"/>
            <a:ext cx="411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(Chia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</p:txBody>
      </p:sp>
      <p:sp>
        <p:nvSpPr>
          <p:cNvPr id="25" name="Text Box 51"/>
          <p:cNvSpPr txBox="1">
            <a:spLocks noChangeArrowheads="1"/>
          </p:cNvSpPr>
          <p:nvPr/>
        </p:nvSpPr>
        <p:spPr bwMode="auto">
          <a:xfrm>
            <a:off x="3132476" y="2586335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48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40" grpId="0" animBg="1"/>
      <p:bldP spid="47141" grpId="0"/>
      <p:bldP spid="47149" grpId="0" animBg="1"/>
      <p:bldP spid="47153" grpId="0"/>
      <p:bldP spid="4715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3400" y="710625"/>
            <a:ext cx="746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/>
              <a:t>Bài</a:t>
            </a:r>
            <a:r>
              <a:rPr lang="en-US" sz="3200" b="1" u="sng" dirty="0"/>
              <a:t> </a:t>
            </a:r>
            <a:r>
              <a:rPr lang="en-US" sz="3200" b="1" u="sng" dirty="0" err="1"/>
              <a:t>tập</a:t>
            </a:r>
            <a:r>
              <a:rPr lang="en-US" sz="3200" b="1" u="sng" dirty="0"/>
              <a:t> 8 (</a:t>
            </a:r>
            <a:r>
              <a:rPr lang="en-US" sz="3200" b="1" u="sng" dirty="0" err="1"/>
              <a:t>Sgk</a:t>
            </a:r>
            <a:r>
              <a:rPr lang="en-US" sz="3200" b="1" u="sng" dirty="0"/>
              <a:t>/10): </a:t>
            </a:r>
            <a:r>
              <a:rPr lang="en-US" sz="3200" b="1" dirty="0" err="1"/>
              <a:t>Giải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phương</a:t>
            </a:r>
            <a:r>
              <a:rPr lang="en-US" sz="3200" b="1" dirty="0"/>
              <a:t> </a:t>
            </a:r>
            <a:r>
              <a:rPr lang="en-US" sz="3200" b="1" dirty="0" err="1"/>
              <a:t>trình</a:t>
            </a:r>
            <a:r>
              <a:rPr lang="en-US" sz="3200" b="1" dirty="0"/>
              <a:t> :</a:t>
            </a:r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510462"/>
              </p:ext>
            </p:extLst>
          </p:nvPr>
        </p:nvGraphicFramePr>
        <p:xfrm>
          <a:off x="2281237" y="1581150"/>
          <a:ext cx="4119563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3" imgW="1066680" imgH="888840" progId="Equation.DSMT4">
                  <p:embed/>
                </p:oleObj>
              </mc:Choice>
              <mc:Fallback>
                <p:oleObj name="Equation" r:id="rId3" imgW="106668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7" y="1581150"/>
                        <a:ext cx="4119563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6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913912"/>
              </p:ext>
            </p:extLst>
          </p:nvPr>
        </p:nvGraphicFramePr>
        <p:xfrm>
          <a:off x="1535113" y="381000"/>
          <a:ext cx="1741487" cy="1851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98" name="Equation" r:id="rId3" imgW="812520" imgH="863280" progId="Equation.DSMT4">
                  <p:embed/>
                </p:oleObj>
              </mc:Choice>
              <mc:Fallback>
                <p:oleObj name="Equation" r:id="rId3" imgW="81252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81000"/>
                        <a:ext cx="1741487" cy="1851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8977" y="2362200"/>
            <a:ext cx="4176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219350"/>
              </p:ext>
            </p:extLst>
          </p:nvPr>
        </p:nvGraphicFramePr>
        <p:xfrm>
          <a:off x="2348126" y="2667000"/>
          <a:ext cx="1037218" cy="547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99" name="Equation" r:id="rId5" imgW="482400" imgH="253800" progId="Equation.DSMT4">
                  <p:embed/>
                </p:oleObj>
              </mc:Choice>
              <mc:Fallback>
                <p:oleObj name="Equation" r:id="rId5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8126" y="2667000"/>
                        <a:ext cx="1037218" cy="547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888530"/>
              </p:ext>
            </p:extLst>
          </p:nvPr>
        </p:nvGraphicFramePr>
        <p:xfrm>
          <a:off x="261870" y="3578063"/>
          <a:ext cx="2263775" cy="183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0" name="Equation" r:id="rId7" imgW="1066680" imgH="863280" progId="Equation.DSMT4">
                  <p:embed/>
                </p:oleObj>
              </mc:Choice>
              <mc:Fallback>
                <p:oleObj name="Equation" r:id="rId7" imgW="106668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870" y="3578063"/>
                        <a:ext cx="2263775" cy="1832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5410200"/>
            <a:ext cx="4356100" cy="8771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048792"/>
              </p:ext>
            </p:extLst>
          </p:nvPr>
        </p:nvGraphicFramePr>
        <p:xfrm>
          <a:off x="1371601" y="5867401"/>
          <a:ext cx="1219199" cy="58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1" name="Equation" r:id="rId9" imgW="533160" imgH="253800" progId="Equation.DSMT4">
                  <p:embed/>
                </p:oleObj>
              </mc:Choice>
              <mc:Fallback>
                <p:oleObj name="Equation" r:id="rId9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1" y="5867401"/>
                        <a:ext cx="1219199" cy="5819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3561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9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395733"/>
              </p:ext>
            </p:extLst>
          </p:nvPr>
        </p:nvGraphicFramePr>
        <p:xfrm>
          <a:off x="4953000" y="177789"/>
          <a:ext cx="2508250" cy="235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2" name="Equation" r:id="rId11" imgW="990360" imgH="1091880" progId="Equation.DSMT4">
                  <p:embed/>
                </p:oleObj>
              </mc:Choice>
              <mc:Fallback>
                <p:oleObj name="Equation" r:id="rId11" imgW="99036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7789"/>
                        <a:ext cx="2508250" cy="2351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500563" y="2433935"/>
            <a:ext cx="4643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</p:txBody>
      </p:sp>
      <p:graphicFrame>
        <p:nvGraphicFramePr>
          <p:cNvPr id="420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028531"/>
              </p:ext>
            </p:extLst>
          </p:nvPr>
        </p:nvGraphicFramePr>
        <p:xfrm>
          <a:off x="6080125" y="2781301"/>
          <a:ext cx="1082675" cy="57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3" name="Equation" r:id="rId13" imgW="482400" imgH="253800" progId="Equation.DSMT4">
                  <p:embed/>
                </p:oleObj>
              </mc:Choice>
              <mc:Fallback>
                <p:oleObj name="Equation" r:id="rId13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2781301"/>
                        <a:ext cx="1082675" cy="571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220857"/>
              </p:ext>
            </p:extLst>
          </p:nvPr>
        </p:nvGraphicFramePr>
        <p:xfrm>
          <a:off x="4500563" y="3352800"/>
          <a:ext cx="2532062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4" name="Equation" r:id="rId15" imgW="1066680" imgH="1091880" progId="Equation.DSMT4">
                  <p:embed/>
                </p:oleObj>
              </mc:Choice>
              <mc:Fallback>
                <p:oleObj name="Equation" r:id="rId15" imgW="106668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352800"/>
                        <a:ext cx="2532062" cy="2592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4356100" y="5791200"/>
            <a:ext cx="4330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Vậy</a:t>
            </a:r>
            <a:r>
              <a:rPr lang="en-US" sz="2400" dirty="0"/>
              <a:t> </a:t>
            </a:r>
            <a:r>
              <a:rPr lang="en-US" sz="2400" dirty="0" err="1"/>
              <a:t>phương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nghiệm</a:t>
            </a:r>
            <a:r>
              <a:rPr lang="en-US" sz="2400" dirty="0"/>
              <a:t> </a:t>
            </a:r>
          </a:p>
        </p:txBody>
      </p:sp>
      <p:graphicFrame>
        <p:nvGraphicFramePr>
          <p:cNvPr id="420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215509"/>
              </p:ext>
            </p:extLst>
          </p:nvPr>
        </p:nvGraphicFramePr>
        <p:xfrm>
          <a:off x="6588125" y="6173788"/>
          <a:ext cx="1260475" cy="60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5" name="Equation" r:id="rId17" imgW="533160" imgH="253800" progId="Equation.DSMT4">
                  <p:embed/>
                </p:oleObj>
              </mc:Choice>
              <mc:Fallback>
                <p:oleObj name="Equation" r:id="rId17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6173788"/>
                        <a:ext cx="1260475" cy="60162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7577" y="147935"/>
            <a:ext cx="111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</p:spTree>
    <p:extLst>
      <p:ext uri="{BB962C8B-B14F-4D97-AF65-F5344CB8AC3E}">
        <p14:creationId xmlns:p14="http://schemas.microsoft.com/office/powerpoint/2010/main" val="353697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5" grpId="0" animBg="1"/>
      <p:bldP spid="41997" grpId="0" animBg="1"/>
      <p:bldP spid="41999" grpId="0"/>
      <p:bldP spid="4200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939</Words>
  <Application>Microsoft Office PowerPoint</Application>
  <PresentationFormat>On-screen Show (4:3)</PresentationFormat>
  <Paragraphs>121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.VnArial</vt:lpstr>
      <vt:lpstr>.VnAvantH</vt:lpstr>
      <vt:lpstr>.VnBlack</vt:lpstr>
      <vt:lpstr>Arial</vt:lpstr>
      <vt:lpstr>Calibri</vt:lpstr>
      <vt:lpstr>Symbol</vt:lpstr>
      <vt:lpstr>Times New Roman</vt:lpstr>
      <vt:lpstr>Wingdings</vt:lpstr>
      <vt:lpstr>Office Theme</vt:lpstr>
      <vt:lpstr>MS_ClipArt_Gallery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Ha</dc:creator>
  <cp:lastModifiedBy>HDC_PAU</cp:lastModifiedBy>
  <cp:revision>280</cp:revision>
  <dcterms:created xsi:type="dcterms:W3CDTF">2019-09-21T10:16:31Z</dcterms:created>
  <dcterms:modified xsi:type="dcterms:W3CDTF">2023-02-05T15:32:24Z</dcterms:modified>
</cp:coreProperties>
</file>