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  <p:sldMasterId id="2147483780" r:id="rId3"/>
  </p:sldMasterIdLst>
  <p:sldIdLst>
    <p:sldId id="307" r:id="rId4"/>
    <p:sldId id="300" r:id="rId5"/>
    <p:sldId id="301" r:id="rId6"/>
    <p:sldId id="302" r:id="rId7"/>
    <p:sldId id="289" r:id="rId8"/>
    <p:sldId id="257" r:id="rId9"/>
    <p:sldId id="295" r:id="rId10"/>
    <p:sldId id="296" r:id="rId11"/>
    <p:sldId id="297" r:id="rId12"/>
    <p:sldId id="298" r:id="rId13"/>
    <p:sldId id="272" r:id="rId14"/>
    <p:sldId id="299" r:id="rId15"/>
    <p:sldId id="294" r:id="rId16"/>
    <p:sldId id="306" r:id="rId17"/>
    <p:sldId id="303" r:id="rId18"/>
    <p:sldId id="30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C0"/>
    <a:srgbClr val="99CCFF"/>
    <a:srgbClr val="6699FF"/>
    <a:srgbClr val="FFCCFF"/>
    <a:srgbClr val="66CCFF"/>
    <a:srgbClr val="FFFF99"/>
    <a:srgbClr val="FDEF35"/>
    <a:srgbClr val="91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24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9T00:04:42.793" idx="1">
    <p:pos x="6240" y="-4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6.gi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4.gif"/><Relationship Id="rId4" Type="http://schemas.openxmlformats.org/officeDocument/2006/relationships/image" Target="../media/image8.wmf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slide" Target="slide11.xml"/><Relationship Id="rId5" Type="http://schemas.openxmlformats.org/officeDocument/2006/relationships/image" Target="../media/image14.gi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wmf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2425" y="1530350"/>
            <a:ext cx="79470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83">
              <a:defRPr/>
            </a:pPr>
            <a:endParaRPr lang="vi-VN" altLang="en-US" sz="5539" b="1" u="sng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633413" y="2725738"/>
            <a:ext cx="7737475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3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</a:t>
            </a:r>
          </a:p>
          <a:p>
            <a:pPr algn="ctr"/>
            <a:r>
              <a:rPr lang="en-US" sz="3323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84250" y="404813"/>
            <a:ext cx="68929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83" eaLnBrk="1" hangingPunct="1">
              <a:spcBef>
                <a:spcPct val="50000"/>
              </a:spcBef>
              <a:defRPr/>
            </a:pPr>
            <a:r>
              <a:rPr lang="en-US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GD-ĐT QUẬN LONG BIÊN</a:t>
            </a:r>
            <a:endParaRPr lang="vi-VN" altLang="en-US" sz="2585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44083" eaLnBrk="1" hangingPunct="1">
              <a:spcBef>
                <a:spcPct val="50000"/>
              </a:spcBef>
              <a:defRPr/>
            </a:pPr>
            <a:r>
              <a:rPr lang="vi-VN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r>
              <a:rPr lang="en-US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QUÝ ĐÔN</a:t>
            </a:r>
            <a:endParaRPr lang="vi-VN" altLang="en-US" sz="2585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54338" y="1319213"/>
            <a:ext cx="37274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  <a:defRPr/>
            </a:pPr>
            <a:r>
              <a:rPr lang="vi-VN" altLang="en-US" sz="221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079875" y="4905375"/>
            <a:ext cx="450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>
              <a:defRPr/>
            </a:pPr>
            <a:r>
              <a:rPr lang="en-US" altLang="en-US" sz="2585" b="1" dirty="0" err="1">
                <a:solidFill>
                  <a:srgbClr val="000000"/>
                </a:solidFill>
              </a:rPr>
              <a:t>Giáo</a:t>
            </a:r>
            <a:r>
              <a:rPr lang="en-US" altLang="en-US" sz="2585" b="1" dirty="0">
                <a:solidFill>
                  <a:srgbClr val="000000"/>
                </a:solidFill>
              </a:rPr>
              <a:t> </a:t>
            </a:r>
            <a:r>
              <a:rPr lang="en-US" altLang="en-US" sz="2585" b="1" dirty="0" err="1">
                <a:solidFill>
                  <a:srgbClr val="000000"/>
                </a:solidFill>
              </a:rPr>
              <a:t>viên</a:t>
            </a:r>
            <a:r>
              <a:rPr lang="en-US" altLang="en-US" sz="2585" b="1" dirty="0">
                <a:solidFill>
                  <a:srgbClr val="000000"/>
                </a:solidFill>
              </a:rPr>
              <a:t> : </a:t>
            </a:r>
            <a:r>
              <a:rPr lang="en-US" altLang="en-US" sz="2585" b="1" dirty="0" err="1">
                <a:solidFill>
                  <a:srgbClr val="000000"/>
                </a:solidFill>
              </a:rPr>
              <a:t>Nguyễn</a:t>
            </a:r>
            <a:r>
              <a:rPr lang="en-US" altLang="en-US" sz="2585" b="1" dirty="0">
                <a:solidFill>
                  <a:srgbClr val="000000"/>
                </a:solidFill>
              </a:rPr>
              <a:t> </a:t>
            </a:r>
            <a:r>
              <a:rPr lang="en-US" altLang="en-US" sz="2585" b="1" dirty="0" err="1">
                <a:solidFill>
                  <a:srgbClr val="000000"/>
                </a:solidFill>
              </a:rPr>
              <a:t>Thị</a:t>
            </a:r>
            <a:r>
              <a:rPr lang="en-US" altLang="en-US" sz="2585" b="1" dirty="0">
                <a:solidFill>
                  <a:srgbClr val="000000"/>
                </a:solidFill>
              </a:rPr>
              <a:t> </a:t>
            </a:r>
            <a:r>
              <a:rPr lang="en-US" altLang="en-US" sz="2585" b="1" dirty="0" err="1">
                <a:solidFill>
                  <a:srgbClr val="000000"/>
                </a:solidFill>
              </a:rPr>
              <a:t>Hà</a:t>
            </a:r>
            <a:r>
              <a:rPr lang="en-US" altLang="en-US" sz="2585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18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smtClean="0">
                <a:solidFill>
                  <a:srgbClr val="FF0000"/>
                </a:solidFill>
              </a:rPr>
              <a:t>ĐOẠN </a:t>
            </a:r>
            <a:r>
              <a:rPr lang="en-US" sz="4000" b="1" dirty="0" smtClean="0">
                <a:solidFill>
                  <a:srgbClr val="FF0000"/>
                </a:solidFill>
              </a:rPr>
              <a:t>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8870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8871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72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12200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Forward or Next 34">
            <a:hlinkClick r:id="rId9" action="ppaction://hlinksldjump" highlightClick="1"/>
          </p:cNvPr>
          <p:cNvSpPr/>
          <p:nvPr/>
        </p:nvSpPr>
        <p:spPr>
          <a:xfrm>
            <a:off x="3657600" y="4191000"/>
            <a:ext cx="609600" cy="4572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04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57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5341203"/>
            <a:ext cx="8610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32" name="Picture 31" descr="VIET BAI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6154936"/>
            <a:ext cx="838200" cy="626864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3594888" y="6172200"/>
            <a:ext cx="2653512" cy="533400"/>
            <a:chOff x="3276600" y="6096000"/>
            <a:chExt cx="3819112" cy="685800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352800" y="6096000"/>
            <a:ext cx="2438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3" name="Equation" r:id="rId11" imgW="812520" imgH="228600" progId="Equation.3">
                    <p:embed/>
                  </p:oleObj>
                </mc:Choice>
                <mc:Fallback>
                  <p:oleObj name="Equation" r:id="rId11" imgW="8125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6096000"/>
                          <a:ext cx="24384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3276600" y="6144490"/>
              <a:ext cx="3819112" cy="609600"/>
              <a:chOff x="3276600" y="5306290"/>
              <a:chExt cx="3819112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276600" y="5306290"/>
                <a:ext cx="2590800" cy="609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0799" y="5334000"/>
                <a:ext cx="694913" cy="514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1" name="Picture 40" descr="BÓNG BAN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10199" y="3733800"/>
            <a:ext cx="2878667" cy="16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VNI-Times" pitchFamily="2" charset="0"/>
              </a:rPr>
              <a:t>Cho </a:t>
            </a:r>
            <a:r>
              <a:rPr lang="en-US" sz="3200" b="1" dirty="0" err="1" smtClean="0">
                <a:latin typeface="VNI-Times" pitchFamily="2" charset="0"/>
              </a:rPr>
              <a:t>mạch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như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sơ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đồ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hình</a:t>
            </a:r>
            <a:r>
              <a:rPr lang="en-US" sz="3200" b="1" dirty="0" smtClean="0">
                <a:latin typeface="VNI-Times" pitchFamily="2" charset="0"/>
              </a:rPr>
              <a:t> 4.2</a:t>
            </a:r>
          </a:p>
        </p:txBody>
      </p:sp>
      <p:pic>
        <p:nvPicPr>
          <p:cNvPr id="14" name="Picture 13" descr="C4 4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715658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1447800"/>
            <a:ext cx="4876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mở</a:t>
            </a:r>
            <a:r>
              <a:rPr lang="en-US" sz="2800" b="1" dirty="0" smtClean="0">
                <a:solidFill>
                  <a:srgbClr val="1A04C0"/>
                </a:solidFill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5146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9624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tóc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bóng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Đ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4102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Trong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nếu</a:t>
            </a:r>
            <a:r>
              <a:rPr lang="en-US" sz="2800" b="1" dirty="0" smtClean="0">
                <a:solidFill>
                  <a:srgbClr val="1A04C0"/>
                </a:solidFill>
              </a:rPr>
              <a:t> 1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hỏng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làm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còn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lại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sẽ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6019800" y="41148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VNI-Times" pitchFamily="2" charset="0"/>
              </a:rPr>
              <a:t>Cho 2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trở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20</a:t>
            </a:r>
            <a:r>
              <a:rPr lang="el-GR" sz="3200" b="1" dirty="0" smtClean="0">
                <a:latin typeface="Times New Roman"/>
                <a:cs typeface="Times New Roman"/>
              </a:rPr>
              <a:t>Ω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được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mắc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như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sơ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đồ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hình</a:t>
            </a:r>
            <a:r>
              <a:rPr lang="en-US" sz="3200" b="1" dirty="0" smtClean="0">
                <a:latin typeface="Times New Roman"/>
                <a:cs typeface="Times New Roman"/>
              </a:rPr>
              <a:t> 4.3a</a:t>
            </a:r>
            <a:endParaRPr lang="en-US" sz="3200" b="1" dirty="0" smtClean="0">
              <a:latin typeface="VNI-Times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905000"/>
            <a:ext cx="50292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a) </a:t>
            </a:r>
            <a:r>
              <a:rPr lang="en-US" sz="2800" b="1" dirty="0" err="1" smtClean="0">
                <a:solidFill>
                  <a:srgbClr val="1A04C0"/>
                </a:solidFill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thêm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= 20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mới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? So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sánh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thành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phần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?</a:t>
            </a:r>
            <a:endParaRPr lang="en-US" sz="2800" b="1" dirty="0" smtClean="0">
              <a:solidFill>
                <a:srgbClr val="1A04C0"/>
              </a:solidFill>
            </a:endParaRPr>
          </a:p>
        </p:txBody>
      </p:sp>
      <p:pic>
        <p:nvPicPr>
          <p:cNvPr id="10" name="Picture 9" descr="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3523344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1816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a: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= 20 + 20 = 40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05400"/>
            <a:ext cx="88392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/>
            <a:r>
              <a:rPr lang="en-US" sz="2800" b="1" dirty="0" smtClean="0">
                <a:solidFill>
                  <a:srgbClr val="1A04C0"/>
                </a:solidFill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b: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3</a:t>
            </a:r>
            <a:r>
              <a:rPr lang="en-US" sz="2800" b="1" dirty="0" smtClean="0">
                <a:solidFill>
                  <a:srgbClr val="1A04C0"/>
                </a:solidFill>
              </a:rPr>
              <a:t> = 20 + 20 + 20 = 60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514350" indent="-514350" algn="just"/>
            <a:r>
              <a:rPr lang="en-US" sz="2400" b="1" dirty="0" err="1" smtClean="0">
                <a:latin typeface="Times New Roman"/>
                <a:cs typeface="Times New Roman"/>
              </a:rPr>
              <a:t>R</a:t>
            </a:r>
            <a:r>
              <a:rPr lang="en-US" sz="2400" b="1" baseline="-25000" dirty="0" err="1" smtClean="0">
                <a:latin typeface="Times New Roman"/>
                <a:cs typeface="Times New Roman"/>
              </a:rPr>
              <a:t>tđ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của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đoạn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mạch</a:t>
            </a:r>
            <a:r>
              <a:rPr lang="en-US" sz="2400" b="1" dirty="0" smtClean="0">
                <a:latin typeface="Times New Roman"/>
                <a:cs typeface="Times New Roman"/>
              </a:rPr>
              <a:t> b </a:t>
            </a:r>
            <a:r>
              <a:rPr lang="en-US" sz="2400" b="1" dirty="0" err="1" smtClean="0">
                <a:latin typeface="Times New Roman"/>
                <a:cs typeface="Times New Roman"/>
              </a:rPr>
              <a:t>lớn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gấp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các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điện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trở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thành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phần</a:t>
            </a:r>
            <a:r>
              <a:rPr lang="en-US" sz="2400" b="1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5486400" y="42672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7" grpId="1" animBg="1"/>
      <p:bldP spid="8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777657"/>
            <a:ext cx="891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*</a:t>
            </a:r>
            <a:r>
              <a:rPr lang="en-US" sz="2800" b="1" dirty="0" err="1" smtClean="0"/>
              <a:t>Mở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tiếp</a:t>
            </a:r>
            <a:r>
              <a:rPr lang="en-US" sz="2800" b="1" dirty="0" smtClean="0"/>
              <a:t>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1676400"/>
            <a:ext cx="4343400" cy="2362200"/>
            <a:chOff x="2209800" y="1676400"/>
            <a:chExt cx="4343400" cy="236220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86000" y="1752600"/>
            <a:ext cx="4191000" cy="215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1" name="Equation" r:id="rId3" imgW="1333440" imgH="685800" progId="Equation.3">
                    <p:embed/>
                  </p:oleObj>
                </mc:Choice>
                <mc:Fallback>
                  <p:oleObj name="Equation" r:id="rId3" imgW="1333440" imgH="685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752600"/>
                          <a:ext cx="4191000" cy="2155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2209800" y="1676400"/>
              <a:ext cx="4343400" cy="2362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VIET BA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76400"/>
            <a:ext cx="1834010" cy="1371600"/>
          </a:xfrm>
          <a:prstGeom prst="rect">
            <a:avLst/>
          </a:prstGeom>
          <a:noFill/>
        </p:spPr>
      </p:pic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91886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12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40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2958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0,1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0,15A	</a:t>
            </a:r>
            <a:r>
              <a:rPr lang="en-US" sz="2800" b="1" dirty="0" smtClean="0">
                <a:latin typeface="Times New Roman"/>
                <a:cs typeface="Times New Roman"/>
              </a:rPr>
              <a:t>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0,25A</a:t>
            </a:r>
            <a:r>
              <a:rPr lang="en-US" sz="2800" b="1" dirty="0" smtClean="0">
                <a:latin typeface="Times New Roman"/>
                <a:cs typeface="Times New Roman"/>
              </a:rPr>
              <a:t>              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0,3A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0945" y="288174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71600" y="4038600"/>
          <a:ext cx="63111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Equation" r:id="rId3" imgW="2234880" imgH="431640" progId="Equation.3">
                  <p:embed/>
                </p:oleObj>
              </mc:Choice>
              <mc:Fallback>
                <p:oleObj name="Equation" r:id="rId3" imgW="22348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631115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8-Point Star 10"/>
          <p:cNvSpPr/>
          <p:nvPr/>
        </p:nvSpPr>
        <p:spPr>
          <a:xfrm>
            <a:off x="4604122" y="5427726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918865"/>
            <a:ext cx="8610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,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nhau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điểm</a:t>
            </a:r>
            <a:r>
              <a:rPr lang="en-US" sz="2800" b="1" dirty="0" smtClean="0">
                <a:solidFill>
                  <a:srgbClr val="1A04C0"/>
                </a:solidFill>
              </a:rPr>
              <a:t> A, B.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Vẽ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đồ</a:t>
            </a:r>
            <a:r>
              <a:rPr lang="en-US" sz="2800" b="1" dirty="0" smtClean="0">
                <a:solidFill>
                  <a:srgbClr val="1A04C0"/>
                </a:solidFill>
              </a:rPr>
              <a:t> 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trên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smtClean="0">
                <a:solidFill>
                  <a:srgbClr val="1A04C0"/>
                </a:solidFill>
              </a:rPr>
              <a:t>Cho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chỉ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0,2</a:t>
            </a:r>
            <a:r>
              <a:rPr lang="en-US" sz="2800" b="1" dirty="0" smtClean="0"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.</a:t>
            </a:r>
            <a:endParaRPr lang="en-US" sz="2800" b="1" dirty="0" smtClean="0">
              <a:solidFill>
                <a:srgbClr val="1A04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3733800"/>
            <a:ext cx="4728955" cy="2739048"/>
            <a:chOff x="2057400" y="3733800"/>
            <a:chExt cx="4728955" cy="2739048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400" y="3733800"/>
              <a:ext cx="4728955" cy="2739048"/>
              <a:chOff x="2057400" y="3733800"/>
              <a:chExt cx="4728955" cy="2739048"/>
            </a:xfrm>
          </p:grpSpPr>
          <p:pic>
            <p:nvPicPr>
              <p:cNvPr id="9" name="Picture 8" descr="BAI TAP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57400" y="3733800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257800" y="5791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         B</a:t>
              </a:r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2990850"/>
            <a:ext cx="17732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l-GR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Ω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0,2A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  <a:endParaRPr lang="el-GR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1"/>
          <p:cNvSpPr txBox="1">
            <a:spLocks noChangeArrowheads="1"/>
          </p:cNvSpPr>
          <p:nvPr/>
        </p:nvSpPr>
        <p:spPr bwMode="auto">
          <a:xfrm>
            <a:off x="2509837" y="2976562"/>
            <a:ext cx="4807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3"/>
          <p:cNvSpPr txBox="1">
            <a:spLocks noChangeArrowheads="1"/>
          </p:cNvSpPr>
          <p:nvPr/>
        </p:nvSpPr>
        <p:spPr bwMode="auto">
          <a:xfrm>
            <a:off x="693737" y="2514600"/>
            <a:ext cx="1236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4"/>
          <p:cNvSpPr txBox="1">
            <a:spLocks noChangeArrowheads="1"/>
          </p:cNvSpPr>
          <p:nvPr/>
        </p:nvSpPr>
        <p:spPr bwMode="auto">
          <a:xfrm>
            <a:off x="3883025" y="2530475"/>
            <a:ext cx="765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400" b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71487" y="4514850"/>
            <a:ext cx="39624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495800" y="689952"/>
            <a:ext cx="4267200" cy="2205648"/>
            <a:chOff x="2057400" y="3833584"/>
            <a:chExt cx="4728955" cy="2739048"/>
          </a:xfrm>
        </p:grpSpPr>
        <p:grpSp>
          <p:nvGrpSpPr>
            <p:cNvPr id="21" name="Group 11"/>
            <p:cNvGrpSpPr/>
            <p:nvPr/>
          </p:nvGrpSpPr>
          <p:grpSpPr>
            <a:xfrm>
              <a:off x="2057400" y="3833584"/>
              <a:ext cx="4728955" cy="2739048"/>
              <a:chOff x="2057400" y="3833584"/>
              <a:chExt cx="4728955" cy="2739048"/>
            </a:xfrm>
          </p:grpSpPr>
          <p:pic>
            <p:nvPicPr>
              <p:cNvPr id="23" name="Picture 22" descr="BAI TAP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57400" y="3833584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66334" y="5815610"/>
              <a:ext cx="1359662" cy="42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          B</a:t>
              </a:r>
              <a:endParaRPr lang="en-US" sz="1600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29000" y="3733800"/>
          <a:ext cx="3721100" cy="103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Equation" r:id="rId4" imgW="1650960" imgH="457200" progId="Equation.3">
                  <p:embed/>
                </p:oleObj>
              </mc:Choice>
              <mc:Fallback>
                <p:oleObj name="Equation" r:id="rId4" imgW="1650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3721100" cy="1030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_Văn_Bản 11"/>
          <p:cNvSpPr txBox="1">
            <a:spLocks noChangeArrowheads="1"/>
          </p:cNvSpPr>
          <p:nvPr/>
        </p:nvSpPr>
        <p:spPr bwMode="auto">
          <a:xfrm>
            <a:off x="2514600" y="3352800"/>
            <a:ext cx="6635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ộp_Văn_Bản 11"/>
          <p:cNvSpPr txBox="1">
            <a:spLocks noChangeArrowheads="1"/>
          </p:cNvSpPr>
          <p:nvPr/>
        </p:nvSpPr>
        <p:spPr bwMode="auto">
          <a:xfrm>
            <a:off x="2514600" y="4796135"/>
            <a:ext cx="4751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646362" y="5334000"/>
          <a:ext cx="62690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Equation" r:id="rId6" imgW="2781000" imgH="228600" progId="Equation.3">
                  <p:embed/>
                </p:oleObj>
              </mc:Choice>
              <mc:Fallback>
                <p:oleObj name="Equation" r:id="rId6" imgW="2781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2" y="5334000"/>
                        <a:ext cx="626903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8-Point Star 28"/>
          <p:cNvSpPr/>
          <p:nvPr/>
        </p:nvSpPr>
        <p:spPr>
          <a:xfrm>
            <a:off x="2622922" y="7620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26" grpId="0"/>
      <p:bldP spid="27" grpId="0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err="1" smtClean="0">
                <a:solidFill>
                  <a:srgbClr val="1A04C0"/>
                </a:solidFill>
              </a:rPr>
              <a:t>Hướng</a:t>
            </a:r>
            <a:r>
              <a:rPr lang="en-US" sz="4800" b="1" dirty="0" smtClean="0">
                <a:solidFill>
                  <a:srgbClr val="1A04C0"/>
                </a:solidFill>
              </a:rPr>
              <a:t> </a:t>
            </a:r>
            <a:r>
              <a:rPr lang="en-US" sz="4800" b="1" dirty="0" err="1" smtClean="0">
                <a:solidFill>
                  <a:srgbClr val="1A04C0"/>
                </a:solidFill>
              </a:rPr>
              <a:t>dẫn</a:t>
            </a:r>
            <a:r>
              <a:rPr lang="en-US" sz="4800" b="1" dirty="0" smtClean="0">
                <a:solidFill>
                  <a:srgbClr val="1A04C0"/>
                </a:solidFill>
              </a:rPr>
              <a:t> </a:t>
            </a:r>
            <a:r>
              <a:rPr lang="en-US" sz="4800" b="1" dirty="0" err="1" smtClean="0">
                <a:solidFill>
                  <a:srgbClr val="1A04C0"/>
                </a:solidFill>
              </a:rPr>
              <a:t>tự</a:t>
            </a:r>
            <a:r>
              <a:rPr lang="en-US" sz="4800" b="1" dirty="0" smtClean="0">
                <a:solidFill>
                  <a:srgbClr val="1A04C0"/>
                </a:solidFill>
              </a:rPr>
              <a:t> </a:t>
            </a:r>
            <a:r>
              <a:rPr lang="en-US" sz="4800" b="1" dirty="0" err="1" smtClean="0">
                <a:solidFill>
                  <a:srgbClr val="1A04C0"/>
                </a:solidFill>
              </a:rPr>
              <a:t>học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1"/>
            <a:ext cx="86868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4.1-5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: “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song </a:t>
            </a:r>
            <a:r>
              <a:rPr lang="en-US" sz="2800" b="1" dirty="0" err="1" smtClean="0"/>
              <a:t>song</a:t>
            </a:r>
            <a:r>
              <a:rPr lang="en-US" sz="2800" b="1" dirty="0" smtClean="0"/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0696">
            <a:off x="1826532" y="658965"/>
            <a:ext cx="1203734" cy="110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120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nghịch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066800"/>
            <a:ext cx="8610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Phát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biểu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nội</a:t>
            </a:r>
            <a:r>
              <a:rPr lang="en-US" sz="2800" b="1" dirty="0" smtClean="0">
                <a:solidFill>
                  <a:srgbClr val="1A04C0"/>
                </a:solidFill>
              </a:rPr>
              <a:t> dung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Viết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hệ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thức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032250" y="3581400"/>
          <a:ext cx="9604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581400"/>
                        <a:ext cx="960438" cy="9032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5720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Vận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: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U = 6 V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= 0,24 A</a:t>
            </a:r>
            <a:r>
              <a:rPr lang="en-US" sz="2800" b="1" dirty="0" smtClean="0">
                <a:solidFill>
                  <a:srgbClr val="1A04C0"/>
                </a:solidFill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</a:rPr>
              <a:t>Giá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: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15 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cs typeface="Times New Roman"/>
              </a:rPr>
              <a:t>  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25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	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30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91545" y="619991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2: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song </a:t>
            </a:r>
            <a:r>
              <a:rPr lang="en-US" sz="2800" b="1" dirty="0" err="1" smtClean="0">
                <a:solidFill>
                  <a:srgbClr val="1A04C0"/>
                </a:solidFill>
              </a:rPr>
              <a:t>song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chốt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3: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chốt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276600" y="3429000"/>
            <a:ext cx="5857519" cy="3429000"/>
            <a:chOff x="3276600" y="3429000"/>
            <a:chExt cx="5857519" cy="3429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276600" y="3429000"/>
              <a:ext cx="5857519" cy="3429000"/>
              <a:chOff x="3276600" y="3429000"/>
              <a:chExt cx="5857519" cy="3429000"/>
            </a:xfrm>
          </p:grpSpPr>
          <p:pic>
            <p:nvPicPr>
              <p:cNvPr id="21" name="Picture 20" descr="4.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3429000"/>
                <a:ext cx="5857519" cy="3429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471356" y="3962400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R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953000" y="4800557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khoa 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6463102"/>
              <a:ext cx="857370" cy="304843"/>
            </a:xfrm>
            <a:prstGeom prst="rect">
              <a:avLst/>
            </a:prstGeom>
          </p:spPr>
        </p:pic>
      </p:grpSp>
      <p:pic>
        <p:nvPicPr>
          <p:cNvPr id="20" name="Picture 19" descr="4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0"/>
            <a:ext cx="5638800" cy="3323750"/>
          </a:xfrm>
          <a:prstGeom prst="rect">
            <a:avLst/>
          </a:prstGeom>
        </p:spPr>
      </p:pic>
      <p:pic>
        <p:nvPicPr>
          <p:cNvPr id="15" name="Picture 14" descr="MAT HO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1242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905000"/>
            <a:ext cx="40386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Liệu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thay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2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bằng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thay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đổi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162800" y="3200400"/>
            <a:ext cx="914400" cy="609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727" y="54358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9562" y="547255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752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102523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1655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5945" y="368531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4495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5257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4675" y="6324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70420" y="630382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23020" y="640773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3800" y="286096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53000" y="1246910"/>
            <a:ext cx="2133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khoa 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09455"/>
            <a:ext cx="857370" cy="3048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77000" y="39624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tđ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4419600" y="2362200"/>
            <a:ext cx="4648200" cy="3277201"/>
            <a:chOff x="4419600" y="2362200"/>
            <a:chExt cx="4648200" cy="3277201"/>
          </a:xfrm>
        </p:grpSpPr>
        <p:pic>
          <p:nvPicPr>
            <p:cNvPr id="49" name="Picture 48" descr="4.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362200"/>
              <a:ext cx="4648200" cy="3277201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953000" y="3886199"/>
              <a:ext cx="2133600" cy="1565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375" y="5271655"/>
              <a:ext cx="857370" cy="30484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267200" y="2362200"/>
            <a:ext cx="4766387" cy="3429000"/>
            <a:chOff x="4267200" y="2362200"/>
            <a:chExt cx="4766387" cy="3429000"/>
          </a:xfrm>
        </p:grpSpPr>
        <p:pic>
          <p:nvPicPr>
            <p:cNvPr id="50" name="Picture 49" descr="4.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2362200"/>
              <a:ext cx="4766387" cy="34290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953000" y="3768392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5430937"/>
              <a:ext cx="857370" cy="3048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</a:t>
            </a:r>
            <a:r>
              <a:rPr lang="en-US" sz="4000" b="1" smtClean="0">
                <a:solidFill>
                  <a:srgbClr val="FF0000"/>
                </a:solidFill>
              </a:rPr>
              <a:t>: ĐOẠN </a:t>
            </a:r>
            <a:r>
              <a:rPr lang="en-US" sz="4000" b="1" dirty="0" smtClean="0">
                <a:solidFill>
                  <a:srgbClr val="FF0000"/>
                </a:solidFill>
              </a:rPr>
              <a:t>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67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828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đèn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mắc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tiếp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2438400"/>
            <a:ext cx="2819400" cy="592666"/>
            <a:chOff x="685800" y="2514600"/>
            <a:chExt cx="3624942" cy="762000"/>
          </a:xfrm>
        </p:grpSpPr>
        <p:grpSp>
          <p:nvGrpSpPr>
            <p:cNvPr id="19" name="Group 18"/>
            <p:cNvGrpSpPr/>
            <p:nvPr/>
          </p:nvGrpSpPr>
          <p:grpSpPr>
            <a:xfrm>
              <a:off x="685800" y="2514600"/>
              <a:ext cx="2057400" cy="762000"/>
              <a:chOff x="609600" y="2438400"/>
              <a:chExt cx="2133600" cy="838200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631002" y="2515235"/>
              <a:ext cx="2057870" cy="684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0" name="Equation" r:id="rId6" imgW="647640" imgH="215640" progId="Equation.3">
                      <p:embed/>
                    </p:oleObj>
                  </mc:Choice>
                  <mc:Fallback>
                    <p:oleObj name="Equation" r:id="rId6" imgW="647640" imgH="2156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1002" y="2515235"/>
                            <a:ext cx="2057870" cy="6845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609600" y="2438400"/>
                <a:ext cx="2133600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26971" y="2667001"/>
              <a:ext cx="783771" cy="59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3124200"/>
            <a:ext cx="2895600" cy="609599"/>
            <a:chOff x="381000" y="2514600"/>
            <a:chExt cx="3619508" cy="762001"/>
          </a:xfrm>
        </p:grpSpPr>
        <p:grpSp>
          <p:nvGrpSpPr>
            <p:cNvPr id="25" name="Group 18"/>
            <p:cNvGrpSpPr/>
            <p:nvPr/>
          </p:nvGrpSpPr>
          <p:grpSpPr>
            <a:xfrm>
              <a:off x="381000" y="2514600"/>
              <a:ext cx="2514600" cy="762001"/>
              <a:chOff x="293511" y="2438397"/>
              <a:chExt cx="2607734" cy="838200"/>
            </a:xfrm>
          </p:grpSpPr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449910" y="2515232"/>
              <a:ext cx="2420056" cy="6845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1" name="Equation" r:id="rId8" imgW="761760" imgH="215640" progId="Equation.3">
                      <p:embed/>
                    </p:oleObj>
                  </mc:Choice>
                  <mc:Fallback>
                    <p:oleObj name="Equation" r:id="rId8" imgW="761760" imgH="2156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910" y="2515232"/>
                            <a:ext cx="2420056" cy="6845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Rectangle 29"/>
              <p:cNvSpPr/>
              <p:nvPr/>
            </p:nvSpPr>
            <p:spPr>
              <a:xfrm>
                <a:off x="293511" y="2438397"/>
                <a:ext cx="2607734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24200" y="2667000"/>
              <a:ext cx="876308" cy="57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24072" y="4485205"/>
            <a:ext cx="386473" cy="543995"/>
            <a:chOff x="5390872" y="4170225"/>
            <a:chExt cx="386473" cy="543995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6848" y="3271337"/>
            <a:ext cx="444352" cy="538663"/>
            <a:chOff x="6206835" y="3108757"/>
            <a:chExt cx="444352" cy="538663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28048" y="3286780"/>
            <a:ext cx="444352" cy="523220"/>
            <a:chOff x="7556648" y="3106670"/>
            <a:chExt cx="444352" cy="52322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3810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095472" y="4637605"/>
            <a:ext cx="386473" cy="543995"/>
            <a:chOff x="5390872" y="4170225"/>
            <a:chExt cx="386473" cy="543995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18248" y="3271337"/>
            <a:ext cx="444352" cy="538663"/>
            <a:chOff x="6206835" y="3108757"/>
            <a:chExt cx="444352" cy="538663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99448" y="3286780"/>
            <a:ext cx="444352" cy="523220"/>
            <a:chOff x="7556648" y="3106670"/>
            <a:chExt cx="444352" cy="52322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81000" y="5334000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" y="5867400"/>
            <a:ext cx="86106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</a:rPr>
              <a:t>Quan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sát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sơ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đồ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, </a:t>
            </a:r>
            <a:r>
              <a:rPr lang="en-US" sz="2400" b="1" dirty="0" err="1" smtClean="0">
                <a:solidFill>
                  <a:srgbClr val="1A04C0"/>
                </a:solidFill>
              </a:rPr>
              <a:t>hãy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cho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biết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các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, 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và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ampe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với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nhau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nào</a:t>
            </a:r>
            <a:r>
              <a:rPr lang="en-US" sz="2400" b="1" dirty="0" smtClean="0">
                <a:solidFill>
                  <a:srgbClr val="1A04C0"/>
                </a:solidFill>
              </a:rPr>
              <a:t>.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5320145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5853545"/>
            <a:ext cx="6248400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1A04C0"/>
                </a:solidFill>
              </a:rPr>
              <a:t>Chứng</a:t>
            </a:r>
            <a:r>
              <a:rPr lang="en-US" sz="2300" b="1" dirty="0" smtClean="0">
                <a:solidFill>
                  <a:srgbClr val="1A04C0"/>
                </a:solidFill>
              </a:rPr>
              <a:t> minh </a:t>
            </a:r>
            <a:r>
              <a:rPr lang="en-US" sz="2300" b="1" dirty="0" err="1" smtClean="0">
                <a:solidFill>
                  <a:srgbClr val="1A04C0"/>
                </a:solidFill>
              </a:rPr>
              <a:t>rằng</a:t>
            </a:r>
            <a:r>
              <a:rPr lang="en-US" sz="2300" b="1" dirty="0" smtClean="0">
                <a:solidFill>
                  <a:srgbClr val="1A04C0"/>
                </a:solidFill>
              </a:rPr>
              <a:t>: </a:t>
            </a:r>
            <a:r>
              <a:rPr lang="en-US" sz="2300" b="1" dirty="0" err="1" smtClean="0">
                <a:solidFill>
                  <a:srgbClr val="FF0000"/>
                </a:solidFill>
              </a:rPr>
              <a:t>Hiệu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thế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giữa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hai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đầu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mỗi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điện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trở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tỉ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lệ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thuận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với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trở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đó</a:t>
            </a:r>
            <a:r>
              <a:rPr lang="en-US" sz="2300" b="1" dirty="0" smtClean="0">
                <a:solidFill>
                  <a:srgbClr val="1A04C0"/>
                </a:solidFill>
              </a:rPr>
              <a:t>.</a:t>
            </a:r>
            <a:endParaRPr lang="en-US" sz="2300" b="1" dirty="0">
              <a:solidFill>
                <a:srgbClr val="1A04C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754095" y="5784270"/>
          <a:ext cx="1295400" cy="95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0" imgW="583920" imgH="431640" progId="Equation.3">
                  <p:embed/>
                </p:oleObj>
              </mc:Choice>
              <mc:Fallback>
                <p:oleObj name="Equation" r:id="rId10" imgW="58392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095" y="5784270"/>
                        <a:ext cx="1295400" cy="957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6754095" y="5805055"/>
            <a:ext cx="1295400" cy="914400"/>
          </a:xfrm>
          <a:prstGeom prst="rect">
            <a:avLst/>
          </a:prstGeom>
          <a:noFill/>
          <a:ln>
            <a:solidFill>
              <a:srgbClr val="1A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64240" y="6091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5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smtClean="0">
                <a:solidFill>
                  <a:srgbClr val="FF0000"/>
                </a:solidFill>
              </a:rPr>
              <a:t>ĐOẠN </a:t>
            </a:r>
            <a:r>
              <a:rPr lang="en-US" sz="4000" b="1" dirty="0" smtClean="0">
                <a:solidFill>
                  <a:srgbClr val="FF0000"/>
                </a:solidFill>
              </a:rPr>
              <a:t>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46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5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769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770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71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4221540"/>
            <a:ext cx="86106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)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thay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chạy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vẫn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57" name="Picture 56" descr="VIET BAI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3564136"/>
            <a:ext cx="838200" cy="626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smtClean="0">
                <a:solidFill>
                  <a:srgbClr val="FF0000"/>
                </a:solidFill>
              </a:rPr>
              <a:t>ĐOẠN </a:t>
            </a:r>
            <a:r>
              <a:rPr lang="en-US" sz="4000" b="1" dirty="0" smtClean="0">
                <a:solidFill>
                  <a:srgbClr val="FF0000"/>
                </a:solidFill>
              </a:rPr>
              <a:t>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6822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6823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824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4267200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4267200"/>
            <a:ext cx="7924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Chứng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minh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công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thức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tính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tương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đương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1A04C0"/>
                </a:solidFill>
                <a:latin typeface="+mj-lt"/>
              </a:rPr>
              <a:t>tđ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của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đoạn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gồm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2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R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</a:rPr>
              <a:t>1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, R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nối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tiếp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:</a:t>
            </a:r>
            <a:endParaRPr lang="en-US" sz="2400" b="1" dirty="0">
              <a:solidFill>
                <a:srgbClr val="1A04C0"/>
              </a:solidFill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352800" y="5257800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276600" y="5306290"/>
            <a:ext cx="3728853" cy="609600"/>
            <a:chOff x="3276600" y="5306290"/>
            <a:chExt cx="3728853" cy="609600"/>
          </a:xfrm>
        </p:grpSpPr>
        <p:sp>
          <p:nvSpPr>
            <p:cNvPr id="32" name="Rectangle 31"/>
            <p:cNvSpPr/>
            <p:nvPr/>
          </p:nvSpPr>
          <p:spPr>
            <a:xfrm>
              <a:off x="3276600" y="5306290"/>
              <a:ext cx="25908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0800" y="53340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smtClean="0">
                <a:solidFill>
                  <a:srgbClr val="FF0000"/>
                </a:solidFill>
              </a:rPr>
              <a:t>ĐOẠN </a:t>
            </a:r>
            <a:r>
              <a:rPr lang="en-US" sz="4000" b="1" dirty="0" smtClean="0">
                <a:solidFill>
                  <a:srgbClr val="FF0000"/>
                </a:solidFill>
              </a:rPr>
              <a:t>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41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42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43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12200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Forward or Next 34">
            <a:hlinkClick r:id="rId9" action="ppaction://hlinksldjump" highlightClick="1"/>
          </p:cNvPr>
          <p:cNvSpPr/>
          <p:nvPr/>
        </p:nvSpPr>
        <p:spPr>
          <a:xfrm>
            <a:off x="3657600" y="4191000"/>
            <a:ext cx="609600" cy="4572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1521</TotalTime>
  <Words>1421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Arial</vt:lpstr>
      <vt:lpstr>Calibri</vt:lpstr>
      <vt:lpstr>Constantia</vt:lpstr>
      <vt:lpstr>Times New Roman</vt:lpstr>
      <vt:lpstr>VNI-Times</vt:lpstr>
      <vt:lpstr>Wingdings 2</vt:lpstr>
      <vt:lpstr>Office Theme</vt:lpstr>
      <vt:lpstr>Flow</vt:lpstr>
      <vt:lpstr>1_Office Theme</vt:lpstr>
      <vt:lpstr>Equation</vt:lpstr>
      <vt:lpstr>PowerPoint Presentation</vt:lpstr>
      <vt:lpstr>KiỂM TRA BÀI CŨ</vt:lpstr>
      <vt:lpstr>KiỂM TRA BÀI CŨ</vt:lpstr>
      <vt:lpstr>KiỂM TRA BÀI CŨ</vt:lpstr>
      <vt:lpstr>PowerPoint Presentation</vt:lpstr>
      <vt:lpstr>Bài 3: ĐOẠN MẠCH NỐI TiẾP</vt:lpstr>
      <vt:lpstr>Bài 3: ĐOẠN MẠCH NỐI TiẾP</vt:lpstr>
      <vt:lpstr>Bài 3: ĐOẠN MẠCH NỐI TiẾP</vt:lpstr>
      <vt:lpstr>Bài 3: ĐOẠN MẠCH NỐI TiẾP</vt:lpstr>
      <vt:lpstr>Bài 3: ĐOẠN MẠCH NỐI TiẾP</vt:lpstr>
      <vt:lpstr>III. VẬN DỤNG</vt:lpstr>
      <vt:lpstr>III. VẬN DỤNG</vt:lpstr>
      <vt:lpstr>III. VẬN DỤNG</vt:lpstr>
      <vt:lpstr>III. VẬN DỤNG</vt:lpstr>
      <vt:lpstr>III. VẬN DỤNG</vt:lpstr>
      <vt:lpstr>III. VẬN DỤNG</vt:lpstr>
      <vt:lpstr>Hướng dẫn tự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441</cp:revision>
  <dcterms:created xsi:type="dcterms:W3CDTF">2017-08-20T09:35:57Z</dcterms:created>
  <dcterms:modified xsi:type="dcterms:W3CDTF">2021-09-03T08:15:03Z</dcterms:modified>
</cp:coreProperties>
</file>