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258" r:id="rId2"/>
    <p:sldId id="259" r:id="rId3"/>
    <p:sldId id="282" r:id="rId4"/>
    <p:sldId id="262" r:id="rId5"/>
    <p:sldId id="263" r:id="rId6"/>
    <p:sldId id="268" r:id="rId7"/>
    <p:sldId id="269" r:id="rId8"/>
    <p:sldId id="270" r:id="rId9"/>
    <p:sldId id="273" r:id="rId10"/>
    <p:sldId id="276" r:id="rId11"/>
    <p:sldId id="278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81802"/>
    <a:srgbClr val="308076"/>
    <a:srgbClr val="DF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2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2A9B9-055F-43BC-A9E4-24F729418FCC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86930-7BD7-467F-82DB-8731723EA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0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73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0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2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3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4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9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3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4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9573AAE-3755-4370-B429-1E5C6C994C01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4A8D39A-2D5C-4FE9-B2A6-F64E4AFDDE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41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2743200" y="228600"/>
            <a:ext cx="3795013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152400" y="1066800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latin typeface="+mj-lt"/>
              </a:rPr>
              <a:t>C1</a:t>
            </a:r>
            <a:r>
              <a:rPr lang="vi-VN" sz="2800" b="1" dirty="0" smtClean="0">
                <a:latin typeface="+mj-lt"/>
              </a:rPr>
              <a:t>: Điện </a:t>
            </a:r>
            <a:r>
              <a:rPr lang="vi-VN" sz="2800" b="1" dirty="0">
                <a:latin typeface="+mj-lt"/>
              </a:rPr>
              <a:t>trở của dây dẫn </a:t>
            </a:r>
            <a:r>
              <a:rPr lang="vi-VN" sz="2800" b="1" dirty="0" err="1">
                <a:latin typeface="+mj-lt"/>
              </a:rPr>
              <a:t>phụ</a:t>
            </a:r>
            <a:r>
              <a:rPr lang="vi-VN" sz="2800" b="1" dirty="0">
                <a:latin typeface="+mj-lt"/>
              </a:rPr>
              <a:t> thuộc vào chiều dài và tiết </a:t>
            </a:r>
            <a:r>
              <a:rPr lang="vi-VN" sz="2800" b="1" dirty="0" err="1">
                <a:latin typeface="+mj-lt"/>
              </a:rPr>
              <a:t>diện</a:t>
            </a:r>
            <a:r>
              <a:rPr lang="vi-VN" sz="2800" b="1" dirty="0">
                <a:latin typeface="+mj-lt"/>
              </a:rPr>
              <a:t> như thế nào </a:t>
            </a:r>
            <a:r>
              <a:rPr lang="vi-VN" sz="2800" b="1" dirty="0" smtClean="0">
                <a:latin typeface="+mj-lt"/>
              </a:rPr>
              <a:t>?</a:t>
            </a:r>
            <a:endParaRPr lang="vi-VN" sz="2800" b="1" dirty="0">
              <a:latin typeface="+mj-lt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152400" y="2209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+mj-lt"/>
              </a:rPr>
              <a:t>Điện trở dây dẫn </a:t>
            </a:r>
            <a:r>
              <a:rPr lang="vi-VN" sz="2800" b="1" dirty="0" err="1">
                <a:latin typeface="+mj-lt"/>
              </a:rPr>
              <a:t>tỉ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lệ</a:t>
            </a:r>
            <a:r>
              <a:rPr lang="vi-VN" sz="2800" b="1" dirty="0">
                <a:latin typeface="+mj-lt"/>
              </a:rPr>
              <a:t> thuận với chiều dài, </a:t>
            </a:r>
            <a:r>
              <a:rPr lang="vi-VN" sz="2800" b="1" dirty="0" err="1">
                <a:latin typeface="+mj-lt"/>
              </a:rPr>
              <a:t>tỉ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lệ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nghịch</a:t>
            </a:r>
            <a:r>
              <a:rPr lang="vi-VN" sz="2800" b="1" dirty="0">
                <a:latin typeface="+mj-lt"/>
              </a:rPr>
              <a:t> với tiết </a:t>
            </a:r>
            <a:r>
              <a:rPr lang="vi-VN" sz="2800" b="1" dirty="0" err="1" smtClean="0">
                <a:latin typeface="+mj-lt"/>
              </a:rPr>
              <a:t>diện</a:t>
            </a:r>
            <a:r>
              <a:rPr lang="vi-VN" sz="2800" b="1" dirty="0" smtClean="0">
                <a:latin typeface="+mj-lt"/>
              </a:rPr>
              <a:t> của dây.</a:t>
            </a:r>
            <a:endParaRPr lang="vi-VN" sz="28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015" y="33528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latin typeface="+mj-lt"/>
              </a:rPr>
              <a:t>C2</a:t>
            </a:r>
            <a:r>
              <a:rPr lang="vi-VN" sz="2800" b="1" dirty="0" smtClean="0">
                <a:latin typeface="+mj-lt"/>
              </a:rPr>
              <a:t>: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smtClean="0">
                <a:latin typeface="+mj-lt"/>
              </a:rPr>
              <a:t>Hai dây dẫn bằng đồng có cùng chiều dài. Dây thứ nhất có tiết diện S</a:t>
            </a:r>
            <a:r>
              <a:rPr lang="vi-VN" sz="2800" b="1" baseline="-25000" dirty="0" smtClean="0">
                <a:latin typeface="+mj-lt"/>
              </a:rPr>
              <a:t>1</a:t>
            </a:r>
            <a:r>
              <a:rPr lang="vi-VN" sz="2800" b="1" dirty="0" smtClean="0">
                <a:latin typeface="+mj-lt"/>
              </a:rPr>
              <a:t> = 5mm</a:t>
            </a:r>
            <a:r>
              <a:rPr lang="vi-VN" sz="2800" b="1" baseline="30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 và có điện trở R</a:t>
            </a:r>
            <a:r>
              <a:rPr lang="vi-VN" sz="2800" b="1" baseline="-25000" dirty="0" smtClean="0">
                <a:latin typeface="+mj-lt"/>
              </a:rPr>
              <a:t>1</a:t>
            </a:r>
            <a:r>
              <a:rPr lang="vi-VN" sz="2800" b="1" dirty="0" smtClean="0">
                <a:latin typeface="+mj-lt"/>
              </a:rPr>
              <a:t>= 8,5</a:t>
            </a:r>
            <a:r>
              <a:rPr lang="el-GR" sz="2800" b="1" dirty="0" smtClean="0">
                <a:latin typeface="+mj-lt"/>
                <a:cs typeface="Times New Roman" panose="02020603050405020304" pitchFamily="18" charset="0"/>
              </a:rPr>
              <a:t> Ω</a:t>
            </a:r>
            <a:r>
              <a:rPr lang="vi-VN" sz="2800" b="1" dirty="0" smtClean="0">
                <a:latin typeface="+mj-lt"/>
              </a:rPr>
              <a:t>. Dây thứ hai có tiết diện S</a:t>
            </a:r>
            <a:r>
              <a:rPr lang="vi-VN" sz="2800" b="1" baseline="-25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=0,5mm</a:t>
            </a:r>
            <a:r>
              <a:rPr lang="vi-VN" sz="2800" b="1" baseline="30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 . Tính điện trở R</a:t>
            </a:r>
            <a:r>
              <a:rPr lang="vi-VN" sz="2800" b="1" baseline="-25000" dirty="0" smtClean="0">
                <a:latin typeface="+mj-lt"/>
              </a:rPr>
              <a:t>2</a:t>
            </a:r>
            <a:r>
              <a:rPr lang="vi-VN" sz="2800" b="1" dirty="0" smtClean="0">
                <a:latin typeface="+mj-lt"/>
              </a:rPr>
              <a:t>?</a:t>
            </a:r>
            <a:endParaRPr lang="vi-VN" sz="2800" b="1" dirty="0">
              <a:latin typeface="+mj-lt"/>
            </a:endParaRPr>
          </a:p>
        </p:txBody>
      </p:sp>
      <p:graphicFrame>
        <p:nvGraphicFramePr>
          <p:cNvPr id="2050" name="Object 2" descr="ppt/media/image18.wmf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288712"/>
              </p:ext>
            </p:extLst>
          </p:nvPr>
        </p:nvGraphicFramePr>
        <p:xfrm>
          <a:off x="1676400" y="4953000"/>
          <a:ext cx="5767388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54864000" imgH="10363200" progId="">
                  <p:embed/>
                </p:oleObj>
              </mc:Choice>
              <mc:Fallback>
                <p:oleObj name="Equation" r:id="rId3" imgW="54864000" imgH="10363200" progId="">
                  <p:embed/>
                  <p:pic>
                    <p:nvPicPr>
                      <p:cNvPr id="0" name="Picture 2" descr="image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5767388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1"/>
          <p:cNvGraphicFramePr>
            <a:graphicFrameLocks noChangeAspect="1"/>
          </p:cNvGraphicFramePr>
          <p:nvPr/>
        </p:nvGraphicFramePr>
        <p:xfrm>
          <a:off x="1752600" y="1471613"/>
          <a:ext cx="533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3" imgW="164957" imgH="393359" progId="Equation.DSMT4">
                  <p:embed/>
                </p:oleObj>
              </mc:Choice>
              <mc:Fallback>
                <p:oleObj name="Equation" r:id="rId3" imgW="164957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71613"/>
                        <a:ext cx="5334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5608638" y="1541463"/>
          <a:ext cx="9906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r:id="rId5" imgW="253890" imgH="418918" progId="">
                  <p:embed/>
                </p:oleObj>
              </mc:Choice>
              <mc:Fallback>
                <p:oleObj r:id="rId5" imgW="253890" imgH="41891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1541463"/>
                        <a:ext cx="990600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3"/>
          <p:cNvGraphicFramePr>
            <a:graphicFrameLocks noChangeAspect="1"/>
          </p:cNvGraphicFramePr>
          <p:nvPr/>
        </p:nvGraphicFramePr>
        <p:xfrm>
          <a:off x="3673475" y="1431925"/>
          <a:ext cx="685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291973" imgH="418918" progId="Equation.DSMT4">
                  <p:embed/>
                </p:oleObj>
              </mc:Choice>
              <mc:Fallback>
                <p:oleObj name="Equation" r:id="rId7" imgW="291973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1431925"/>
                        <a:ext cx="685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8239125" y="1577975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r:id="rId9" imgW="164957" imgH="393359" progId="">
                  <p:embed/>
                </p:oleObj>
              </mc:Choice>
              <mc:Fallback>
                <p:oleObj r:id="rId9" imgW="164957" imgH="393359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577975"/>
                        <a:ext cx="6858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11125" y="722313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l,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được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tính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thức</a:t>
            </a:r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fr-F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A. R = 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438400" y="16891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1200" dirty="0">
                <a:cs typeface="Times New Roman" pitchFamily="18" charset="0"/>
              </a:rPr>
              <a:t>.  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B. R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 = 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6934200" y="16891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fr-FR" sz="2400" dirty="0">
                <a:cs typeface="Times New Roman" pitchFamily="18" charset="0"/>
              </a:rPr>
              <a:t>D. R =</a:t>
            </a:r>
            <a:r>
              <a:rPr lang="fr-FR" sz="2400" b="1" dirty="0"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fr-FR" sz="2400" dirty="0">
                <a:cs typeface="Times New Roman" pitchFamily="18" charset="0"/>
              </a:rPr>
              <a:t> </a:t>
            </a:r>
            <a:endParaRPr lang="fr-FR" sz="24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-41275" y="2208213"/>
            <a:ext cx="929640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1200" dirty="0">
                <a:cs typeface="Times New Roman" pitchFamily="18" charset="0"/>
              </a:rPr>
              <a:t>.  </a:t>
            </a:r>
            <a:endParaRPr lang="en-US" sz="800" dirty="0"/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A.Chiều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 m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                                  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1cm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1m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1mm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.                             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1mm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1mm</a:t>
            </a:r>
            <a:r>
              <a:rPr lang="fr-FR" sz="28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28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       	  B.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 16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.          	</a:t>
            </a:r>
          </a:p>
          <a:p>
            <a:pPr indent="114300" eaLnBrk="0" hangingPunct="0">
              <a:tabLst>
                <a:tab pos="114300" algn="l"/>
                <a:tab pos="1714500" algn="l"/>
                <a:tab pos="3657600" algn="l"/>
                <a:tab pos="5143500" algn="l"/>
              </a:tabLst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	D.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533400" y="1588"/>
            <a:ext cx="839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81800" y="1689100"/>
            <a:ext cx="533400" cy="465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-12700" y="2835275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213" y="5846763"/>
            <a:ext cx="422275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876800" y="16764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fr-FR" sz="2400" dirty="0" smtClean="0">
                <a:cs typeface="Times New Roman" pitchFamily="18" charset="0"/>
              </a:rPr>
              <a:t>C. R =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57200" y="990600"/>
            <a:ext cx="86868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C4 </a:t>
            </a:r>
            <a:r>
              <a:rPr lang="vi-VN" sz="2400" dirty="0">
                <a:latin typeface="+mj-lt"/>
              </a:rPr>
              <a:t>Tính điện trở của đoạn dây dẫn đồng dài l = 4m có tiết diện tròn, đường kính d=1mm (lấy </a:t>
            </a:r>
            <a:r>
              <a:rPr lang="vi-VN" sz="2400" dirty="0">
                <a:latin typeface="+mj-lt"/>
                <a:sym typeface="Symbol"/>
              </a:rPr>
              <a:t></a:t>
            </a:r>
            <a:r>
              <a:rPr lang="en-US" sz="2400" dirty="0">
                <a:latin typeface="+mj-lt"/>
                <a:sym typeface="Symbol"/>
              </a:rPr>
              <a:t>=3,14</a:t>
            </a:r>
            <a:r>
              <a:rPr lang="vi-VN" dirty="0">
                <a:latin typeface="+mj-lt"/>
              </a:rPr>
              <a:t>)</a:t>
            </a:r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1275"/>
              </p:ext>
            </p:extLst>
          </p:nvPr>
        </p:nvGraphicFramePr>
        <p:xfrm>
          <a:off x="2971800" y="3124200"/>
          <a:ext cx="54578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2438400" imgH="419100" progId="Equation.DSMT4">
                  <p:embed/>
                </p:oleObj>
              </mc:Choice>
              <mc:Fallback>
                <p:oleObj name="Equation" r:id="rId3" imgW="24384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124200"/>
                        <a:ext cx="5457825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892991"/>
              </p:ext>
            </p:extLst>
          </p:nvPr>
        </p:nvGraphicFramePr>
        <p:xfrm>
          <a:off x="2930525" y="5029200"/>
          <a:ext cx="55054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2540000" imgH="419100" progId="Equation.DSMT4">
                  <p:embed/>
                </p:oleObj>
              </mc:Choice>
              <mc:Fallback>
                <p:oleObj name="Equation" r:id="rId5" imgW="2540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5029200"/>
                        <a:ext cx="5505450" cy="909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8600" y="2286000"/>
            <a:ext cx="2286000" cy="19383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 = 4m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d=1mm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</a:p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=1,7.10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-8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m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R=?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71800" y="2362200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971800" y="44958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28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VẬN DỤNG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1219200" y="528935"/>
            <a:ext cx="72390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HỌC TẬP</a:t>
            </a:r>
          </a:p>
        </p:txBody>
      </p:sp>
      <p:sp>
        <p:nvSpPr>
          <p:cNvPr id="24" name="Text Box 148"/>
          <p:cNvSpPr txBox="1">
            <a:spLocks noChangeArrowheads="1"/>
          </p:cNvSpPr>
          <p:nvPr/>
        </p:nvSpPr>
        <p:spPr bwMode="auto">
          <a:xfrm>
            <a:off x="106363" y="1600200"/>
            <a:ext cx="8915400" cy="4031873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9.1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9.4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SBT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*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11: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tố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1,2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32,33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259632" y="4869160"/>
            <a:ext cx="7502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Những hình ảnh trên có đặc điểm gì?</a:t>
            </a:r>
            <a:endParaRPr lang="vi-VN" sz="36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637722" cy="3731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41148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turesetmefreeblogbotqb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9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228600" y="1676400"/>
            <a:ext cx="94488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6400800" cy="130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33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20574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– BÀI 9 : SỰ PHỤ THUỘC CỦA ĐIỆN TRỞ VÀO VẬT LIỆU LÀM DÂY DẪN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944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CÔNG THỨC TÍNH ĐIỆN TRỞ  DÂY DẪN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/>
          <p:cNvSpPr/>
          <p:nvPr/>
        </p:nvSpPr>
        <p:spPr>
          <a:xfrm>
            <a:off x="304800" y="990600"/>
            <a:ext cx="2171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accent1"/>
                </a:solidFill>
                <a:latin typeface="+mj-lt"/>
              </a:rPr>
              <a:t>1. Thí </a:t>
            </a:r>
            <a:r>
              <a:rPr lang="vi-VN" sz="2400" b="1" dirty="0" smtClean="0">
                <a:solidFill>
                  <a:schemeClr val="accent1"/>
                </a:solidFill>
                <a:latin typeface="+mj-lt"/>
              </a:rPr>
              <a:t>nghiệm: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vi-VN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Hình chữ nhật 4"/>
          <p:cNvSpPr/>
          <p:nvPr/>
        </p:nvSpPr>
        <p:spPr>
          <a:xfrm>
            <a:off x="0" y="3810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DF1717"/>
                </a:solidFill>
                <a:latin typeface="+mj-lt"/>
              </a:rPr>
              <a:t>I.  SỰ PHỤ THUỘC CỦA ĐIỆN TRỞ VÀO VẬT LIỆU LÀM  DÂY </a:t>
            </a:r>
            <a:r>
              <a:rPr lang="vi-VN" sz="2000" b="1" dirty="0" smtClean="0">
                <a:solidFill>
                  <a:srgbClr val="DF1717"/>
                </a:solidFill>
                <a:latin typeface="+mj-lt"/>
              </a:rPr>
              <a:t>DẪN:</a:t>
            </a:r>
            <a:endParaRPr lang="vi-VN" sz="2000" b="1" dirty="0">
              <a:solidFill>
                <a:srgbClr val="DF1717"/>
              </a:solidFill>
              <a:latin typeface="+mj-lt"/>
            </a:endParaRPr>
          </a:p>
        </p:txBody>
      </p:sp>
      <p:sp>
        <p:nvSpPr>
          <p:cNvPr id="32" name="Hình chữ nhật 15"/>
          <p:cNvSpPr/>
          <p:nvPr/>
        </p:nvSpPr>
        <p:spPr>
          <a:xfrm>
            <a:off x="381000" y="2590800"/>
            <a:ext cx="5249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Cùng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chiều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dài l</a:t>
            </a:r>
            <a:r>
              <a:rPr lang="vi-VN" sz="2400" b="1" baseline="-25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= l</a:t>
            </a:r>
            <a:r>
              <a:rPr lang="vi-VN" sz="2400" b="1" baseline="-25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vi-VN" sz="2400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Hình chữ nhật 34"/>
          <p:cNvSpPr/>
          <p:nvPr/>
        </p:nvSpPr>
        <p:spPr>
          <a:xfrm>
            <a:off x="381000" y="3124200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+mj-lt"/>
              </a:rPr>
              <a:t>- 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Cùng </a:t>
            </a:r>
            <a:r>
              <a:rPr lang="vi-VN" sz="2400" b="1" dirty="0">
                <a:solidFill>
                  <a:srgbClr val="663300"/>
                </a:solidFill>
                <a:latin typeface="+mj-lt"/>
              </a:rPr>
              <a:t>t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iết diện S</a:t>
            </a:r>
            <a:r>
              <a:rPr lang="vi-VN" sz="2400" b="1" baseline="-25000" dirty="0" smtClean="0">
                <a:solidFill>
                  <a:srgbClr val="663300"/>
                </a:solidFill>
                <a:latin typeface="+mj-lt"/>
              </a:rPr>
              <a:t>1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 = S</a:t>
            </a:r>
            <a:r>
              <a:rPr lang="vi-VN" sz="2400" b="1" baseline="-25000" dirty="0" smtClean="0">
                <a:solidFill>
                  <a:srgbClr val="663300"/>
                </a:solidFill>
                <a:latin typeface="+mj-lt"/>
              </a:rPr>
              <a:t>2</a:t>
            </a:r>
            <a:r>
              <a:rPr lang="vi-VN" sz="2400" b="1" dirty="0" smtClean="0">
                <a:solidFill>
                  <a:srgbClr val="663300"/>
                </a:solidFill>
                <a:latin typeface="+mj-lt"/>
              </a:rPr>
              <a:t> </a:t>
            </a:r>
            <a:endParaRPr lang="vi-VN" sz="2400" b="1" baseline="-25000" dirty="0">
              <a:solidFill>
                <a:srgbClr val="663300"/>
              </a:solidFill>
            </a:endParaRPr>
          </a:p>
        </p:txBody>
      </p:sp>
      <p:sp>
        <p:nvSpPr>
          <p:cNvPr id="35" name="Hình chữ nhật 35"/>
          <p:cNvSpPr/>
          <p:nvPr/>
        </p:nvSpPr>
        <p:spPr>
          <a:xfrm>
            <a:off x="381000" y="3733800"/>
            <a:ext cx="321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Khác </a:t>
            </a: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vật liệu làm dây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219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818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TIẾN HÀNH </a:t>
            </a:r>
            <a:endParaRPr lang="en-US" sz="2800" b="1" dirty="0">
              <a:solidFill>
                <a:srgbClr val="E818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029200"/>
            <a:ext cx="855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5 Minutes timer (Đồng hồ đếm ngược 5 phú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600" y="2514600"/>
            <a:ext cx="3177540" cy="1785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 33"/>
          <p:cNvSpPr/>
          <p:nvPr/>
        </p:nvSpPr>
        <p:spPr>
          <a:xfrm>
            <a:off x="0" y="228600"/>
            <a:ext cx="7161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latin typeface="+mj-lt"/>
              </a:rPr>
              <a:t>HOẠT ĐỘNG NHÓM VÀ GHI KẾT QUẢ VÀO BẢNG</a:t>
            </a:r>
            <a:endParaRPr lang="vi-VN" sz="2800" b="1" dirty="0">
              <a:solidFill>
                <a:srgbClr val="663300"/>
              </a:solidFill>
              <a:latin typeface="+mj-lt"/>
            </a:endParaRPr>
          </a:p>
        </p:txBody>
      </p:sp>
      <p:graphicFrame>
        <p:nvGraphicFramePr>
          <p:cNvPr id="35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554039"/>
              </p:ext>
            </p:extLst>
          </p:nvPr>
        </p:nvGraphicFramePr>
        <p:xfrm>
          <a:off x="457200" y="1447800"/>
          <a:ext cx="8371656" cy="3200399"/>
        </p:xfrm>
        <a:graphic>
          <a:graphicData uri="http://schemas.openxmlformats.org/drawingml/2006/table">
            <a:tbl>
              <a:tblPr/>
              <a:tblGrid>
                <a:gridCol w="2111273"/>
                <a:gridCol w="2111273"/>
                <a:gridCol w="2109743"/>
                <a:gridCol w="2039367"/>
              </a:tblGrid>
              <a:tr h="1590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KQ đo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Lần TN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Hiệu điên thế (V)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Cường độ dòng điện (A)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trở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dẫn (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Dây đồng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Dây</a:t>
                      </a:r>
                      <a:r>
                        <a:rPr kumimoji="0"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nhôm</a:t>
                      </a:r>
                      <a:endParaRPr kumimoji="0" lang="en-US" sz="24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endParaRPr kumimoji="0" lang="vi-V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457200" y="1371600"/>
            <a:ext cx="2080592" cy="1069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81000" y="4800600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 smtClean="0">
                <a:latin typeface="+mj-lt"/>
              </a:rPr>
              <a:t>2. Kết luận: </a:t>
            </a:r>
            <a:endParaRPr lang="vi-VN" sz="2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2578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latin typeface="+mj-lt"/>
              </a:rPr>
              <a:t>Điện trở của dây dẫn phụ thuộc vào vật liệu làm dây dẫn.</a:t>
            </a:r>
            <a:endParaRPr lang="vi-VN" sz="28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304800" y="441960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Có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2.8.10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Ω </a:t>
            </a: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419600" y="4419600"/>
            <a:ext cx="3200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Có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1,7.10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-8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Ω </a:t>
            </a:r>
          </a:p>
        </p:txBody>
      </p:sp>
      <p:grpSp>
        <p:nvGrpSpPr>
          <p:cNvPr id="3" name="Group 46"/>
          <p:cNvGrpSpPr/>
          <p:nvPr/>
        </p:nvGrpSpPr>
        <p:grpSpPr bwMode="auto">
          <a:xfrm>
            <a:off x="304800" y="2362200"/>
            <a:ext cx="4702176" cy="1927225"/>
            <a:chOff x="-178" y="2160"/>
            <a:chExt cx="2722" cy="1214"/>
          </a:xfrm>
        </p:grpSpPr>
        <p:grpSp>
          <p:nvGrpSpPr>
            <p:cNvPr id="6" name="Group 39"/>
            <p:cNvGrpSpPr/>
            <p:nvPr/>
          </p:nvGrpSpPr>
          <p:grpSpPr bwMode="auto">
            <a:xfrm>
              <a:off x="140" y="2160"/>
              <a:ext cx="2404" cy="926"/>
              <a:chOff x="140" y="2160"/>
              <a:chExt cx="2404" cy="926"/>
            </a:xfrm>
          </p:grpSpPr>
          <p:sp>
            <p:nvSpPr>
              <p:cNvPr id="9224" name="AutoShape 8"/>
              <p:cNvSpPr>
                <a:spLocks noChangeArrowheads="1"/>
              </p:cNvSpPr>
              <p:nvPr/>
            </p:nvSpPr>
            <p:spPr bwMode="auto">
              <a:xfrm>
                <a:off x="140" y="2525"/>
                <a:ext cx="486" cy="561"/>
              </a:xfrm>
              <a:prstGeom prst="can">
                <a:avLst>
                  <a:gd name="adj" fmla="val 41494"/>
                </a:avLst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385" y="2300"/>
                <a:ext cx="0" cy="3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>
                <a:off x="385" y="2300"/>
                <a:ext cx="4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808" y="2609"/>
                <a:ext cx="0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626" y="2609"/>
                <a:ext cx="31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>
                <a:off x="626" y="3030"/>
                <a:ext cx="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0" name="Freeform 14"/>
              <p:cNvSpPr/>
              <p:nvPr/>
            </p:nvSpPr>
            <p:spPr bwMode="auto">
              <a:xfrm>
                <a:off x="911" y="2665"/>
                <a:ext cx="52" cy="223"/>
              </a:xfrm>
              <a:custGeom>
                <a:avLst/>
                <a:gdLst>
                  <a:gd name="T0" fmla="*/ 0 w 256"/>
                  <a:gd name="T1" fmla="*/ 584 h 928"/>
                  <a:gd name="T2" fmla="*/ 240 w 256"/>
                  <a:gd name="T3" fmla="*/ 200 h 928"/>
                  <a:gd name="T4" fmla="*/ 96 w 256"/>
                  <a:gd name="T5" fmla="*/ 104 h 928"/>
                  <a:gd name="T6" fmla="*/ 96 w 256"/>
                  <a:gd name="T7" fmla="*/ 824 h 928"/>
                  <a:gd name="T8" fmla="*/ 192 w 256"/>
                  <a:gd name="T9" fmla="*/ 728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928">
                    <a:moveTo>
                      <a:pt x="0" y="584"/>
                    </a:moveTo>
                    <a:cubicBezTo>
                      <a:pt x="112" y="432"/>
                      <a:pt x="224" y="280"/>
                      <a:pt x="240" y="200"/>
                    </a:cubicBezTo>
                    <a:cubicBezTo>
                      <a:pt x="256" y="120"/>
                      <a:pt x="120" y="0"/>
                      <a:pt x="96" y="104"/>
                    </a:cubicBezTo>
                    <a:cubicBezTo>
                      <a:pt x="72" y="208"/>
                      <a:pt x="80" y="720"/>
                      <a:pt x="96" y="824"/>
                    </a:cubicBezTo>
                    <a:cubicBezTo>
                      <a:pt x="112" y="928"/>
                      <a:pt x="152" y="828"/>
                      <a:pt x="192" y="7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231" name="Text Box 15"/>
              <p:cNvSpPr txBox="1">
                <a:spLocks noChangeArrowheads="1"/>
              </p:cNvSpPr>
              <p:nvPr/>
            </p:nvSpPr>
            <p:spPr bwMode="auto">
              <a:xfrm>
                <a:off x="884" y="2160"/>
                <a:ext cx="1455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Tiết </a:t>
                </a:r>
                <a:r>
                  <a:rPr lang="en-US" sz="2400" b="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 = 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1m</a:t>
                </a:r>
                <a:r>
                  <a:rPr lang="en-US" sz="2400" b="0" baseline="30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9232" name="Text Box 16"/>
              <p:cNvSpPr txBox="1">
                <a:spLocks noChangeArrowheads="1"/>
              </p:cNvSpPr>
              <p:nvPr/>
            </p:nvSpPr>
            <p:spPr bwMode="auto">
              <a:xfrm>
                <a:off x="1015" y="2692"/>
                <a:ext cx="15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Chiều </a:t>
                </a:r>
                <a:r>
                  <a:rPr lang="en-US" sz="2400" b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dài  l = </a:t>
                </a:r>
                <a:r>
                  <a:rPr lang="en-US" sz="2400" b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1m</a:t>
                </a:r>
              </a:p>
            </p:txBody>
          </p:sp>
        </p:grpSp>
        <p:sp>
          <p:nvSpPr>
            <p:cNvPr id="9260" name="Text Box 44"/>
            <p:cNvSpPr txBox="1">
              <a:spLocks noChangeArrowheads="1"/>
            </p:cNvSpPr>
            <p:nvPr/>
          </p:nvSpPr>
          <p:spPr bwMode="auto">
            <a:xfrm>
              <a:off x="-178" y="3083"/>
              <a:ext cx="13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Đoạn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nhôm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47"/>
          <p:cNvGrpSpPr/>
          <p:nvPr/>
        </p:nvGrpSpPr>
        <p:grpSpPr bwMode="auto">
          <a:xfrm>
            <a:off x="4419600" y="2362200"/>
            <a:ext cx="5249417" cy="1922463"/>
            <a:chOff x="2521" y="2112"/>
            <a:chExt cx="2903" cy="1211"/>
          </a:xfrm>
        </p:grpSpPr>
        <p:sp>
          <p:nvSpPr>
            <p:cNvPr id="9244" name="AutoShape 28"/>
            <p:cNvSpPr>
              <a:spLocks noChangeArrowheads="1"/>
            </p:cNvSpPr>
            <p:nvPr/>
          </p:nvSpPr>
          <p:spPr bwMode="auto">
            <a:xfrm>
              <a:off x="2885" y="2477"/>
              <a:ext cx="477" cy="561"/>
            </a:xfrm>
            <a:prstGeom prst="can">
              <a:avLst>
                <a:gd name="adj" fmla="val 41494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V="1">
              <a:off x="3112" y="2252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>
              <a:off x="3112" y="2252"/>
              <a:ext cx="4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>
              <a:off x="3544" y="2561"/>
              <a:ext cx="0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3362" y="2561"/>
              <a:ext cx="3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9" name="Line 33"/>
            <p:cNvSpPr>
              <a:spLocks noChangeShapeType="1"/>
            </p:cNvSpPr>
            <p:nvPr/>
          </p:nvSpPr>
          <p:spPr bwMode="auto">
            <a:xfrm>
              <a:off x="3362" y="2982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0" name="Freeform 34"/>
            <p:cNvSpPr/>
            <p:nvPr/>
          </p:nvSpPr>
          <p:spPr bwMode="auto">
            <a:xfrm>
              <a:off x="3647" y="2617"/>
              <a:ext cx="52" cy="223"/>
            </a:xfrm>
            <a:custGeom>
              <a:avLst/>
              <a:gdLst>
                <a:gd name="T0" fmla="*/ 0 w 256"/>
                <a:gd name="T1" fmla="*/ 584 h 928"/>
                <a:gd name="T2" fmla="*/ 240 w 256"/>
                <a:gd name="T3" fmla="*/ 200 h 928"/>
                <a:gd name="T4" fmla="*/ 96 w 256"/>
                <a:gd name="T5" fmla="*/ 104 h 928"/>
                <a:gd name="T6" fmla="*/ 96 w 256"/>
                <a:gd name="T7" fmla="*/ 824 h 928"/>
                <a:gd name="T8" fmla="*/ 192 w 256"/>
                <a:gd name="T9" fmla="*/ 728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1" name="Text Box 35"/>
            <p:cNvSpPr txBox="1">
              <a:spLocks noChangeArrowheads="1"/>
            </p:cNvSpPr>
            <p:nvPr/>
          </p:nvSpPr>
          <p:spPr bwMode="auto">
            <a:xfrm>
              <a:off x="3692" y="2112"/>
              <a:ext cx="145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en-US" sz="2400" b="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 = 1m</a:t>
              </a:r>
              <a:r>
                <a:rPr lang="en-US" sz="2400" b="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b="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3751" y="2644"/>
              <a:ext cx="167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Chiều dài </a:t>
              </a:r>
              <a:r>
                <a:rPr lang="en-US" sz="2400" b="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l =1m</a:t>
              </a:r>
              <a:endParaRPr lang="en-US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1" name="Text Box 45"/>
            <p:cNvSpPr txBox="1">
              <a:spLocks noChangeArrowheads="1"/>
            </p:cNvSpPr>
            <p:nvPr/>
          </p:nvSpPr>
          <p:spPr bwMode="auto">
            <a:xfrm>
              <a:off x="2521" y="3032"/>
              <a:ext cx="13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Đoạn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đồng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Hình chữ nhật 1"/>
          <p:cNvSpPr/>
          <p:nvPr/>
        </p:nvSpPr>
        <p:spPr>
          <a:xfrm>
            <a:off x="304800" y="685800"/>
            <a:ext cx="285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latin typeface="+mj-lt"/>
              </a:rPr>
              <a:t>1. Đ</a:t>
            </a:r>
            <a:r>
              <a:rPr lang="vi-VN" sz="2800" b="1" dirty="0" smtClean="0">
                <a:latin typeface="+mj-lt"/>
              </a:rPr>
              <a:t>iện </a:t>
            </a:r>
            <a:r>
              <a:rPr lang="vi-VN" sz="2800" b="1" dirty="0">
                <a:latin typeface="+mj-lt"/>
              </a:rPr>
              <a:t>trở suất : </a:t>
            </a:r>
          </a:p>
        </p:txBody>
      </p:sp>
      <p:sp>
        <p:nvSpPr>
          <p:cNvPr id="34" name="Hình chữ nhật 33"/>
          <p:cNvSpPr/>
          <p:nvPr/>
        </p:nvSpPr>
        <p:spPr>
          <a:xfrm>
            <a:off x="228600" y="15240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E81802"/>
                </a:solidFill>
                <a:latin typeface="+mj-lt"/>
              </a:rPr>
              <a:t>II. ĐIỆN TRỞ SUẤT – CÔNG THỨC ĐIỆN </a:t>
            </a:r>
            <a:r>
              <a:rPr lang="vi-VN" sz="2800" b="1" dirty="0" smtClean="0">
                <a:solidFill>
                  <a:srgbClr val="E81802"/>
                </a:solidFill>
                <a:latin typeface="+mj-lt"/>
              </a:rPr>
              <a:t>TRỞ</a:t>
            </a:r>
            <a:r>
              <a:rPr lang="en-US" sz="2800" b="1" dirty="0" smtClean="0">
                <a:solidFill>
                  <a:srgbClr val="E81802"/>
                </a:solidFill>
                <a:latin typeface="+mj-lt"/>
              </a:rPr>
              <a:t>:</a:t>
            </a:r>
            <a:endParaRPr lang="vi-VN" sz="2800" b="1" dirty="0">
              <a:solidFill>
                <a:srgbClr val="E81802"/>
              </a:solidFill>
              <a:latin typeface="+mj-lt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5176" y="1295400"/>
            <a:ext cx="9128824" cy="892552"/>
          </a:xfrm>
          <a:prstGeom prst="rect">
            <a:avLst/>
          </a:prstGeom>
          <a:noFill/>
          <a:ln w="9525" algn="ctr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ự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thuộc của điện trở vào vật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dẫn được đặc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bằng một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lượng là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 trở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suất của vật </a:t>
            </a:r>
            <a:r>
              <a:rPr lang="en-US" sz="2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228600" y="50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Ta nói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Điện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trở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suất của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nhôm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là 2,8 . 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Điện trở suất của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1,7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10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-8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Ω m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7" grpId="0"/>
      <p:bldP spid="9258" grpId="0"/>
      <p:bldP spid="2" grpId="0"/>
      <p:bldP spid="34" grpId="0"/>
      <p:bldP spid="3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7"/>
          <p:cNvSpPr>
            <a:spLocks noChangeArrowheads="1"/>
          </p:cNvSpPr>
          <p:nvPr/>
        </p:nvSpPr>
        <p:spPr bwMode="auto">
          <a:xfrm>
            <a:off x="387350" y="346075"/>
            <a:ext cx="2014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u="sng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228600" y="2362200"/>
            <a:ext cx="4495800" cy="181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05400" y="2286000"/>
            <a:ext cx="3810000" cy="2514600"/>
            <a:chOff x="1008" y="1152"/>
            <a:chExt cx="2957" cy="1584"/>
          </a:xfrm>
        </p:grpSpPr>
        <p:sp>
          <p:nvSpPr>
            <p:cNvPr id="12294" name="AutoShape 5"/>
            <p:cNvSpPr>
              <a:spLocks noChangeArrowheads="1"/>
            </p:cNvSpPr>
            <p:nvPr/>
          </p:nvSpPr>
          <p:spPr bwMode="auto">
            <a:xfrm>
              <a:off x="1008" y="1776"/>
              <a:ext cx="624" cy="960"/>
            </a:xfrm>
            <a:prstGeom prst="can">
              <a:avLst>
                <a:gd name="adj" fmla="val 384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 flipV="1">
              <a:off x="1392" y="13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392" y="1392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1968" y="192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1632" y="19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0"/>
            <p:cNvSpPr>
              <a:spLocks noChangeShapeType="1"/>
            </p:cNvSpPr>
            <p:nvPr/>
          </p:nvSpPr>
          <p:spPr bwMode="auto">
            <a:xfrm>
              <a:off x="1632" y="26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Freeform 11"/>
            <p:cNvSpPr>
              <a:spLocks/>
            </p:cNvSpPr>
            <p:nvPr/>
          </p:nvSpPr>
          <p:spPr bwMode="auto">
            <a:xfrm>
              <a:off x="2160" y="2016"/>
              <a:ext cx="96" cy="381"/>
            </a:xfrm>
            <a:custGeom>
              <a:avLst/>
              <a:gdLst>
                <a:gd name="T0" fmla="*/ 0 w 256"/>
                <a:gd name="T1" fmla="*/ 0 h 928"/>
                <a:gd name="T2" fmla="*/ 0 w 256"/>
                <a:gd name="T3" fmla="*/ 0 h 928"/>
                <a:gd name="T4" fmla="*/ 0 w 256"/>
                <a:gd name="T5" fmla="*/ 0 h 928"/>
                <a:gd name="T6" fmla="*/ 0 w 256"/>
                <a:gd name="T7" fmla="*/ 0 h 928"/>
                <a:gd name="T8" fmla="*/ 0 w 256"/>
                <a:gd name="T9" fmla="*/ 0 h 9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928"/>
                <a:gd name="T17" fmla="*/ 256 w 256"/>
                <a:gd name="T18" fmla="*/ 928 h 9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928">
                  <a:moveTo>
                    <a:pt x="0" y="584"/>
                  </a:moveTo>
                  <a:cubicBezTo>
                    <a:pt x="112" y="432"/>
                    <a:pt x="224" y="280"/>
                    <a:pt x="240" y="200"/>
                  </a:cubicBezTo>
                  <a:cubicBezTo>
                    <a:pt x="256" y="120"/>
                    <a:pt x="120" y="0"/>
                    <a:pt x="96" y="104"/>
                  </a:cubicBezTo>
                  <a:cubicBezTo>
                    <a:pt x="72" y="208"/>
                    <a:pt x="80" y="720"/>
                    <a:pt x="96" y="824"/>
                  </a:cubicBezTo>
                  <a:cubicBezTo>
                    <a:pt x="112" y="928"/>
                    <a:pt x="152" y="828"/>
                    <a:pt x="192" y="7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Text Box 12"/>
            <p:cNvSpPr txBox="1">
              <a:spLocks noChangeArrowheads="1"/>
            </p:cNvSpPr>
            <p:nvPr/>
          </p:nvSpPr>
          <p:spPr bwMode="auto">
            <a:xfrm>
              <a:off x="2400" y="1152"/>
              <a:ext cx="144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1m</a:t>
              </a:r>
              <a:r>
                <a:rPr lang="en-US" sz="24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2302" name="Text Box 13"/>
            <p:cNvSpPr txBox="1">
              <a:spLocks noChangeArrowheads="1"/>
            </p:cNvSpPr>
            <p:nvPr/>
          </p:nvSpPr>
          <p:spPr bwMode="auto">
            <a:xfrm>
              <a:off x="2352" y="2064"/>
              <a:ext cx="161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Chiều dài 1m</a:t>
              </a:r>
            </a:p>
          </p:txBody>
        </p:sp>
      </p:grp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235672" y="838200"/>
            <a:ext cx="89360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1m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1m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eaLnBrk="0" hangingPunct="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 Ωm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8534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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(ở 20</a:t>
            </a:r>
            <a:r>
              <a:rPr lang="en-US" sz="3200" b="1" u="sng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C): </a:t>
            </a:r>
          </a:p>
        </p:txBody>
      </p:sp>
      <p:graphicFrame>
        <p:nvGraphicFramePr>
          <p:cNvPr id="203854" name="Group 78"/>
          <p:cNvGraphicFramePr>
            <a:graphicFrameLocks noGrp="1"/>
          </p:cNvGraphicFramePr>
          <p:nvPr/>
        </p:nvGraphicFramePr>
        <p:xfrm>
          <a:off x="990600" y="1524000"/>
          <a:ext cx="7648575" cy="4013202"/>
        </p:xfrm>
        <a:graphic>
          <a:graphicData uri="http://schemas.openxmlformats.org/drawingml/2006/table">
            <a:tbl>
              <a:tblPr/>
              <a:tblGrid>
                <a:gridCol w="1932271"/>
                <a:gridCol w="1771249"/>
                <a:gridCol w="2173806"/>
                <a:gridCol w="1771249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Kim loại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Hợp kim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Nikêlin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Manganin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Constantan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Vônfram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Nicrom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</a:p>
                  </a:txBody>
                  <a:tcPr marL="91438" marR="914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12,0.10</a:t>
                      </a:r>
                      <a:r>
                        <a:rPr kumimoji="0" lang="en-US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352" name="Object 2"/>
          <p:cNvGraphicFramePr>
            <a:graphicFrameLocks noChangeAspect="1"/>
          </p:cNvGraphicFramePr>
          <p:nvPr/>
        </p:nvGraphicFramePr>
        <p:xfrm>
          <a:off x="3076575" y="1711325"/>
          <a:ext cx="446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3" imgW="152268" imgH="164957" progId="">
                  <p:embed/>
                </p:oleObj>
              </mc:Choice>
              <mc:Fallback>
                <p:oleObj name="Equation" r:id="rId3" imgW="152268" imgH="16495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1325"/>
                        <a:ext cx="446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3" name="Object 3"/>
          <p:cNvGraphicFramePr>
            <a:graphicFrameLocks noChangeAspect="1"/>
          </p:cNvGraphicFramePr>
          <p:nvPr/>
        </p:nvGraphicFramePr>
        <p:xfrm>
          <a:off x="6775450" y="1647825"/>
          <a:ext cx="446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Equation" r:id="rId5" imgW="152268" imgH="164957" progId="">
                  <p:embed/>
                </p:oleObj>
              </mc:Choice>
              <mc:Fallback>
                <p:oleObj name="Equation" r:id="rId5" imgW="152268" imgH="164957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1647825"/>
                        <a:ext cx="4460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4" name="Object 4"/>
          <p:cNvGraphicFramePr>
            <a:graphicFrameLocks noChangeAspect="1"/>
          </p:cNvGraphicFramePr>
          <p:nvPr/>
        </p:nvGraphicFramePr>
        <p:xfrm>
          <a:off x="3429000" y="1728788"/>
          <a:ext cx="925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Equation" r:id="rId7" imgW="380835" imgH="203112" progId="">
                  <p:embed/>
                </p:oleObj>
              </mc:Choice>
              <mc:Fallback>
                <p:oleObj name="Equation" r:id="rId7" imgW="380835" imgH="20311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28788"/>
                        <a:ext cx="9255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55" name="Object 5"/>
          <p:cNvGraphicFramePr>
            <a:graphicFrameLocks noChangeAspect="1"/>
          </p:cNvGraphicFramePr>
          <p:nvPr/>
        </p:nvGraphicFramePr>
        <p:xfrm>
          <a:off x="7239000" y="1647825"/>
          <a:ext cx="9255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9" imgW="380835" imgH="203112" progId="">
                  <p:embed/>
                </p:oleObj>
              </mc:Choice>
              <mc:Fallback>
                <p:oleObj name="Equation" r:id="rId9" imgW="380835" imgH="20311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647825"/>
                        <a:ext cx="92551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5867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7"/>
          <p:cNvSpPr>
            <a:spLocks noChangeArrowheads="1"/>
          </p:cNvSpPr>
          <p:nvPr/>
        </p:nvSpPr>
        <p:spPr bwMode="auto">
          <a:xfrm>
            <a:off x="304800" y="381000"/>
            <a:ext cx="3929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78647"/>
              </p:ext>
            </p:extLst>
          </p:nvPr>
        </p:nvGraphicFramePr>
        <p:xfrm>
          <a:off x="1143000" y="3429000"/>
          <a:ext cx="1567564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3" imgW="609600" imgH="469900" progId="">
                  <p:embed/>
                </p:oleObj>
              </mc:Choice>
              <mc:Fallback>
                <p:oleObj name="Equation" r:id="rId3" imgW="609600" imgH="4699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1567564" cy="1397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611880" y="3276601"/>
            <a:ext cx="5074920" cy="1938992"/>
            <a:chOff x="-243838" y="4288558"/>
            <a:chExt cx="5864217" cy="1938194"/>
          </a:xfrm>
        </p:grpSpPr>
        <p:sp>
          <p:nvSpPr>
            <p:cNvPr id="15373" name="Rectangle 14"/>
            <p:cNvSpPr>
              <a:spLocks noChangeArrowheads="1"/>
            </p:cNvSpPr>
            <p:nvPr/>
          </p:nvSpPr>
          <p:spPr bwMode="auto">
            <a:xfrm>
              <a:off x="-14905" y="4288558"/>
              <a:ext cx="5635284" cy="1938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l-GR" sz="3000" dirty="0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suất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m)</a:t>
              </a:r>
            </a:p>
            <a:p>
              <a:pPr algn="just" eaLnBrk="0" hangingPunct="0"/>
              <a:r>
                <a:rPr lang="en-US" sz="3000" dirty="0">
                  <a:latin typeface="VNI-Commerce" pitchFamily="2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: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chiều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dài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dây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dẫn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(m)</a:t>
              </a:r>
            </a:p>
            <a:p>
              <a:pPr algn="just" eaLnBrk="0" hangingPunct="0"/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S: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tiết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diện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dây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dẫn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(m</a:t>
              </a:r>
              <a:r>
                <a:rPr lang="en-US" sz="3000" baseline="30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2 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  <a:p>
              <a:pPr algn="just" eaLnBrk="0" hangingPunct="0"/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R: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điện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trở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dây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dẫn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()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eft Brace 21"/>
            <p:cNvSpPr/>
            <p:nvPr/>
          </p:nvSpPr>
          <p:spPr>
            <a:xfrm flipH="1">
              <a:off x="-243838" y="4364726"/>
              <a:ext cx="52830" cy="1599542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/>
            </a:p>
          </p:txBody>
        </p:sp>
      </p:grpSp>
      <p:graphicFrame>
        <p:nvGraphicFramePr>
          <p:cNvPr id="153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80886"/>
              </p:ext>
            </p:extLst>
          </p:nvPr>
        </p:nvGraphicFramePr>
        <p:xfrm>
          <a:off x="0" y="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5" imgW="114102" imgH="177492" progId="">
                  <p:embed/>
                </p:oleObj>
              </mc:Choice>
              <mc:Fallback>
                <p:oleObj name="Equation" r:id="rId5" imgW="114102" imgH="177492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0" y="1174934"/>
            <a:ext cx="8763000" cy="1569660"/>
            <a:chOff x="485176" y="4001072"/>
            <a:chExt cx="4191000" cy="1187769"/>
          </a:xfrm>
        </p:grpSpPr>
        <p:sp>
          <p:nvSpPr>
            <p:cNvPr id="15371" name="Rectangle 19"/>
            <p:cNvSpPr>
              <a:spLocks noChangeArrowheads="1"/>
            </p:cNvSpPr>
            <p:nvPr/>
          </p:nvSpPr>
          <p:spPr bwMode="auto">
            <a:xfrm>
              <a:off x="485176" y="4001072"/>
              <a:ext cx="4191000" cy="118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just" eaLnBrk="0" hangingPunct="0"/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dẫn,tỉ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thuận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dài,tỉ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nghịch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S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.          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37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8183190"/>
                </p:ext>
              </p:extLst>
            </p:nvPr>
          </p:nvGraphicFramePr>
          <p:xfrm>
            <a:off x="3094667" y="4493357"/>
            <a:ext cx="466090" cy="310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0" name="Equation" r:id="rId7" imgW="114151" imgH="164885" progId="Equation.DSMT4">
                    <p:embed/>
                  </p:oleObj>
                </mc:Choice>
                <mc:Fallback>
                  <p:oleObj name="Equation" r:id="rId7" imgW="114151" imgH="164885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4667" y="4493357"/>
                          <a:ext cx="466090" cy="3101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</TotalTime>
  <Words>846</Words>
  <Application>Microsoft Office PowerPoint</Application>
  <PresentationFormat>On-screen Show (4:3)</PresentationFormat>
  <Paragraphs>115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VNI-Commerce</vt:lpstr>
      <vt:lpstr>Wingdings</vt:lpstr>
      <vt:lpstr>Wingdings 2</vt:lpstr>
      <vt:lpstr>Retrospect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38</cp:revision>
  <dcterms:created xsi:type="dcterms:W3CDTF">2020-09-23T11:06:53Z</dcterms:created>
  <dcterms:modified xsi:type="dcterms:W3CDTF">2020-10-04T07:41:40Z</dcterms:modified>
</cp:coreProperties>
</file>