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71" r:id="rId4"/>
    <p:sldId id="266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75" r:id="rId14"/>
    <p:sldId id="276" r:id="rId15"/>
    <p:sldId id="264" r:id="rId16"/>
    <p:sldId id="265" r:id="rId17"/>
    <p:sldId id="277" r:id="rId18"/>
    <p:sldId id="278" r:id="rId19"/>
    <p:sldId id="268" r:id="rId20"/>
    <p:sldId id="279" r:id="rId21"/>
    <p:sldId id="26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C0E1-4643-4616-8B79-63246EC11EA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38959-C2D8-4F94-8306-85133B1AA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8CC34-F654-4D70-A557-C9A8883BCD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781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38959-C2D8-4F94-8306-85133B1AA82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6A420-6DDE-4905-A55B-35DAB13793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74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2BD2-820B-4655-8C9A-CB46E47C875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trang trí spa thư giãn cây trúc, đàn cá, suối nước 21115 -  123Design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0" y="838200"/>
            <a:ext cx="8734425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THẦY CÔ GIÁ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ĐẾN DỰ GIỜ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9624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VẬT LÝ 9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hững hình nền Powerpoint màu xanh lá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80013"/>
            <a:ext cx="8940800" cy="11855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ổn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1295400"/>
            <a:ext cx="8980713" cy="5218627"/>
            <a:chOff x="4953000" y="1524000"/>
            <a:chExt cx="4038600" cy="4038600"/>
          </a:xfrm>
        </p:grpSpPr>
        <p:pic>
          <p:nvPicPr>
            <p:cNvPr id="5" name="Picture 14" descr="C:\Users\Admins\Desktop\tải xuố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0"/>
              <a:ext cx="403860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8001000" y="2514600"/>
              <a:ext cx="838200" cy="19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13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ỔN ÁP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hoa đào hồng vector - Free.Vector6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1871" cy="6858000"/>
          </a:xfrm>
          <a:prstGeom prst="rect">
            <a:avLst/>
          </a:prstGeom>
          <a:noFill/>
        </p:spPr>
      </p:pic>
      <p:pic>
        <p:nvPicPr>
          <p:cNvPr id="3" name="Picture 7" descr="Dau ho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601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85801" y="30898"/>
            <a:ext cx="8458200" cy="1666555"/>
          </a:xfrm>
          <a:prstGeom prst="cloudCallout">
            <a:avLst>
              <a:gd name="adj1" fmla="val -59905"/>
              <a:gd name="adj2" fmla="val 49041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C3:Một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867966"/>
            <a:ext cx="9144000" cy="1062439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971800"/>
            <a:ext cx="8778984" cy="10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bóng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4038600"/>
            <a:ext cx="9144000" cy="155488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5638800"/>
            <a:ext cx="9144000" cy="10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bếp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lúc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3200" b="1" dirty="0" err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nền Thời Trang Hoa Tươi Vẽ Tay Banner Hoa Chất Liệu Hoa, Nền, Tươi,  Hồng Background Vector để tải xuống miễn phí -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77"/>
          <p:cNvSpPr>
            <a:spLocks noChangeArrowheads="1"/>
          </p:cNvSpPr>
          <p:nvPr/>
        </p:nvSpPr>
        <p:spPr bwMode="auto">
          <a:xfrm>
            <a:off x="189512" y="266185"/>
            <a:ext cx="8954487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</a:rPr>
              <a:t>II. CÔNG THỨC TÍNH CÔNG SUẤT ĐIỆN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9514" y="839850"/>
            <a:ext cx="3239486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Thí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nghiệm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6756" y="1663893"/>
            <a:ext cx="8997244" cy="442105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12.2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6V- 5W.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6V-3W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447800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1652" y="3895726"/>
            <a:ext cx="1546622" cy="962025"/>
            <a:chOff x="1680" y="1728"/>
            <a:chExt cx="1299" cy="606"/>
          </a:xfrm>
        </p:grpSpPr>
        <p:sp>
          <p:nvSpPr>
            <p:cNvPr id="16531" name="Rectangle 5" descr="Narrow vertical"/>
            <p:cNvSpPr>
              <a:spLocks noChangeArrowheads="1"/>
            </p:cNvSpPr>
            <p:nvPr/>
          </p:nvSpPr>
          <p:spPr bwMode="auto">
            <a:xfrm>
              <a:off x="1881" y="2000"/>
              <a:ext cx="900" cy="212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2" name="Rectangle 6"/>
            <p:cNvSpPr>
              <a:spLocks noChangeArrowheads="1"/>
            </p:cNvSpPr>
            <p:nvPr/>
          </p:nvSpPr>
          <p:spPr bwMode="auto">
            <a:xfrm>
              <a:off x="1837" y="1940"/>
              <a:ext cx="44" cy="3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3" name="Rectangle 7"/>
            <p:cNvSpPr>
              <a:spLocks noChangeArrowheads="1"/>
            </p:cNvSpPr>
            <p:nvPr/>
          </p:nvSpPr>
          <p:spPr bwMode="auto">
            <a:xfrm>
              <a:off x="1837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4" name="Rectangle 8"/>
            <p:cNvSpPr>
              <a:spLocks noChangeArrowheads="1"/>
            </p:cNvSpPr>
            <p:nvPr/>
          </p:nvSpPr>
          <p:spPr bwMode="auto">
            <a:xfrm>
              <a:off x="1771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5" name="Rectangle 9"/>
            <p:cNvSpPr>
              <a:spLocks noChangeArrowheads="1"/>
            </p:cNvSpPr>
            <p:nvPr/>
          </p:nvSpPr>
          <p:spPr bwMode="auto">
            <a:xfrm>
              <a:off x="2781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6" name="Rectangle 10"/>
            <p:cNvSpPr>
              <a:spLocks noChangeArrowheads="1"/>
            </p:cNvSpPr>
            <p:nvPr/>
          </p:nvSpPr>
          <p:spPr bwMode="auto">
            <a:xfrm>
              <a:off x="2825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7" name="Rectangle 11"/>
            <p:cNvSpPr>
              <a:spLocks noChangeArrowheads="1"/>
            </p:cNvSpPr>
            <p:nvPr/>
          </p:nvSpPr>
          <p:spPr bwMode="auto">
            <a:xfrm>
              <a:off x="1807" y="1879"/>
              <a:ext cx="1054" cy="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8" name="AutoShape 12"/>
            <p:cNvSpPr>
              <a:spLocks noChangeArrowheads="1"/>
            </p:cNvSpPr>
            <p:nvPr/>
          </p:nvSpPr>
          <p:spPr bwMode="auto">
            <a:xfrm>
              <a:off x="2276" y="1879"/>
              <a:ext cx="88" cy="2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8 w 21600"/>
                <a:gd name="T13" fmla="*/ 4483 h 21600"/>
                <a:gd name="T14" fmla="*/ 17182 w 21600"/>
                <a:gd name="T15" fmla="*/ 17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9" name="Line 13"/>
            <p:cNvSpPr>
              <a:spLocks noChangeShapeType="1"/>
            </p:cNvSpPr>
            <p:nvPr/>
          </p:nvSpPr>
          <p:spPr bwMode="auto">
            <a:xfrm>
              <a:off x="2342" y="1910"/>
              <a:ext cx="63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Rectangle 14"/>
            <p:cNvSpPr>
              <a:spLocks noChangeArrowheads="1"/>
            </p:cNvSpPr>
            <p:nvPr/>
          </p:nvSpPr>
          <p:spPr bwMode="auto">
            <a:xfrm>
              <a:off x="1793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41" name="Rectangle 15"/>
            <p:cNvSpPr>
              <a:spLocks noChangeArrowheads="1"/>
            </p:cNvSpPr>
            <p:nvPr/>
          </p:nvSpPr>
          <p:spPr bwMode="auto">
            <a:xfrm>
              <a:off x="2825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42" name="Line 16"/>
            <p:cNvSpPr>
              <a:spLocks noChangeShapeType="1"/>
            </p:cNvSpPr>
            <p:nvPr/>
          </p:nvSpPr>
          <p:spPr bwMode="auto">
            <a:xfrm>
              <a:off x="2496" y="1910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7"/>
            <p:cNvSpPr>
              <a:spLocks noChangeShapeType="1"/>
            </p:cNvSpPr>
            <p:nvPr/>
          </p:nvSpPr>
          <p:spPr bwMode="auto">
            <a:xfrm>
              <a:off x="1680" y="1941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8"/>
            <p:cNvSpPr>
              <a:spLocks noChangeShapeType="1"/>
            </p:cNvSpPr>
            <p:nvPr/>
          </p:nvSpPr>
          <p:spPr bwMode="auto">
            <a:xfrm>
              <a:off x="1680" y="1776"/>
              <a:ext cx="0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9"/>
            <p:cNvSpPr>
              <a:spLocks noChangeShapeType="1"/>
            </p:cNvSpPr>
            <p:nvPr/>
          </p:nvSpPr>
          <p:spPr bwMode="auto">
            <a:xfrm>
              <a:off x="1683" y="2165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Text Box 20"/>
            <p:cNvSpPr txBox="1">
              <a:spLocks noChangeArrowheads="1"/>
            </p:cNvSpPr>
            <p:nvPr/>
          </p:nvSpPr>
          <p:spPr bwMode="auto">
            <a:xfrm>
              <a:off x="2251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16547" name="Text Box 21"/>
            <p:cNvSpPr txBox="1">
              <a:spLocks noChangeArrowheads="1"/>
            </p:cNvSpPr>
            <p:nvPr/>
          </p:nvSpPr>
          <p:spPr bwMode="auto">
            <a:xfrm>
              <a:off x="1680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M</a:t>
              </a:r>
            </a:p>
          </p:txBody>
        </p:sp>
        <p:sp>
          <p:nvSpPr>
            <p:cNvPr id="16548" name="Text Box 22"/>
            <p:cNvSpPr txBox="1">
              <a:spLocks noChangeArrowheads="1"/>
            </p:cNvSpPr>
            <p:nvPr/>
          </p:nvSpPr>
          <p:spPr bwMode="auto">
            <a:xfrm>
              <a:off x="2844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N</a:t>
              </a:r>
            </a:p>
          </p:txBody>
        </p:sp>
        <p:sp>
          <p:nvSpPr>
            <p:cNvPr id="16549" name="Text Box 23"/>
            <p:cNvSpPr txBox="1">
              <a:spLocks noChangeArrowheads="1"/>
            </p:cNvSpPr>
            <p:nvPr/>
          </p:nvSpPr>
          <p:spPr bwMode="auto">
            <a:xfrm>
              <a:off x="1680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6550" name="Text Box 24"/>
            <p:cNvSpPr txBox="1">
              <a:spLocks noChangeArrowheads="1"/>
            </p:cNvSpPr>
            <p:nvPr/>
          </p:nvSpPr>
          <p:spPr bwMode="auto">
            <a:xfrm>
              <a:off x="2822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B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29300" y="1676401"/>
            <a:ext cx="685800" cy="533400"/>
            <a:chOff x="4752" y="2544"/>
            <a:chExt cx="576" cy="461"/>
          </a:xfrm>
        </p:grpSpPr>
        <p:sp>
          <p:nvSpPr>
            <p:cNvPr id="474138" name="Rectangle 26"/>
            <p:cNvSpPr>
              <a:spLocks noChangeArrowheads="1"/>
            </p:cNvSpPr>
            <p:nvPr/>
          </p:nvSpPr>
          <p:spPr bwMode="auto">
            <a:xfrm rot="16200000" flipH="1">
              <a:off x="4868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00A20"/>
                  </a:solidFill>
                  <a:latin typeface="Arial" charset="0"/>
                </a:rPr>
                <a:t>6V</a:t>
              </a:r>
            </a:p>
          </p:txBody>
        </p:sp>
        <p:sp>
          <p:nvSpPr>
            <p:cNvPr id="16528" name="Line 27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28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29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414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95402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000750" y="2590800"/>
            <a:ext cx="571500" cy="838200"/>
            <a:chOff x="4224" y="1680"/>
            <a:chExt cx="480" cy="528"/>
          </a:xfrm>
        </p:grpSpPr>
        <p:sp>
          <p:nvSpPr>
            <p:cNvPr id="16518" name="AutoShape 32" descr="Sand"/>
            <p:cNvSpPr>
              <a:spLocks noChangeArrowheads="1"/>
            </p:cNvSpPr>
            <p:nvPr/>
          </p:nvSpPr>
          <p:spPr bwMode="auto">
            <a:xfrm>
              <a:off x="4224" y="2064"/>
              <a:ext cx="480" cy="144"/>
            </a:xfrm>
            <a:prstGeom prst="can">
              <a:avLst>
                <a:gd name="adj" fmla="val 25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9" name="AutoShape 33"/>
            <p:cNvSpPr>
              <a:spLocks noChangeArrowheads="1"/>
            </p:cNvSpPr>
            <p:nvPr/>
          </p:nvSpPr>
          <p:spPr bwMode="auto">
            <a:xfrm>
              <a:off x="4281" y="2034"/>
              <a:ext cx="48" cy="48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4320" y="1680"/>
              <a:ext cx="348" cy="402"/>
              <a:chOff x="4320" y="2448"/>
              <a:chExt cx="348" cy="402"/>
            </a:xfrm>
          </p:grpSpPr>
          <p:sp>
            <p:nvSpPr>
              <p:cNvPr id="16521" name="Oval 35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6522" name="AutoShape 36" descr="Narrow horizontal"/>
              <p:cNvSpPr>
                <a:spLocks noChangeArrowheads="1"/>
              </p:cNvSpPr>
              <p:nvPr/>
            </p:nvSpPr>
            <p:spPr bwMode="auto">
              <a:xfrm>
                <a:off x="4368" y="2676"/>
                <a:ext cx="192" cy="171"/>
              </a:xfrm>
              <a:prstGeom prst="can">
                <a:avLst>
                  <a:gd name="adj" fmla="val 25148"/>
                </a:avLst>
              </a:prstGeom>
              <a:pattFill prst="narHorz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6523" name="Line 37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Line 38"/>
              <p:cNvSpPr>
                <a:spLocks noChangeShapeType="1"/>
              </p:cNvSpPr>
              <p:nvPr/>
            </p:nvSpPr>
            <p:spPr bwMode="auto">
              <a:xfrm>
                <a:off x="4512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39"/>
              <p:cNvSpPr>
                <a:spLocks/>
              </p:cNvSpPr>
              <p:nvPr/>
            </p:nvSpPr>
            <p:spPr bwMode="auto">
              <a:xfrm>
                <a:off x="4407" y="2574"/>
                <a:ext cx="120" cy="56"/>
              </a:xfrm>
              <a:custGeom>
                <a:avLst/>
                <a:gdLst>
                  <a:gd name="T0" fmla="*/ 14 w 120"/>
                  <a:gd name="T1" fmla="*/ 56 h 56"/>
                  <a:gd name="T2" fmla="*/ 4 w 120"/>
                  <a:gd name="T3" fmla="*/ 28 h 56"/>
                  <a:gd name="T4" fmla="*/ 32 w 120"/>
                  <a:gd name="T5" fmla="*/ 19 h 56"/>
                  <a:gd name="T6" fmla="*/ 60 w 120"/>
                  <a:gd name="T7" fmla="*/ 0 h 56"/>
                  <a:gd name="T8" fmla="*/ 116 w 120"/>
                  <a:gd name="T9" fmla="*/ 19 h 56"/>
                  <a:gd name="T10" fmla="*/ 97 w 120"/>
                  <a:gd name="T11" fmla="*/ 19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56"/>
                  <a:gd name="T20" fmla="*/ 120 w 12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56">
                    <a:moveTo>
                      <a:pt x="14" y="56"/>
                    </a:moveTo>
                    <a:cubicBezTo>
                      <a:pt x="11" y="47"/>
                      <a:pt x="0" y="37"/>
                      <a:pt x="4" y="28"/>
                    </a:cubicBezTo>
                    <a:cubicBezTo>
                      <a:pt x="8" y="19"/>
                      <a:pt x="32" y="19"/>
                      <a:pt x="32" y="19"/>
                    </a:cubicBezTo>
                    <a:cubicBezTo>
                      <a:pt x="41" y="13"/>
                      <a:pt x="49" y="2"/>
                      <a:pt x="60" y="0"/>
                    </a:cubicBezTo>
                    <a:cubicBezTo>
                      <a:pt x="61" y="0"/>
                      <a:pt x="115" y="18"/>
                      <a:pt x="116" y="19"/>
                    </a:cubicBezTo>
                    <a:cubicBezTo>
                      <a:pt x="120" y="24"/>
                      <a:pt x="103" y="19"/>
                      <a:pt x="97" y="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AutoShape 40"/>
              <p:cNvSpPr>
                <a:spLocks noChangeArrowheads="1"/>
              </p:cNvSpPr>
              <p:nvPr/>
            </p:nvSpPr>
            <p:spPr bwMode="auto">
              <a:xfrm>
                <a:off x="4620" y="2802"/>
                <a:ext cx="48" cy="48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</p:grpSp>
      </p:grpSp>
      <p:sp>
        <p:nvSpPr>
          <p:cNvPr id="16391" name="Line 41"/>
          <p:cNvSpPr>
            <a:spLocks noChangeShapeType="1"/>
          </p:cNvSpPr>
          <p:nvPr/>
        </p:nvSpPr>
        <p:spPr bwMode="auto">
          <a:xfrm>
            <a:off x="5200650" y="1752600"/>
            <a:ext cx="8001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2" name="Line 42"/>
          <p:cNvSpPr>
            <a:spLocks noChangeShapeType="1"/>
          </p:cNvSpPr>
          <p:nvPr/>
        </p:nvSpPr>
        <p:spPr bwMode="auto">
          <a:xfrm flipV="1">
            <a:off x="6515100" y="3152775"/>
            <a:ext cx="9715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3" name="Text Box 43"/>
          <p:cNvSpPr txBox="1">
            <a:spLocks noChangeArrowheads="1"/>
          </p:cNvSpPr>
          <p:nvPr/>
        </p:nvSpPr>
        <p:spPr bwMode="auto">
          <a:xfrm>
            <a:off x="4400551" y="1143001"/>
            <a:ext cx="400050" cy="3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500"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486150" y="2438400"/>
            <a:ext cx="1714500" cy="1893888"/>
            <a:chOff x="480" y="1680"/>
            <a:chExt cx="1440" cy="1193"/>
          </a:xfrm>
        </p:grpSpPr>
        <p:sp>
          <p:nvSpPr>
            <p:cNvPr id="16477" name="Rectangle 45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8" name="AutoShape 46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Rectangle 47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0" name="Rectangle 48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1" name="Oval 49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2" name="Arc 50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Text Box 51"/>
            <p:cNvSpPr txBox="1">
              <a:spLocks noChangeArrowheads="1"/>
            </p:cNvSpPr>
            <p:nvPr/>
          </p:nvSpPr>
          <p:spPr bwMode="auto">
            <a:xfrm rot="19393140">
              <a:off x="773" y="1827"/>
              <a:ext cx="37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.VnTime" panose="020B7200000000000000" pitchFamily="34" charset="0"/>
                </a:rPr>
                <a:t>0,5</a:t>
              </a:r>
            </a:p>
          </p:txBody>
        </p:sp>
        <p:sp>
          <p:nvSpPr>
            <p:cNvPr id="16484" name="Line 52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53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54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55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56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57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58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59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60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61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62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63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64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65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66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67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Text Box 68"/>
            <p:cNvSpPr txBox="1">
              <a:spLocks noChangeArrowheads="1"/>
            </p:cNvSpPr>
            <p:nvPr/>
          </p:nvSpPr>
          <p:spPr bwMode="auto">
            <a:xfrm rot="17403252">
              <a:off x="589" y="2092"/>
              <a:ext cx="31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/>
                <a:t>0</a:t>
              </a:r>
              <a:endParaRPr lang="en-US" altLang="en-US" sz="1300">
                <a:latin typeface="Arial" panose="020B0604020202020204" pitchFamily="34" charset="0"/>
              </a:endParaRPr>
            </a:p>
          </p:txBody>
        </p:sp>
        <p:sp>
          <p:nvSpPr>
            <p:cNvPr id="16501" name="Text Box 69"/>
            <p:cNvSpPr txBox="1">
              <a:spLocks noChangeArrowheads="1"/>
            </p:cNvSpPr>
            <p:nvPr/>
          </p:nvSpPr>
          <p:spPr bwMode="auto">
            <a:xfrm rot="1500000">
              <a:off x="1218" y="1815"/>
              <a:ext cx="3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502" name="Text Box 70"/>
            <p:cNvSpPr txBox="1">
              <a:spLocks noChangeArrowheads="1"/>
            </p:cNvSpPr>
            <p:nvPr/>
          </p:nvSpPr>
          <p:spPr bwMode="auto">
            <a:xfrm rot="4500000">
              <a:off x="1480" y="2055"/>
              <a:ext cx="3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1,5</a:t>
              </a:r>
            </a:p>
          </p:txBody>
        </p:sp>
        <p:sp>
          <p:nvSpPr>
            <p:cNvPr id="16503" name="Text Box 71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6504" name="AutoShape 72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85" name="Rectangle 73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06" name="AutoShape 74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16515" name="Arc 76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0 w 42223"/>
                  <a:gd name="T1" fmla="*/ 0 h 21600"/>
                  <a:gd name="T2" fmla="*/ 0 w 42223"/>
                  <a:gd name="T3" fmla="*/ 0 h 21600"/>
                  <a:gd name="T4" fmla="*/ 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lnTo>
                      <a:pt x="42223" y="3121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Freeform 77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78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08" name="Oval 79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509" name="Oval 80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0" name="Oval 81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1" name="Text Box 82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6512" name="Text Box 83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6513" name="Text Box 84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700" b="1">
                  <a:solidFill>
                    <a:srgbClr val="FF0000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6514" name="Rectangle 85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 rot="20100127">
            <a:off x="3950493" y="3124200"/>
            <a:ext cx="704850" cy="635000"/>
            <a:chOff x="1680" y="1440"/>
            <a:chExt cx="592" cy="400"/>
          </a:xfrm>
        </p:grpSpPr>
        <p:sp>
          <p:nvSpPr>
            <p:cNvPr id="16474" name="Oval 87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75" name="Line 88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89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6" name="Line 90"/>
          <p:cNvSpPr>
            <a:spLocks noChangeShapeType="1"/>
          </p:cNvSpPr>
          <p:nvPr/>
        </p:nvSpPr>
        <p:spPr bwMode="auto">
          <a:xfrm>
            <a:off x="3257550" y="4191001"/>
            <a:ext cx="457200" cy="142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543550" y="3657600"/>
            <a:ext cx="1666875" cy="1822450"/>
            <a:chOff x="2592" y="1680"/>
            <a:chExt cx="1400" cy="1148"/>
          </a:xfrm>
        </p:grpSpPr>
        <p:sp>
          <p:nvSpPr>
            <p:cNvPr id="16414" name="Text Box 92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500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6415" name="Oval 93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16" name="Rectangle 94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7" name="Rectangle 95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8" name="Rectangle 96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9" name="Oval 97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20" name="Text Box 98"/>
            <p:cNvSpPr txBox="1">
              <a:spLocks noChangeArrowheads="1"/>
            </p:cNvSpPr>
            <p:nvPr/>
          </p:nvSpPr>
          <p:spPr bwMode="auto">
            <a:xfrm rot="810395">
              <a:off x="3547" y="1947"/>
              <a:ext cx="2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5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21" name="Oval 99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22" name="Arc 100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101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Text Box 102"/>
            <p:cNvSpPr txBox="1">
              <a:spLocks noChangeArrowheads="1"/>
            </p:cNvSpPr>
            <p:nvPr/>
          </p:nvSpPr>
          <p:spPr bwMode="auto">
            <a:xfrm rot="21133787">
              <a:off x="3156" y="1757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6425" name="Text Box 103"/>
            <p:cNvSpPr txBox="1">
              <a:spLocks noChangeArrowheads="1"/>
            </p:cNvSpPr>
            <p:nvPr/>
          </p:nvSpPr>
          <p:spPr bwMode="auto">
            <a:xfrm rot="20100000">
              <a:off x="2920" y="1820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2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26" name="Line 104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105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06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07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108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09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110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111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112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113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114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115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116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17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18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119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20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21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122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123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24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25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126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127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128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129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130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131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32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133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Text Box 134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0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57" name="Text Box 135"/>
            <p:cNvSpPr txBox="1">
              <a:spLocks noChangeArrowheads="1"/>
            </p:cNvSpPr>
            <p:nvPr/>
          </p:nvSpPr>
          <p:spPr bwMode="auto">
            <a:xfrm rot="19156839">
              <a:off x="2760" y="1948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58" name="Text Box 136"/>
            <p:cNvSpPr txBox="1">
              <a:spLocks noChangeArrowheads="1"/>
            </p:cNvSpPr>
            <p:nvPr/>
          </p:nvSpPr>
          <p:spPr bwMode="auto">
            <a:xfrm rot="3000000">
              <a:off x="3392" y="1783"/>
              <a:ext cx="30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4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59" name="Text Box 137"/>
            <p:cNvSpPr txBox="1">
              <a:spLocks noChangeArrowheads="1"/>
            </p:cNvSpPr>
            <p:nvPr/>
          </p:nvSpPr>
          <p:spPr bwMode="auto">
            <a:xfrm rot="4500000">
              <a:off x="3611" y="2087"/>
              <a:ext cx="30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6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60" name="Text Box 138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6461" name="AutoShape 139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Rectangle 140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63" name="Rectangle 141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64" name="Rectangle 142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65" name="AutoShape 143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Arc 144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Freeform 145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146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AutoShape 147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Oval 148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1" name="Oval 149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2" name="Text Box 150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6473" name="Text Box 151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6398" name="Line 152"/>
          <p:cNvSpPr>
            <a:spLocks noChangeShapeType="1"/>
          </p:cNvSpPr>
          <p:nvPr/>
        </p:nvSpPr>
        <p:spPr bwMode="auto">
          <a:xfrm flipV="1">
            <a:off x="4914901" y="3200400"/>
            <a:ext cx="1143000" cy="990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9" name="Line 153"/>
          <p:cNvSpPr>
            <a:spLocks noChangeShapeType="1"/>
          </p:cNvSpPr>
          <p:nvPr/>
        </p:nvSpPr>
        <p:spPr bwMode="auto">
          <a:xfrm>
            <a:off x="4914900" y="4157665"/>
            <a:ext cx="857250" cy="11763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0" name="Line 154"/>
          <p:cNvSpPr>
            <a:spLocks noChangeShapeType="1"/>
          </p:cNvSpPr>
          <p:nvPr/>
        </p:nvSpPr>
        <p:spPr bwMode="auto">
          <a:xfrm>
            <a:off x="6286501" y="1676400"/>
            <a:ext cx="12001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1" name="Line 155"/>
          <p:cNvSpPr>
            <a:spLocks noChangeShapeType="1"/>
          </p:cNvSpPr>
          <p:nvPr/>
        </p:nvSpPr>
        <p:spPr bwMode="auto">
          <a:xfrm flipH="1">
            <a:off x="7486650" y="16764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2" name="Line 156"/>
          <p:cNvSpPr>
            <a:spLocks noChangeShapeType="1"/>
          </p:cNvSpPr>
          <p:nvPr/>
        </p:nvSpPr>
        <p:spPr bwMode="auto">
          <a:xfrm>
            <a:off x="6972300" y="5300663"/>
            <a:ext cx="5143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3" name="Line 157"/>
          <p:cNvSpPr>
            <a:spLocks noChangeShapeType="1"/>
          </p:cNvSpPr>
          <p:nvPr/>
        </p:nvSpPr>
        <p:spPr bwMode="auto">
          <a:xfrm flipV="1">
            <a:off x="1771650" y="1662115"/>
            <a:ext cx="0" cy="24526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4" name="Line 158"/>
          <p:cNvSpPr>
            <a:spLocks noChangeShapeType="1"/>
          </p:cNvSpPr>
          <p:nvPr/>
        </p:nvSpPr>
        <p:spPr bwMode="auto">
          <a:xfrm flipH="1">
            <a:off x="1771650" y="1676400"/>
            <a:ext cx="26860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74272" name="Text Box 160"/>
          <p:cNvSpPr txBox="1">
            <a:spLocks noChangeArrowheads="1"/>
          </p:cNvSpPr>
          <p:nvPr/>
        </p:nvSpPr>
        <p:spPr bwMode="auto">
          <a:xfrm>
            <a:off x="1714500" y="457200"/>
            <a:ext cx="5295900" cy="631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i="1" dirty="0">
                <a:cs typeface="Times New Roman" pitchFamily="18" charset="0"/>
              </a:rPr>
              <a:t> a. </a:t>
            </a:r>
            <a:r>
              <a:rPr lang="en-US" altLang="en-US" sz="3600" b="1" i="1" dirty="0" err="1">
                <a:cs typeface="Times New Roman" pitchFamily="18" charset="0"/>
              </a:rPr>
              <a:t>Với</a:t>
            </a:r>
            <a:r>
              <a:rPr lang="en-US" altLang="en-US" sz="3600" b="1" i="1" dirty="0">
                <a:cs typeface="Times New Roman" pitchFamily="18" charset="0"/>
              </a:rPr>
              <a:t>  Đ1( 6V-5W)</a:t>
            </a:r>
          </a:p>
        </p:txBody>
      </p:sp>
      <p:grpSp>
        <p:nvGrpSpPr>
          <p:cNvPr id="10" name="Group 161"/>
          <p:cNvGrpSpPr>
            <a:grpSpLocks/>
          </p:cNvGrpSpPr>
          <p:nvPr/>
        </p:nvGrpSpPr>
        <p:grpSpPr bwMode="auto">
          <a:xfrm rot="20253300">
            <a:off x="6052925" y="4342171"/>
            <a:ext cx="704850" cy="635000"/>
            <a:chOff x="1680" y="1440"/>
            <a:chExt cx="592" cy="400"/>
          </a:xfrm>
        </p:grpSpPr>
        <p:sp>
          <p:nvSpPr>
            <p:cNvPr id="16411" name="Oval 162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12" name="Line 163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64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4277" name="Oval 165"/>
          <p:cNvSpPr>
            <a:spLocks noChangeArrowheads="1"/>
          </p:cNvSpPr>
          <p:nvPr/>
        </p:nvSpPr>
        <p:spPr bwMode="auto">
          <a:xfrm>
            <a:off x="5429250" y="1752600"/>
            <a:ext cx="1714500" cy="15240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</a:p>
        </p:txBody>
      </p:sp>
      <p:sp>
        <p:nvSpPr>
          <p:cNvPr id="474278" name="Text Box 166"/>
          <p:cNvSpPr txBox="1">
            <a:spLocks noChangeArrowheads="1"/>
          </p:cNvSpPr>
          <p:nvPr/>
        </p:nvSpPr>
        <p:spPr bwMode="auto">
          <a:xfrm>
            <a:off x="3657601" y="4572001"/>
            <a:ext cx="1388532" cy="569997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</a:ln>
          <a:extLst/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0,82A</a:t>
            </a:r>
          </a:p>
        </p:txBody>
      </p:sp>
      <p:sp>
        <p:nvSpPr>
          <p:cNvPr id="474279" name="Text Box 167"/>
          <p:cNvSpPr txBox="1">
            <a:spLocks noChangeArrowheads="1"/>
          </p:cNvSpPr>
          <p:nvPr/>
        </p:nvSpPr>
        <p:spPr bwMode="auto">
          <a:xfrm>
            <a:off x="6343650" y="2733675"/>
            <a:ext cx="857250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100">
                <a:latin typeface=".VnTime" panose="020B7200000000000000" pitchFamily="34" charset="0"/>
              </a:rPr>
              <a:t>6V-5W</a:t>
            </a:r>
          </a:p>
        </p:txBody>
      </p:sp>
      <p:sp>
        <p:nvSpPr>
          <p:cNvPr id="474284" name="Text Box 172"/>
          <p:cNvSpPr txBox="1">
            <a:spLocks noChangeArrowheads="1"/>
          </p:cNvSpPr>
          <p:nvPr/>
        </p:nvSpPr>
        <p:spPr bwMode="auto">
          <a:xfrm>
            <a:off x="6172200" y="5715000"/>
            <a:ext cx="628650" cy="53921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</a:rPr>
              <a:t>6V</a:t>
            </a:r>
          </a:p>
        </p:txBody>
      </p:sp>
    </p:spTree>
    <p:extLst>
      <p:ext uri="{BB962C8B-B14F-4D97-AF65-F5344CB8AC3E}">
        <p14:creationId xmlns="" xmlns:p14="http://schemas.microsoft.com/office/powerpoint/2010/main" val="1094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28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272" grpId="0" animBg="1"/>
      <p:bldP spid="474277" grpId="0" animBg="1"/>
      <p:bldP spid="474278" grpId="0" animBg="1"/>
      <p:bldP spid="474279" grpId="0"/>
      <p:bldP spid="4742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95400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71652" y="3743326"/>
            <a:ext cx="1546622" cy="962025"/>
            <a:chOff x="1680" y="1728"/>
            <a:chExt cx="1299" cy="606"/>
          </a:xfrm>
        </p:grpSpPr>
        <p:sp>
          <p:nvSpPr>
            <p:cNvPr id="17555" name="Rectangle 4" descr="Narrow vertical"/>
            <p:cNvSpPr>
              <a:spLocks noChangeArrowheads="1"/>
            </p:cNvSpPr>
            <p:nvPr/>
          </p:nvSpPr>
          <p:spPr bwMode="auto">
            <a:xfrm>
              <a:off x="1881" y="2000"/>
              <a:ext cx="900" cy="212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6" name="Rectangle 5"/>
            <p:cNvSpPr>
              <a:spLocks noChangeArrowheads="1"/>
            </p:cNvSpPr>
            <p:nvPr/>
          </p:nvSpPr>
          <p:spPr bwMode="auto">
            <a:xfrm>
              <a:off x="1837" y="1940"/>
              <a:ext cx="44" cy="3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7" name="Rectangle 6"/>
            <p:cNvSpPr>
              <a:spLocks noChangeArrowheads="1"/>
            </p:cNvSpPr>
            <p:nvPr/>
          </p:nvSpPr>
          <p:spPr bwMode="auto">
            <a:xfrm>
              <a:off x="1837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8" name="Rectangle 7"/>
            <p:cNvSpPr>
              <a:spLocks noChangeArrowheads="1"/>
            </p:cNvSpPr>
            <p:nvPr/>
          </p:nvSpPr>
          <p:spPr bwMode="auto">
            <a:xfrm>
              <a:off x="1771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9" name="Rectangle 8"/>
            <p:cNvSpPr>
              <a:spLocks noChangeArrowheads="1"/>
            </p:cNvSpPr>
            <p:nvPr/>
          </p:nvSpPr>
          <p:spPr bwMode="auto">
            <a:xfrm>
              <a:off x="2781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0" name="Rectangle 9"/>
            <p:cNvSpPr>
              <a:spLocks noChangeArrowheads="1"/>
            </p:cNvSpPr>
            <p:nvPr/>
          </p:nvSpPr>
          <p:spPr bwMode="auto">
            <a:xfrm>
              <a:off x="2825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1" name="Rectangle 10"/>
            <p:cNvSpPr>
              <a:spLocks noChangeArrowheads="1"/>
            </p:cNvSpPr>
            <p:nvPr/>
          </p:nvSpPr>
          <p:spPr bwMode="auto">
            <a:xfrm>
              <a:off x="1807" y="1879"/>
              <a:ext cx="1054" cy="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2" name="AutoShape 11"/>
            <p:cNvSpPr>
              <a:spLocks noChangeArrowheads="1"/>
            </p:cNvSpPr>
            <p:nvPr/>
          </p:nvSpPr>
          <p:spPr bwMode="auto">
            <a:xfrm>
              <a:off x="2276" y="1879"/>
              <a:ext cx="88" cy="2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8 w 21600"/>
                <a:gd name="T13" fmla="*/ 4483 h 21600"/>
                <a:gd name="T14" fmla="*/ 17182 w 21600"/>
                <a:gd name="T15" fmla="*/ 17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3" name="Line 12"/>
            <p:cNvSpPr>
              <a:spLocks noChangeShapeType="1"/>
            </p:cNvSpPr>
            <p:nvPr/>
          </p:nvSpPr>
          <p:spPr bwMode="auto">
            <a:xfrm>
              <a:off x="2342" y="1910"/>
              <a:ext cx="63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Rectangle 13"/>
            <p:cNvSpPr>
              <a:spLocks noChangeArrowheads="1"/>
            </p:cNvSpPr>
            <p:nvPr/>
          </p:nvSpPr>
          <p:spPr bwMode="auto">
            <a:xfrm>
              <a:off x="1793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5" name="Rectangle 14"/>
            <p:cNvSpPr>
              <a:spLocks noChangeArrowheads="1"/>
            </p:cNvSpPr>
            <p:nvPr/>
          </p:nvSpPr>
          <p:spPr bwMode="auto">
            <a:xfrm>
              <a:off x="2825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6" name="Line 15"/>
            <p:cNvSpPr>
              <a:spLocks noChangeShapeType="1"/>
            </p:cNvSpPr>
            <p:nvPr/>
          </p:nvSpPr>
          <p:spPr bwMode="auto">
            <a:xfrm>
              <a:off x="2496" y="1910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Line 16"/>
            <p:cNvSpPr>
              <a:spLocks noChangeShapeType="1"/>
            </p:cNvSpPr>
            <p:nvPr/>
          </p:nvSpPr>
          <p:spPr bwMode="auto">
            <a:xfrm>
              <a:off x="1680" y="1941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Line 17"/>
            <p:cNvSpPr>
              <a:spLocks noChangeShapeType="1"/>
            </p:cNvSpPr>
            <p:nvPr/>
          </p:nvSpPr>
          <p:spPr bwMode="auto">
            <a:xfrm>
              <a:off x="1680" y="1776"/>
              <a:ext cx="0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9" name="Line 18"/>
            <p:cNvSpPr>
              <a:spLocks noChangeShapeType="1"/>
            </p:cNvSpPr>
            <p:nvPr/>
          </p:nvSpPr>
          <p:spPr bwMode="auto">
            <a:xfrm>
              <a:off x="1683" y="2165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Text Box 19"/>
            <p:cNvSpPr txBox="1">
              <a:spLocks noChangeArrowheads="1"/>
            </p:cNvSpPr>
            <p:nvPr/>
          </p:nvSpPr>
          <p:spPr bwMode="auto">
            <a:xfrm>
              <a:off x="2251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17571" name="Text Box 20"/>
            <p:cNvSpPr txBox="1">
              <a:spLocks noChangeArrowheads="1"/>
            </p:cNvSpPr>
            <p:nvPr/>
          </p:nvSpPr>
          <p:spPr bwMode="auto">
            <a:xfrm>
              <a:off x="1680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M</a:t>
              </a:r>
            </a:p>
          </p:txBody>
        </p:sp>
        <p:sp>
          <p:nvSpPr>
            <p:cNvPr id="17572" name="Text Box 21"/>
            <p:cNvSpPr txBox="1">
              <a:spLocks noChangeArrowheads="1"/>
            </p:cNvSpPr>
            <p:nvPr/>
          </p:nvSpPr>
          <p:spPr bwMode="auto">
            <a:xfrm>
              <a:off x="2844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N</a:t>
              </a:r>
            </a:p>
          </p:txBody>
        </p:sp>
        <p:sp>
          <p:nvSpPr>
            <p:cNvPr id="17573" name="Text Box 22"/>
            <p:cNvSpPr txBox="1">
              <a:spLocks noChangeArrowheads="1"/>
            </p:cNvSpPr>
            <p:nvPr/>
          </p:nvSpPr>
          <p:spPr bwMode="auto">
            <a:xfrm>
              <a:off x="1680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7574" name="Text Box 23"/>
            <p:cNvSpPr txBox="1">
              <a:spLocks noChangeArrowheads="1"/>
            </p:cNvSpPr>
            <p:nvPr/>
          </p:nvSpPr>
          <p:spPr bwMode="auto">
            <a:xfrm>
              <a:off x="2822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B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29300" y="1524000"/>
            <a:ext cx="685800" cy="533400"/>
            <a:chOff x="4752" y="2544"/>
            <a:chExt cx="576" cy="461"/>
          </a:xfrm>
        </p:grpSpPr>
        <p:sp>
          <p:nvSpPr>
            <p:cNvPr id="475161" name="Rectangle 25"/>
            <p:cNvSpPr>
              <a:spLocks noChangeArrowheads="1"/>
            </p:cNvSpPr>
            <p:nvPr/>
          </p:nvSpPr>
          <p:spPr bwMode="auto">
            <a:xfrm rot="16200000" flipH="1">
              <a:off x="4868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00A20"/>
                  </a:solidFill>
                  <a:latin typeface="Arial" charset="0"/>
                </a:rPr>
                <a:t>6V</a:t>
              </a:r>
            </a:p>
          </p:txBody>
        </p:sp>
        <p:sp>
          <p:nvSpPr>
            <p:cNvPr id="17552" name="Line 26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Line 27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Line 28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51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143002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000750" y="2438400"/>
            <a:ext cx="571500" cy="838200"/>
            <a:chOff x="4224" y="1680"/>
            <a:chExt cx="480" cy="528"/>
          </a:xfrm>
        </p:grpSpPr>
        <p:sp>
          <p:nvSpPr>
            <p:cNvPr id="17542" name="AutoShape 31" descr="Sand"/>
            <p:cNvSpPr>
              <a:spLocks noChangeArrowheads="1"/>
            </p:cNvSpPr>
            <p:nvPr/>
          </p:nvSpPr>
          <p:spPr bwMode="auto">
            <a:xfrm>
              <a:off x="4224" y="2064"/>
              <a:ext cx="480" cy="144"/>
            </a:xfrm>
            <a:prstGeom prst="can">
              <a:avLst>
                <a:gd name="adj" fmla="val 25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43" name="AutoShape 32"/>
            <p:cNvSpPr>
              <a:spLocks noChangeArrowheads="1"/>
            </p:cNvSpPr>
            <p:nvPr/>
          </p:nvSpPr>
          <p:spPr bwMode="auto">
            <a:xfrm>
              <a:off x="4281" y="2034"/>
              <a:ext cx="48" cy="48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4320" y="1680"/>
              <a:ext cx="348" cy="402"/>
              <a:chOff x="4320" y="2448"/>
              <a:chExt cx="348" cy="402"/>
            </a:xfrm>
          </p:grpSpPr>
          <p:sp>
            <p:nvSpPr>
              <p:cNvPr id="17545" name="Oval 34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7546" name="AutoShape 35" descr="Narrow horizontal"/>
              <p:cNvSpPr>
                <a:spLocks noChangeArrowheads="1"/>
              </p:cNvSpPr>
              <p:nvPr/>
            </p:nvSpPr>
            <p:spPr bwMode="auto">
              <a:xfrm>
                <a:off x="4368" y="2676"/>
                <a:ext cx="192" cy="171"/>
              </a:xfrm>
              <a:prstGeom prst="can">
                <a:avLst>
                  <a:gd name="adj" fmla="val 25148"/>
                </a:avLst>
              </a:prstGeom>
              <a:pattFill prst="narHorz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7547" name="Line 36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37"/>
              <p:cNvSpPr>
                <a:spLocks noChangeShapeType="1"/>
              </p:cNvSpPr>
              <p:nvPr/>
            </p:nvSpPr>
            <p:spPr bwMode="auto">
              <a:xfrm>
                <a:off x="4512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8"/>
              <p:cNvSpPr>
                <a:spLocks/>
              </p:cNvSpPr>
              <p:nvPr/>
            </p:nvSpPr>
            <p:spPr bwMode="auto">
              <a:xfrm>
                <a:off x="4407" y="2574"/>
                <a:ext cx="120" cy="56"/>
              </a:xfrm>
              <a:custGeom>
                <a:avLst/>
                <a:gdLst>
                  <a:gd name="T0" fmla="*/ 14 w 120"/>
                  <a:gd name="T1" fmla="*/ 56 h 56"/>
                  <a:gd name="T2" fmla="*/ 4 w 120"/>
                  <a:gd name="T3" fmla="*/ 28 h 56"/>
                  <a:gd name="T4" fmla="*/ 32 w 120"/>
                  <a:gd name="T5" fmla="*/ 19 h 56"/>
                  <a:gd name="T6" fmla="*/ 60 w 120"/>
                  <a:gd name="T7" fmla="*/ 0 h 56"/>
                  <a:gd name="T8" fmla="*/ 116 w 120"/>
                  <a:gd name="T9" fmla="*/ 19 h 56"/>
                  <a:gd name="T10" fmla="*/ 97 w 120"/>
                  <a:gd name="T11" fmla="*/ 19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56"/>
                  <a:gd name="T20" fmla="*/ 120 w 12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56">
                    <a:moveTo>
                      <a:pt x="14" y="56"/>
                    </a:moveTo>
                    <a:cubicBezTo>
                      <a:pt x="11" y="47"/>
                      <a:pt x="0" y="37"/>
                      <a:pt x="4" y="28"/>
                    </a:cubicBezTo>
                    <a:cubicBezTo>
                      <a:pt x="8" y="19"/>
                      <a:pt x="32" y="19"/>
                      <a:pt x="32" y="19"/>
                    </a:cubicBezTo>
                    <a:cubicBezTo>
                      <a:pt x="41" y="13"/>
                      <a:pt x="49" y="2"/>
                      <a:pt x="60" y="0"/>
                    </a:cubicBezTo>
                    <a:cubicBezTo>
                      <a:pt x="61" y="0"/>
                      <a:pt x="115" y="18"/>
                      <a:pt x="116" y="19"/>
                    </a:cubicBezTo>
                    <a:cubicBezTo>
                      <a:pt x="120" y="24"/>
                      <a:pt x="103" y="19"/>
                      <a:pt x="97" y="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AutoShape 39"/>
              <p:cNvSpPr>
                <a:spLocks noChangeArrowheads="1"/>
              </p:cNvSpPr>
              <p:nvPr/>
            </p:nvSpPr>
            <p:spPr bwMode="auto">
              <a:xfrm>
                <a:off x="4620" y="2802"/>
                <a:ext cx="48" cy="48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</p:grpSp>
      </p:grpSp>
      <p:sp>
        <p:nvSpPr>
          <p:cNvPr id="17415" name="Line 40"/>
          <p:cNvSpPr>
            <a:spLocks noChangeShapeType="1"/>
          </p:cNvSpPr>
          <p:nvPr/>
        </p:nvSpPr>
        <p:spPr bwMode="auto">
          <a:xfrm>
            <a:off x="5200650" y="1600200"/>
            <a:ext cx="8001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16" name="Line 41"/>
          <p:cNvSpPr>
            <a:spLocks noChangeShapeType="1"/>
          </p:cNvSpPr>
          <p:nvPr/>
        </p:nvSpPr>
        <p:spPr bwMode="auto">
          <a:xfrm flipV="1">
            <a:off x="6515100" y="3000375"/>
            <a:ext cx="9715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17" name="Text Box 42"/>
          <p:cNvSpPr txBox="1">
            <a:spLocks noChangeArrowheads="1"/>
          </p:cNvSpPr>
          <p:nvPr/>
        </p:nvSpPr>
        <p:spPr bwMode="auto">
          <a:xfrm>
            <a:off x="4572000" y="1524002"/>
            <a:ext cx="400050" cy="3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500"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486150" y="2286000"/>
            <a:ext cx="1714500" cy="1893888"/>
            <a:chOff x="480" y="1680"/>
            <a:chExt cx="1440" cy="1193"/>
          </a:xfrm>
        </p:grpSpPr>
        <p:sp>
          <p:nvSpPr>
            <p:cNvPr id="17501" name="Rectangle 44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2" name="AutoShape 45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3" name="Rectangle 46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4" name="Rectangle 47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5" name="Oval 48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6" name="Arc 49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7" name="Text Box 50"/>
            <p:cNvSpPr txBox="1">
              <a:spLocks noChangeArrowheads="1"/>
            </p:cNvSpPr>
            <p:nvPr/>
          </p:nvSpPr>
          <p:spPr bwMode="auto">
            <a:xfrm rot="19393140">
              <a:off x="773" y="1827"/>
              <a:ext cx="37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.VnTime" panose="020B7200000000000000" pitchFamily="34" charset="0"/>
                </a:rPr>
                <a:t>0,5</a:t>
              </a:r>
            </a:p>
          </p:txBody>
        </p:sp>
        <p:sp>
          <p:nvSpPr>
            <p:cNvPr id="17508" name="Line 51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52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53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Line 54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55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56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Line 57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58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59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60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61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62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63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64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65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66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Text Box 67"/>
            <p:cNvSpPr txBox="1">
              <a:spLocks noChangeArrowheads="1"/>
            </p:cNvSpPr>
            <p:nvPr/>
          </p:nvSpPr>
          <p:spPr bwMode="auto">
            <a:xfrm rot="17403252">
              <a:off x="589" y="2092"/>
              <a:ext cx="31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/>
                <a:t>0</a:t>
              </a:r>
              <a:endParaRPr lang="en-US" altLang="en-US" sz="1300">
                <a:latin typeface="Arial" panose="020B0604020202020204" pitchFamily="34" charset="0"/>
              </a:endParaRPr>
            </a:p>
          </p:txBody>
        </p:sp>
        <p:sp>
          <p:nvSpPr>
            <p:cNvPr id="17525" name="Text Box 68"/>
            <p:cNvSpPr txBox="1">
              <a:spLocks noChangeArrowheads="1"/>
            </p:cNvSpPr>
            <p:nvPr/>
          </p:nvSpPr>
          <p:spPr bwMode="auto">
            <a:xfrm rot="1500000">
              <a:off x="1218" y="1815"/>
              <a:ext cx="3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526" name="Text Box 69"/>
            <p:cNvSpPr txBox="1">
              <a:spLocks noChangeArrowheads="1"/>
            </p:cNvSpPr>
            <p:nvPr/>
          </p:nvSpPr>
          <p:spPr bwMode="auto">
            <a:xfrm rot="4500000">
              <a:off x="1480" y="2055"/>
              <a:ext cx="3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1,5</a:t>
              </a:r>
            </a:p>
          </p:txBody>
        </p:sp>
        <p:sp>
          <p:nvSpPr>
            <p:cNvPr id="17527" name="Text Box 70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7528" name="AutoShape 71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208" name="Rectangle 72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30" name="AutoShape 73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17539" name="Arc 75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0 w 42223"/>
                  <a:gd name="T1" fmla="*/ 0 h 21600"/>
                  <a:gd name="T2" fmla="*/ 0 w 42223"/>
                  <a:gd name="T3" fmla="*/ 0 h 21600"/>
                  <a:gd name="T4" fmla="*/ 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lnTo>
                      <a:pt x="42223" y="3121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Freeform 76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77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32" name="Oval 78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533" name="Oval 79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34" name="Oval 80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35" name="Text Box 81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7536" name="Text Box 82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537" name="Text Box 83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700" b="1">
                  <a:solidFill>
                    <a:srgbClr val="FF0000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7538" name="Rectangle 84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5"/>
          <p:cNvGrpSpPr>
            <a:grpSpLocks/>
          </p:cNvGrpSpPr>
          <p:nvPr/>
        </p:nvGrpSpPr>
        <p:grpSpPr bwMode="auto">
          <a:xfrm rot="20625345">
            <a:off x="3947045" y="2997692"/>
            <a:ext cx="711994" cy="609600"/>
            <a:chOff x="1674" y="1456"/>
            <a:chExt cx="598" cy="384"/>
          </a:xfrm>
        </p:grpSpPr>
        <p:sp>
          <p:nvSpPr>
            <p:cNvPr id="17498" name="Oval 86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99" name="Line 87"/>
            <p:cNvSpPr>
              <a:spLocks noChangeShapeType="1"/>
            </p:cNvSpPr>
            <p:nvPr/>
          </p:nvSpPr>
          <p:spPr bwMode="auto">
            <a:xfrm flipH="1" flipV="1">
              <a:off x="1674" y="1456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88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Line 89"/>
          <p:cNvSpPr>
            <a:spLocks noChangeShapeType="1"/>
          </p:cNvSpPr>
          <p:nvPr/>
        </p:nvSpPr>
        <p:spPr bwMode="auto">
          <a:xfrm>
            <a:off x="3257550" y="4038601"/>
            <a:ext cx="457200" cy="142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5561410" y="3505200"/>
            <a:ext cx="1666875" cy="1822450"/>
            <a:chOff x="2592" y="1680"/>
            <a:chExt cx="1400" cy="1148"/>
          </a:xfrm>
        </p:grpSpPr>
        <p:sp>
          <p:nvSpPr>
            <p:cNvPr id="17438" name="Text Box 91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500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7439" name="Oval 92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40" name="Rectangle 93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1" name="Rectangle 94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2" name="Rectangle 95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3" name="Oval 96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4" name="Text Box 97"/>
            <p:cNvSpPr txBox="1">
              <a:spLocks noChangeArrowheads="1"/>
            </p:cNvSpPr>
            <p:nvPr/>
          </p:nvSpPr>
          <p:spPr bwMode="auto">
            <a:xfrm rot="810395">
              <a:off x="3547" y="1947"/>
              <a:ext cx="2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5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45" name="Oval 98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6" name="Arc 99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Line 100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Text Box 101"/>
            <p:cNvSpPr txBox="1">
              <a:spLocks noChangeArrowheads="1"/>
            </p:cNvSpPr>
            <p:nvPr/>
          </p:nvSpPr>
          <p:spPr bwMode="auto">
            <a:xfrm rot="21133787">
              <a:off x="3156" y="1757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449" name="Text Box 102"/>
            <p:cNvSpPr txBox="1">
              <a:spLocks noChangeArrowheads="1"/>
            </p:cNvSpPr>
            <p:nvPr/>
          </p:nvSpPr>
          <p:spPr bwMode="auto">
            <a:xfrm rot="20100000">
              <a:off x="2920" y="1820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2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50" name="Line 103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04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05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06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07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108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109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110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111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112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113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114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115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116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117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118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119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120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121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122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123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124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125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126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127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128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129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130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131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132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Text Box 133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0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1" name="Text Box 134"/>
            <p:cNvSpPr txBox="1">
              <a:spLocks noChangeArrowheads="1"/>
            </p:cNvSpPr>
            <p:nvPr/>
          </p:nvSpPr>
          <p:spPr bwMode="auto">
            <a:xfrm rot="19156839">
              <a:off x="2760" y="1948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482" name="Text Box 135"/>
            <p:cNvSpPr txBox="1">
              <a:spLocks noChangeArrowheads="1"/>
            </p:cNvSpPr>
            <p:nvPr/>
          </p:nvSpPr>
          <p:spPr bwMode="auto">
            <a:xfrm rot="3000000">
              <a:off x="3392" y="1783"/>
              <a:ext cx="30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4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3" name="Text Box 136"/>
            <p:cNvSpPr txBox="1">
              <a:spLocks noChangeArrowheads="1"/>
            </p:cNvSpPr>
            <p:nvPr/>
          </p:nvSpPr>
          <p:spPr bwMode="auto">
            <a:xfrm rot="4500000">
              <a:off x="3611" y="2087"/>
              <a:ext cx="30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6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4" name="Text Box 137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7485" name="AutoShape 138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Rectangle 139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87" name="Rectangle 140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8" name="Rectangle 141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89" name="AutoShape 142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0" name="Arc 143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Freeform 144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145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AutoShape 146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4" name="Oval 147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95" name="Oval 148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96" name="Text Box 149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497" name="Text Box 150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7422" name="Line 151"/>
          <p:cNvSpPr>
            <a:spLocks noChangeShapeType="1"/>
          </p:cNvSpPr>
          <p:nvPr/>
        </p:nvSpPr>
        <p:spPr bwMode="auto">
          <a:xfrm flipV="1">
            <a:off x="4914901" y="3048000"/>
            <a:ext cx="1143000" cy="990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3" name="Line 152"/>
          <p:cNvSpPr>
            <a:spLocks noChangeShapeType="1"/>
          </p:cNvSpPr>
          <p:nvPr/>
        </p:nvSpPr>
        <p:spPr bwMode="auto">
          <a:xfrm>
            <a:off x="4914900" y="4005264"/>
            <a:ext cx="857250" cy="11763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4" name="Line 153"/>
          <p:cNvSpPr>
            <a:spLocks noChangeShapeType="1"/>
          </p:cNvSpPr>
          <p:nvPr/>
        </p:nvSpPr>
        <p:spPr bwMode="auto">
          <a:xfrm>
            <a:off x="6286501" y="1524000"/>
            <a:ext cx="12001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5" name="Line 154"/>
          <p:cNvSpPr>
            <a:spLocks noChangeShapeType="1"/>
          </p:cNvSpPr>
          <p:nvPr/>
        </p:nvSpPr>
        <p:spPr bwMode="auto">
          <a:xfrm flipH="1">
            <a:off x="7486650" y="15240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6" name="Line 155"/>
          <p:cNvSpPr>
            <a:spLocks noChangeShapeType="1"/>
          </p:cNvSpPr>
          <p:nvPr/>
        </p:nvSpPr>
        <p:spPr bwMode="auto">
          <a:xfrm>
            <a:off x="6972300" y="5148263"/>
            <a:ext cx="5143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7" name="Line 156"/>
          <p:cNvSpPr>
            <a:spLocks noChangeShapeType="1"/>
          </p:cNvSpPr>
          <p:nvPr/>
        </p:nvSpPr>
        <p:spPr bwMode="auto">
          <a:xfrm flipV="1">
            <a:off x="1771650" y="1509715"/>
            <a:ext cx="0" cy="24526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8" name="Line 157"/>
          <p:cNvSpPr>
            <a:spLocks noChangeShapeType="1"/>
          </p:cNvSpPr>
          <p:nvPr/>
        </p:nvSpPr>
        <p:spPr bwMode="auto">
          <a:xfrm flipH="1">
            <a:off x="1771650" y="1524000"/>
            <a:ext cx="26860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75295" name="Text Box 159"/>
          <p:cNvSpPr txBox="1">
            <a:spLocks noChangeArrowheads="1"/>
          </p:cNvSpPr>
          <p:nvPr/>
        </p:nvSpPr>
        <p:spPr bwMode="auto">
          <a:xfrm>
            <a:off x="1943099" y="457201"/>
            <a:ext cx="4672189" cy="631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3600" b="1" i="1" dirty="0">
                <a:cs typeface="Times New Roman" pitchFamily="18" charset="0"/>
              </a:rPr>
              <a:t>b. </a:t>
            </a:r>
            <a:r>
              <a:rPr lang="en-US" altLang="en-US" sz="3600" b="1" i="1" dirty="0" err="1">
                <a:cs typeface="Times New Roman" pitchFamily="18" charset="0"/>
              </a:rPr>
              <a:t>Với</a:t>
            </a:r>
            <a:r>
              <a:rPr lang="en-US" altLang="en-US" sz="3600" b="1" i="1" dirty="0">
                <a:cs typeface="Times New Roman" pitchFamily="18" charset="0"/>
              </a:rPr>
              <a:t>  Đ2 ( 6V - 3W)</a:t>
            </a:r>
          </a:p>
        </p:txBody>
      </p:sp>
      <p:grpSp>
        <p:nvGrpSpPr>
          <p:cNvPr id="10" name="Group 160"/>
          <p:cNvGrpSpPr>
            <a:grpSpLocks/>
          </p:cNvGrpSpPr>
          <p:nvPr/>
        </p:nvGrpSpPr>
        <p:grpSpPr bwMode="auto">
          <a:xfrm rot="20203609">
            <a:off x="6052925" y="4189771"/>
            <a:ext cx="704850" cy="635000"/>
            <a:chOff x="1680" y="1440"/>
            <a:chExt cx="592" cy="400"/>
          </a:xfrm>
        </p:grpSpPr>
        <p:sp>
          <p:nvSpPr>
            <p:cNvPr id="17435" name="Oval 161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36" name="Line 162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63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5300" name="Oval 164"/>
          <p:cNvSpPr>
            <a:spLocks noChangeArrowheads="1"/>
          </p:cNvSpPr>
          <p:nvPr/>
        </p:nvSpPr>
        <p:spPr bwMode="auto">
          <a:xfrm>
            <a:off x="5772150" y="1905000"/>
            <a:ext cx="1028700" cy="1219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475301" name="Text Box 165"/>
          <p:cNvSpPr txBox="1">
            <a:spLocks noChangeArrowheads="1"/>
          </p:cNvSpPr>
          <p:nvPr/>
        </p:nvSpPr>
        <p:spPr bwMode="auto">
          <a:xfrm>
            <a:off x="3581400" y="4419601"/>
            <a:ext cx="1219200" cy="50844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0,51A</a:t>
            </a:r>
          </a:p>
        </p:txBody>
      </p:sp>
      <p:sp>
        <p:nvSpPr>
          <p:cNvPr id="475302" name="Text Box 166"/>
          <p:cNvSpPr txBox="1">
            <a:spLocks noChangeArrowheads="1"/>
          </p:cNvSpPr>
          <p:nvPr/>
        </p:nvSpPr>
        <p:spPr bwMode="auto">
          <a:xfrm>
            <a:off x="6343650" y="2581275"/>
            <a:ext cx="857250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100">
                <a:latin typeface=".VnTime" panose="020B7200000000000000" pitchFamily="34" charset="0"/>
              </a:rPr>
              <a:t>6V-3W</a:t>
            </a:r>
          </a:p>
        </p:txBody>
      </p:sp>
      <p:sp>
        <p:nvSpPr>
          <p:cNvPr id="475307" name="Text Box 171"/>
          <p:cNvSpPr txBox="1">
            <a:spLocks noChangeArrowheads="1"/>
          </p:cNvSpPr>
          <p:nvPr/>
        </p:nvSpPr>
        <p:spPr bwMode="auto">
          <a:xfrm>
            <a:off x="5772150" y="5486400"/>
            <a:ext cx="685800" cy="53921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Time" panose="020B7200000000000000" pitchFamily="34" charset="0"/>
              </a:rPr>
              <a:t>6V</a:t>
            </a:r>
          </a:p>
        </p:txBody>
      </p:sp>
    </p:spTree>
    <p:extLst>
      <p:ext uri="{BB962C8B-B14F-4D97-AF65-F5344CB8AC3E}">
        <p14:creationId xmlns="" xmlns:p14="http://schemas.microsoft.com/office/powerpoint/2010/main" val="26937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75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295" grpId="0" animBg="1"/>
      <p:bldP spid="475300" grpId="0" animBg="1"/>
      <p:bldP spid="475301" grpId="0" animBg="1"/>
      <p:bldP spid="475302" grpId="0"/>
      <p:bldP spid="47530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0+ Hình nền PowerPoint đẹp và chuyên nghiệp - Hedieuhanh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Group 1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6467931"/>
              </p:ext>
            </p:extLst>
          </p:nvPr>
        </p:nvGraphicFramePr>
        <p:xfrm>
          <a:off x="1" y="175765"/>
          <a:ext cx="8980714" cy="3489738"/>
        </p:xfrm>
        <a:graphic>
          <a:graphicData uri="http://schemas.openxmlformats.org/drawingml/2006/table">
            <a:tbl>
              <a:tblPr/>
              <a:tblGrid>
                <a:gridCol w="1826057"/>
                <a:gridCol w="1761581"/>
                <a:gridCol w="2188469"/>
                <a:gridCol w="2018274"/>
                <a:gridCol w="1186333"/>
              </a:tblGrid>
              <a:tr h="520517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liệu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Lần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́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ghi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Cường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được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(A)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Tích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U.I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6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suất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(W)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Hiệu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điện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thê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́ (V)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Với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0,82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4,92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1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Với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0,51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3,06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3677642"/>
            <a:ext cx="8940800" cy="137021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UI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105400"/>
            <a:ext cx="7254942" cy="10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3200" b="1" i="1" dirty="0">
                <a:cs typeface="Times New Roman" panose="02020603050405020304" pitchFamily="18" charset="0"/>
              </a:rPr>
              <a:t>C4. </a:t>
            </a:r>
            <a:r>
              <a:rPr lang="vi-VN" altLang="en-US" sz="32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1: U.I </a:t>
            </a:r>
            <a:r>
              <a:rPr lang="en-US" altLang="en-US" sz="3200" b="1" dirty="0">
                <a:cs typeface="Times New Roman" panose="02020603050405020304" pitchFamily="18" charset="0"/>
              </a:rPr>
              <a:t>= 4,92 </a:t>
            </a:r>
          </a:p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3200" b="1" dirty="0">
                <a:cs typeface="Times New Roman" panose="02020603050405020304" pitchFamily="18" charset="0"/>
              </a:rPr>
              <a:t>      +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2: U.I </a:t>
            </a:r>
            <a:r>
              <a:rPr lang="en-US" altLang="en-US" sz="3200" b="1" dirty="0">
                <a:cs typeface="Times New Roman" panose="02020603050405020304" pitchFamily="18" charset="0"/>
              </a:rPr>
              <a:t>= </a:t>
            </a:r>
            <a:r>
              <a:rPr lang="en-US" altLang="en-US" sz="3200" b="1" dirty="0" smtClean="0">
                <a:cs typeface="Times New Roman" panose="02020603050405020304" pitchFamily="18" charset="0"/>
              </a:rPr>
              <a:t>3,06</a:t>
            </a:r>
            <a:endParaRPr lang="en-US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8" name="Rectangle 20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2777" y="6011694"/>
            <a:ext cx="5995123" cy="446886"/>
          </a:xfrm>
          <a:prstGeom prst="rect">
            <a:avLst/>
          </a:prstGeom>
          <a:blipFill rotWithShape="1">
            <a:blip r:embed="rId3"/>
            <a:stretch>
              <a:fillRect l="-1829" t="-17808" b="-32877"/>
            </a:stretch>
          </a:blipFill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owerpoint đẹp nhất - Tìm đáp án, giải bài tập, để học tố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384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52400"/>
            <a:ext cx="7424556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762000"/>
            <a:ext cx="9144000" cy="229354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206"/>
          <p:cNvSpPr>
            <a:spLocks noChangeArrowheads="1"/>
          </p:cNvSpPr>
          <p:nvPr/>
        </p:nvSpPr>
        <p:spPr bwMode="auto">
          <a:xfrm>
            <a:off x="0" y="3276600"/>
            <a:ext cx="2362200" cy="631552"/>
          </a:xfrm>
          <a:prstGeom prst="rect">
            <a:avLst/>
          </a:prstGeom>
          <a:noFill/>
          <a:ln>
            <a:noFill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600" b="1" i="1" dirty="0" err="1"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cs typeface="Times New Roman" panose="02020603050405020304" pitchFamily="18" charset="0"/>
              </a:rPr>
              <a:t>thức</a:t>
            </a:r>
            <a:r>
              <a:rPr lang="en-US" altLang="en-US" sz="3600" b="1" i="1" dirty="0" smtClean="0">
                <a:cs typeface="Times New Roman" panose="02020603050405020304" pitchFamily="18" charset="0"/>
              </a:rPr>
              <a:t>:</a:t>
            </a:r>
            <a:endParaRPr lang="en-US" altLang="en-US" sz="36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206"/>
          <p:cNvSpPr>
            <a:spLocks noChangeArrowheads="1"/>
          </p:cNvSpPr>
          <p:nvPr/>
        </p:nvSpPr>
        <p:spPr bwMode="auto">
          <a:xfrm>
            <a:off x="2209800" y="3352800"/>
            <a:ext cx="2286000" cy="631552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sz="3600" b="1" dirty="0">
                <a:solidFill>
                  <a:srgbClr val="FF0000"/>
                </a:solidFill>
                <a:latin typeface="VNI-Commerce" pitchFamily="2" charset="0"/>
              </a:rPr>
              <a:t>P</a:t>
            </a:r>
            <a:r>
              <a:rPr lang="en-US" sz="3600" b="1" baseline="-25000" dirty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de-DE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= U.I</a:t>
            </a:r>
            <a:endParaRPr lang="en-US" altLang="en-US" sz="3600" dirty="0">
              <a:solidFill>
                <a:srgbClr val="FF000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ectangle 206"/>
          <p:cNvSpPr>
            <a:spLocks noChangeArrowheads="1"/>
          </p:cNvSpPr>
          <p:nvPr/>
        </p:nvSpPr>
        <p:spPr bwMode="auto">
          <a:xfrm>
            <a:off x="914400" y="4267200"/>
            <a:ext cx="2286000" cy="631552"/>
          </a:xfrm>
          <a:prstGeom prst="rect">
            <a:avLst/>
          </a:prstGeom>
          <a:noFill/>
          <a:ln>
            <a:noFill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3600" b="1" i="1" dirty="0" err="1">
                <a:solidFill>
                  <a:srgbClr val="FFC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3600" b="1" i="1" dirty="0">
                <a:solidFill>
                  <a:srgbClr val="FFC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C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i="1" dirty="0">
                <a:solidFill>
                  <a:srgbClr val="FFC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3581400" y="4191000"/>
            <a:ext cx="5562600" cy="257054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sz="3600" b="1" dirty="0">
                <a:solidFill>
                  <a:srgbClr val="002060"/>
                </a:solidFill>
                <a:latin typeface="VNI-Commerce" pitchFamily="2" charset="0"/>
              </a:rPr>
              <a:t>P</a:t>
            </a:r>
            <a:r>
              <a:rPr lang="en-US" sz="3600" b="1" baseline="-25000" dirty="0">
                <a:solidFill>
                  <a:srgbClr val="002060"/>
                </a:solidFill>
                <a:latin typeface="VNI-Commerce" pitchFamily="2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suất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(W)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U: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(V)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I: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Cường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38600" y="1066800"/>
            <a:ext cx="1797004" cy="1124769"/>
            <a:chOff x="5728904" y="2521910"/>
            <a:chExt cx="2396006" cy="1093788"/>
          </a:xfrm>
        </p:grpSpPr>
        <p:sp>
          <p:nvSpPr>
            <p:cNvPr id="20" name="TextBox 19"/>
            <p:cNvSpPr txBox="1"/>
            <p:nvPr/>
          </p:nvSpPr>
          <p:spPr>
            <a:xfrm>
              <a:off x="5728904" y="2853361"/>
              <a:ext cx="46114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175357863"/>
                </p:ext>
              </p:extLst>
            </p:nvPr>
          </p:nvGraphicFramePr>
          <p:xfrm>
            <a:off x="6070685" y="2521910"/>
            <a:ext cx="2054225" cy="1093788"/>
          </p:xfrm>
          <a:graphic>
            <a:graphicData uri="http://schemas.openxmlformats.org/presentationml/2006/ole">
              <p:oleObj spid="_x0000_s2050" name="Equation" r:id="rId3" imgW="787400" imgH="419100" progId="">
                <p:embed/>
              </p:oleObj>
            </a:graphicData>
          </a:graphic>
        </p:graphicFrame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2998619"/>
            <a:ext cx="91440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U.I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 mà 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U=I.R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 nên </a:t>
            </a:r>
            <a:r>
              <a:rPr lang="en-US" sz="32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de-DE" altLang="en-US" sz="32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I.R.I=I</a:t>
            </a:r>
            <a:r>
              <a:rPr lang="de-DE" altLang="en-US" sz="3200" i="1" baseline="30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2</a:t>
            </a:r>
            <a:r>
              <a:rPr lang="de-DE" altLang="en-US" sz="32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.R  </a:t>
            </a:r>
            <a:r>
              <a:rPr lang="de-DE" altLang="en-US" sz="32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(</a:t>
            </a:r>
            <a:r>
              <a:rPr lang="de-DE" altLang="en-US" sz="32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1)</a:t>
            </a:r>
            <a:r>
              <a:rPr lang="en-US" altLang="en-US" sz="32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32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9975814"/>
              </p:ext>
            </p:extLst>
          </p:nvPr>
        </p:nvGraphicFramePr>
        <p:xfrm>
          <a:off x="3834305" y="3745500"/>
          <a:ext cx="820341" cy="1027112"/>
        </p:xfrm>
        <a:graphic>
          <a:graphicData uri="http://schemas.openxmlformats.org/presentationml/2006/ole">
            <p:oleObj spid="_x0000_s2051" name="Equation" r:id="rId4" imgW="418918" imgH="393529" progId="">
              <p:embed/>
            </p:oleObj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38200" y="3962400"/>
            <a:ext cx="604277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U.I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mà  </a:t>
            </a:r>
            <a:r>
              <a:rPr lang="de-DE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           nên  </a:t>
            </a:r>
            <a:r>
              <a:rPr lang="en-US" sz="24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4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2400" i="1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9273846"/>
              </p:ext>
            </p:extLst>
          </p:nvPr>
        </p:nvGraphicFramePr>
        <p:xfrm>
          <a:off x="5847460" y="3611766"/>
          <a:ext cx="1391840" cy="1093788"/>
        </p:xfrm>
        <a:graphic>
          <a:graphicData uri="http://schemas.openxmlformats.org/presentationml/2006/ole">
            <p:oleObj spid="_x0000_s2052" name="Equation" r:id="rId5" imgW="710891" imgH="418918" progId="">
              <p:embed/>
            </p:oleObj>
          </a:graphicData>
        </a:graphic>
      </p:graphicFrame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5056802"/>
            <a:ext cx="40386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(1)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(2)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ta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endParaRPr lang="en-US" altLang="en-US" sz="32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4191000" y="4800600"/>
            <a:ext cx="2286000" cy="1093788"/>
            <a:chOff x="5728904" y="2521910"/>
            <a:chExt cx="2396006" cy="1093788"/>
          </a:xfrm>
        </p:grpSpPr>
        <p:sp>
          <p:nvSpPr>
            <p:cNvPr id="35" name="TextBox 34"/>
            <p:cNvSpPr txBox="1"/>
            <p:nvPr/>
          </p:nvSpPr>
          <p:spPr>
            <a:xfrm>
              <a:off x="5728904" y="2853361"/>
              <a:ext cx="46114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045980086"/>
                </p:ext>
              </p:extLst>
            </p:nvPr>
          </p:nvGraphicFramePr>
          <p:xfrm>
            <a:off x="6070685" y="2521910"/>
            <a:ext cx="2054225" cy="1093788"/>
          </p:xfrm>
          <a:graphic>
            <a:graphicData uri="http://schemas.openxmlformats.org/presentationml/2006/ole">
              <p:oleObj spid="_x0000_s2053" name="Equation" r:id="rId6" imgW="787400" imgH="419100" progId="">
                <p:embed/>
              </p:oleObj>
            </a:graphicData>
          </a:graphic>
        </p:graphicFrame>
      </p:grpSp>
      <p:sp>
        <p:nvSpPr>
          <p:cNvPr id="31" name="Rectangle 30"/>
          <p:cNvSpPr/>
          <p:nvPr/>
        </p:nvSpPr>
        <p:spPr>
          <a:xfrm>
            <a:off x="0" y="0"/>
            <a:ext cx="8743848" cy="1539505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72746" y="2204396"/>
            <a:ext cx="3028054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6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giải</a:t>
            </a:r>
            <a:endParaRPr lang="en-US" altLang="en-US" sz="36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42200" y="3929887"/>
            <a:ext cx="901700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(2)</a:t>
            </a:r>
            <a:endParaRPr lang="en-US" altLang="en-US" sz="24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59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0" grpId="0"/>
      <p:bldP spid="3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14174" y="565203"/>
            <a:ext cx="8924787" cy="19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C6: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220V-75W.   </a:t>
            </a:r>
          </a:p>
          <a:p>
            <a:pPr algn="just">
              <a:spcBef>
                <a:spcPct val="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qua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0,5A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107847" y="121374"/>
            <a:ext cx="3075774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III. VẬN DỤNG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52861" y="2561641"/>
            <a:ext cx="5453426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i="1" dirty="0"/>
              <a:t>- </a:t>
            </a:r>
            <a:r>
              <a:rPr lang="en-US" altLang="en-US" sz="2400" b="1" i="1" dirty="0" err="1"/>
              <a:t>Cường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độ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dòng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điện</a:t>
            </a:r>
            <a:r>
              <a:rPr lang="en-US" altLang="en-US" sz="2400" b="1" i="1" dirty="0"/>
              <a:t> qua </a:t>
            </a:r>
            <a:r>
              <a:rPr lang="en-US" altLang="en-US" sz="2400" b="1" i="1" dirty="0" err="1"/>
              <a:t>bóng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đèn</a:t>
            </a:r>
            <a:r>
              <a:rPr lang="en-US" altLang="en-US" sz="2400" b="1" i="1" dirty="0"/>
              <a:t>: </a:t>
            </a: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239965" y="2559584"/>
            <a:ext cx="1314450" cy="19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cs typeface="Arial" panose="020B0604020202020204" pitchFamily="34" charset="0"/>
              </a:rPr>
              <a:t>Tóm</a:t>
            </a:r>
            <a:r>
              <a:rPr lang="en-US" alt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cs typeface="Arial" panose="020B0604020202020204" pitchFamily="34" charset="0"/>
              </a:rPr>
              <a:t>tắt</a:t>
            </a:r>
            <a:r>
              <a:rPr lang="en-US" alt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U = 220V</a:t>
            </a:r>
            <a:b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000" b="1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=  75 W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 I = ?(A)</a:t>
            </a:r>
            <a:b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 R = 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0493" y="4149671"/>
            <a:ext cx="1093717" cy="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504569" y="2941994"/>
            <a:ext cx="0" cy="1541803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000237" y="2100942"/>
            <a:ext cx="3410465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u="sng" dirty="0" err="1">
                <a:solidFill>
                  <a:srgbClr val="FF0000"/>
                </a:solidFill>
              </a:rPr>
              <a:t>Giải</a:t>
            </a:r>
            <a:endParaRPr lang="en-US" altLang="en-US" sz="20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Rectangle 206"/>
              <p:cNvSpPr>
                <a:spLocks noChangeArrowheads="1"/>
              </p:cNvSpPr>
              <p:nvPr/>
            </p:nvSpPr>
            <p:spPr bwMode="auto">
              <a:xfrm>
                <a:off x="2783393" y="3017276"/>
                <a:ext cx="5559494" cy="706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6803" tIns="38402" rIns="76803" bIns="38402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</a:pPr>
                <a:r>
                  <a:rPr lang="en-US" sz="24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P</a:t>
                </a:r>
                <a:r>
                  <a:rPr lang="en-US" sz="2400" b="1" baseline="-25000" dirty="0">
                    <a:solidFill>
                      <a:srgbClr val="0000CC"/>
                    </a:solidFill>
                    <a:cs typeface="Times New Roman" pitchFamily="18" charset="0"/>
                  </a:rPr>
                  <a:t/>
                </a:r>
                <a:r>
                  <a:rPr lang="de-DE" altLang="en-US" sz="2400" b="1" dirty="0">
                    <a:solidFill>
                      <a:srgbClr val="0000CC"/>
                    </a:solidFill>
                    <a:cs typeface="Times New Roman" pitchFamily="18" charset="0"/>
                  </a:rPr>
                  <a:t>= U.I </a:t>
                </a:r>
                <a:r>
                  <a:rPr lang="de-DE" altLang="en-US" sz="2400" b="1">
                    <a:solidFill>
                      <a:srgbClr val="0000CC"/>
                    </a:solidFill>
                    <a:cs typeface="Times New Roman" pitchFamily="18" charset="0"/>
                  </a:rPr>
                  <a:t>=&gt;</a:t>
                </a:r>
                <a:r>
                  <a:rPr lang="de-DE" altLang="en-US" sz="2400" b="1" smtClean="0">
                    <a:solidFill>
                      <a:srgbClr val="0000CC"/>
                    </a:solidFill>
                    <a:cs typeface="Times New Roman" pitchFamily="18" charset="0"/>
                  </a:rPr>
                  <a:t>I =</a:t>
                </a:r>
                <a:r>
                  <a:rPr lang="en-US" sz="2400" b="1" smtClean="0">
                    <a:solidFill>
                      <a:srgbClr val="0000CC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de-DE" altLang="en-US" sz="2400" b="1" smtClean="0">
                    <a:solidFill>
                      <a:srgbClr val="0000CC"/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𝟐𝟐𝟎</m:t>
                        </m:r>
                      </m:den>
                    </m:f>
                  </m:oMath>
                </a14:m>
                <a:r>
                  <a:rPr lang="de-DE" altLang="en-US" sz="2400" b="1" smtClean="0">
                    <a:solidFill>
                      <a:srgbClr val="0000CC"/>
                    </a:solidFill>
                    <a:cs typeface="Times New Roman" pitchFamily="18" charset="0"/>
                  </a:rPr>
                  <a:t> = 0,341(A)</a:t>
                </a:r>
                <a:endParaRPr lang="en-US" altLang="en-US" sz="2400" b="1" dirty="0">
                  <a:solidFill>
                    <a:srgbClr val="0000CC"/>
                  </a:solidFill>
                  <a:cs typeface="Times New Roman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41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393" y="3017276"/>
                <a:ext cx="5559494" cy="706252"/>
              </a:xfrm>
              <a:prstGeom prst="rect">
                <a:avLst/>
              </a:prstGeom>
              <a:blipFill rotWithShape="1">
                <a:blip r:embed="rId3"/>
                <a:stretch>
                  <a:fillRect l="-1974" b="-4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141272" y="3813157"/>
            <a:ext cx="6201615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/>
              <a:t>- </a:t>
            </a:r>
            <a:r>
              <a:rPr lang="en-US" altLang="en-US" sz="2400" b="1" i="1" dirty="0" err="1"/>
              <a:t>Điện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trở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của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nó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khi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đèn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sáng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bình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thường</a:t>
            </a:r>
            <a:r>
              <a:rPr lang="en-US" altLang="en-US" sz="2400" b="1" i="1" dirty="0"/>
              <a:t>: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2739317" y="4252459"/>
            <a:ext cx="1168383" cy="993564"/>
            <a:chOff x="6155945" y="2522287"/>
            <a:chExt cx="1421580" cy="1093788"/>
          </a:xfrm>
        </p:grpSpPr>
        <p:sp>
          <p:nvSpPr>
            <p:cNvPr id="45" name="TextBox 44"/>
            <p:cNvSpPr txBox="1"/>
            <p:nvPr/>
          </p:nvSpPr>
          <p:spPr>
            <a:xfrm>
              <a:off x="6155945" y="2868749"/>
              <a:ext cx="461143" cy="4065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55734320"/>
                </p:ext>
              </p:extLst>
            </p:nvPr>
          </p:nvGraphicFramePr>
          <p:xfrm>
            <a:off x="6617088" y="2522287"/>
            <a:ext cx="960437" cy="1093788"/>
          </p:xfrm>
          <a:graphic>
            <a:graphicData uri="http://schemas.openxmlformats.org/presentationml/2006/ole">
              <p:oleObj spid="_x0000_s3074" name="Equation" r:id="rId4" imgW="368300" imgH="419100" progId="">
                <p:embed/>
              </p:oleObj>
            </a:graphicData>
          </a:graphic>
        </p:graphicFrame>
      </p:grpSp>
      <p:grpSp>
        <p:nvGrpSpPr>
          <p:cNvPr id="3" name="Group 46"/>
          <p:cNvGrpSpPr/>
          <p:nvPr/>
        </p:nvGrpSpPr>
        <p:grpSpPr>
          <a:xfrm>
            <a:off x="3706812" y="4217988"/>
            <a:ext cx="3887786" cy="1033462"/>
            <a:chOff x="6037437" y="2490414"/>
            <a:chExt cx="2714802" cy="1093895"/>
          </a:xfrm>
        </p:grpSpPr>
        <p:sp>
          <p:nvSpPr>
            <p:cNvPr id="48" name="TextBox 47"/>
            <p:cNvSpPr txBox="1"/>
            <p:nvPr/>
          </p:nvSpPr>
          <p:spPr>
            <a:xfrm>
              <a:off x="6797102" y="3151868"/>
              <a:ext cx="461142" cy="3909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440052728"/>
                </p:ext>
              </p:extLst>
            </p:nvPr>
          </p:nvGraphicFramePr>
          <p:xfrm>
            <a:off x="6037437" y="2490414"/>
            <a:ext cx="2714802" cy="1093895"/>
          </p:xfrm>
          <a:graphic>
            <a:graphicData uri="http://schemas.openxmlformats.org/presentationml/2006/ole">
              <p:oleObj spid="_x0000_s3075" name="Equation" r:id="rId5" imgW="1765080" imgH="419040" progId="">
                <p:embed/>
              </p:oleObj>
            </a:graphicData>
          </a:graphic>
        </p:graphicFrame>
      </p:grp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121052" y="5250772"/>
            <a:ext cx="8902153" cy="11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latin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0,5A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nóng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ngắt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đoản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 </a:t>
            </a:r>
            <a:endParaRPr lang="en-US" altLang="en-US" sz="22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3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2" grpId="0"/>
      <p:bldP spid="33" grpId="0"/>
      <p:bldP spid="39" grpId="0"/>
      <p:bldP spid="41" grpId="0" animBg="1"/>
      <p:bldP spid="42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ckground PowerPoint cute, đáng yê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12855" y="74005"/>
            <a:ext cx="9026106" cy="229354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C7: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12V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0,4A.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362200"/>
            <a:ext cx="91440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Tóm </a:t>
            </a:r>
            <a:r>
              <a:rPr lang="it-IT" altLang="en-US" sz="32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tắt:</a:t>
            </a:r>
            <a:r>
              <a:rPr lang="it-IT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U </a:t>
            </a: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=12V; </a:t>
            </a:r>
            <a:r>
              <a:rPr lang="it-IT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 </a:t>
            </a: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it-IT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0,4A</a:t>
            </a:r>
            <a:r>
              <a:rPr lang="vi-VN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it-IT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=?</a:t>
            </a:r>
            <a:r>
              <a:rPr lang="vi-VN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   </a:t>
            </a:r>
            <a:r>
              <a:rPr lang="it-IT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R </a:t>
            </a: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895600"/>
            <a:ext cx="10668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u="sng" dirty="0" err="1"/>
              <a:t>Giải</a:t>
            </a:r>
            <a:endParaRPr lang="en-US" altLang="en-US" sz="3200" b="1" u="sng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19200" y="2971800"/>
            <a:ext cx="7924800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/>
              <a:t>- </a:t>
            </a:r>
            <a:r>
              <a:rPr lang="en-US" altLang="en-US" sz="3600" b="1" dirty="0" err="1"/>
              <a:t>Áp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dụng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thức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suất</a:t>
            </a:r>
            <a:r>
              <a:rPr lang="en-US" altLang="en-US" sz="3600" b="1" dirty="0"/>
              <a:t>: </a:t>
            </a:r>
          </a:p>
        </p:txBody>
      </p:sp>
      <p:sp>
        <p:nvSpPr>
          <p:cNvPr id="7" name="Rectangle 206"/>
          <p:cNvSpPr>
            <a:spLocks noChangeArrowheads="1"/>
          </p:cNvSpPr>
          <p:nvPr/>
        </p:nvSpPr>
        <p:spPr bwMode="auto">
          <a:xfrm>
            <a:off x="2819400" y="3657600"/>
            <a:ext cx="5715000" cy="569997"/>
          </a:xfrm>
          <a:prstGeom prst="rect">
            <a:avLst/>
          </a:prstGeom>
          <a:noFill/>
          <a:ln>
            <a:noFill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sz="32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 U.I = 12.0,4 = </a:t>
            </a:r>
            <a:r>
              <a:rPr lang="de-DE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4,8(W)</a:t>
            </a:r>
            <a:endParaRPr lang="en-US" altLang="en-US" sz="3200" dirty="0">
              <a:solidFill>
                <a:srgbClr val="0000CC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191000"/>
            <a:ext cx="8991600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600" b="1" dirty="0"/>
              <a:t>- </a:t>
            </a:r>
            <a:r>
              <a:rPr lang="en-US" altLang="en-US" sz="3600" b="1" dirty="0" err="1"/>
              <a:t>Áp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dụng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thức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định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luật</a:t>
            </a:r>
            <a:r>
              <a:rPr lang="en-US" altLang="en-US" sz="3600" b="1" dirty="0"/>
              <a:t> </a:t>
            </a:r>
            <a:r>
              <a:rPr lang="en-US" altLang="en-US" sz="3600" b="1" dirty="0" err="1" smtClean="0"/>
              <a:t>Ôm</a:t>
            </a:r>
            <a:r>
              <a:rPr lang="en-US" altLang="en-US" sz="3600" b="1" dirty="0"/>
              <a:t>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09799" y="4876800"/>
          <a:ext cx="4343401" cy="1143000"/>
        </p:xfrm>
        <a:graphic>
          <a:graphicData uri="http://schemas.openxmlformats.org/presentationml/2006/ole">
            <p:oleObj spid="_x0000_s4098" name="Equation" r:id="rId4" imgW="19429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2402"/>
            <a:ext cx="9144000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KIỂM TRA BÀI CŨ</a:t>
            </a:r>
          </a:p>
        </p:txBody>
      </p:sp>
      <p:grpSp>
        <p:nvGrpSpPr>
          <p:cNvPr id="2" name="Group 1"/>
          <p:cNvGrpSpPr/>
          <p:nvPr>
            <p:custDataLst>
              <p:tags r:id="rId3"/>
            </p:custDataLst>
          </p:nvPr>
        </p:nvGrpSpPr>
        <p:grpSpPr>
          <a:xfrm>
            <a:off x="153468" y="1086777"/>
            <a:ext cx="8990532" cy="1097280"/>
            <a:chOff x="178119" y="1403521"/>
            <a:chExt cx="11987375" cy="1097280"/>
          </a:xfrm>
        </p:grpSpPr>
        <p:grpSp>
          <p:nvGrpSpPr>
            <p:cNvPr id="3" name="Group 62"/>
            <p:cNvGrpSpPr/>
            <p:nvPr/>
          </p:nvGrpSpPr>
          <p:grpSpPr>
            <a:xfrm>
              <a:off x="1225869" y="1403521"/>
              <a:ext cx="10819827" cy="1097280"/>
              <a:chOff x="279719" y="4456612"/>
              <a:chExt cx="10819827" cy="1097280"/>
            </a:xfrm>
          </p:grpSpPr>
          <p:sp>
            <p:nvSpPr>
              <p:cNvPr id="64" name="Flowchart: Alternate Process 63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79719" y="4456612"/>
                <a:ext cx="10819827" cy="1097280"/>
              </a:xfrm>
              <a:prstGeom prst="flowChartAlternateProcess">
                <a:avLst/>
              </a:prstGeom>
              <a:blipFill>
                <a:blip r:embed="rId27"/>
                <a:tile tx="0" ty="0" sx="100000" sy="100000" flip="none" algn="tl"/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ln>
                    <a:solidFill>
                      <a:srgbClr val="FF0000"/>
                    </a:solidFill>
                  </a:ln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65" name="Rounded Rectangle 6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12310" y="4605528"/>
                <a:ext cx="10411722" cy="79532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55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178119" y="1840401"/>
              <a:ext cx="1047750" cy="495300"/>
              <a:chOff x="1714500" y="3094038"/>
              <a:chExt cx="1047750" cy="551111"/>
            </a:xfrm>
          </p:grpSpPr>
          <p:sp>
            <p:nvSpPr>
              <p:cNvPr id="9" name="Freeform 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E347D"/>
                  </a:gs>
                  <a:gs pos="14000">
                    <a:srgbClr val="DE347D">
                      <a:lumMod val="91000"/>
                    </a:srgbClr>
                  </a:gs>
                  <a:gs pos="50000">
                    <a:srgbClr val="DE347D"/>
                  </a:gs>
                  <a:gs pos="100000">
                    <a:srgbClr val="DE347D"/>
                  </a:gs>
                  <a:gs pos="86000">
                    <a:srgbClr val="C42D7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reeform 9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16100" y="3154095"/>
                <a:ext cx="919163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1A9C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Rectangle 4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80060" y="1729043"/>
              <a:ext cx="95854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buClr>
                  <a:srgbClr val="D7181F"/>
                </a:buClr>
              </a:pP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endParaRPr>
            </a:p>
          </p:txBody>
        </p:sp>
        <p:grpSp>
          <p:nvGrpSpPr>
            <p:cNvPr id="5" name="Group 64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982665" y="1611293"/>
              <a:ext cx="1819275" cy="660400"/>
              <a:chOff x="2452688" y="2863775"/>
              <a:chExt cx="1819275" cy="660476"/>
            </a:xfrm>
          </p:grpSpPr>
          <p:sp>
            <p:nvSpPr>
              <p:cNvPr id="13" name="Freeform 12"/>
              <p:cNvSpPr/>
              <p:nvPr>
                <p:custDataLst>
                  <p:tags r:id="rId19"/>
                </p:custDataLst>
              </p:nvPr>
            </p:nvSpPr>
            <p:spPr>
              <a:xfrm>
                <a:off x="2452688" y="2863775"/>
                <a:ext cx="1819275" cy="584267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DE347D"/>
                  </a:gs>
                  <a:gs pos="0">
                    <a:srgbClr val="E35391"/>
                  </a:gs>
                  <a:gs pos="50000">
                    <a:srgbClr val="DC2D78">
                      <a:lumMod val="90000"/>
                    </a:srgbClr>
                  </a:gs>
                  <a:gs pos="60000">
                    <a:srgbClr val="DE347D">
                      <a:lumMod val="96000"/>
                    </a:srgbClr>
                  </a:gs>
                  <a:gs pos="100000">
                    <a:srgbClr val="DE347D"/>
                  </a:gs>
                  <a:gs pos="84000">
                    <a:srgbClr val="F1A9C8"/>
                  </a:gs>
                  <a:gs pos="80000">
                    <a:srgbClr val="F1A9C8"/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>
                <p:custDataLst>
                  <p:tags r:id="rId20"/>
                </p:custDataLst>
              </p:nvPr>
            </p:nvSpPr>
            <p:spPr>
              <a:xfrm>
                <a:off x="2452688" y="3369468"/>
                <a:ext cx="245268" cy="154783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268" h="154783">
                    <a:moveTo>
                      <a:pt x="240506" y="154783"/>
                    </a:moveTo>
                    <a:cubicBezTo>
                      <a:pt x="241300" y="105570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1450" y="153989"/>
                      <a:pt x="240506" y="154783"/>
                    </a:cubicBezTo>
                    <a:close/>
                  </a:path>
                </a:pathLst>
              </a:custGeom>
              <a:solidFill>
                <a:srgbClr val="BF1F64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" name="Rectangle 14"/>
            <p:cNvSpPr/>
            <p:nvPr>
              <p:custDataLst>
                <p:tags r:id="rId18"/>
              </p:custDataLst>
            </p:nvPr>
          </p:nvSpPr>
          <p:spPr>
            <a:xfrm>
              <a:off x="267784" y="1592308"/>
              <a:ext cx="220704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" name="Group 4"/>
          <p:cNvGrpSpPr/>
          <p:nvPr>
            <p:custDataLst>
              <p:tags r:id="rId4"/>
            </p:custDataLst>
          </p:nvPr>
        </p:nvGrpSpPr>
        <p:grpSpPr>
          <a:xfrm>
            <a:off x="125469" y="3355733"/>
            <a:ext cx="8893063" cy="1322722"/>
            <a:chOff x="176087" y="3819209"/>
            <a:chExt cx="11857417" cy="1102864"/>
          </a:xfrm>
        </p:grpSpPr>
        <p:grpSp>
          <p:nvGrpSpPr>
            <p:cNvPr id="7" name="Group 68"/>
            <p:cNvGrpSpPr/>
            <p:nvPr/>
          </p:nvGrpSpPr>
          <p:grpSpPr>
            <a:xfrm>
              <a:off x="1213677" y="3819209"/>
              <a:ext cx="10819827" cy="1097280"/>
              <a:chOff x="279719" y="4456612"/>
              <a:chExt cx="10819827" cy="1097280"/>
            </a:xfrm>
          </p:grpSpPr>
          <p:sp>
            <p:nvSpPr>
              <p:cNvPr id="70" name="Flowchart: Alternate Process 69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79719" y="4456612"/>
                <a:ext cx="10819827" cy="1097280"/>
              </a:xfrm>
              <a:prstGeom prst="flowChartAlternateProcess">
                <a:avLst/>
              </a:prstGeom>
              <a:blipFill>
                <a:blip r:embed="rId27"/>
                <a:tile tx="0" ty="0" sx="100000" sy="100000" flip="none" algn="tl"/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ln>
                    <a:solidFill>
                      <a:srgbClr val="FF0000"/>
                    </a:solidFill>
                  </a:ln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512310" y="4605528"/>
                <a:ext cx="10411722" cy="79532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5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76087" y="4236893"/>
              <a:ext cx="1047750" cy="495300"/>
              <a:chOff x="1714500" y="3094038"/>
              <a:chExt cx="1047750" cy="551111"/>
            </a:xfrm>
          </p:grpSpPr>
          <p:sp>
            <p:nvSpPr>
              <p:cNvPr id="43" name="Freeform 42"/>
              <p:cNvSpPr/>
              <p:nvPr>
                <p:custDataLst>
                  <p:tags r:id="rId11"/>
                </p:custDataLst>
              </p:nvPr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E347D"/>
                  </a:gs>
                  <a:gs pos="14000">
                    <a:srgbClr val="DE347D">
                      <a:lumMod val="91000"/>
                    </a:srgbClr>
                  </a:gs>
                  <a:gs pos="50000">
                    <a:srgbClr val="DE347D"/>
                  </a:gs>
                  <a:gs pos="100000">
                    <a:srgbClr val="DE347D"/>
                  </a:gs>
                  <a:gs pos="86000">
                    <a:srgbClr val="C42D7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reeform 43"/>
              <p:cNvSpPr/>
              <p:nvPr>
                <p:custDataLst>
                  <p:tags r:id="rId12"/>
                </p:custDataLst>
              </p:nvPr>
            </p:nvSpPr>
            <p:spPr>
              <a:xfrm>
                <a:off x="1816100" y="3154095"/>
                <a:ext cx="919163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1A9C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" name="Rectangle 4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820671" y="4023906"/>
              <a:ext cx="9080142" cy="89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</a:pP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đèn sáng  hơn cần điều chỉnh con chạy về phía nào? Giải thích tại sao?</a:t>
              </a:r>
            </a:p>
          </p:txBody>
        </p:sp>
        <p:grpSp>
          <p:nvGrpSpPr>
            <p:cNvPr id="12" name="Group 64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968441" y="4007785"/>
              <a:ext cx="1819275" cy="660400"/>
              <a:chOff x="2452688" y="2863775"/>
              <a:chExt cx="1819275" cy="660476"/>
            </a:xfrm>
          </p:grpSpPr>
          <p:sp>
            <p:nvSpPr>
              <p:cNvPr id="56" name="Freeform 55"/>
              <p:cNvSpPr/>
              <p:nvPr>
                <p:custDataLst>
                  <p:tags r:id="rId9"/>
                </p:custDataLst>
              </p:nvPr>
            </p:nvSpPr>
            <p:spPr>
              <a:xfrm>
                <a:off x="2452688" y="2863775"/>
                <a:ext cx="1819275" cy="584267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DE347D"/>
                  </a:gs>
                  <a:gs pos="0">
                    <a:srgbClr val="E35391"/>
                  </a:gs>
                  <a:gs pos="50000">
                    <a:srgbClr val="DC2D78">
                      <a:lumMod val="90000"/>
                    </a:srgbClr>
                  </a:gs>
                  <a:gs pos="60000">
                    <a:srgbClr val="DE347D">
                      <a:lumMod val="96000"/>
                    </a:srgbClr>
                  </a:gs>
                  <a:gs pos="100000">
                    <a:srgbClr val="DE347D"/>
                  </a:gs>
                  <a:gs pos="84000">
                    <a:srgbClr val="F1A9C8"/>
                  </a:gs>
                  <a:gs pos="80000">
                    <a:srgbClr val="F1A9C8"/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Freeform 56"/>
              <p:cNvSpPr/>
              <p:nvPr>
                <p:custDataLst>
                  <p:tags r:id="rId10"/>
                </p:custDataLst>
              </p:nvPr>
            </p:nvSpPr>
            <p:spPr>
              <a:xfrm>
                <a:off x="2452688" y="3369468"/>
                <a:ext cx="245268" cy="154783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268" h="154783">
                    <a:moveTo>
                      <a:pt x="240506" y="154783"/>
                    </a:moveTo>
                    <a:cubicBezTo>
                      <a:pt x="241300" y="105570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1450" y="153989"/>
                      <a:pt x="240506" y="154783"/>
                    </a:cubicBezTo>
                    <a:close/>
                  </a:path>
                </a:pathLst>
              </a:custGeom>
              <a:solidFill>
                <a:srgbClr val="BF1F64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>
              <p:custDataLst>
                <p:tags r:id="rId8"/>
              </p:custDataLst>
            </p:nvPr>
          </p:nvSpPr>
          <p:spPr>
            <a:xfrm>
              <a:off x="261043" y="4126016"/>
              <a:ext cx="2284903" cy="4362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2800" b="1" kern="0" dirty="0" err="1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2800" b="1" kern="0" dirty="0">
                <a:solidFill>
                  <a:schemeClr val="bg1"/>
                </a:solidFill>
                <a:effectLst>
                  <a:glow rad="127000">
                    <a:srgbClr val="A21A54">
                      <a:alpha val="8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0" y="2281563"/>
            <a:ext cx="9144000" cy="137021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là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trơ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̉ có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thê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̉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đổi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trị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́.</a:t>
            </a:r>
          </a:p>
          <a:p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điều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chỉnh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cường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̣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dòng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mạch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6545011" y="4654601"/>
            <a:ext cx="2343150" cy="2092326"/>
            <a:chOff x="912" y="1085"/>
            <a:chExt cx="1872" cy="1362"/>
          </a:xfrm>
        </p:grpSpPr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912" y="134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912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1728" y="134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 flipV="1">
              <a:off x="2256" y="129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>
              <a:off x="2352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784" y="134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2352" y="22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2352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H="1">
              <a:off x="1920" y="20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912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1248" y="21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700">
                <a:solidFill>
                  <a:srgbClr val="0000CC"/>
                </a:solidFill>
              </a:endParaRPr>
            </a:p>
          </p:txBody>
        </p:sp>
        <p:sp>
          <p:nvSpPr>
            <p:cNvPr id="87" name="Line 17"/>
            <p:cNvSpPr>
              <a:spLocks noChangeShapeType="1"/>
            </p:cNvSpPr>
            <p:nvPr/>
          </p:nvSpPr>
          <p:spPr bwMode="auto">
            <a:xfrm>
              <a:off x="1440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1824" y="2208"/>
              <a:ext cx="33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700">
                <a:solidFill>
                  <a:srgbClr val="0000CC"/>
                </a:solidFill>
              </a:endParaRPr>
            </a:p>
          </p:txBody>
        </p: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>
              <a:off x="1920" y="20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1680" y="1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1728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3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4" name="Text Box 24"/>
            <p:cNvSpPr txBox="1">
              <a:spLocks noChangeArrowheads="1"/>
            </p:cNvSpPr>
            <p:nvPr/>
          </p:nvSpPr>
          <p:spPr bwMode="auto">
            <a:xfrm>
              <a:off x="1680" y="2217"/>
              <a:ext cx="6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95" name="Text Box 25"/>
            <p:cNvSpPr txBox="1">
              <a:spLocks noChangeArrowheads="1"/>
            </p:cNvSpPr>
            <p:nvPr/>
          </p:nvSpPr>
          <p:spPr bwMode="auto">
            <a:xfrm>
              <a:off x="2132" y="2208"/>
              <a:ext cx="3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 dirty="0">
                  <a:solidFill>
                    <a:srgbClr val="0000CC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96" name="Text Box 26"/>
            <p:cNvSpPr txBox="1">
              <a:spLocks noChangeArrowheads="1"/>
            </p:cNvSpPr>
            <p:nvPr/>
          </p:nvSpPr>
          <p:spPr bwMode="auto">
            <a:xfrm>
              <a:off x="1488" y="1093"/>
              <a:ext cx="4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+</a:t>
              </a:r>
            </a:p>
          </p:txBody>
        </p:sp>
        <p:sp>
          <p:nvSpPr>
            <p:cNvPr id="97" name="Text Box 27"/>
            <p:cNvSpPr txBox="1">
              <a:spLocks noChangeArrowheads="1"/>
            </p:cNvSpPr>
            <p:nvPr/>
          </p:nvSpPr>
          <p:spPr bwMode="auto">
            <a:xfrm>
              <a:off x="1702" y="1085"/>
              <a:ext cx="72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-</a:t>
              </a:r>
            </a:p>
          </p:txBody>
        </p: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2304" y="1104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</p:grpSp>
      <p:sp>
        <p:nvSpPr>
          <p:cNvPr id="99" name="Rectangle 36"/>
          <p:cNvSpPr>
            <a:spLocks noChangeArrowheads="1"/>
          </p:cNvSpPr>
          <p:nvPr/>
        </p:nvSpPr>
        <p:spPr bwMode="auto">
          <a:xfrm>
            <a:off x="0" y="4908848"/>
            <a:ext cx="6337738" cy="155488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chạy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phía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điểm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A, vì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lúc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biến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có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nhất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92035055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28600" y="2514600"/>
            <a:ext cx="2057400" cy="204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Tóm tắt: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U =220V; </a:t>
            </a:r>
          </a:p>
          <a:p>
            <a:pPr>
              <a:lnSpc>
                <a:spcPct val="80000"/>
              </a:lnSpc>
              <a:buNone/>
            </a:pP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R=</a:t>
            </a:r>
            <a:r>
              <a:rPr lang="en-US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48,4</a:t>
            </a:r>
            <a:r>
              <a:rPr lang="el-GR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Ω</a:t>
            </a:r>
            <a:endParaRPr lang="it-IT" altLang="en-US" sz="32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it-IT" altLang="en-US" sz="32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=?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130523"/>
            <a:ext cx="9138961" cy="229354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C8: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48,4</a:t>
            </a:r>
            <a:r>
              <a:rPr lang="el-GR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4267200" y="2438400"/>
            <a:ext cx="3410465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/>
              <a:t>Giải</a:t>
            </a:r>
            <a:endParaRPr lang="en-US" altLang="en-US" sz="3600" dirty="0"/>
          </a:p>
        </p:txBody>
      </p:sp>
      <p:grpSp>
        <p:nvGrpSpPr>
          <p:cNvPr id="2" name="Group 26"/>
          <p:cNvGrpSpPr/>
          <p:nvPr/>
        </p:nvGrpSpPr>
        <p:grpSpPr>
          <a:xfrm>
            <a:off x="3352800" y="3886200"/>
            <a:ext cx="4091612" cy="1160463"/>
            <a:chOff x="5139426" y="2565743"/>
            <a:chExt cx="2723981" cy="1160463"/>
          </a:xfrm>
        </p:grpSpPr>
        <p:sp>
          <p:nvSpPr>
            <p:cNvPr id="28" name="TextBox 27"/>
            <p:cNvSpPr txBox="1"/>
            <p:nvPr/>
          </p:nvSpPr>
          <p:spPr>
            <a:xfrm>
              <a:off x="5139426" y="2930564"/>
              <a:ext cx="46114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227803579"/>
                </p:ext>
              </p:extLst>
            </p:nvPr>
          </p:nvGraphicFramePr>
          <p:xfrm>
            <a:off x="5378696" y="2565743"/>
            <a:ext cx="2484711" cy="1160463"/>
          </p:xfrm>
          <a:graphic>
            <a:graphicData uri="http://schemas.openxmlformats.org/presentationml/2006/ole">
              <p:oleObj spid="_x0000_s5122" name="Equation" r:id="rId3" imgW="1536480" imgH="444240" progId="">
                <p:embed/>
              </p:oleObj>
            </a:graphicData>
          </a:graphic>
        </p:graphicFrame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819400" y="3124200"/>
            <a:ext cx="5621303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 smtClean="0">
                <a:solidFill>
                  <a:srgbClr val="0000CC"/>
                </a:solidFill>
              </a:rPr>
              <a:t>Công</a:t>
            </a:r>
            <a:r>
              <a:rPr lang="en-US" altLang="en-US" sz="3600" dirty="0" smtClean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suất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bếp</a:t>
            </a:r>
            <a:r>
              <a:rPr lang="en-US" altLang="en-US" sz="3600" dirty="0" smtClean="0">
                <a:solidFill>
                  <a:srgbClr val="0000CC"/>
                </a:solidFill>
              </a:rPr>
              <a:t>: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51971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 animBg="1"/>
      <p:bldP spid="3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ình nền Powerpoint làm Slide chào hỏi 11 - Kinh nghiệm dạy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546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7772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SBT: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12.2; 12.5;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12.6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Đọc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trước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bird_at_suns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bird_at_suns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3075" y="55626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bird_at_suns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5562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bird_at_suns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562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bird_at_sunse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5562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phaohoa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057400"/>
            <a:ext cx="25146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phao b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762000"/>
            <a:ext cx="2209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phao b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990600"/>
            <a:ext cx="2209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0" y="990600"/>
            <a:ext cx="9144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 CHÚC QUÝ THẦY CÔ VÀ CÁC EM HỌC SINH DỒI DÀO SỨC KHỎE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0" y="990600"/>
            <a:ext cx="9144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CHÚC QUÝ THẦY CÔ VÀ CÁC EM HỌC SINH DỒI DÀO SỨC KHỎE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76667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8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5848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phông nền cư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ình nền Powerpoint màu xanh lá đẹp nhất cho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489" cy="6858000"/>
          </a:xfrm>
          <a:prstGeom prst="rect">
            <a:avLst/>
          </a:prstGeom>
          <a:noFill/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293883" y="0"/>
            <a:ext cx="4800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 12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54" descr="Green marble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7374540" cy="28645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53735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 SUẤT ĐIỆN</a:t>
            </a:r>
            <a:endParaRPr lang="en-US" sz="16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953735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CÔNG SUẤT ĐỊNH MỨC CỦA CÁC DỤNG CỤ ĐIỆN</a:t>
            </a:r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0" y="914400"/>
            <a:ext cx="8599805" cy="63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vôn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oat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0" y="2438400"/>
            <a:ext cx="4953000" cy="3469822"/>
          </a:xfrm>
          <a:prstGeom prst="cloudCallout">
            <a:avLst>
              <a:gd name="adj1" fmla="val -51536"/>
              <a:gd name="adj2" fmla="val 7156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34336" y="2086816"/>
            <a:ext cx="1961147" cy="2029232"/>
            <a:chOff x="2352" y="1152"/>
            <a:chExt cx="624" cy="906"/>
          </a:xfrm>
        </p:grpSpPr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152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352" y="1824"/>
              <a:ext cx="624" cy="23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</a:rPr>
                <a:t>220V-75W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44485" y="1885244"/>
            <a:ext cx="1961147" cy="2230877"/>
            <a:chOff x="3216" y="912"/>
            <a:chExt cx="768" cy="1164"/>
          </a:xfrm>
        </p:grpSpPr>
        <p:pic>
          <p:nvPicPr>
            <p:cNvPr id="19" name="Picture 22" descr="Den3bong230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12"/>
              <a:ext cx="76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3216" y="1803"/>
              <a:ext cx="768" cy="27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</a:rPr>
                <a:t>220V-25W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026197" y="4120444"/>
            <a:ext cx="2118645" cy="2366301"/>
            <a:chOff x="4896" y="960"/>
            <a:chExt cx="938" cy="1048"/>
          </a:xfrm>
        </p:grpSpPr>
        <p:pic>
          <p:nvPicPr>
            <p:cNvPr id="22" name="Picture 25" descr="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960"/>
              <a:ext cx="86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4923" y="1776"/>
              <a:ext cx="911" cy="2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</a:rPr>
                <a:t>220V-660W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51021" y="4030134"/>
            <a:ext cx="1961147" cy="2629908"/>
            <a:chOff x="4077" y="960"/>
            <a:chExt cx="675" cy="1078"/>
          </a:xfrm>
        </p:grpSpPr>
        <p:pic>
          <p:nvPicPr>
            <p:cNvPr id="25" name="Picture 28" descr="imag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60"/>
              <a:ext cx="67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4077" y="1824"/>
              <a:ext cx="672" cy="21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</a:rPr>
                <a:t>220V-55W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1447800"/>
            <a:ext cx="7010400" cy="1170173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a.Trên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847623" y="4481688"/>
            <a:ext cx="1981200" cy="1886679"/>
            <a:chOff x="4080" y="1344"/>
            <a:chExt cx="1248" cy="763"/>
          </a:xfrm>
        </p:grpSpPr>
        <p:pic>
          <p:nvPicPr>
            <p:cNvPr id="35" name="Picture 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CE6F3"/>
                </a:clrFrom>
                <a:clrTo>
                  <a:srgbClr val="FCE6F3">
                    <a:alpha val="0"/>
                  </a:srgbClr>
                </a:clrTo>
              </a:clrChange>
              <a:lum bright="-38000" contrast="62000"/>
            </a:blip>
            <a:srcRect/>
            <a:stretch>
              <a:fillRect/>
            </a:stretch>
          </p:blipFill>
          <p:spPr bwMode="auto">
            <a:xfrm>
              <a:off x="4512" y="1344"/>
              <a:ext cx="356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4080" y="1920"/>
              <a:ext cx="1248" cy="187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220V - 100W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3619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29" grpId="0"/>
      <p:bldP spid="12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1855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 rot="5400000">
            <a:off x="6006856" y="3812159"/>
            <a:ext cx="1095375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3" tIns="38402" rIns="76803" bIns="38402"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4" y="2988552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89" y="3063345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1" y="2707721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36" y="2734734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734357" y="3217151"/>
            <a:ext cx="4572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734357" y="1616951"/>
            <a:ext cx="280035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734357" y="1616951"/>
            <a:ext cx="0" cy="3810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734357" y="2455152"/>
            <a:ext cx="0" cy="757237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oval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534707" y="1616951"/>
            <a:ext cx="0" cy="6858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91757" y="2150351"/>
            <a:ext cx="807244" cy="565150"/>
            <a:chOff x="4320" y="1440"/>
            <a:chExt cx="678" cy="356"/>
          </a:xfrm>
        </p:grpSpPr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4" y="1336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utoShape 16" descr="Narrow vertical"/>
            <p:cNvSpPr>
              <a:spLocks noChangeArrowheads="1"/>
            </p:cNvSpPr>
            <p:nvPr/>
          </p:nvSpPr>
          <p:spPr bwMode="auto">
            <a:xfrm>
              <a:off x="4806" y="1506"/>
              <a:ext cx="192" cy="192"/>
            </a:xfrm>
            <a:prstGeom prst="flowChartMagneticDrum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2048807" y="3140951"/>
            <a:ext cx="14859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3534707" y="2531351"/>
            <a:ext cx="0" cy="6096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4712052" y="3306233"/>
            <a:ext cx="528638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4704908" y="2744258"/>
            <a:ext cx="0" cy="5334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oval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4726339" y="1620308"/>
            <a:ext cx="0" cy="3810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4701337" y="1606020"/>
            <a:ext cx="2861072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1256370" y="1301240"/>
            <a:ext cx="2228850" cy="2362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2048807" y="3140951"/>
            <a:ext cx="14859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5997927" y="3191934"/>
            <a:ext cx="1585913" cy="95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783740" y="2106083"/>
            <a:ext cx="807244" cy="565150"/>
            <a:chOff x="4320" y="1440"/>
            <a:chExt cx="678" cy="356"/>
          </a:xfrm>
        </p:grpSpPr>
        <p:pic>
          <p:nvPicPr>
            <p:cNvPr id="50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4" y="1336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AutoShape 28" descr="Narrow vertical"/>
            <p:cNvSpPr>
              <a:spLocks noChangeArrowheads="1"/>
            </p:cNvSpPr>
            <p:nvPr/>
          </p:nvSpPr>
          <p:spPr bwMode="auto">
            <a:xfrm>
              <a:off x="4806" y="1506"/>
              <a:ext cx="192" cy="192"/>
            </a:xfrm>
            <a:prstGeom prst="flowChartMagneticDrum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7558836" y="1591733"/>
            <a:ext cx="0" cy="6096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7548121" y="2401359"/>
            <a:ext cx="10716" cy="814387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auto">
          <a:xfrm>
            <a:off x="6244386" y="1591733"/>
            <a:ext cx="1371600" cy="1600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791507" y="1997951"/>
            <a:ext cx="571500" cy="109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 220V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12889" y="1677634"/>
            <a:ext cx="571500" cy="1095375"/>
            <a:chOff x="0" y="1728"/>
            <a:chExt cx="838" cy="1344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 rot="5400000">
              <a:off x="-205" y="2029"/>
              <a:ext cx="1344" cy="742"/>
              <a:chOff x="1257" y="3277"/>
              <a:chExt cx="1344" cy="742"/>
            </a:xfrm>
          </p:grpSpPr>
          <p:sp>
            <p:nvSpPr>
              <p:cNvPr id="60" name="Rectangle 35"/>
              <p:cNvSpPr>
                <a:spLocks noChangeArrowheads="1"/>
              </p:cNvSpPr>
              <p:nvPr/>
            </p:nvSpPr>
            <p:spPr bwMode="auto">
              <a:xfrm>
                <a:off x="1257" y="3277"/>
                <a:ext cx="1344" cy="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61" name="Oval 36"/>
              <p:cNvSpPr>
                <a:spLocks noChangeArrowheads="1"/>
              </p:cNvSpPr>
              <p:nvPr/>
            </p:nvSpPr>
            <p:spPr bwMode="auto">
              <a:xfrm>
                <a:off x="2087" y="3530"/>
                <a:ext cx="235" cy="234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1533" y="3518"/>
                <a:ext cx="236" cy="2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336" y="2352"/>
              <a:ext cx="240" cy="96"/>
            </a:xfrm>
            <a:custGeom>
              <a:avLst/>
              <a:gdLst>
                <a:gd name="T0" fmla="*/ 0 w 336"/>
                <a:gd name="T1" fmla="*/ 1 h 160"/>
                <a:gd name="T2" fmla="*/ 3 w 336"/>
                <a:gd name="T3" fmla="*/ 1 h 160"/>
                <a:gd name="T4" fmla="*/ 8 w 336"/>
                <a:gd name="T5" fmla="*/ 1 h 160"/>
                <a:gd name="T6" fmla="*/ 11 w 336"/>
                <a:gd name="T7" fmla="*/ 1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60"/>
                <a:gd name="T14" fmla="*/ 336 w 336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60">
                  <a:moveTo>
                    <a:pt x="0" y="104"/>
                  </a:moveTo>
                  <a:cubicBezTo>
                    <a:pt x="28" y="52"/>
                    <a:pt x="56" y="0"/>
                    <a:pt x="96" y="8"/>
                  </a:cubicBezTo>
                  <a:cubicBezTo>
                    <a:pt x="136" y="16"/>
                    <a:pt x="200" y="144"/>
                    <a:pt x="240" y="152"/>
                  </a:cubicBezTo>
                  <a:cubicBezTo>
                    <a:pt x="280" y="160"/>
                    <a:pt x="308" y="108"/>
                    <a:pt x="336" y="5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59" name="Text Box 39"/>
            <p:cNvSpPr txBox="1">
              <a:spLocks noChangeArrowheads="1"/>
            </p:cNvSpPr>
            <p:nvPr/>
          </p:nvSpPr>
          <p:spPr bwMode="auto">
            <a:xfrm>
              <a:off x="0" y="2254"/>
              <a:ext cx="3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1700" b="1">
                <a:latin typeface="Arial" panose="020B0604020202020204" pitchFamily="34" charset="0"/>
              </a:endParaRPr>
            </a:p>
          </p:txBody>
        </p:sp>
      </p:grpSp>
      <p:sp>
        <p:nvSpPr>
          <p:cNvPr id="63" name="Text Box 40"/>
          <p:cNvSpPr txBox="1">
            <a:spLocks noChangeArrowheads="1"/>
          </p:cNvSpPr>
          <p:nvPr/>
        </p:nvSpPr>
        <p:spPr bwMode="auto">
          <a:xfrm>
            <a:off x="4758486" y="2258483"/>
            <a:ext cx="914400" cy="41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 220V</a:t>
            </a: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2277407" y="1769351"/>
            <a:ext cx="1200150" cy="7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.VnTime" panose="020B7200000000000000" pitchFamily="34" charset="0"/>
              </a:rPr>
              <a:t>  (220V-100W)</a:t>
            </a: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387650" y="1589430"/>
            <a:ext cx="571500" cy="1524000"/>
            <a:chOff x="0" y="1728"/>
            <a:chExt cx="838" cy="1344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 rot="5400000">
              <a:off x="-205" y="2029"/>
              <a:ext cx="1344" cy="742"/>
              <a:chOff x="1257" y="3277"/>
              <a:chExt cx="1344" cy="742"/>
            </a:xfrm>
          </p:grpSpPr>
          <p:sp>
            <p:nvSpPr>
              <p:cNvPr id="69" name="Rectangle 47"/>
              <p:cNvSpPr>
                <a:spLocks noChangeArrowheads="1"/>
              </p:cNvSpPr>
              <p:nvPr/>
            </p:nvSpPr>
            <p:spPr bwMode="auto">
              <a:xfrm>
                <a:off x="1257" y="3277"/>
                <a:ext cx="1344" cy="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70" name="Oval 48"/>
              <p:cNvSpPr>
                <a:spLocks noChangeArrowheads="1"/>
              </p:cNvSpPr>
              <p:nvPr/>
            </p:nvSpPr>
            <p:spPr bwMode="auto">
              <a:xfrm>
                <a:off x="2087" y="3530"/>
                <a:ext cx="235" cy="234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Oval 49"/>
              <p:cNvSpPr>
                <a:spLocks noChangeArrowheads="1"/>
              </p:cNvSpPr>
              <p:nvPr/>
            </p:nvSpPr>
            <p:spPr bwMode="auto">
              <a:xfrm>
                <a:off x="1533" y="3518"/>
                <a:ext cx="236" cy="2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336" y="2352"/>
              <a:ext cx="240" cy="96"/>
            </a:xfrm>
            <a:custGeom>
              <a:avLst/>
              <a:gdLst>
                <a:gd name="T0" fmla="*/ 0 w 336"/>
                <a:gd name="T1" fmla="*/ 1 h 160"/>
                <a:gd name="T2" fmla="*/ 3 w 336"/>
                <a:gd name="T3" fmla="*/ 1 h 160"/>
                <a:gd name="T4" fmla="*/ 8 w 336"/>
                <a:gd name="T5" fmla="*/ 1 h 160"/>
                <a:gd name="T6" fmla="*/ 11 w 336"/>
                <a:gd name="T7" fmla="*/ 1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60"/>
                <a:gd name="T14" fmla="*/ 336 w 336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60">
                  <a:moveTo>
                    <a:pt x="0" y="104"/>
                  </a:moveTo>
                  <a:cubicBezTo>
                    <a:pt x="28" y="52"/>
                    <a:pt x="56" y="0"/>
                    <a:pt x="96" y="8"/>
                  </a:cubicBezTo>
                  <a:cubicBezTo>
                    <a:pt x="136" y="16"/>
                    <a:pt x="200" y="144"/>
                    <a:pt x="240" y="152"/>
                  </a:cubicBezTo>
                  <a:cubicBezTo>
                    <a:pt x="280" y="160"/>
                    <a:pt x="308" y="108"/>
                    <a:pt x="336" y="5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0" y="2254"/>
              <a:ext cx="33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1700" b="1">
                <a:latin typeface="Arial" panose="020B0604020202020204" pitchFamily="34" charset="0"/>
              </a:endParaRPr>
            </a:p>
          </p:txBody>
        </p:sp>
      </p:grpSp>
      <p:pic>
        <p:nvPicPr>
          <p:cNvPr id="72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36" y="2810934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6244386" y="1744133"/>
            <a:ext cx="1314450" cy="9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latin typeface=".VnTime" panose="020B7200000000000000" pitchFamily="34" charset="0"/>
              </a:rPr>
              <a:t>(</a:t>
            </a:r>
            <a:r>
              <a:rPr lang="en-US" altLang="en-US" sz="2800" dirty="0">
                <a:latin typeface=".VnTime" panose="020B7200000000000000" pitchFamily="34" charset="0"/>
              </a:rPr>
              <a:t>220V- 25W)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0" y="4876800"/>
            <a:ext cx="9144000" cy="1724171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0" y="3657600"/>
            <a:ext cx="9144000" cy="1170173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81776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4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hình nền Powerpoint màu xanh lá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oat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0" y="1143000"/>
            <a:ext cx="9144000" cy="63155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Oat 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)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vị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suất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altLang="en-US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3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2.Ý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nghĩa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của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oát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ghi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mỗi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dụng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cụ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tắt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0+ hình nền powerpoint về môi trường cực chất cho bài thuyết tr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" y="64211"/>
            <a:ext cx="8895644" cy="1256589"/>
          </a:xfrm>
          <a:prstGeom prst="cloudCallout">
            <a:avLst>
              <a:gd name="adj1" fmla="val -61239"/>
              <a:gd name="adj2" fmla="val 7021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oát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29409" y="1490133"/>
            <a:ext cx="3389522" cy="514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(W)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suất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nó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781188" y="1480178"/>
            <a:ext cx="5235812" cy="93932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</a:rPr>
              <a:t>Bảng</a:t>
            </a:r>
            <a:r>
              <a:rPr lang="en-US" altLang="en-US" sz="2800" b="1" dirty="0">
                <a:solidFill>
                  <a:srgbClr val="0000CC"/>
                </a:solidFill>
              </a:rPr>
              <a:t> 1: </a:t>
            </a:r>
            <a:r>
              <a:rPr lang="en-US" altLang="en-US" sz="2800" b="1" dirty="0" err="1">
                <a:solidFill>
                  <a:srgbClr val="0000CC"/>
                </a:solidFill>
              </a:rPr>
              <a:t>Công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suất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cụ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điện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thường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dùng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82398"/>
              </p:ext>
            </p:extLst>
          </p:nvPr>
        </p:nvGraphicFramePr>
        <p:xfrm>
          <a:off x="3784009" y="2382111"/>
          <a:ext cx="5223968" cy="4345109"/>
        </p:xfrm>
        <a:graphic>
          <a:graphicData uri="http://schemas.openxmlformats.org/drawingml/2006/table">
            <a:tbl>
              <a:tblPr/>
              <a:tblGrid>
                <a:gridCol w="3510584"/>
                <a:gridCol w="1713384"/>
              </a:tblGrid>
              <a:tr h="743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cụ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Công suất (W)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Bóng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pin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1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Bóng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thắp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sáng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đình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15 - 200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Quạt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25 - 100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Tivi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60 - 160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Bàn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250 - 1000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Nồi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cơm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300 - 1000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nền Powerpoint màu xanh lá đẹp nhất cho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0743"/>
          </a:xfrm>
          <a:prstGeom prst="rect">
            <a:avLst/>
          </a:prstGeom>
          <a:noFill/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304800"/>
            <a:ext cx="2124075" cy="2377598"/>
            <a:chOff x="2352" y="1152"/>
            <a:chExt cx="624" cy="862"/>
          </a:xfrm>
        </p:grpSpPr>
        <p:pic>
          <p:nvPicPr>
            <p:cNvPr id="4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152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2352" y="1824"/>
              <a:ext cx="624" cy="19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</a:rPr>
                <a:t>220V-100W</a:t>
              </a:r>
            </a:p>
          </p:txBody>
        </p:sp>
      </p:grpSp>
      <p:pic>
        <p:nvPicPr>
          <p:cNvPr id="6" name="Picture 7" descr="Dau h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810815" cy="1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352800" y="292670"/>
            <a:ext cx="5791200" cy="2145729"/>
          </a:xfrm>
          <a:prstGeom prst="cloudCallout">
            <a:avLst>
              <a:gd name="adj1" fmla="val -61239"/>
              <a:gd name="adj2" fmla="val 7021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220V - 100W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2743200"/>
            <a:ext cx="8821701" cy="155488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2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220V, </a:t>
            </a:r>
            <a:r>
              <a:rPr lang="en-US" sz="3200" b="1" dirty="0" err="1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="1" baseline="-25000" dirty="0" err="1">
                <a:solidFill>
                  <a:srgbClr val="0000CC"/>
                </a:solidFill>
                <a:latin typeface="VNI-Commerce" pitchFamily="2" charset="0"/>
              </a:rPr>
              <a:t>đm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100W.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100W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33610"/>
            <a:ext cx="9144000" cy="2524390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sẽ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17270EF-D1E6-4CBA-9AC9-B030446D619B}"/>
  <p:tag name="GENSWF_SLIDE_TITLE" val="Nội dung bài học"/>
  <p:tag name="TIMING" val="|5.552|3.471|5.235|5.209"/>
  <p:tag name="ISPRING_CUSTOM_TIMING_USED" val="1"/>
  <p:tag name="ISPRING_SLIDE_ID_2" val="{7BA284AD-5778-4E62-BEAF-F012496F73F7}"/>
  <p:tag name="GENSWF_ADVANCE_TIME" val="15.00"/>
  <p:tag name="ISPRING_PLAYER_LAYOUT_TYPE" val="Full"/>
  <p:tag name="HTML_SHAPEINFO" val="&lt;SlideThumbPath val=&quot;Slide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A73B91-5E6C-4A49-9F36-E96A3B2C5C30}&quot;/&gt;&lt;isInvalidForFieldText val=&quot;0&quot;/&gt;&lt;Image&gt;&lt;filename val=&quot;C:\Users\HaNam\AppData\Local\Temp\PR\data\asimages\{5CA73B91-5E6C-4A49-9F36-E96A3B2C5C30}_2.png&quot;/&gt;&lt;left val=&quot;95&quot;/&gt;&lt;top val=&quot;234&quot;/&gt;&lt;width val=&quot;83&quot;/&gt;&lt;height val=&quot;4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Nam\AppData\Local\Temp\PR\data\asimages\{92950DFB-3288-4C88-97F6-5196B7BCA92B}_2.png&quot;/&gt;&lt;left val=&quot;309&quot;/&gt;&lt;top val=&quot;221&quot;/&gt;&lt;width val=&quot;21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A0BBD-E84D-475D-9CDC-DA541A7E8BB4}&quot;/&gt;&lt;isInvalidForFieldText val=&quot;0&quot;/&gt;&lt;Image&gt;&lt;filename val=&quot;C:\Users\HaNam\AppData\Local\Temp\PR\data\asimages\{E49A0BBD-E84D-475D-9CDC-DA541A7E8BB4}_2.png&quot;/&gt;&lt;left val=&quot;145&quot;/&gt;&lt;top val=&quot;214&quot;/&gt;&lt;width val=&quot;152&quot;/&gt;&lt;height val=&quot;54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THCSLT~1\AppData\Local\Temp\PR\data\asimages\{450BBA2E-D46A-4B37-8CB5-B6D16F042478}_3.png&quot;/&gt;&lt;left val=&quot;0&quot;/&gt;&lt;top val=&quot;1&quot;/&gt;&lt;width val=&quot;960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31FAC1-7DD6-4A26-A3AA-99D504BA97F3}&quot;/&gt;&lt;isInvalidForFieldText val=&quot;0&quot;/&gt;&lt;Image&gt;&lt;filename val=&quot;C:\Users\THCSLT~1\AppData\Local\Temp\PR\data\asimages\{2A31FAC1-7DD6-4A26-A3AA-99D504BA97F3}_3.png&quot;/&gt;&lt;left val=&quot;15&quot;/&gt;&lt;top val=&quot;102&quot;/&gt;&lt;width val=&quot;935&quot;/&gt;&lt;height val=&quot;8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3556B-848D-465E-9D97-8F9C84439631}&quot;/&gt;&lt;isInvalidForFieldText val=&quot;0&quot;/&gt;&lt;Image&gt;&lt;filename val=&quot;C:\Users\THCSLT~1\AppData\Local\Temp\PR\data\asimages\{B2F3556B-848D-465E-9D97-8F9C84439631}_3.png&quot;/&gt;&lt;left val=&quot;15&quot;/&gt;&lt;top val=&quot;298&quot;/&gt;&lt;width val=&quot;935&quot;/&gt;&lt;height val=&quot;9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A73B91-5E6C-4A49-9F36-E96A3B2C5C30}&quot;/&gt;&lt;isInvalidForFieldText val=&quot;0&quot;/&gt;&lt;Image&gt;&lt;filename val=&quot;C:\Users\HaNam\AppData\Local\Temp\PR\data\asimages\{5CA73B91-5E6C-4A49-9F36-E96A3B2C5C30}_2.png&quot;/&gt;&lt;left val=&quot;95&quot;/&gt;&lt;top val=&quot;234&quot;/&gt;&lt;width val=&quot;83&quot;/&gt;&lt;height val=&quot;4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Nam\AppData\Local\Temp\PR\data\asimages\{92950DFB-3288-4C88-97F6-5196B7BCA92B}_2.png&quot;/&gt;&lt;left val=&quot;309&quot;/&gt;&lt;top val=&quot;221&quot;/&gt;&lt;width val=&quot;211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55&quot;/&gt;&lt;lineCharCount val=&quot;2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A0BBD-E84D-475D-9CDC-DA541A7E8BB4}&quot;/&gt;&lt;isInvalidForFieldText val=&quot;0&quot;/&gt;&lt;Image&gt;&lt;filename val=&quot;C:\Users\HaNam\AppData\Local\Temp\PR\data\asimages\{E49A0BBD-E84D-475D-9CDC-DA541A7E8BB4}_2.png&quot;/&gt;&lt;left val=&quot;145&quot;/&gt;&lt;top val=&quot;214&quot;/&gt;&lt;width val=&quot;152&quot;/&gt;&lt;height val=&quot;54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1626</Words>
  <Application>Microsoft Office PowerPoint</Application>
  <PresentationFormat>On-screen Show (4:3)</PresentationFormat>
  <Paragraphs>210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</cp:revision>
  <dcterms:created xsi:type="dcterms:W3CDTF">2022-07-17T04:10:27Z</dcterms:created>
  <dcterms:modified xsi:type="dcterms:W3CDTF">2022-09-15T09:28:39Z</dcterms:modified>
</cp:coreProperties>
</file>