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1" r:id="rId2"/>
    <p:sldId id="256" r:id="rId3"/>
    <p:sldId id="275" r:id="rId4"/>
    <p:sldId id="302" r:id="rId5"/>
    <p:sldId id="354" r:id="rId6"/>
    <p:sldId id="331" r:id="rId7"/>
    <p:sldId id="355" r:id="rId8"/>
    <p:sldId id="281" r:id="rId9"/>
    <p:sldId id="315" r:id="rId10"/>
    <p:sldId id="283" r:id="rId11"/>
    <p:sldId id="350" r:id="rId12"/>
    <p:sldId id="335" r:id="rId13"/>
    <p:sldId id="336" r:id="rId14"/>
    <p:sldId id="337" r:id="rId15"/>
    <p:sldId id="346" r:id="rId16"/>
    <p:sldId id="347" r:id="rId17"/>
    <p:sldId id="348" r:id="rId18"/>
    <p:sldId id="349" r:id="rId19"/>
    <p:sldId id="356" r:id="rId20"/>
    <p:sldId id="313" r:id="rId21"/>
    <p:sldId id="340" r:id="rId22"/>
    <p:sldId id="341" r:id="rId23"/>
    <p:sldId id="357" r:id="rId24"/>
    <p:sldId id="343" r:id="rId25"/>
    <p:sldId id="353" r:id="rId26"/>
    <p:sldId id="314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9" autoAdjust="0"/>
    <p:restoredTop sz="94649"/>
  </p:normalViewPr>
  <p:slideViewPr>
    <p:cSldViewPr snapToGrid="0" showGuides="1">
      <p:cViewPr varScale="1">
        <p:scale>
          <a:sx n="83" d="100"/>
          <a:sy n="83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57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26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1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14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7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17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3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4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jpe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39870"/>
              </p:ext>
            </p:extLst>
          </p:nvPr>
        </p:nvGraphicFramePr>
        <p:xfrm>
          <a:off x="1293542" y="1860491"/>
          <a:ext cx="9835376" cy="24550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75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7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34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jogging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ˈ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dʒɒɡɪŋ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chạy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thư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giãn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45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coin 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kɔɪn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 </a:t>
                      </a: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xu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jogging">
            <a:hlinkClick r:id="" action="ppaction://media"/>
            <a:extLst>
              <a:ext uri="{FF2B5EF4-FFF2-40B4-BE49-F238E27FC236}">
                <a16:creationId xmlns:a16="http://schemas.microsoft.com/office/drawing/2014/main" id="{6A51A0F4-FC8F-4D0F-BA07-42196C757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044" y="2538276"/>
            <a:ext cx="549730" cy="549730"/>
          </a:xfrm>
          <a:prstGeom prst="rect">
            <a:avLst/>
          </a:prstGeom>
        </p:spPr>
      </p:pic>
      <p:pic>
        <p:nvPicPr>
          <p:cNvPr id="8" name="coin">
            <a:hlinkClick r:id="" action="ppaction://media"/>
            <a:extLst>
              <a:ext uri="{FF2B5EF4-FFF2-40B4-BE49-F238E27FC236}">
                <a16:creationId xmlns:a16="http://schemas.microsoft.com/office/drawing/2014/main" id="{54C714A6-7C6D-4A28-A1CB-F1F76A3B88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044" y="3433256"/>
            <a:ext cx="549730" cy="5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985" y="1771764"/>
            <a:ext cx="6666689" cy="39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1" t="4246" r="2394" b="3154"/>
          <a:stretch/>
        </p:blipFill>
        <p:spPr>
          <a:xfrm>
            <a:off x="2636783" y="2663093"/>
            <a:ext cx="6367563" cy="40387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026" y="1398528"/>
            <a:ext cx="97241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webs below with the words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CF196BBB-A415-40DC-AE16-FCD8C98F3633}"/>
              </a:ext>
            </a:extLst>
          </p:cNvPr>
          <p:cNvSpPr/>
          <p:nvPr/>
        </p:nvSpPr>
        <p:spPr>
          <a:xfrm>
            <a:off x="2065286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dolls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567F4DA9-08E9-4F8D-9B8F-371F71D69FD6}"/>
              </a:ext>
            </a:extLst>
          </p:cNvPr>
          <p:cNvSpPr/>
          <p:nvPr/>
        </p:nvSpPr>
        <p:spPr>
          <a:xfrm>
            <a:off x="3428419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jogging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8B69D4B3-5813-4228-B941-1E8D232FD8A0}"/>
              </a:ext>
            </a:extLst>
          </p:cNvPr>
          <p:cNvSpPr/>
          <p:nvPr/>
        </p:nvSpPr>
        <p:spPr>
          <a:xfrm>
            <a:off x="7422216" y="1962833"/>
            <a:ext cx="1537347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swimming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61108B32-196A-4304-9ABF-7E133D3CB36C}"/>
              </a:ext>
            </a:extLst>
          </p:cNvPr>
          <p:cNvSpPr/>
          <p:nvPr/>
        </p:nvSpPr>
        <p:spPr>
          <a:xfrm>
            <a:off x="4769784" y="1968826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coins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8877F59F-CBC0-4C5A-AA09-0944712B333A}"/>
              </a:ext>
            </a:extLst>
          </p:cNvPr>
          <p:cNvSpPr/>
          <p:nvPr/>
        </p:nvSpPr>
        <p:spPr>
          <a:xfrm>
            <a:off x="6096000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judo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17A1F9EE-0D55-47B4-B764-E20282F3A4EA}"/>
              </a:ext>
            </a:extLst>
          </p:cNvPr>
          <p:cNvSpPr/>
          <p:nvPr/>
        </p:nvSpPr>
        <p:spPr>
          <a:xfrm>
            <a:off x="9004346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yoga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1157 L 0.38724 0.5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62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8216 0.1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16966 0.5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6094 0.3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5872 0.193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17331 0.39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6588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852" y="2297642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6427" y="2523913"/>
            <a:ext cx="140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collecting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6972" y="3279245"/>
            <a:ext cx="87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2547" y="3976757"/>
            <a:ext cx="110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5931" y="4714905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1943" y="5453053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01895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1260" y="5329674"/>
            <a:ext cx="748378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He hates / doesn’t like doing judo.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492" t="1896" b="2725"/>
          <a:stretch/>
        </p:blipFill>
        <p:spPr>
          <a:xfrm>
            <a:off x="4326672" y="2041359"/>
            <a:ext cx="3114098" cy="33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8123" y="5323803"/>
            <a:ext cx="8069035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They like / love / enjoy playing football.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585" t="2158" r="4716" b="2908"/>
          <a:stretch/>
        </p:blipFill>
        <p:spPr>
          <a:xfrm>
            <a:off x="4419042" y="2229525"/>
            <a:ext cx="3018822" cy="32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5639" y="5068131"/>
            <a:ext cx="748378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 They love / like / enjoy gardening.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023" t="1833" r="5145" b="3045"/>
          <a:stretch/>
        </p:blipFill>
        <p:spPr>
          <a:xfrm>
            <a:off x="4259766" y="2229525"/>
            <a:ext cx="3412273" cy="29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7281" y="5590717"/>
            <a:ext cx="8134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chemeClr val="accent2"/>
                </a:solidFill>
              </a:rPr>
              <a:t>They enjoy </a:t>
            </a:r>
            <a:r>
              <a:rPr lang="en-US" sz="3600" b="1">
                <a:solidFill>
                  <a:schemeClr val="accent2"/>
                </a:solidFill>
              </a:rPr>
              <a:t>/ </a:t>
            </a:r>
            <a:r>
              <a:rPr lang="en-US" sz="3600" b="1" smtClean="0">
                <a:solidFill>
                  <a:schemeClr val="accent2"/>
                </a:solidFill>
              </a:rPr>
              <a:t>like </a:t>
            </a:r>
            <a:r>
              <a:rPr lang="en-US" sz="3600" b="1">
                <a:solidFill>
                  <a:schemeClr val="accent2"/>
                </a:solidFill>
              </a:rPr>
              <a:t>/ </a:t>
            </a:r>
            <a:r>
              <a:rPr lang="en-US" sz="3600" b="1" smtClean="0">
                <a:solidFill>
                  <a:schemeClr val="accent2"/>
                </a:solidFill>
              </a:rPr>
              <a:t>love </a:t>
            </a:r>
            <a:r>
              <a:rPr lang="en-US" sz="3600" b="1" dirty="0">
                <a:solidFill>
                  <a:schemeClr val="accent2"/>
                </a:solidFill>
              </a:rPr>
              <a:t>collecting stamps.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53" t="2067" r="1599" b="1933"/>
          <a:stretch/>
        </p:blipFill>
        <p:spPr>
          <a:xfrm>
            <a:off x="4519401" y="2129164"/>
            <a:ext cx="2840403" cy="36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8781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4098" y="5375572"/>
            <a:ext cx="1019504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She hates / doesn’t like riding a horse / horse riding.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932" t="1359" r="4967" b="1359"/>
          <a:stretch/>
        </p:blipFill>
        <p:spPr>
          <a:xfrm>
            <a:off x="3624147" y="2229525"/>
            <a:ext cx="4594303" cy="32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116114"/>
            <a:ext cx="1950733" cy="59274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8396" y="3695153"/>
            <a:ext cx="1924326" cy="6124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Asking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3657" y="1696193"/>
            <a:ext cx="6255507" cy="14412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words from the box.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–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pictures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say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suitable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25289" y="3262819"/>
            <a:ext cx="6243594" cy="1477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sounds /ə/ and /ɜ:/.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to the sentences and pay attention to the underlined parts. Tick (✓) the appropriate sounds. </a:t>
            </a:r>
            <a:r>
              <a:rPr lang="en-US" dirty="0" err="1">
                <a:solidFill>
                  <a:schemeClr val="tx1"/>
                </a:solidFill>
              </a:rPr>
              <a:t>Practise</a:t>
            </a:r>
            <a:r>
              <a:rPr lang="en-US" dirty="0">
                <a:solidFill>
                  <a:schemeClr val="tx1"/>
                </a:solidFill>
              </a:rPr>
              <a:t> the sentences.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436437"/>
            <a:ext cx="786973" cy="6796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0560" y="2412485"/>
            <a:ext cx="773769" cy="12826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6722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467" y="237708"/>
            <a:ext cx="1320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95" y="2675182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5999" y="2023444"/>
            <a:ext cx="572429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Ss identify how to pronounce the sounds /ə/ and /ɜ</a:t>
            </a:r>
            <a:r>
              <a:rPr lang="en-US" sz="2400" dirty="0" smtClean="0"/>
              <a:t>:/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</a:t>
            </a:r>
            <a:r>
              <a:rPr lang="en-US" sz="2400" dirty="0" smtClean="0"/>
              <a:t> </a:t>
            </a:r>
            <a:r>
              <a:rPr lang="en-US" sz="2400" dirty="0"/>
              <a:t>help Ss </a:t>
            </a:r>
            <a:r>
              <a:rPr lang="en-US" sz="2400" dirty="0" err="1"/>
              <a:t>practise</a:t>
            </a:r>
            <a:r>
              <a:rPr lang="en-US" sz="2400" dirty="0"/>
              <a:t> pronouncing these sounds in </a:t>
            </a:r>
            <a:r>
              <a:rPr lang="en-US" sz="2400" dirty="0" smtClean="0"/>
              <a:t>words &amp; sentences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001658" y="1494523"/>
            <a:ext cx="2973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/ə/ and /ɜ:/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2087F-DBD4-4418-853C-12878454B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2902" y="2456632"/>
            <a:ext cx="7146481" cy="3286246"/>
          </a:xfrm>
          <a:prstGeom prst="rect">
            <a:avLst/>
          </a:prstGeom>
        </p:spPr>
      </p:pic>
      <p:pic>
        <p:nvPicPr>
          <p:cNvPr id="2" name="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38371" y="13532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42" y="2677425"/>
            <a:ext cx="6233963" cy="3378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sentences and pay attention to the underlined parts. Tick (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✓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sentences.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7867468" y="2292705"/>
            <a:ext cx="2765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 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endParaRPr lang="en-US" sz="4400" dirty="0"/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9" y="3125326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D84459E-CF79-43A9-B061-E232B2AE8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400584"/>
              </p:ext>
            </p:extLst>
          </p:nvPr>
        </p:nvGraphicFramePr>
        <p:xfrm>
          <a:off x="5742739" y="273518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4E2FA86-BA32-4C03-8E62-D3447E7D3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751843"/>
              </p:ext>
            </p:extLst>
          </p:nvPr>
        </p:nvGraphicFramePr>
        <p:xfrm>
          <a:off x="6391319" y="3429000"/>
          <a:ext cx="706522" cy="9671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967102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0DCAF3E-D885-4F79-9917-4A6F95DC5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8083"/>
              </p:ext>
            </p:extLst>
          </p:nvPr>
        </p:nvGraphicFramePr>
        <p:xfrm>
          <a:off x="6408484" y="388219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E5CEA3E-DC0B-47B9-8EFF-196068AE3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90811"/>
              </p:ext>
            </p:extLst>
          </p:nvPr>
        </p:nvGraphicFramePr>
        <p:xfrm>
          <a:off x="6408483" y="4443663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3B660C0-B017-4CDC-ACB7-437780D86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294981"/>
              </p:ext>
            </p:extLst>
          </p:nvPr>
        </p:nvGraphicFramePr>
        <p:xfrm>
          <a:off x="5670551" y="5116838"/>
          <a:ext cx="706522" cy="10485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048502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pic>
        <p:nvPicPr>
          <p:cNvPr id="5" name="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7922" y="1763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99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116114"/>
            <a:ext cx="1950733" cy="59274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8396" y="3695153"/>
            <a:ext cx="1924326" cy="6124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4327" y="4869666"/>
            <a:ext cx="1950733" cy="5793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Asking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3657" y="1696193"/>
            <a:ext cx="6255507" cy="14412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words from the box.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–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pictures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say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suitable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25289" y="3262819"/>
            <a:ext cx="6243594" cy="1477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sounds /ə/ and /ɜ:/.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to the sentences and pay attention to the underlined parts. Tick (✓) the appropriate sounds. </a:t>
            </a:r>
            <a:r>
              <a:rPr lang="en-US" dirty="0" err="1">
                <a:solidFill>
                  <a:schemeClr val="tx1"/>
                </a:solidFill>
              </a:rPr>
              <a:t>Practise</a:t>
            </a:r>
            <a:r>
              <a:rPr lang="en-US" dirty="0">
                <a:solidFill>
                  <a:schemeClr val="tx1"/>
                </a:solidFill>
              </a:rPr>
              <a:t> the sentences.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25289" y="4865289"/>
            <a:ext cx="624359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Who is faster?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436437"/>
            <a:ext cx="786973" cy="6796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0560" y="2412485"/>
            <a:ext cx="773769" cy="12826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922722" y="4001377"/>
            <a:ext cx="786972" cy="8682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8396" y="5701254"/>
            <a:ext cx="1924326" cy="62645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60559" y="5159322"/>
            <a:ext cx="773768" cy="5419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05008" y="5672001"/>
            <a:ext cx="626387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8495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5452" y="3001178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r>
              <a:rPr lang="en-US" sz="2400" dirty="0"/>
              <a:t>t</a:t>
            </a:r>
            <a:r>
              <a:rPr lang="en-US" sz="2400" smtClean="0"/>
              <a:t>o </a:t>
            </a:r>
            <a:r>
              <a:rPr lang="en-US" sz="2400" dirty="0"/>
              <a:t>give students a chance to apply what they </a:t>
            </a:r>
            <a:r>
              <a:rPr lang="en-US" sz="2400"/>
              <a:t>have </a:t>
            </a:r>
            <a:r>
              <a:rPr lang="en-US" sz="2400" smtClean="0"/>
              <a:t>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Who is faster?</a:t>
            </a:r>
          </a:p>
        </p:txBody>
      </p:sp>
      <p:pic>
        <p:nvPicPr>
          <p:cNvPr id="1026" name="Picture 2" descr="Free Vector | Schoolchildren raising hands at lesson">
            <a:extLst>
              <a:ext uri="{FF2B5EF4-FFF2-40B4-BE49-F238E27FC236}">
                <a16:creationId xmlns:a16="http://schemas.microsoft.com/office/drawing/2014/main" id="{13E5CD28-E321-41FB-8047-3E8E442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92" y="2103573"/>
            <a:ext cx="5030219" cy="3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Who is faster?</a:t>
            </a:r>
          </a:p>
        </p:txBody>
      </p:sp>
      <p:pic>
        <p:nvPicPr>
          <p:cNvPr id="1026" name="Picture 2" descr="Free Vector | Schoolchildren raising hands at lesson">
            <a:extLst>
              <a:ext uri="{FF2B5EF4-FFF2-40B4-BE49-F238E27FC236}">
                <a16:creationId xmlns:a16="http://schemas.microsoft.com/office/drawing/2014/main" id="{13E5CD28-E321-41FB-8047-3E8E442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92" y="2103573"/>
            <a:ext cx="5030219" cy="3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5BCE36-3F11-4946-BAD1-5F2A3F7ABA79}"/>
              </a:ext>
            </a:extLst>
          </p:cNvPr>
          <p:cNvSpPr txBox="1"/>
          <p:nvPr/>
        </p:nvSpPr>
        <p:spPr>
          <a:xfrm>
            <a:off x="487067" y="2426739"/>
            <a:ext cx="6383040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 in groups of four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rite sentences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including: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hobbies and one of the sounds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yriadPro-Regular"/>
                <a:ea typeface="Times New Roman" panose="02020603050405020304" pitchFamily="18" charset="0"/>
                <a:cs typeface="Calibri" panose="020F0502020204030204" pitchFamily="34" charset="0"/>
              </a:rPr>
              <a:t>/ə/ and /ɜ:/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Listening to music</a:t>
            </a:r>
            <a:r>
              <a:rPr lang="en-US" sz="2400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a very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common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hobby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.)</a:t>
            </a:r>
            <a:endParaRPr lang="en-US" sz="2400" dirty="0">
              <a:solidFill>
                <a:srgbClr val="231F20"/>
              </a:solidFill>
              <a:latin typeface="MyriadPro-Regular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group with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the most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correct sentences is the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winner.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10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2269" y="2322946"/>
            <a:ext cx="7747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Find 3 more words relating to hobbies that have the </a:t>
            </a:r>
            <a:r>
              <a:rPr lang="en-US" sz="2800" dirty="0" smtClean="0"/>
              <a:t>sound </a:t>
            </a:r>
            <a:r>
              <a:rPr lang="en-US" sz="2800" dirty="0"/>
              <a:t>/ə/ </a:t>
            </a:r>
            <a:r>
              <a:rPr lang="en-US" sz="2800" dirty="0" smtClean="0"/>
              <a:t>or </a:t>
            </a:r>
            <a:r>
              <a:rPr lang="en-US" sz="2800" dirty="0"/>
              <a:t>/ɜ:/.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46" y="3213408"/>
            <a:ext cx="3076092" cy="30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1702024"/>
            <a:ext cx="10274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the lexical items related to hobbies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use verbs of liking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Pronounce </a:t>
            </a:r>
            <a:r>
              <a:rPr lang="en-US" sz="2800" dirty="0" smtClean="0"/>
              <a:t>the </a:t>
            </a:r>
            <a:r>
              <a:rPr lang="en-US" sz="2800" dirty="0"/>
              <a:t>sounds </a:t>
            </a:r>
            <a:r>
              <a:rPr lang="en-US" sz="2800" b="1" dirty="0">
                <a:solidFill>
                  <a:srgbClr val="048DA4"/>
                </a:solidFill>
              </a:rPr>
              <a:t>/ə/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048DA4"/>
                </a:solidFill>
              </a:rPr>
              <a:t>/ɜ</a:t>
            </a:r>
            <a:r>
              <a:rPr lang="en-US" sz="2800" b="1" dirty="0" smtClean="0">
                <a:solidFill>
                  <a:srgbClr val="048DA4"/>
                </a:solidFill>
              </a:rPr>
              <a:t>:/ </a:t>
            </a:r>
            <a:r>
              <a:rPr lang="en-US" sz="2800" dirty="0"/>
              <a:t>correctly</a:t>
            </a:r>
            <a:r>
              <a:rPr lang="en-US" sz="2800" b="1" dirty="0" smtClean="0">
                <a:solidFill>
                  <a:srgbClr val="048DA4"/>
                </a:solidFill>
              </a:rPr>
              <a:t> </a:t>
            </a:r>
            <a:r>
              <a:rPr lang="en-US" sz="2800" dirty="0"/>
              <a:t>in isolation and in context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116114"/>
            <a:ext cx="1950733" cy="59274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8396" y="3695153"/>
            <a:ext cx="1924326" cy="6124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4327" y="4869666"/>
            <a:ext cx="1950733" cy="5793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Asking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3657" y="1696193"/>
            <a:ext cx="6255507" cy="14412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words from the box.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–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pictures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say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suitable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25289" y="3262819"/>
            <a:ext cx="6243594" cy="1477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sounds /ə/ and /ɜ:/.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to the sentences and pay attention to the underlined parts. Tick (✓) the appropriate sounds. </a:t>
            </a:r>
            <a:r>
              <a:rPr lang="en-US" dirty="0" err="1">
                <a:solidFill>
                  <a:schemeClr val="tx1"/>
                </a:solidFill>
              </a:rPr>
              <a:t>Practise</a:t>
            </a:r>
            <a:r>
              <a:rPr lang="en-US" dirty="0">
                <a:solidFill>
                  <a:schemeClr val="tx1"/>
                </a:solidFill>
              </a:rPr>
              <a:t> the sentences.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25289" y="4865289"/>
            <a:ext cx="624359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Who is faster?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436437"/>
            <a:ext cx="786973" cy="6796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0560" y="2412485"/>
            <a:ext cx="773769" cy="12826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922722" y="4001377"/>
            <a:ext cx="786972" cy="8682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8396" y="5701254"/>
            <a:ext cx="1924326" cy="62645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60559" y="5159322"/>
            <a:ext cx="773768" cy="5419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05008" y="5672001"/>
            <a:ext cx="626387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Asking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30420" y="2692911"/>
            <a:ext cx="5223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create an active atmosphere in the class before </a:t>
            </a:r>
            <a:r>
              <a:rPr lang="en-US" sz="2400"/>
              <a:t>the </a:t>
            </a:r>
            <a:r>
              <a:rPr lang="en-US" sz="2400" smtClean="0"/>
              <a:t>lesson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lead into the </a:t>
            </a:r>
            <a:r>
              <a:rPr lang="en-US" sz="2400"/>
              <a:t>new </a:t>
            </a:r>
            <a:r>
              <a:rPr lang="en-US" sz="2400" smtClean="0"/>
              <a:t>lesson</a:t>
            </a:r>
            <a:endParaRPr lang="en-US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2FCDE24-A835-4C00-B345-7F6859D1D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027" y="2448605"/>
            <a:ext cx="42957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8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8186" y="2199301"/>
            <a:ext cx="1041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1. What is your </a:t>
            </a:r>
            <a:r>
              <a:rPr lang="en-US" sz="5400" b="1" dirty="0" err="1" smtClean="0">
                <a:solidFill>
                  <a:schemeClr val="accent2"/>
                </a:solidFill>
              </a:rPr>
              <a:t>favourite</a:t>
            </a:r>
            <a:r>
              <a:rPr lang="en-US" sz="5400" b="1" dirty="0" smtClean="0">
                <a:solidFill>
                  <a:schemeClr val="accent2"/>
                </a:solidFill>
              </a:rPr>
              <a:t> </a:t>
            </a:r>
            <a:r>
              <a:rPr lang="en-US" sz="5400" b="1" dirty="0">
                <a:solidFill>
                  <a:schemeClr val="accent2"/>
                </a:solidFill>
              </a:rPr>
              <a:t>hobby</a:t>
            </a:r>
            <a:r>
              <a:rPr lang="en-US" sz="5400" b="1" dirty="0" smtClean="0">
                <a:solidFill>
                  <a:schemeClr val="accent2"/>
                </a:solidFill>
              </a:rPr>
              <a:t>?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981" y="3697149"/>
            <a:ext cx="1041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accent2"/>
                </a:solidFill>
              </a:rPr>
              <a:t>2</a:t>
            </a:r>
            <a:r>
              <a:rPr lang="en-US" sz="5400" b="1" dirty="0">
                <a:solidFill>
                  <a:schemeClr val="accent2"/>
                </a:solidFill>
              </a:rPr>
              <a:t>. When did you start your hobby?</a:t>
            </a:r>
          </a:p>
        </p:txBody>
      </p:sp>
    </p:spTree>
    <p:extLst>
      <p:ext uri="{BB962C8B-B14F-4D97-AF65-F5344CB8AC3E}">
        <p14:creationId xmlns:p14="http://schemas.microsoft.com/office/powerpoint/2010/main" val="13250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116114"/>
            <a:ext cx="1950733" cy="59274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Asking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3657" y="1696193"/>
            <a:ext cx="6255507" cy="14412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words from the box.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–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pictures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say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suitable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436437"/>
            <a:ext cx="786973" cy="6796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459725" y="3585113"/>
            <a:ext cx="55190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</a:t>
            </a:r>
            <a:r>
              <a:rPr lang="vi-VN" sz="2400" smtClean="0"/>
              <a:t>o </a:t>
            </a:r>
            <a:r>
              <a:rPr lang="vi-VN" sz="2400" dirty="0"/>
              <a:t>introduce the </a:t>
            </a:r>
            <a:r>
              <a:rPr lang="vi-VN" sz="2400"/>
              <a:t>new </a:t>
            </a:r>
            <a:r>
              <a:rPr lang="vi-VN" sz="2400" smtClean="0"/>
              <a:t>words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7" y="3569871"/>
            <a:ext cx="5582108" cy="279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58009" y="156046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 err="1">
                <a:solidFill>
                  <a:srgbClr val="F7941E"/>
                </a:solidFill>
              </a:rPr>
              <a:t>jogging</a:t>
            </a:r>
            <a:r>
              <a:rPr lang="vi-VN" sz="4800" dirty="0"/>
              <a:t> 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6198" y="4277944"/>
            <a:ext cx="4430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đi</a:t>
            </a:r>
            <a:r>
              <a:rPr lang="en-US" sz="3600" dirty="0" smtClean="0"/>
              <a:t>/ </a:t>
            </a:r>
            <a:r>
              <a:rPr lang="vi-VN" sz="3600" dirty="0" smtClean="0"/>
              <a:t>chạy bộ</a:t>
            </a:r>
            <a:r>
              <a:rPr lang="en-US" sz="3600" dirty="0" smtClean="0"/>
              <a:t> </a:t>
            </a:r>
            <a:r>
              <a:rPr lang="en-US" sz="3600" dirty="0" err="1" smtClean="0"/>
              <a:t>thư</a:t>
            </a:r>
            <a:r>
              <a:rPr lang="en-US" sz="3600" dirty="0" smtClean="0"/>
              <a:t> </a:t>
            </a:r>
            <a:r>
              <a:rPr lang="en-US" sz="3600" dirty="0" err="1" smtClean="0"/>
              <a:t>giãn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47516" y="3166537"/>
            <a:ext cx="2528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</a:t>
            </a:r>
            <a:r>
              <a:rPr lang="vi-VN" sz="3600" b="1" smtClean="0">
                <a:solidFill>
                  <a:srgbClr val="0FB7BD"/>
                </a:solidFill>
              </a:rPr>
              <a:t>ˈ</a:t>
            </a:r>
            <a:r>
              <a:rPr lang="vi-VN" sz="3600" b="1" dirty="0" err="1">
                <a:solidFill>
                  <a:srgbClr val="0FB7BD"/>
                </a:solidFill>
              </a:rPr>
              <a:t>dʒɒɡɪŋ</a:t>
            </a:r>
            <a:r>
              <a:rPr lang="vi-VN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toy figur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A0EFF67-E30B-4908-88A4-7363059BC9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13884" r="31921" b="13438"/>
          <a:stretch/>
        </p:blipFill>
        <p:spPr>
          <a:xfrm>
            <a:off x="7181384" y="1736288"/>
            <a:ext cx="3421219" cy="4084649"/>
          </a:xfrm>
          <a:prstGeom prst="rect">
            <a:avLst/>
          </a:prstGeom>
        </p:spPr>
      </p:pic>
      <p:pic>
        <p:nvPicPr>
          <p:cNvPr id="3" name="jogging">
            <a:hlinkClick r:id="" action="ppaction://media"/>
            <a:extLst>
              <a:ext uri="{FF2B5EF4-FFF2-40B4-BE49-F238E27FC236}">
                <a16:creationId xmlns:a16="http://schemas.microsoft.com/office/drawing/2014/main" id="{B18B46EE-8D1E-4C55-820B-DA66AF231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14316" y="5423608"/>
            <a:ext cx="794657" cy="7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47940" y="14499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 err="1">
                <a:solidFill>
                  <a:srgbClr val="F7941E"/>
                </a:solidFill>
              </a:rPr>
              <a:t>coin</a:t>
            </a:r>
            <a:r>
              <a:rPr lang="vi-VN" sz="4800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6321" y="3750406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 err="1"/>
              <a:t>đồng</a:t>
            </a:r>
            <a:r>
              <a:rPr lang="vi-VN" sz="3600" dirty="0"/>
              <a:t> xu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630275" y="2767338"/>
            <a:ext cx="1669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</a:t>
            </a:r>
            <a:r>
              <a:rPr lang="vi-VN" sz="3600" b="1" smtClean="0">
                <a:solidFill>
                  <a:srgbClr val="0FB7BD"/>
                </a:solidFill>
              </a:rPr>
              <a:t>kɔɪn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otation golden dollar coin animation slow: Video có sẵn (100% miễn phí bản  quyền) 6700004 | Shutterstock">
            <a:extLst>
              <a:ext uri="{FF2B5EF4-FFF2-40B4-BE49-F238E27FC236}">
                <a16:creationId xmlns:a16="http://schemas.microsoft.com/office/drawing/2014/main" id="{F70F0729-D5EA-4FAE-AB60-83480208F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8333" r="25623" b="6087"/>
          <a:stretch/>
        </p:blipFill>
        <p:spPr bwMode="auto">
          <a:xfrm>
            <a:off x="7783551" y="2230243"/>
            <a:ext cx="2843561" cy="277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in">
            <a:hlinkClick r:id="" action="ppaction://media"/>
            <a:extLst>
              <a:ext uri="{FF2B5EF4-FFF2-40B4-BE49-F238E27FC236}">
                <a16:creationId xmlns:a16="http://schemas.microsoft.com/office/drawing/2014/main" id="{37C2FB86-43F9-4087-930D-200BCC2F74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9406" y="5006897"/>
            <a:ext cx="739836" cy="7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5497</TotalTime>
  <Words>1017</Words>
  <Application>Microsoft Office PowerPoint</Application>
  <PresentationFormat>Widescreen</PresentationFormat>
  <Paragraphs>185</Paragraphs>
  <Slides>28</Slides>
  <Notes>19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Adobe Gothic Std B</vt:lpstr>
      <vt:lpstr>Arial</vt:lpstr>
      <vt:lpstr>Arial</vt:lpstr>
      <vt:lpstr>Calibri</vt:lpstr>
      <vt:lpstr>Calibri (Body)</vt:lpstr>
      <vt:lpstr>Calibri Light</vt:lpstr>
      <vt:lpstr>Courier New</vt:lpstr>
      <vt:lpstr>Myriad Pro</vt:lpstr>
      <vt:lpstr>MyriadPro-Regular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EDIBOOKS</cp:lastModifiedBy>
  <cp:revision>178</cp:revision>
  <dcterms:created xsi:type="dcterms:W3CDTF">2020-12-09T02:04:09Z</dcterms:created>
  <dcterms:modified xsi:type="dcterms:W3CDTF">2022-04-07T09:16:38Z</dcterms:modified>
</cp:coreProperties>
</file>