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7"/>
  </p:notesMasterIdLst>
  <p:sldIdLst>
    <p:sldId id="258" r:id="rId2"/>
    <p:sldId id="256" r:id="rId3"/>
    <p:sldId id="257" r:id="rId4"/>
    <p:sldId id="259" r:id="rId5"/>
    <p:sldId id="260" r:id="rId6"/>
    <p:sldId id="261" r:id="rId7"/>
    <p:sldId id="262" r:id="rId8"/>
    <p:sldId id="263" r:id="rId9"/>
    <p:sldId id="264" r:id="rId10"/>
    <p:sldId id="297" r:id="rId11"/>
    <p:sldId id="265" r:id="rId12"/>
    <p:sldId id="266" r:id="rId13"/>
    <p:sldId id="298" r:id="rId14"/>
    <p:sldId id="267" r:id="rId15"/>
    <p:sldId id="268" r:id="rId16"/>
    <p:sldId id="269" r:id="rId17"/>
    <p:sldId id="270" r:id="rId18"/>
    <p:sldId id="271" r:id="rId19"/>
    <p:sldId id="272" r:id="rId20"/>
    <p:sldId id="273" r:id="rId21"/>
    <p:sldId id="299" r:id="rId22"/>
    <p:sldId id="300" r:id="rId23"/>
    <p:sldId id="274" r:id="rId24"/>
    <p:sldId id="285" r:id="rId25"/>
    <p:sldId id="28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F80A88-0439-40A4-8FF8-592034F107EF}">
  <a:tblStyle styleId="{C4F80A88-0439-40A4-8FF8-592034F107E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634121-AA58-40D7-B5DF-F7332D9DA69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FA949-AD62-4924-9C28-3E9E311D55C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944F648-CEF8-4B93-8B90-DEB12D46B258}">
      <dgm:prSet phldrT="[Text]" custT="1"/>
      <dgm:spPr/>
      <dgm:t>
        <a:bodyPr/>
        <a:lstStyle/>
        <a:p>
          <a:r>
            <a:rPr lang="en-US" sz="2000" b="1">
              <a:solidFill>
                <a:srgbClr val="002060"/>
              </a:solidFill>
            </a:rPr>
            <a:t>1. Thư điện tử. Tài khoản thư điện tử</a:t>
          </a:r>
          <a:endParaRPr lang="en-US" sz="2000">
            <a:solidFill>
              <a:srgbClr val="002060"/>
            </a:solidFill>
          </a:endParaRPr>
        </a:p>
      </dgm:t>
    </dgm:pt>
    <dgm:pt modelId="{47783188-2397-4F6A-81E4-0968B050B254}" type="parTrans" cxnId="{46696415-39B0-417F-BE39-E2A740941DCD}">
      <dgm:prSet/>
      <dgm:spPr/>
      <dgm:t>
        <a:bodyPr/>
        <a:lstStyle/>
        <a:p>
          <a:endParaRPr lang="en-US"/>
        </a:p>
      </dgm:t>
    </dgm:pt>
    <dgm:pt modelId="{49AA416E-CA67-4670-B8AE-60887482B45F}" type="sibTrans" cxnId="{46696415-39B0-417F-BE39-E2A740941DCD}">
      <dgm:prSet/>
      <dgm:spPr/>
      <dgm:t>
        <a:bodyPr/>
        <a:lstStyle/>
        <a:p>
          <a:endParaRPr lang="en-US"/>
        </a:p>
      </dgm:t>
    </dgm:pt>
    <dgm:pt modelId="{44752775-37D8-4ABE-8B02-880CC3736A15}">
      <dgm:prSet phldrT="[Text]" custT="1"/>
      <dgm:spPr/>
      <dgm:t>
        <a:bodyPr/>
        <a:lstStyle/>
        <a:p>
          <a:r>
            <a:rPr lang="en-US" altLang="en-US" sz="2000" b="1">
              <a:solidFill>
                <a:srgbClr val="002060"/>
              </a:solidFill>
            </a:rPr>
            <a:t>2. Ưu, nhược điểm dịch vụ Thư điện tử</a:t>
          </a:r>
          <a:endParaRPr lang="en-US" sz="2000">
            <a:solidFill>
              <a:srgbClr val="002060"/>
            </a:solidFill>
          </a:endParaRPr>
        </a:p>
      </dgm:t>
    </dgm:pt>
    <dgm:pt modelId="{64AA9BA7-023A-490C-8C50-C7509FE11354}" type="parTrans" cxnId="{4D4EBD48-66C5-4543-B408-AEF7DE0426EE}">
      <dgm:prSet/>
      <dgm:spPr/>
      <dgm:t>
        <a:bodyPr/>
        <a:lstStyle/>
        <a:p>
          <a:endParaRPr lang="en-US"/>
        </a:p>
      </dgm:t>
    </dgm:pt>
    <dgm:pt modelId="{8C1C8B16-F414-46F3-9076-854FE9D95A22}" type="sibTrans" cxnId="{4D4EBD48-66C5-4543-B408-AEF7DE0426EE}">
      <dgm:prSet/>
      <dgm:spPr/>
      <dgm:t>
        <a:bodyPr/>
        <a:lstStyle/>
        <a:p>
          <a:endParaRPr lang="en-US"/>
        </a:p>
      </dgm:t>
    </dgm:pt>
    <dgm:pt modelId="{47BAFCC2-E4F6-4F96-8ABC-060BD386EA54}">
      <dgm:prSet phldrT="[Text]" custT="1"/>
      <dgm:spPr/>
      <dgm:t>
        <a:bodyPr/>
        <a:lstStyle/>
        <a:p>
          <a:r>
            <a:rPr lang="en-US" sz="2000" b="1">
              <a:solidFill>
                <a:srgbClr val="002060"/>
              </a:solidFill>
            </a:rPr>
            <a:t>3. Đăng kí tài khoản, đăng nhập …thư điện tử</a:t>
          </a:r>
          <a:endParaRPr lang="en-US" sz="2000">
            <a:solidFill>
              <a:srgbClr val="002060"/>
            </a:solidFill>
          </a:endParaRPr>
        </a:p>
      </dgm:t>
    </dgm:pt>
    <dgm:pt modelId="{C6630F42-E141-46BE-8CCC-BFC2B463CFAB}" type="parTrans" cxnId="{E053F2B8-C9A7-48A3-891D-F70FCA93AF8A}">
      <dgm:prSet/>
      <dgm:spPr/>
      <dgm:t>
        <a:bodyPr/>
        <a:lstStyle/>
        <a:p>
          <a:endParaRPr lang="en-US"/>
        </a:p>
      </dgm:t>
    </dgm:pt>
    <dgm:pt modelId="{3A5E9025-62E3-4028-9834-BC7F32A88270}" type="sibTrans" cxnId="{E053F2B8-C9A7-48A3-891D-F70FCA93AF8A}">
      <dgm:prSet/>
      <dgm:spPr/>
      <dgm:t>
        <a:bodyPr/>
        <a:lstStyle/>
        <a:p>
          <a:endParaRPr lang="en-US"/>
        </a:p>
      </dgm:t>
    </dgm:pt>
    <dgm:pt modelId="{672EF1CB-8AA9-41A5-A30E-4BE8FF39C3A0}" type="pres">
      <dgm:prSet presAssocID="{B37FA949-AD62-4924-9C28-3E9E311D55C8}" presName="linear" presStyleCnt="0">
        <dgm:presLayoutVars>
          <dgm:dir/>
          <dgm:animLvl val="lvl"/>
          <dgm:resizeHandles val="exact"/>
        </dgm:presLayoutVars>
      </dgm:prSet>
      <dgm:spPr/>
    </dgm:pt>
    <dgm:pt modelId="{4E0B52ED-C02E-46F1-954D-A0DAD6E29E47}" type="pres">
      <dgm:prSet presAssocID="{B944F648-CEF8-4B93-8B90-DEB12D46B258}" presName="parentLin" presStyleCnt="0"/>
      <dgm:spPr/>
    </dgm:pt>
    <dgm:pt modelId="{39E7445D-59AF-42A5-B7EC-1E0E7B35FECD}" type="pres">
      <dgm:prSet presAssocID="{B944F648-CEF8-4B93-8B90-DEB12D46B258}" presName="parentLeftMargin" presStyleLbl="node1" presStyleIdx="0" presStyleCnt="3"/>
      <dgm:spPr/>
    </dgm:pt>
    <dgm:pt modelId="{3A44A249-19FA-4704-A270-348E2F1016AF}" type="pres">
      <dgm:prSet presAssocID="{B944F648-CEF8-4B93-8B90-DEB12D46B258}" presName="parentText" presStyleLbl="node1" presStyleIdx="0" presStyleCnt="3" custScaleX="122102">
        <dgm:presLayoutVars>
          <dgm:chMax val="0"/>
          <dgm:bulletEnabled val="1"/>
        </dgm:presLayoutVars>
      </dgm:prSet>
      <dgm:spPr/>
    </dgm:pt>
    <dgm:pt modelId="{74C58526-EB60-42A1-B078-A8763DB06601}" type="pres">
      <dgm:prSet presAssocID="{B944F648-CEF8-4B93-8B90-DEB12D46B258}" presName="negativeSpace" presStyleCnt="0"/>
      <dgm:spPr/>
    </dgm:pt>
    <dgm:pt modelId="{9411F273-9180-469D-B44E-646FD3DD4020}" type="pres">
      <dgm:prSet presAssocID="{B944F648-CEF8-4B93-8B90-DEB12D46B258}" presName="childText" presStyleLbl="conFgAcc1" presStyleIdx="0" presStyleCnt="3" custScaleX="95699">
        <dgm:presLayoutVars>
          <dgm:bulletEnabled val="1"/>
        </dgm:presLayoutVars>
      </dgm:prSet>
      <dgm:spPr/>
    </dgm:pt>
    <dgm:pt modelId="{1B1A0FA0-CCBE-41AA-AEC6-464EA7720711}" type="pres">
      <dgm:prSet presAssocID="{49AA416E-CA67-4670-B8AE-60887482B45F}" presName="spaceBetweenRectangles" presStyleCnt="0"/>
      <dgm:spPr/>
    </dgm:pt>
    <dgm:pt modelId="{D26C7608-3AF9-40FB-9D02-6D544F553C7B}" type="pres">
      <dgm:prSet presAssocID="{44752775-37D8-4ABE-8B02-880CC3736A15}" presName="parentLin" presStyleCnt="0"/>
      <dgm:spPr/>
    </dgm:pt>
    <dgm:pt modelId="{07092C46-D032-491B-84CF-0F89A2C3D9C5}" type="pres">
      <dgm:prSet presAssocID="{44752775-37D8-4ABE-8B02-880CC3736A15}" presName="parentLeftMargin" presStyleLbl="node1" presStyleIdx="0" presStyleCnt="3"/>
      <dgm:spPr/>
    </dgm:pt>
    <dgm:pt modelId="{EF01819E-BBE2-4A22-A0EB-8724BB366273}" type="pres">
      <dgm:prSet presAssocID="{44752775-37D8-4ABE-8B02-880CC3736A15}" presName="parentText" presStyleLbl="node1" presStyleIdx="1" presStyleCnt="3" custScaleX="122273">
        <dgm:presLayoutVars>
          <dgm:chMax val="0"/>
          <dgm:bulletEnabled val="1"/>
        </dgm:presLayoutVars>
      </dgm:prSet>
      <dgm:spPr/>
    </dgm:pt>
    <dgm:pt modelId="{08128071-E080-401A-B7F2-E04B0F38702A}" type="pres">
      <dgm:prSet presAssocID="{44752775-37D8-4ABE-8B02-880CC3736A15}" presName="negativeSpace" presStyleCnt="0"/>
      <dgm:spPr/>
    </dgm:pt>
    <dgm:pt modelId="{34D33524-1A7A-4236-8A9E-10AFA496EED7}" type="pres">
      <dgm:prSet presAssocID="{44752775-37D8-4ABE-8B02-880CC3736A15}" presName="childText" presStyleLbl="conFgAcc1" presStyleIdx="1" presStyleCnt="3" custScaleX="95699">
        <dgm:presLayoutVars>
          <dgm:bulletEnabled val="1"/>
        </dgm:presLayoutVars>
      </dgm:prSet>
      <dgm:spPr/>
    </dgm:pt>
    <dgm:pt modelId="{9EDD65B6-3972-4872-9458-552DF07CBEF4}" type="pres">
      <dgm:prSet presAssocID="{8C1C8B16-F414-46F3-9076-854FE9D95A22}" presName="spaceBetweenRectangles" presStyleCnt="0"/>
      <dgm:spPr/>
    </dgm:pt>
    <dgm:pt modelId="{EBC5AB2E-4A58-4C07-A28C-747F10851F74}" type="pres">
      <dgm:prSet presAssocID="{47BAFCC2-E4F6-4F96-8ABC-060BD386EA54}" presName="parentLin" presStyleCnt="0"/>
      <dgm:spPr/>
    </dgm:pt>
    <dgm:pt modelId="{FEB38AD0-9DD7-47A7-B53D-684C6FA9ED96}" type="pres">
      <dgm:prSet presAssocID="{47BAFCC2-E4F6-4F96-8ABC-060BD386EA54}" presName="parentLeftMargin" presStyleLbl="node1" presStyleIdx="1" presStyleCnt="3"/>
      <dgm:spPr/>
    </dgm:pt>
    <dgm:pt modelId="{0EE9BB7F-2526-48B9-BA32-27ACBBB96525}" type="pres">
      <dgm:prSet presAssocID="{47BAFCC2-E4F6-4F96-8ABC-060BD386EA54}" presName="parentText" presStyleLbl="node1" presStyleIdx="2" presStyleCnt="3" custScaleX="121677">
        <dgm:presLayoutVars>
          <dgm:chMax val="0"/>
          <dgm:bulletEnabled val="1"/>
        </dgm:presLayoutVars>
      </dgm:prSet>
      <dgm:spPr/>
    </dgm:pt>
    <dgm:pt modelId="{7C96BF8C-96B0-434E-A95A-BF365458A296}" type="pres">
      <dgm:prSet presAssocID="{47BAFCC2-E4F6-4F96-8ABC-060BD386EA54}" presName="negativeSpace" presStyleCnt="0"/>
      <dgm:spPr/>
    </dgm:pt>
    <dgm:pt modelId="{FE0D16A4-762C-4AE6-B911-81CADEF87C32}" type="pres">
      <dgm:prSet presAssocID="{47BAFCC2-E4F6-4F96-8ABC-060BD386EA54}" presName="childText" presStyleLbl="conFgAcc1" presStyleIdx="2" presStyleCnt="3" custScaleX="95699">
        <dgm:presLayoutVars>
          <dgm:bulletEnabled val="1"/>
        </dgm:presLayoutVars>
      </dgm:prSet>
      <dgm:spPr/>
    </dgm:pt>
  </dgm:ptLst>
  <dgm:cxnLst>
    <dgm:cxn modelId="{E74ECD04-8AEF-49BF-A287-60EB2FC6B4DB}" type="presOf" srcId="{B37FA949-AD62-4924-9C28-3E9E311D55C8}" destId="{672EF1CB-8AA9-41A5-A30E-4BE8FF39C3A0}" srcOrd="0" destOrd="0" presId="urn:microsoft.com/office/officeart/2005/8/layout/list1"/>
    <dgm:cxn modelId="{46696415-39B0-417F-BE39-E2A740941DCD}" srcId="{B37FA949-AD62-4924-9C28-3E9E311D55C8}" destId="{B944F648-CEF8-4B93-8B90-DEB12D46B258}" srcOrd="0" destOrd="0" parTransId="{47783188-2397-4F6A-81E4-0968B050B254}" sibTransId="{49AA416E-CA67-4670-B8AE-60887482B45F}"/>
    <dgm:cxn modelId="{1B72092A-178F-47C4-83F5-9EC82100C77C}" type="presOf" srcId="{B944F648-CEF8-4B93-8B90-DEB12D46B258}" destId="{3A44A249-19FA-4704-A270-348E2F1016AF}" srcOrd="1" destOrd="0" presId="urn:microsoft.com/office/officeart/2005/8/layout/list1"/>
    <dgm:cxn modelId="{8BD52035-DE84-4F98-8B02-5A9AD034BDCF}" type="presOf" srcId="{44752775-37D8-4ABE-8B02-880CC3736A15}" destId="{07092C46-D032-491B-84CF-0F89A2C3D9C5}" srcOrd="0" destOrd="0" presId="urn:microsoft.com/office/officeart/2005/8/layout/list1"/>
    <dgm:cxn modelId="{4D4EBD48-66C5-4543-B408-AEF7DE0426EE}" srcId="{B37FA949-AD62-4924-9C28-3E9E311D55C8}" destId="{44752775-37D8-4ABE-8B02-880CC3736A15}" srcOrd="1" destOrd="0" parTransId="{64AA9BA7-023A-490C-8C50-C7509FE11354}" sibTransId="{8C1C8B16-F414-46F3-9076-854FE9D95A22}"/>
    <dgm:cxn modelId="{C27E6C4A-0ED4-4501-B5C0-EC5627AEA70D}" type="presOf" srcId="{47BAFCC2-E4F6-4F96-8ABC-060BD386EA54}" destId="{0EE9BB7F-2526-48B9-BA32-27ACBBB96525}" srcOrd="1" destOrd="0" presId="urn:microsoft.com/office/officeart/2005/8/layout/list1"/>
    <dgm:cxn modelId="{A9FDDD75-2104-496D-96A5-3A7E9239E047}" type="presOf" srcId="{44752775-37D8-4ABE-8B02-880CC3736A15}" destId="{EF01819E-BBE2-4A22-A0EB-8724BB366273}" srcOrd="1" destOrd="0" presId="urn:microsoft.com/office/officeart/2005/8/layout/list1"/>
    <dgm:cxn modelId="{EC932F90-E226-4D70-93B3-236031A24963}" type="presOf" srcId="{B944F648-CEF8-4B93-8B90-DEB12D46B258}" destId="{39E7445D-59AF-42A5-B7EC-1E0E7B35FECD}" srcOrd="0" destOrd="0" presId="urn:microsoft.com/office/officeart/2005/8/layout/list1"/>
    <dgm:cxn modelId="{E053F2B8-C9A7-48A3-891D-F70FCA93AF8A}" srcId="{B37FA949-AD62-4924-9C28-3E9E311D55C8}" destId="{47BAFCC2-E4F6-4F96-8ABC-060BD386EA54}" srcOrd="2" destOrd="0" parTransId="{C6630F42-E141-46BE-8CCC-BFC2B463CFAB}" sibTransId="{3A5E9025-62E3-4028-9834-BC7F32A88270}"/>
    <dgm:cxn modelId="{4A7A76CD-F5DD-4B36-8DB7-ECE59CF0F1AB}" type="presOf" srcId="{47BAFCC2-E4F6-4F96-8ABC-060BD386EA54}" destId="{FEB38AD0-9DD7-47A7-B53D-684C6FA9ED96}" srcOrd="0" destOrd="0" presId="urn:microsoft.com/office/officeart/2005/8/layout/list1"/>
    <dgm:cxn modelId="{50DD2CEB-62CA-4AF0-A4AE-B24DC1709F6A}" type="presParOf" srcId="{672EF1CB-8AA9-41A5-A30E-4BE8FF39C3A0}" destId="{4E0B52ED-C02E-46F1-954D-A0DAD6E29E47}" srcOrd="0" destOrd="0" presId="urn:microsoft.com/office/officeart/2005/8/layout/list1"/>
    <dgm:cxn modelId="{83D0D258-2E42-4B86-981B-0E73A1564B64}" type="presParOf" srcId="{4E0B52ED-C02E-46F1-954D-A0DAD6E29E47}" destId="{39E7445D-59AF-42A5-B7EC-1E0E7B35FECD}" srcOrd="0" destOrd="0" presId="urn:microsoft.com/office/officeart/2005/8/layout/list1"/>
    <dgm:cxn modelId="{04350E39-CAB9-4034-8F6A-60E29EE4736F}" type="presParOf" srcId="{4E0B52ED-C02E-46F1-954D-A0DAD6E29E47}" destId="{3A44A249-19FA-4704-A270-348E2F1016AF}" srcOrd="1" destOrd="0" presId="urn:microsoft.com/office/officeart/2005/8/layout/list1"/>
    <dgm:cxn modelId="{8B0576CA-6365-4A79-97FD-F88A6F308546}" type="presParOf" srcId="{672EF1CB-8AA9-41A5-A30E-4BE8FF39C3A0}" destId="{74C58526-EB60-42A1-B078-A8763DB06601}" srcOrd="1" destOrd="0" presId="urn:microsoft.com/office/officeart/2005/8/layout/list1"/>
    <dgm:cxn modelId="{28EC3CF3-10F6-452C-983B-020E7F24D4BD}" type="presParOf" srcId="{672EF1CB-8AA9-41A5-A30E-4BE8FF39C3A0}" destId="{9411F273-9180-469D-B44E-646FD3DD4020}" srcOrd="2" destOrd="0" presId="urn:microsoft.com/office/officeart/2005/8/layout/list1"/>
    <dgm:cxn modelId="{E402168A-0DD4-4263-A161-A9D69A5580C3}" type="presParOf" srcId="{672EF1CB-8AA9-41A5-A30E-4BE8FF39C3A0}" destId="{1B1A0FA0-CCBE-41AA-AEC6-464EA7720711}" srcOrd="3" destOrd="0" presId="urn:microsoft.com/office/officeart/2005/8/layout/list1"/>
    <dgm:cxn modelId="{5F03C89F-D14A-46DC-8F40-3267FABB3BE9}" type="presParOf" srcId="{672EF1CB-8AA9-41A5-A30E-4BE8FF39C3A0}" destId="{D26C7608-3AF9-40FB-9D02-6D544F553C7B}" srcOrd="4" destOrd="0" presId="urn:microsoft.com/office/officeart/2005/8/layout/list1"/>
    <dgm:cxn modelId="{18D720BF-94F2-4722-B711-A27626CF79AF}" type="presParOf" srcId="{D26C7608-3AF9-40FB-9D02-6D544F553C7B}" destId="{07092C46-D032-491B-84CF-0F89A2C3D9C5}" srcOrd="0" destOrd="0" presId="urn:microsoft.com/office/officeart/2005/8/layout/list1"/>
    <dgm:cxn modelId="{A498B85E-12B9-4461-AC0F-61353ED6E3AF}" type="presParOf" srcId="{D26C7608-3AF9-40FB-9D02-6D544F553C7B}" destId="{EF01819E-BBE2-4A22-A0EB-8724BB366273}" srcOrd="1" destOrd="0" presId="urn:microsoft.com/office/officeart/2005/8/layout/list1"/>
    <dgm:cxn modelId="{61893DBD-0988-4534-8A44-C9B5D4D7209C}" type="presParOf" srcId="{672EF1CB-8AA9-41A5-A30E-4BE8FF39C3A0}" destId="{08128071-E080-401A-B7F2-E04B0F38702A}" srcOrd="5" destOrd="0" presId="urn:microsoft.com/office/officeart/2005/8/layout/list1"/>
    <dgm:cxn modelId="{E5499EF3-0E0B-49BE-B7DE-E04A846856F5}" type="presParOf" srcId="{672EF1CB-8AA9-41A5-A30E-4BE8FF39C3A0}" destId="{34D33524-1A7A-4236-8A9E-10AFA496EED7}" srcOrd="6" destOrd="0" presId="urn:microsoft.com/office/officeart/2005/8/layout/list1"/>
    <dgm:cxn modelId="{3E556916-6D77-4096-B567-8C2030F5A02E}" type="presParOf" srcId="{672EF1CB-8AA9-41A5-A30E-4BE8FF39C3A0}" destId="{9EDD65B6-3972-4872-9458-552DF07CBEF4}" srcOrd="7" destOrd="0" presId="urn:microsoft.com/office/officeart/2005/8/layout/list1"/>
    <dgm:cxn modelId="{D764CB42-40F7-46FA-9956-FE70015A7FC1}" type="presParOf" srcId="{672EF1CB-8AA9-41A5-A30E-4BE8FF39C3A0}" destId="{EBC5AB2E-4A58-4C07-A28C-747F10851F74}" srcOrd="8" destOrd="0" presId="urn:microsoft.com/office/officeart/2005/8/layout/list1"/>
    <dgm:cxn modelId="{B879857A-2E84-4ACF-AF1E-0E5A0A3084C0}" type="presParOf" srcId="{EBC5AB2E-4A58-4C07-A28C-747F10851F74}" destId="{FEB38AD0-9DD7-47A7-B53D-684C6FA9ED96}" srcOrd="0" destOrd="0" presId="urn:microsoft.com/office/officeart/2005/8/layout/list1"/>
    <dgm:cxn modelId="{480E2C2D-5157-4A0C-A1A0-22512F21F5AD}" type="presParOf" srcId="{EBC5AB2E-4A58-4C07-A28C-747F10851F74}" destId="{0EE9BB7F-2526-48B9-BA32-27ACBBB96525}" srcOrd="1" destOrd="0" presId="urn:microsoft.com/office/officeart/2005/8/layout/list1"/>
    <dgm:cxn modelId="{132EFE0D-3FCD-408A-BD9C-067584BE6552}" type="presParOf" srcId="{672EF1CB-8AA9-41A5-A30E-4BE8FF39C3A0}" destId="{7C96BF8C-96B0-434E-A95A-BF365458A296}" srcOrd="9" destOrd="0" presId="urn:microsoft.com/office/officeart/2005/8/layout/list1"/>
    <dgm:cxn modelId="{D2D557D4-AB22-4EF4-A80C-3B5007DAB097}" type="presParOf" srcId="{672EF1CB-8AA9-41A5-A30E-4BE8FF39C3A0}" destId="{FE0D16A4-762C-4AE6-B911-81CADEF87C3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F273-9180-469D-B44E-646FD3DD4020}">
      <dsp:nvSpPr>
        <dsp:cNvPr id="0" name=""/>
        <dsp:cNvSpPr/>
      </dsp:nvSpPr>
      <dsp:spPr>
        <a:xfrm>
          <a:off x="0" y="36361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4A249-19FA-4704-A270-348E2F1016AF}">
      <dsp:nvSpPr>
        <dsp:cNvPr id="0" name=""/>
        <dsp:cNvSpPr/>
      </dsp:nvSpPr>
      <dsp:spPr>
        <a:xfrm>
          <a:off x="354330" y="38894"/>
          <a:ext cx="6057016"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2060"/>
              </a:solidFill>
            </a:rPr>
            <a:t>1. Thư điện tử. Tài khoản thư điện tử</a:t>
          </a:r>
          <a:endParaRPr lang="en-US" sz="2000" kern="1200">
            <a:solidFill>
              <a:srgbClr val="002060"/>
            </a:solidFill>
          </a:endParaRPr>
        </a:p>
      </dsp:txBody>
      <dsp:txXfrm>
        <a:off x="386033" y="70597"/>
        <a:ext cx="5993610" cy="586034"/>
      </dsp:txXfrm>
    </dsp:sp>
    <dsp:sp modelId="{34D33524-1A7A-4236-8A9E-10AFA496EED7}">
      <dsp:nvSpPr>
        <dsp:cNvPr id="0" name=""/>
        <dsp:cNvSpPr/>
      </dsp:nvSpPr>
      <dsp:spPr>
        <a:xfrm>
          <a:off x="0" y="136153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1819E-BBE2-4A22-A0EB-8724BB366273}">
      <dsp:nvSpPr>
        <dsp:cNvPr id="0" name=""/>
        <dsp:cNvSpPr/>
      </dsp:nvSpPr>
      <dsp:spPr>
        <a:xfrm>
          <a:off x="354330" y="1036814"/>
          <a:ext cx="6065498"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89000">
            <a:lnSpc>
              <a:spcPct val="90000"/>
            </a:lnSpc>
            <a:spcBef>
              <a:spcPct val="0"/>
            </a:spcBef>
            <a:spcAft>
              <a:spcPct val="35000"/>
            </a:spcAft>
            <a:buNone/>
          </a:pPr>
          <a:r>
            <a:rPr lang="en-US" altLang="en-US" sz="2000" b="1" kern="1200">
              <a:solidFill>
                <a:srgbClr val="002060"/>
              </a:solidFill>
            </a:rPr>
            <a:t>2. Ưu, nhược điểm dịch vụ Thư điện tử</a:t>
          </a:r>
          <a:endParaRPr lang="en-US" sz="2000" kern="1200">
            <a:solidFill>
              <a:srgbClr val="002060"/>
            </a:solidFill>
          </a:endParaRPr>
        </a:p>
      </dsp:txBody>
      <dsp:txXfrm>
        <a:off x="386033" y="1068517"/>
        <a:ext cx="6002092" cy="586034"/>
      </dsp:txXfrm>
    </dsp:sp>
    <dsp:sp modelId="{FE0D16A4-762C-4AE6-B911-81CADEF87C32}">
      <dsp:nvSpPr>
        <dsp:cNvPr id="0" name=""/>
        <dsp:cNvSpPr/>
      </dsp:nvSpPr>
      <dsp:spPr>
        <a:xfrm>
          <a:off x="0" y="2359454"/>
          <a:ext cx="6781805"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9BB7F-2526-48B9-BA32-27ACBBB96525}">
      <dsp:nvSpPr>
        <dsp:cNvPr id="0" name=""/>
        <dsp:cNvSpPr/>
      </dsp:nvSpPr>
      <dsp:spPr>
        <a:xfrm>
          <a:off x="354330" y="2034735"/>
          <a:ext cx="6035933"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500" tIns="0" rIns="187500" bIns="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2060"/>
              </a:solidFill>
            </a:rPr>
            <a:t>3. Đăng kí tài khoản, đăng nhập …thư điện tử</a:t>
          </a:r>
          <a:endParaRPr lang="en-US" sz="2000" kern="1200">
            <a:solidFill>
              <a:srgbClr val="002060"/>
            </a:solidFill>
          </a:endParaRPr>
        </a:p>
      </dsp:txBody>
      <dsp:txXfrm>
        <a:off x="386033" y="2066438"/>
        <a:ext cx="597252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87689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c85883115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c85883115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c85883115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c85883115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190"/>
        <p:cNvGrpSpPr/>
        <p:nvPr/>
      </p:nvGrpSpPr>
      <p:grpSpPr>
        <a:xfrm>
          <a:off x="0" y="0"/>
          <a:ext cx="0" cy="0"/>
          <a:chOff x="0" y="0"/>
          <a:chExt cx="0" cy="0"/>
        </a:xfrm>
      </p:grpSpPr>
      <p:sp>
        <p:nvSpPr>
          <p:cNvPr id="191" name="Google Shape;191;p11"/>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2549"/>
                </a:srgbClr>
              </a:gs>
              <a:gs pos="100000">
                <a:srgbClr val="FFFFFF">
                  <a:alpha val="10980"/>
                </a:srgbClr>
              </a:gs>
            </a:gsLst>
            <a:lin ang="80993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3"/>
            </a:gs>
            <a:gs pos="13000">
              <a:schemeClr val="accent2"/>
            </a:gs>
            <a:gs pos="31000">
              <a:schemeClr val="accent1"/>
            </a:gs>
            <a:gs pos="100000">
              <a:schemeClr val="lt1"/>
            </a:gs>
          </a:gsLst>
          <a:lin ang="8100019" scaled="0"/>
        </a:gradFill>
        <a:effectLst/>
      </p:bgPr>
    </p:bg>
    <p:spTree>
      <p:nvGrpSpPr>
        <p:cNvPr id="1" name="Shape 25"/>
        <p:cNvGrpSpPr/>
        <p:nvPr/>
      </p:nvGrpSpPr>
      <p:grpSpPr>
        <a:xfrm>
          <a:off x="0" y="0"/>
          <a:ext cx="0" cy="0"/>
          <a:chOff x="0" y="0"/>
          <a:chExt cx="0" cy="0"/>
        </a:xfrm>
      </p:grpSpPr>
      <p:grpSp>
        <p:nvGrpSpPr>
          <p:cNvPr id="26" name="Google Shape;26;p3"/>
          <p:cNvGrpSpPr/>
          <p:nvPr/>
        </p:nvGrpSpPr>
        <p:grpSpPr>
          <a:xfrm>
            <a:off x="0" y="0"/>
            <a:ext cx="9144014" cy="5143473"/>
            <a:chOff x="0" y="0"/>
            <a:chExt cx="9144014" cy="5143473"/>
          </a:xfrm>
        </p:grpSpPr>
        <p:sp>
          <p:nvSpPr>
            <p:cNvPr id="27" name="Google Shape;27;p3"/>
            <p:cNvSpPr/>
            <p:nvPr/>
          </p:nvSpPr>
          <p:spPr>
            <a:xfrm>
              <a:off x="0" y="0"/>
              <a:ext cx="2245588" cy="959673"/>
            </a:xfrm>
            <a:custGeom>
              <a:avLst/>
              <a:gdLst/>
              <a:ahLst/>
              <a:cxnLst/>
              <a:rect l="l" t="t" r="r" b="b"/>
              <a:pathLst>
                <a:path w="21455" h="9169" extrusionOk="0">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913842" y="2483621"/>
              <a:ext cx="3230171" cy="2659852"/>
            </a:xfrm>
            <a:custGeom>
              <a:avLst/>
              <a:gdLst/>
              <a:ahLst/>
              <a:cxnLst/>
              <a:rect l="l" t="t" r="r" b="b"/>
              <a:pathLst>
                <a:path w="30862" h="25413" extrusionOk="0">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682571" y="0"/>
              <a:ext cx="1289577" cy="1388277"/>
            </a:xfrm>
            <a:custGeom>
              <a:avLst/>
              <a:gdLst/>
              <a:ahLst/>
              <a:cxnLst/>
              <a:rect l="l" t="t" r="r" b="b"/>
              <a:pathLst>
                <a:path w="12321" h="13264" extrusionOk="0">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920875" y="0"/>
              <a:ext cx="1786004" cy="1382311"/>
            </a:xfrm>
            <a:custGeom>
              <a:avLst/>
              <a:gdLst/>
              <a:ahLst/>
              <a:cxnLst/>
              <a:rect l="l" t="t" r="r" b="b"/>
              <a:pathLst>
                <a:path w="17064" h="13207" extrusionOk="0">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804446" y="0"/>
              <a:ext cx="898968" cy="951300"/>
            </a:xfrm>
            <a:custGeom>
              <a:avLst/>
              <a:gdLst/>
              <a:ahLst/>
              <a:cxnLst/>
              <a:rect l="l" t="t" r="r" b="b"/>
              <a:pathLst>
                <a:path w="8589" h="9089" extrusionOk="0">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0" y="2054909"/>
              <a:ext cx="2243285" cy="3088559"/>
            </a:xfrm>
            <a:custGeom>
              <a:avLst/>
              <a:gdLst/>
              <a:ahLst/>
              <a:cxnLst/>
              <a:rect l="l" t="t" r="r" b="b"/>
              <a:pathLst>
                <a:path w="21433" h="29509" extrusionOk="0">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917401" y="2488331"/>
              <a:ext cx="543002" cy="612081"/>
            </a:xfrm>
            <a:custGeom>
              <a:avLst/>
              <a:gdLst/>
              <a:ahLst/>
              <a:cxnLst/>
              <a:rect l="l" t="t" r="r" b="b"/>
              <a:pathLst>
                <a:path w="5188" h="5848" extrusionOk="0">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147416" y="0"/>
            <a:ext cx="996620" cy="953707"/>
          </a:xfrm>
          <a:custGeom>
            <a:avLst/>
            <a:gdLst/>
            <a:ahLst/>
            <a:cxnLst/>
            <a:rect l="l" t="t" r="r" b="b"/>
            <a:pathLst>
              <a:path w="9522" h="9112" extrusionOk="0">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502234" y="2722888"/>
            <a:ext cx="641806" cy="1045499"/>
          </a:xfrm>
          <a:custGeom>
            <a:avLst/>
            <a:gdLst/>
            <a:ahLst/>
            <a:cxnLst/>
            <a:rect l="l" t="t" r="r" b="b"/>
            <a:pathLst>
              <a:path w="6132" h="9989" extrusionOk="0">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89759" y="0"/>
            <a:ext cx="5012512" cy="5143447"/>
          </a:xfrm>
          <a:custGeom>
            <a:avLst/>
            <a:gdLst/>
            <a:ahLst/>
            <a:cxnLst/>
            <a:rect l="l" t="t" r="r" b="b"/>
            <a:pathLst>
              <a:path w="47891" h="49142" extrusionOk="0">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2549"/>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765091" y="4445691"/>
            <a:ext cx="544258" cy="608522"/>
          </a:xfrm>
          <a:custGeom>
            <a:avLst/>
            <a:gdLst/>
            <a:ahLst/>
            <a:cxnLst/>
            <a:rect l="l" t="t" r="r" b="b"/>
            <a:pathLst>
              <a:path w="5200" h="5814" extrusionOk="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0"/>
            <a:ext cx="2845737" cy="3343314"/>
          </a:xfrm>
          <a:custGeom>
            <a:avLst/>
            <a:gdLst/>
            <a:ahLst/>
            <a:cxnLst/>
            <a:rect l="l" t="t" r="r" b="b"/>
            <a:pathLst>
              <a:path w="27189" h="31943" extrusionOk="0">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txBox="1">
            <a:spLocks noGrp="1"/>
          </p:cNvSpPr>
          <p:nvPr>
            <p:ph type="ctrTitle"/>
          </p:nvPr>
        </p:nvSpPr>
        <p:spPr>
          <a:xfrm>
            <a:off x="1823925" y="2066369"/>
            <a:ext cx="6634200" cy="608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3" name="Google Shape;43;p3"/>
          <p:cNvSpPr txBox="1">
            <a:spLocks noGrp="1"/>
          </p:cNvSpPr>
          <p:nvPr>
            <p:ph type="subTitle" idx="1"/>
          </p:nvPr>
        </p:nvSpPr>
        <p:spPr>
          <a:xfrm>
            <a:off x="1823925" y="2655065"/>
            <a:ext cx="6634200" cy="3864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accent4"/>
                </a:solidFill>
              </a:defRPr>
            </a:lvl1pPr>
            <a:lvl2pPr lvl="1" rtl="0">
              <a:spcBef>
                <a:spcPts val="600"/>
              </a:spcBef>
              <a:spcAft>
                <a:spcPts val="0"/>
              </a:spcAft>
              <a:buClr>
                <a:schemeClr val="accent4"/>
              </a:buClr>
              <a:buSzPts val="3000"/>
              <a:buNone/>
              <a:defRPr sz="3000">
                <a:solidFill>
                  <a:schemeClr val="accent4"/>
                </a:solidFill>
              </a:defRPr>
            </a:lvl2pPr>
            <a:lvl3pPr lvl="2" rtl="0">
              <a:spcBef>
                <a:spcPts val="600"/>
              </a:spcBef>
              <a:spcAft>
                <a:spcPts val="0"/>
              </a:spcAft>
              <a:buClr>
                <a:schemeClr val="accent4"/>
              </a:buClr>
              <a:buSzPts val="3000"/>
              <a:buNone/>
              <a:defRPr sz="3000">
                <a:solidFill>
                  <a:schemeClr val="accent4"/>
                </a:solidFill>
              </a:defRPr>
            </a:lvl3pPr>
            <a:lvl4pPr lvl="3" rtl="0">
              <a:spcBef>
                <a:spcPts val="600"/>
              </a:spcBef>
              <a:spcAft>
                <a:spcPts val="0"/>
              </a:spcAft>
              <a:buClr>
                <a:schemeClr val="accent4"/>
              </a:buClr>
              <a:buSzPts val="3000"/>
              <a:buNone/>
              <a:defRPr sz="3000">
                <a:solidFill>
                  <a:schemeClr val="accent4"/>
                </a:solidFill>
              </a:defRPr>
            </a:lvl4pPr>
            <a:lvl5pPr lvl="4" rtl="0">
              <a:spcBef>
                <a:spcPts val="600"/>
              </a:spcBef>
              <a:spcAft>
                <a:spcPts val="0"/>
              </a:spcAft>
              <a:buClr>
                <a:schemeClr val="accent4"/>
              </a:buClr>
              <a:buSzPts val="3000"/>
              <a:buNone/>
              <a:defRPr sz="3000">
                <a:solidFill>
                  <a:schemeClr val="accent4"/>
                </a:solidFill>
              </a:defRPr>
            </a:lvl5pPr>
            <a:lvl6pPr lvl="5" rtl="0">
              <a:spcBef>
                <a:spcPts val="600"/>
              </a:spcBef>
              <a:spcAft>
                <a:spcPts val="0"/>
              </a:spcAft>
              <a:buClr>
                <a:schemeClr val="accent4"/>
              </a:buClr>
              <a:buSzPts val="3000"/>
              <a:buNone/>
              <a:defRPr sz="3000">
                <a:solidFill>
                  <a:schemeClr val="accent4"/>
                </a:solidFill>
              </a:defRPr>
            </a:lvl6pPr>
            <a:lvl7pPr lvl="6" rtl="0">
              <a:spcBef>
                <a:spcPts val="600"/>
              </a:spcBef>
              <a:spcAft>
                <a:spcPts val="0"/>
              </a:spcAft>
              <a:buClr>
                <a:schemeClr val="accent4"/>
              </a:buClr>
              <a:buSzPts val="3000"/>
              <a:buNone/>
              <a:defRPr sz="3000">
                <a:solidFill>
                  <a:schemeClr val="accent4"/>
                </a:solidFill>
              </a:defRPr>
            </a:lvl7pPr>
            <a:lvl8pPr lvl="7" rtl="0">
              <a:spcBef>
                <a:spcPts val="600"/>
              </a:spcBef>
              <a:spcAft>
                <a:spcPts val="0"/>
              </a:spcAft>
              <a:buClr>
                <a:schemeClr val="accent4"/>
              </a:buClr>
              <a:buSzPts val="3000"/>
              <a:buNone/>
              <a:defRPr sz="3000">
                <a:solidFill>
                  <a:schemeClr val="accent4"/>
                </a:solidFill>
              </a:defRPr>
            </a:lvl8pPr>
            <a:lvl9pPr lvl="8" rtl="0">
              <a:spcBef>
                <a:spcPts val="600"/>
              </a:spcBef>
              <a:spcAft>
                <a:spcPts val="600"/>
              </a:spcAft>
              <a:buClr>
                <a:schemeClr val="accent4"/>
              </a:buClr>
              <a:buSzPts val="3000"/>
              <a:buNone/>
              <a:defRPr sz="3000">
                <a:solidFill>
                  <a:schemeClr val="accent4"/>
                </a:solidFill>
              </a:defRPr>
            </a:lvl9pPr>
          </a:lstStyle>
          <a:p>
            <a:endParaRPr/>
          </a:p>
        </p:txBody>
      </p:sp>
      <p:grpSp>
        <p:nvGrpSpPr>
          <p:cNvPr id="44" name="Google Shape;44;p3"/>
          <p:cNvGrpSpPr/>
          <p:nvPr/>
        </p:nvGrpSpPr>
        <p:grpSpPr>
          <a:xfrm>
            <a:off x="-1" y="2046575"/>
            <a:ext cx="1616222" cy="1050356"/>
            <a:chOff x="241121" y="847487"/>
            <a:chExt cx="540579" cy="351313"/>
          </a:xfrm>
        </p:grpSpPr>
        <p:sp>
          <p:nvSpPr>
            <p:cNvPr id="45" name="Google Shape;45;p3"/>
            <p:cNvSpPr/>
            <p:nvPr/>
          </p:nvSpPr>
          <p:spPr>
            <a:xfrm>
              <a:off x="241121" y="847487"/>
              <a:ext cx="3912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2571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47"/>
        <p:cNvGrpSpPr/>
        <p:nvPr/>
      </p:nvGrpSpPr>
      <p:grpSpPr>
        <a:xfrm>
          <a:off x="0" y="0"/>
          <a:ext cx="0" cy="0"/>
          <a:chOff x="0" y="0"/>
          <a:chExt cx="0" cy="0"/>
        </a:xfrm>
      </p:grpSpPr>
      <p:grpSp>
        <p:nvGrpSpPr>
          <p:cNvPr id="48" name="Google Shape;48;p4"/>
          <p:cNvGrpSpPr/>
          <p:nvPr/>
        </p:nvGrpSpPr>
        <p:grpSpPr>
          <a:xfrm>
            <a:off x="-16" y="0"/>
            <a:ext cx="9144053" cy="5143497"/>
            <a:chOff x="-16" y="0"/>
            <a:chExt cx="9144053" cy="5143497"/>
          </a:xfrm>
        </p:grpSpPr>
        <p:sp>
          <p:nvSpPr>
            <p:cNvPr id="49" name="Google Shape;49;p4"/>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1977950" y="1388450"/>
            <a:ext cx="5188200" cy="3042600"/>
          </a:xfrm>
          <a:prstGeom prst="rect">
            <a:avLst/>
          </a:prstGeom>
        </p:spPr>
        <p:txBody>
          <a:bodyPr spcFirstLastPara="1" wrap="square" lIns="0" tIns="0" rIns="0" bIns="0" anchor="t" anchorCtr="0">
            <a:noAutofit/>
          </a:bodyPr>
          <a:lstStyle>
            <a:lvl1pPr marL="457200" lvl="0" indent="-431800" algn="ctr" rtl="0">
              <a:spcBef>
                <a:spcPts val="0"/>
              </a:spcBef>
              <a:spcAft>
                <a:spcPts val="0"/>
              </a:spcAft>
              <a:buClr>
                <a:schemeClr val="lt1"/>
              </a:buClr>
              <a:buSzPts val="3200"/>
              <a:buChar char="⬥"/>
              <a:defRPr sz="3200">
                <a:solidFill>
                  <a:schemeClr val="lt1"/>
                </a:solidFill>
              </a:defRPr>
            </a:lvl1pPr>
            <a:lvl2pPr marL="914400" lvl="1" indent="-431800" algn="ctr" rtl="0">
              <a:spcBef>
                <a:spcPts val="600"/>
              </a:spcBef>
              <a:spcAft>
                <a:spcPts val="0"/>
              </a:spcAft>
              <a:buClr>
                <a:schemeClr val="lt1"/>
              </a:buClr>
              <a:buSzPts val="3200"/>
              <a:buChar char="⬦"/>
              <a:defRPr sz="3200">
                <a:solidFill>
                  <a:schemeClr val="lt1"/>
                </a:solidFill>
              </a:defRPr>
            </a:lvl2pPr>
            <a:lvl3pPr marL="1371600" lvl="2" indent="-431800" algn="ctr" rtl="0">
              <a:spcBef>
                <a:spcPts val="600"/>
              </a:spcBef>
              <a:spcAft>
                <a:spcPts val="0"/>
              </a:spcAft>
              <a:buClr>
                <a:schemeClr val="lt1"/>
              </a:buClr>
              <a:buSzPts val="3200"/>
              <a:buChar char="⬩"/>
              <a:defRPr sz="3200">
                <a:solidFill>
                  <a:schemeClr val="lt1"/>
                </a:solidFill>
              </a:defRPr>
            </a:lvl3pPr>
            <a:lvl4pPr marL="1828800" lvl="3" indent="-431800" algn="ctr" rtl="0">
              <a:spcBef>
                <a:spcPts val="600"/>
              </a:spcBef>
              <a:spcAft>
                <a:spcPts val="0"/>
              </a:spcAft>
              <a:buClr>
                <a:schemeClr val="lt1"/>
              </a:buClr>
              <a:buSzPts val="3200"/>
              <a:buChar char="●"/>
              <a:defRPr sz="3200">
                <a:solidFill>
                  <a:schemeClr val="lt1"/>
                </a:solidFill>
              </a:defRPr>
            </a:lvl4pPr>
            <a:lvl5pPr marL="2286000" lvl="4" indent="-431800" algn="ctr" rtl="0">
              <a:spcBef>
                <a:spcPts val="600"/>
              </a:spcBef>
              <a:spcAft>
                <a:spcPts val="0"/>
              </a:spcAft>
              <a:buClr>
                <a:schemeClr val="lt1"/>
              </a:buClr>
              <a:buSzPts val="3200"/>
              <a:buChar char="○"/>
              <a:defRPr sz="3200">
                <a:solidFill>
                  <a:schemeClr val="lt1"/>
                </a:solidFill>
              </a:defRPr>
            </a:lvl5pPr>
            <a:lvl6pPr marL="2743200" lvl="5" indent="-431800" algn="ctr" rtl="0">
              <a:spcBef>
                <a:spcPts val="600"/>
              </a:spcBef>
              <a:spcAft>
                <a:spcPts val="0"/>
              </a:spcAft>
              <a:buClr>
                <a:schemeClr val="lt1"/>
              </a:buClr>
              <a:buSzPts val="3200"/>
              <a:buChar char="■"/>
              <a:defRPr sz="3200">
                <a:solidFill>
                  <a:schemeClr val="lt1"/>
                </a:solidFill>
              </a:defRPr>
            </a:lvl6pPr>
            <a:lvl7pPr marL="3200400" lvl="6" indent="-431800" algn="ctr" rtl="0">
              <a:spcBef>
                <a:spcPts val="600"/>
              </a:spcBef>
              <a:spcAft>
                <a:spcPts val="0"/>
              </a:spcAft>
              <a:buClr>
                <a:schemeClr val="lt1"/>
              </a:buClr>
              <a:buSzPts val="3200"/>
              <a:buChar char="●"/>
              <a:defRPr sz="3200">
                <a:solidFill>
                  <a:schemeClr val="lt1"/>
                </a:solidFill>
              </a:defRPr>
            </a:lvl7pPr>
            <a:lvl8pPr marL="3657600" lvl="7" indent="-431800" algn="ctr" rtl="0">
              <a:spcBef>
                <a:spcPts val="600"/>
              </a:spcBef>
              <a:spcAft>
                <a:spcPts val="0"/>
              </a:spcAft>
              <a:buClr>
                <a:schemeClr val="lt1"/>
              </a:buClr>
              <a:buSzPts val="3200"/>
              <a:buChar char="○"/>
              <a:defRPr sz="3200">
                <a:solidFill>
                  <a:schemeClr val="lt1"/>
                </a:solidFill>
              </a:defRPr>
            </a:lvl8pPr>
            <a:lvl9pPr marL="4114800" lvl="8" indent="-431800" algn="ctr" rtl="0">
              <a:spcBef>
                <a:spcPts val="600"/>
              </a:spcBef>
              <a:spcAft>
                <a:spcPts val="600"/>
              </a:spcAft>
              <a:buClr>
                <a:schemeClr val="lt1"/>
              </a:buClr>
              <a:buSzPts val="3200"/>
              <a:buChar char="■"/>
              <a:defRPr sz="3200">
                <a:solidFill>
                  <a:schemeClr val="lt1"/>
                </a:solidFill>
              </a:defRPr>
            </a:lvl9pPr>
          </a:lstStyle>
          <a:p>
            <a:endParaRPr/>
          </a:p>
        </p:txBody>
      </p:sp>
      <p:sp>
        <p:nvSpPr>
          <p:cNvPr id="63" name="Google Shape;63;p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4" name="Google Shape;64;p4"/>
          <p:cNvGrpSpPr/>
          <p:nvPr/>
        </p:nvGrpSpPr>
        <p:grpSpPr>
          <a:xfrm>
            <a:off x="4282319" y="-4"/>
            <a:ext cx="579363" cy="1204159"/>
            <a:chOff x="3895357" y="418479"/>
            <a:chExt cx="264900" cy="550573"/>
          </a:xfrm>
        </p:grpSpPr>
        <p:sp>
          <p:nvSpPr>
            <p:cNvPr id="65" name="Google Shape;65;p4"/>
            <p:cNvSpPr/>
            <p:nvPr/>
          </p:nvSpPr>
          <p:spPr>
            <a:xfrm rot="5400000">
              <a:off x="3869830" y="445029"/>
              <a:ext cx="315900" cy="2628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p:nvPr/>
        </p:nvSpPr>
        <p:spPr>
          <a:xfrm>
            <a:off x="3593400" y="476575"/>
            <a:ext cx="1957200" cy="653700"/>
          </a:xfrm>
          <a:prstGeom prst="rect">
            <a:avLst/>
          </a:prstGeom>
          <a:noFill/>
          <a:ln>
            <a:noFill/>
          </a:ln>
          <a:effectLst>
            <a:outerShdw blurRad="114300" dist="19050" dir="5400000" algn="bl" rotWithShape="0">
              <a:schemeClr val="lt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8600">
                <a:solidFill>
                  <a:schemeClr val="dk1"/>
                </a:solidFill>
              </a:rPr>
              <a:t>“</a:t>
            </a:r>
            <a:endParaRPr sz="8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8"/>
        <p:cNvGrpSpPr/>
        <p:nvPr/>
      </p:nvGrpSpPr>
      <p:grpSpPr>
        <a:xfrm>
          <a:off x="0" y="0"/>
          <a:ext cx="0" cy="0"/>
          <a:chOff x="0" y="0"/>
          <a:chExt cx="0" cy="0"/>
        </a:xfrm>
      </p:grpSpPr>
      <p:grpSp>
        <p:nvGrpSpPr>
          <p:cNvPr id="89" name="Google Shape;89;p6"/>
          <p:cNvGrpSpPr/>
          <p:nvPr/>
        </p:nvGrpSpPr>
        <p:grpSpPr>
          <a:xfrm>
            <a:off x="0" y="0"/>
            <a:ext cx="9144036" cy="5143497"/>
            <a:chOff x="0" y="0"/>
            <a:chExt cx="9144036" cy="5143497"/>
          </a:xfrm>
        </p:grpSpPr>
        <p:sp>
          <p:nvSpPr>
            <p:cNvPr id="90" name="Google Shape;90;p6"/>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3" name="Google Shape;103;p6"/>
          <p:cNvSpPr txBox="1">
            <a:spLocks noGrp="1"/>
          </p:cNvSpPr>
          <p:nvPr>
            <p:ph type="body" idx="1"/>
          </p:nvPr>
        </p:nvSpPr>
        <p:spPr>
          <a:xfrm>
            <a:off x="1207774"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4" name="Google Shape;104;p6"/>
          <p:cNvSpPr txBox="1">
            <a:spLocks noGrp="1"/>
          </p:cNvSpPr>
          <p:nvPr>
            <p:ph type="body" idx="2"/>
          </p:nvPr>
        </p:nvSpPr>
        <p:spPr>
          <a:xfrm>
            <a:off x="4792488" y="1430150"/>
            <a:ext cx="3143700" cy="3265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105" name="Google Shape;105;p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06" name="Google Shape;106;p6"/>
          <p:cNvGrpSpPr/>
          <p:nvPr/>
        </p:nvGrpSpPr>
        <p:grpSpPr>
          <a:xfrm>
            <a:off x="2" y="870200"/>
            <a:ext cx="1055444" cy="306027"/>
            <a:chOff x="-429922" y="847489"/>
            <a:chExt cx="1211622" cy="351311"/>
          </a:xfrm>
        </p:grpSpPr>
        <p:sp>
          <p:nvSpPr>
            <p:cNvPr id="107" name="Google Shape;107;p6"/>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9"/>
        <p:cNvGrpSpPr/>
        <p:nvPr/>
      </p:nvGrpSpPr>
      <p:grpSpPr>
        <a:xfrm>
          <a:off x="0" y="0"/>
          <a:ext cx="0" cy="0"/>
          <a:chOff x="0" y="0"/>
          <a:chExt cx="0" cy="0"/>
        </a:xfrm>
      </p:grpSpPr>
      <p:grpSp>
        <p:nvGrpSpPr>
          <p:cNvPr id="110" name="Google Shape;110;p7"/>
          <p:cNvGrpSpPr/>
          <p:nvPr/>
        </p:nvGrpSpPr>
        <p:grpSpPr>
          <a:xfrm>
            <a:off x="0" y="0"/>
            <a:ext cx="9144036" cy="5143497"/>
            <a:chOff x="0" y="0"/>
            <a:chExt cx="9144036" cy="5143497"/>
          </a:xfrm>
        </p:grpSpPr>
        <p:sp>
          <p:nvSpPr>
            <p:cNvPr id="111" name="Google Shape;111;p7"/>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4" name="Google Shape;124;p7"/>
          <p:cNvSpPr txBox="1">
            <a:spLocks noGrp="1"/>
          </p:cNvSpPr>
          <p:nvPr>
            <p:ph type="body" idx="1"/>
          </p:nvPr>
        </p:nvSpPr>
        <p:spPr>
          <a:xfrm>
            <a:off x="1207850"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5" name="Google Shape;125;p7"/>
          <p:cNvSpPr txBox="1">
            <a:spLocks noGrp="1"/>
          </p:cNvSpPr>
          <p:nvPr>
            <p:ph type="body" idx="2"/>
          </p:nvPr>
        </p:nvSpPr>
        <p:spPr>
          <a:xfrm>
            <a:off x="3512976"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6" name="Google Shape;126;p7"/>
          <p:cNvSpPr txBox="1">
            <a:spLocks noGrp="1"/>
          </p:cNvSpPr>
          <p:nvPr>
            <p:ph type="body" idx="3"/>
          </p:nvPr>
        </p:nvSpPr>
        <p:spPr>
          <a:xfrm>
            <a:off x="5818102" y="1582550"/>
            <a:ext cx="2085900" cy="303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127" name="Google Shape;127;p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28" name="Google Shape;128;p7"/>
          <p:cNvGrpSpPr/>
          <p:nvPr/>
        </p:nvGrpSpPr>
        <p:grpSpPr>
          <a:xfrm>
            <a:off x="2" y="870200"/>
            <a:ext cx="1055444" cy="306027"/>
            <a:chOff x="-429922" y="847489"/>
            <a:chExt cx="1211622" cy="351311"/>
          </a:xfrm>
        </p:grpSpPr>
        <p:sp>
          <p:nvSpPr>
            <p:cNvPr id="129" name="Google Shape;129;p7"/>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grpSp>
        <p:nvGrpSpPr>
          <p:cNvPr id="132" name="Google Shape;132;p8"/>
          <p:cNvGrpSpPr/>
          <p:nvPr/>
        </p:nvGrpSpPr>
        <p:grpSpPr>
          <a:xfrm>
            <a:off x="0" y="0"/>
            <a:ext cx="9144036" cy="5143497"/>
            <a:chOff x="0" y="0"/>
            <a:chExt cx="9144036" cy="5143497"/>
          </a:xfrm>
        </p:grpSpPr>
        <p:sp>
          <p:nvSpPr>
            <p:cNvPr id="133" name="Google Shape;133;p8"/>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8"/>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6" name="Google Shape;146;p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47" name="Google Shape;147;p8"/>
          <p:cNvGrpSpPr/>
          <p:nvPr/>
        </p:nvGrpSpPr>
        <p:grpSpPr>
          <a:xfrm>
            <a:off x="2" y="870200"/>
            <a:ext cx="1055444" cy="306027"/>
            <a:chOff x="-429922" y="847489"/>
            <a:chExt cx="1211622" cy="351311"/>
          </a:xfrm>
        </p:grpSpPr>
        <p:sp>
          <p:nvSpPr>
            <p:cNvPr id="148" name="Google Shape;148;p8"/>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grpSp>
        <p:nvGrpSpPr>
          <p:cNvPr id="151" name="Google Shape;151;p9"/>
          <p:cNvGrpSpPr/>
          <p:nvPr/>
        </p:nvGrpSpPr>
        <p:grpSpPr>
          <a:xfrm>
            <a:off x="0" y="0"/>
            <a:ext cx="9144036" cy="5143497"/>
            <a:chOff x="0" y="0"/>
            <a:chExt cx="9144036" cy="5143497"/>
          </a:xfrm>
        </p:grpSpPr>
        <p:sp>
          <p:nvSpPr>
            <p:cNvPr id="152" name="Google Shape;152;p9"/>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a:spLocks noGrp="1"/>
          </p:cNvSpPr>
          <p:nvPr>
            <p:ph type="body" idx="1"/>
          </p:nvPr>
        </p:nvSpPr>
        <p:spPr>
          <a:xfrm>
            <a:off x="851175" y="4635425"/>
            <a:ext cx="7441800" cy="306000"/>
          </a:xfrm>
          <a:prstGeom prst="rect">
            <a:avLst/>
          </a:prstGeom>
        </p:spPr>
        <p:txBody>
          <a:bodyPr spcFirstLastPara="1" wrap="square" lIns="0" tIns="0" rIns="0" bIns="0" anchor="ctr" anchorCtr="0">
            <a:noAutofit/>
          </a:bodyPr>
          <a:lstStyle>
            <a:lvl1pPr marL="457200" lvl="0" indent="-228600" rtl="0">
              <a:spcBef>
                <a:spcPts val="0"/>
              </a:spcBef>
              <a:spcAft>
                <a:spcPts val="600"/>
              </a:spcAft>
              <a:buSzPts val="1800"/>
              <a:buNone/>
              <a:defRPr sz="1800"/>
            </a:lvl1pPr>
          </a:lstStyle>
          <a:p>
            <a:endParaRPr/>
          </a:p>
        </p:txBody>
      </p:sp>
      <p:sp>
        <p:nvSpPr>
          <p:cNvPr id="168" name="Google Shape;168;p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69" name="Google Shape;169;p9"/>
          <p:cNvGrpSpPr/>
          <p:nvPr/>
        </p:nvGrpSpPr>
        <p:grpSpPr>
          <a:xfrm>
            <a:off x="1" y="4635437"/>
            <a:ext cx="731345" cy="306027"/>
            <a:chOff x="-57865" y="847489"/>
            <a:chExt cx="839565" cy="351311"/>
          </a:xfrm>
        </p:grpSpPr>
        <p:sp>
          <p:nvSpPr>
            <p:cNvPr id="170" name="Google Shape;170;p9"/>
            <p:cNvSpPr/>
            <p:nvPr/>
          </p:nvSpPr>
          <p:spPr>
            <a:xfrm>
              <a:off x="-57865" y="847489"/>
              <a:ext cx="690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1pPr>
            <a:lvl2pPr lvl="1"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2pPr>
            <a:lvl3pPr lvl="2"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3pPr>
            <a:lvl4pPr lvl="3"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4pPr>
            <a:lvl5pPr lvl="4"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5pPr>
            <a:lvl6pPr lvl="5"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6pPr>
            <a:lvl7pPr lvl="6"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7pPr>
            <a:lvl8pPr lvl="7"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8pPr>
            <a:lvl9pPr lvl="8" rtl="0">
              <a:lnSpc>
                <a:spcPct val="90000"/>
              </a:lnSpc>
              <a:spcBef>
                <a:spcPts val="0"/>
              </a:spcBef>
              <a:spcAft>
                <a:spcPts val="0"/>
              </a:spcAft>
              <a:buClr>
                <a:schemeClr val="dk1"/>
              </a:buClr>
              <a:buSzPts val="3200"/>
              <a:buFont typeface="Saira Semi Condensed"/>
              <a:buNone/>
              <a:defRPr sz="3200">
                <a:solidFill>
                  <a:schemeClr val="dk1"/>
                </a:solidFill>
                <a:latin typeface="Saira Semi Condensed"/>
                <a:ea typeface="Saira Semi Condensed"/>
                <a:cs typeface="Saira Semi Condensed"/>
                <a:sym typeface="Saira Semi Condensed"/>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a:buChar char="⬥"/>
              <a:defRPr sz="2400">
                <a:solidFill>
                  <a:schemeClr val="dk1"/>
                </a:solidFill>
                <a:latin typeface="Inria Sans"/>
                <a:ea typeface="Inria Sans"/>
                <a:cs typeface="Inria Sans"/>
                <a:sym typeface="Inria Sans"/>
              </a:defRPr>
            </a:lvl1pPr>
            <a:lvl2pPr marL="914400" lvl="1" indent="-342900" rtl="0">
              <a:spcBef>
                <a:spcPts val="600"/>
              </a:spcBef>
              <a:spcAft>
                <a:spcPts val="0"/>
              </a:spcAft>
              <a:buClr>
                <a:schemeClr val="accent3"/>
              </a:buClr>
              <a:buSzPts val="1800"/>
              <a:buFont typeface="Inria Sans"/>
              <a:buChar char="⬦"/>
              <a:defRPr sz="2400">
                <a:solidFill>
                  <a:schemeClr val="dk1"/>
                </a:solidFill>
                <a:latin typeface="Inria Sans"/>
                <a:ea typeface="Inria Sans"/>
                <a:cs typeface="Inria Sans"/>
                <a:sym typeface="Inria Sans"/>
              </a:defRPr>
            </a:lvl2pPr>
            <a:lvl3pPr marL="1371600" lvl="2" indent="-381000" rtl="0">
              <a:spcBef>
                <a:spcPts val="600"/>
              </a:spcBef>
              <a:spcAft>
                <a:spcPts val="0"/>
              </a:spcAft>
              <a:buClr>
                <a:schemeClr val="accent2"/>
              </a:buClr>
              <a:buSzPts val="2400"/>
              <a:buFont typeface="Inria Sans"/>
              <a:buChar char="⬩"/>
              <a:defRPr sz="2400">
                <a:solidFill>
                  <a:schemeClr val="dk1"/>
                </a:solidFill>
                <a:latin typeface="Inria Sans"/>
                <a:ea typeface="Inria Sans"/>
                <a:cs typeface="Inria Sans"/>
                <a:sym typeface="Inria Sans"/>
              </a:defRPr>
            </a:lvl3pPr>
            <a:lvl4pPr marL="1828800" lvl="3"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4pPr>
            <a:lvl5pPr marL="2286000" lvl="4"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5pPr>
            <a:lvl6pPr marL="2743200" lvl="5"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6pPr>
            <a:lvl7pPr marL="3200400" lvl="6"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7pPr>
            <a:lvl8pPr marL="3657600" lvl="7" indent="-381000" rtl="0">
              <a:spcBef>
                <a:spcPts val="600"/>
              </a:spcBef>
              <a:spcAft>
                <a:spcPts val="0"/>
              </a:spcAft>
              <a:buClr>
                <a:schemeClr val="dk1"/>
              </a:buClr>
              <a:buSzPts val="2400"/>
              <a:buFont typeface="Inria Sans"/>
              <a:buChar char="○"/>
              <a:defRPr sz="2400">
                <a:solidFill>
                  <a:schemeClr val="dk1"/>
                </a:solidFill>
                <a:latin typeface="Inria Sans"/>
                <a:ea typeface="Inria Sans"/>
                <a:cs typeface="Inria Sans"/>
                <a:sym typeface="Inria Sans"/>
              </a:defRPr>
            </a:lvl8pPr>
            <a:lvl9pPr marL="4114800" lvl="8" indent="-381000" rtl="0">
              <a:spcBef>
                <a:spcPts val="600"/>
              </a:spcBef>
              <a:spcAft>
                <a:spcPts val="600"/>
              </a:spcAft>
              <a:buClr>
                <a:schemeClr val="dk1"/>
              </a:buClr>
              <a:buSzPts val="2400"/>
              <a:buFont typeface="Inria Sans"/>
              <a:buChar char="■"/>
              <a:defRPr sz="2400">
                <a:solidFill>
                  <a:schemeClr val="dk1"/>
                </a:solidFill>
                <a:latin typeface="Inria Sans"/>
                <a:ea typeface="Inria Sans"/>
                <a:cs typeface="Inria Sans"/>
                <a:sym typeface="Inria Sans"/>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mail.google.com/"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hyperlink" Target="https://mail.google.com/" TargetMode="Externa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ctrTitle" idx="4294967295"/>
          </p:nvPr>
        </p:nvSpPr>
        <p:spPr>
          <a:xfrm>
            <a:off x="1447800" y="0"/>
            <a:ext cx="7479025" cy="97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b="1">
                <a:latin typeface="+mj-lt"/>
              </a:rPr>
              <a:t>BÀI 8: THƯ ĐIỆN TỬ</a:t>
            </a:r>
            <a:endParaRPr sz="3600" b="1">
              <a:latin typeface="+mj-lt"/>
            </a:endParaRPr>
          </a:p>
        </p:txBody>
      </p:sp>
      <p:sp>
        <p:nvSpPr>
          <p:cNvPr id="222" name="Google Shape;222;p1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a:t>
            </a:fld>
            <a:endParaRPr/>
          </a:p>
        </p:txBody>
      </p:sp>
      <p:pic>
        <p:nvPicPr>
          <p:cNvPr id="6" name="Google Shape;678;p44"/>
          <p:cNvPicPr preferRelativeResize="0"/>
          <p:nvPr/>
        </p:nvPicPr>
        <p:blipFill>
          <a:blip r:embed="rId3">
            <a:extLst>
              <a:ext uri="{28A0092B-C50C-407E-A947-70E740481C1C}">
                <a14:useLocalDpi xmlns:a14="http://schemas.microsoft.com/office/drawing/2010/main" val="0"/>
              </a:ext>
            </a:extLst>
          </a:blip>
          <a:stretch>
            <a:fillRect/>
          </a:stretch>
        </p:blipFill>
        <p:spPr>
          <a:xfrm>
            <a:off x="6767003" y="380822"/>
            <a:ext cx="2356781" cy="2095851"/>
          </a:xfrm>
          <a:prstGeom prst="ellipse">
            <a:avLst/>
          </a:prstGeom>
          <a:noFill/>
          <a:ln>
            <a:noFill/>
          </a:ln>
        </p:spPr>
      </p:pic>
      <p:sp>
        <p:nvSpPr>
          <p:cNvPr id="2" name="Rounded Rectangle 1"/>
          <p:cNvSpPr/>
          <p:nvPr/>
        </p:nvSpPr>
        <p:spPr>
          <a:xfrm>
            <a:off x="1752600" y="1133386"/>
            <a:ext cx="3733800" cy="5907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NỘI DUNG BÀI HỌC</a:t>
            </a:r>
          </a:p>
        </p:txBody>
      </p:sp>
      <p:graphicFrame>
        <p:nvGraphicFramePr>
          <p:cNvPr id="3" name="Diagram 2"/>
          <p:cNvGraphicFramePr/>
          <p:nvPr>
            <p:extLst>
              <p:ext uri="{D42A27DB-BD31-4B8C-83A1-F6EECF244321}">
                <p14:modId xmlns:p14="http://schemas.microsoft.com/office/powerpoint/2010/main" val="571693514"/>
              </p:ext>
            </p:extLst>
          </p:nvPr>
        </p:nvGraphicFramePr>
        <p:xfrm>
          <a:off x="457200" y="1962150"/>
          <a:ext cx="7086600" cy="295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barn(inVertical)">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2" grpId="0" animBg="1"/>
      <p:bldGraphic spid="3"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131600" y="2095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u="sng">
                <a:solidFill>
                  <a:srgbClr val="FFFF00"/>
                </a:solidFill>
                <a:latin typeface="+mj-lt"/>
              </a:rPr>
              <a:t>LƯU Ý</a:t>
            </a:r>
            <a:endParaRPr sz="2800" b="1" u="sng">
              <a:solidFill>
                <a:srgbClr val="FFFF00"/>
              </a:solidFill>
              <a:latin typeface="+mj-lt"/>
            </a:endParaRPr>
          </a:p>
        </p:txBody>
      </p:sp>
      <p:sp>
        <p:nvSpPr>
          <p:cNvPr id="279" name="Google Shape;279;p2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 name="Rectangle 1"/>
          <p:cNvSpPr/>
          <p:nvPr/>
        </p:nvSpPr>
        <p:spPr>
          <a:xfrm>
            <a:off x="1066800" y="590550"/>
            <a:ext cx="7467600" cy="4093428"/>
          </a:xfrm>
          <a:prstGeom prst="rect">
            <a:avLst/>
          </a:prstGeom>
        </p:spPr>
        <p:txBody>
          <a:bodyPr wrap="square">
            <a:spAutoFit/>
          </a:bodyPr>
          <a:lstStyle/>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Trẻ vị thành niên muốn đăng kí tài khoản thư điện tử thì cần có sự đồng ý, trợ giúp và quản lí của bố mẹ (theo quy định của Google).</a:t>
            </a:r>
          </a:p>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Việc đặt tên đăng nhập rất quan trọng, nên đặt tên chuẩn mực, dễ nhớ, đơn giản và ấn tượng, tạo độ tin cậy.</a:t>
            </a:r>
          </a:p>
          <a:p>
            <a:pPr algn="just">
              <a:lnSpc>
                <a:spcPct val="150000"/>
              </a:lnSpc>
              <a:spcBef>
                <a:spcPts val="600"/>
              </a:spcBef>
              <a:spcAft>
                <a:spcPts val="600"/>
              </a:spcAft>
            </a:pPr>
            <a:r>
              <a:rPr lang="vi-VN" sz="2000" b="1">
                <a:solidFill>
                  <a:schemeClr val="tx1"/>
                </a:solidFill>
                <a:latin typeface="+mn-lt"/>
                <a:ea typeface="Calibri" panose="020F0502020204030204" pitchFamily="34" charset="0"/>
              </a:rPr>
              <a:t>- Mật khẩu cần được giữ bí mật. Nên tạo mật khẩu đủ dài, mạnh (có thêm những kí tự đặc biệt) để em có thể nhớ nhưng người khác không thể đoán được.</a:t>
            </a:r>
          </a:p>
        </p:txBody>
      </p:sp>
    </p:spTree>
    <p:extLst>
      <p:ext uri="{BB962C8B-B14F-4D97-AF65-F5344CB8AC3E}">
        <p14:creationId xmlns:p14="http://schemas.microsoft.com/office/powerpoint/2010/main" val="24137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arn(inVertical)">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1143000" y="819150"/>
            <a:ext cx="3608400" cy="35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latin typeface="+mj-lt"/>
              </a:rPr>
              <a:t>BÀI TẬP NHANH</a:t>
            </a:r>
            <a:endParaRPr sz="2400" b="1">
              <a:latin typeface="+mj-lt"/>
            </a:endParaRPr>
          </a:p>
        </p:txBody>
      </p:sp>
      <p:sp>
        <p:nvSpPr>
          <p:cNvPr id="286" name="Google Shape;286;p2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87" name="Google Shape;287;p21"/>
          <p:cNvPicPr preferRelativeResize="0"/>
          <p:nvPr/>
        </p:nvPicPr>
        <p:blipFill>
          <a:blip r:embed="rId3">
            <a:extLst>
              <a:ext uri="{28A0092B-C50C-407E-A947-70E740481C1C}">
                <a14:useLocalDpi xmlns:a14="http://schemas.microsoft.com/office/drawing/2010/main" val="0"/>
              </a:ext>
            </a:extLst>
          </a:blip>
          <a:stretch>
            <a:fillRect/>
          </a:stretch>
        </p:blipFill>
        <p:spPr>
          <a:xfrm>
            <a:off x="5562600" y="1383321"/>
            <a:ext cx="4209600" cy="2712427"/>
          </a:xfrm>
          <a:prstGeom prst="hexagon">
            <a:avLst>
              <a:gd name="adj" fmla="val 25093"/>
              <a:gd name="vf" fmla="val 115470"/>
            </a:avLst>
          </a:prstGeom>
          <a:noFill/>
          <a:ln w="76200" cap="flat" cmpd="sng">
            <a:solidFill>
              <a:schemeClr val="accent4"/>
            </a:solidFill>
            <a:prstDash val="solid"/>
            <a:miter lim="8000"/>
            <a:headEnd type="none" w="sm" len="sm"/>
            <a:tailEnd type="none" w="sm" len="sm"/>
          </a:ln>
          <a:effectLst>
            <a:outerShdw blurRad="357188" dist="76200" dir="5400000" algn="bl" rotWithShape="0">
              <a:schemeClr val="lt1">
                <a:alpha val="50000"/>
              </a:schemeClr>
            </a:outerShdw>
          </a:effectLst>
        </p:spPr>
      </p:pic>
      <p:sp>
        <p:nvSpPr>
          <p:cNvPr id="3" name="Rounded Rectangle 2"/>
          <p:cNvSpPr/>
          <p:nvPr/>
        </p:nvSpPr>
        <p:spPr>
          <a:xfrm>
            <a:off x="228600" y="1383321"/>
            <a:ext cx="5105400" cy="3550629"/>
          </a:xfrm>
          <a:prstGeom prst="round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t>Câu 1: </a:t>
            </a:r>
            <a:r>
              <a:rPr lang="en-US" sz="2000"/>
              <a:t>Dịch vụ thư điện tử là gì?</a:t>
            </a:r>
          </a:p>
          <a:p>
            <a:pPr>
              <a:lnSpc>
                <a:spcPct val="150000"/>
              </a:lnSpc>
            </a:pPr>
            <a:r>
              <a:rPr lang="en-US" sz="2000" b="1"/>
              <a:t>Câu 2: </a:t>
            </a:r>
            <a:r>
              <a:rPr lang="en-US" sz="2000"/>
              <a:t>Địa chỉ thư điện tử nào sau đây là không đúng? Vì sao?</a:t>
            </a:r>
          </a:p>
          <a:p>
            <a:pPr>
              <a:lnSpc>
                <a:spcPct val="150000"/>
              </a:lnSpc>
            </a:pPr>
            <a:r>
              <a:rPr lang="en-US" sz="2000"/>
              <a:t>A. khoa123@gmail.com</a:t>
            </a:r>
          </a:p>
          <a:p>
            <a:pPr>
              <a:lnSpc>
                <a:spcPct val="150000"/>
              </a:lnSpc>
            </a:pPr>
            <a:r>
              <a:rPr lang="en-US" sz="2000"/>
              <a:t>B. minhtuan.gmail.com</a:t>
            </a:r>
          </a:p>
          <a:p>
            <a:pPr>
              <a:lnSpc>
                <a:spcPct val="150000"/>
              </a:lnSpc>
            </a:pPr>
            <a:r>
              <a:rPr lang="en-US" sz="2000"/>
              <a:t>C. mnha@hnmu.edu.vn</a:t>
            </a:r>
          </a:p>
          <a:p>
            <a:pPr>
              <a:lnSpc>
                <a:spcPct val="150000"/>
              </a:lnSpc>
            </a:pPr>
            <a:r>
              <a:rPr lang="en-US" sz="2000"/>
              <a:t>D. thuyk39@yahoo.com</a:t>
            </a:r>
          </a:p>
        </p:txBody>
      </p:sp>
      <p:sp>
        <p:nvSpPr>
          <p:cNvPr id="4" name="Rounded Rectangle 3"/>
          <p:cNvSpPr/>
          <p:nvPr/>
        </p:nvSpPr>
        <p:spPr>
          <a:xfrm>
            <a:off x="228600" y="1383321"/>
            <a:ext cx="5105400" cy="35506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pt-BR" sz="2000" b="1">
                <a:solidFill>
                  <a:srgbClr val="002060"/>
                </a:solidFill>
                <a:latin typeface="+mj-lt"/>
                <a:ea typeface="Calibri" panose="020F0502020204030204" pitchFamily="34" charset="0"/>
              </a:rPr>
              <a:t>Câu 1: </a:t>
            </a:r>
            <a:r>
              <a:rPr lang="pt-BR" sz="2000" b="1">
                <a:solidFill>
                  <a:srgbClr val="FF0000"/>
                </a:solidFill>
                <a:latin typeface="+mj-lt"/>
                <a:ea typeface="Calibri" panose="020F0502020204030204" pitchFamily="34" charset="0"/>
              </a:rPr>
              <a:t>Dịch vụ thư điện tử </a:t>
            </a:r>
            <a:r>
              <a:rPr lang="pt-BR" sz="2000">
                <a:solidFill>
                  <a:srgbClr val="002060"/>
                </a:solidFill>
                <a:latin typeface="+mj-lt"/>
                <a:ea typeface="Calibri" panose="020F0502020204030204" pitchFamily="34" charset="0"/>
              </a:rPr>
              <a:t>là dịch vụ cung cấp các chức năng để</a:t>
            </a:r>
            <a:r>
              <a:rPr lang="pt-BR" sz="2000">
                <a:solidFill>
                  <a:srgbClr val="000000"/>
                </a:solidFill>
                <a:latin typeface="+mj-lt"/>
                <a:ea typeface="Calibri" panose="020F0502020204030204" pitchFamily="34" charset="0"/>
              </a:rPr>
              <a:t> </a:t>
            </a:r>
            <a:r>
              <a:rPr lang="pt-BR" sz="2000" b="1">
                <a:solidFill>
                  <a:srgbClr val="FF0000"/>
                </a:solidFill>
                <a:latin typeface="+mj-lt"/>
                <a:ea typeface="Calibri" panose="020F0502020204030204" pitchFamily="34" charset="0"/>
              </a:rPr>
              <a:t>soạn, gửi, nhận, chuyển tiếp, lưu trữ và quản lý </a:t>
            </a:r>
            <a:r>
              <a:rPr lang="pt-BR" sz="2000">
                <a:solidFill>
                  <a:srgbClr val="002060"/>
                </a:solidFill>
                <a:latin typeface="+mj-lt"/>
                <a:ea typeface="Calibri" panose="020F0502020204030204" pitchFamily="34" charset="0"/>
              </a:rPr>
              <a:t>thư điện tử cho người sử dụng.</a:t>
            </a:r>
          </a:p>
          <a:p>
            <a:pPr algn="just">
              <a:lnSpc>
                <a:spcPct val="150000"/>
              </a:lnSpc>
              <a:spcBef>
                <a:spcPts val="600"/>
              </a:spcBef>
              <a:spcAft>
                <a:spcPts val="600"/>
              </a:spcAft>
            </a:pPr>
            <a:endParaRPr lang="pt-BR" sz="2000">
              <a:solidFill>
                <a:srgbClr val="000000"/>
              </a:solidFill>
              <a:latin typeface="+mj-lt"/>
              <a:ea typeface="Calibri" panose="020F0502020204030204" pitchFamily="34" charset="0"/>
            </a:endParaRPr>
          </a:p>
          <a:p>
            <a:pPr algn="just">
              <a:lnSpc>
                <a:spcPct val="150000"/>
              </a:lnSpc>
              <a:spcBef>
                <a:spcPts val="600"/>
              </a:spcBef>
              <a:spcAft>
                <a:spcPts val="600"/>
              </a:spcAft>
            </a:pPr>
            <a:endParaRPr lang="pt-BR" sz="2000">
              <a:solidFill>
                <a:srgbClr val="000000"/>
              </a:solidFill>
              <a:latin typeface="+mj-lt"/>
              <a:ea typeface="Calibri" panose="020F0502020204030204" pitchFamily="34" charset="0"/>
            </a:endParaRPr>
          </a:p>
        </p:txBody>
      </p:sp>
      <p:sp>
        <p:nvSpPr>
          <p:cNvPr id="5" name="Rectangle 4"/>
          <p:cNvSpPr/>
          <p:nvPr/>
        </p:nvSpPr>
        <p:spPr>
          <a:xfrm>
            <a:off x="457200" y="3714749"/>
            <a:ext cx="4572000" cy="1200329"/>
          </a:xfrm>
          <a:prstGeom prst="rect">
            <a:avLst/>
          </a:prstGeom>
        </p:spPr>
        <p:txBody>
          <a:bodyPr>
            <a:spAutoFit/>
          </a:bodyPr>
          <a:lstStyle/>
          <a:p>
            <a:pPr algn="just">
              <a:lnSpc>
                <a:spcPct val="120000"/>
              </a:lnSpc>
              <a:spcBef>
                <a:spcPts val="600"/>
              </a:spcBef>
              <a:spcAft>
                <a:spcPts val="600"/>
              </a:spcAft>
            </a:pPr>
            <a:r>
              <a:rPr lang="pt-BR" sz="2000" b="1">
                <a:solidFill>
                  <a:srgbClr val="002060"/>
                </a:solidFill>
                <a:latin typeface="+mj-lt"/>
                <a:ea typeface="Calibri" panose="020F0502020204030204" pitchFamily="34" charset="0"/>
              </a:rPr>
              <a:t>Câu 2: </a:t>
            </a:r>
            <a:r>
              <a:rPr lang="pt-BR" sz="2000">
                <a:solidFill>
                  <a:srgbClr val="FF0000"/>
                </a:solidFill>
                <a:latin typeface="+mj-lt"/>
                <a:ea typeface="Calibri" panose="020F0502020204030204" pitchFamily="34" charset="0"/>
              </a:rPr>
              <a:t>Địa chỉ B là sai </a:t>
            </a:r>
            <a:r>
              <a:rPr lang="pt-BR" sz="2000">
                <a:solidFill>
                  <a:srgbClr val="002060"/>
                </a:solidFill>
                <a:latin typeface="+mj-lt"/>
                <a:ea typeface="Calibri" panose="020F0502020204030204" pitchFamily="34" charset="0"/>
              </a:rPr>
              <a:t>vì thiếu </a:t>
            </a:r>
            <a:r>
              <a:rPr lang="pt-BR" sz="2000" b="1">
                <a:solidFill>
                  <a:srgbClr val="002060"/>
                </a:solidFill>
                <a:latin typeface="+mj-lt"/>
                <a:ea typeface="Calibri" panose="020F0502020204030204" pitchFamily="34" charset="0"/>
              </a:rPr>
              <a:t>@</a:t>
            </a:r>
            <a:r>
              <a:rPr lang="pt-BR" sz="2000">
                <a:solidFill>
                  <a:srgbClr val="002060"/>
                </a:solidFill>
                <a:latin typeface="+mj-lt"/>
                <a:ea typeface="Calibri" panose="020F0502020204030204" pitchFamily="34" charset="0"/>
              </a:rPr>
              <a:t>, thừa dấu “.” nằm trước chữ “gmail” của tên.</a:t>
            </a:r>
            <a:endParaRPr lang="en-US" sz="200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barn(inVertical)">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1"/>
        <p:cNvGrpSpPr/>
        <p:nvPr/>
      </p:nvGrpSpPr>
      <p:grpSpPr>
        <a:xfrm>
          <a:off x="0" y="0"/>
          <a:ext cx="0" cy="0"/>
          <a:chOff x="0" y="0"/>
          <a:chExt cx="0" cy="0"/>
        </a:xfrm>
      </p:grpSpPr>
      <p:sp>
        <p:nvSpPr>
          <p:cNvPr id="293" name="Google Shape;293;p22"/>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ctrTitle"/>
          </p:nvPr>
        </p:nvSpPr>
        <p:spPr>
          <a:xfrm>
            <a:off x="1094178" y="971550"/>
            <a:ext cx="7239000" cy="608400"/>
          </a:xfrm>
          <a:prstGeom prst="rect">
            <a:avLst/>
          </a:prstGeom>
        </p:spPr>
        <p:txBody>
          <a:bodyPr spcFirstLastPara="1" wrap="square" lIns="0" tIns="0" rIns="0" bIns="0" anchor="b" anchorCtr="0">
            <a:noAutofit/>
          </a:bodyPr>
          <a:lstStyle/>
          <a:p>
            <a:pPr lvl="0" algn="ctr">
              <a:lnSpc>
                <a:spcPct val="150000"/>
              </a:lnSpc>
            </a:pPr>
            <a:r>
              <a:rPr lang="en-US" sz="3200" b="1"/>
              <a:t>2. Ưu điểm và nhược điểm của dịch vụ thư điện tử</a:t>
            </a:r>
            <a:endParaRPr sz="1800">
              <a:latin typeface="+mj-lt"/>
            </a:endParaRPr>
          </a:p>
        </p:txBody>
      </p:sp>
      <p:grpSp>
        <p:nvGrpSpPr>
          <p:cNvPr id="10" name="Google Shape;451;p33"/>
          <p:cNvGrpSpPr/>
          <p:nvPr/>
        </p:nvGrpSpPr>
        <p:grpSpPr>
          <a:xfrm>
            <a:off x="1823439" y="1733550"/>
            <a:ext cx="5791200" cy="3166909"/>
            <a:chOff x="1177450" y="241631"/>
            <a:chExt cx="6173152" cy="3616776"/>
          </a:xfrm>
        </p:grpSpPr>
        <p:sp>
          <p:nvSpPr>
            <p:cNvPr id="11" name="Google Shape;452;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53;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54;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455;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892979"/>
            <a:ext cx="4495800" cy="2706373"/>
          </a:xfrm>
          <a:prstGeom prst="rect">
            <a:avLst/>
          </a:prstGeom>
        </p:spPr>
      </p:pic>
    </p:spTree>
    <p:extLst>
      <p:ext uri="{BB962C8B-B14F-4D97-AF65-F5344CB8AC3E}">
        <p14:creationId xmlns:p14="http://schemas.microsoft.com/office/powerpoint/2010/main" val="14882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barn(inVertical)">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04800" y="209550"/>
            <a:ext cx="8393093" cy="351300"/>
          </a:xfrm>
          <a:prstGeom prst="rect">
            <a:avLst/>
          </a:prstGeom>
        </p:spPr>
        <p:txBody>
          <a:bodyPr spcFirstLastPara="1" wrap="square" lIns="0" tIns="0" rIns="0" bIns="0" anchor="ctr" anchorCtr="0">
            <a:noAutofit/>
          </a:bodyPr>
          <a:lstStyle/>
          <a:p>
            <a:pPr lvl="0" algn="ctr">
              <a:lnSpc>
                <a:spcPct val="150000"/>
              </a:lnSpc>
            </a:pPr>
            <a:r>
              <a:rPr lang="en-US" sz="2600" b="1">
                <a:latin typeface="+mj-lt"/>
              </a:rPr>
              <a:t>2. Ưu điểm và nhược điểm của dịch vụ thư điện tử</a:t>
            </a:r>
            <a:endParaRPr sz="2600">
              <a:latin typeface="+mj-lt"/>
            </a:endParaRPr>
          </a:p>
        </p:txBody>
      </p:sp>
      <p:sp>
        <p:nvSpPr>
          <p:cNvPr id="299" name="Google Shape;299;p2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300" name="Google Shape;300;p23"/>
          <p:cNvSpPr/>
          <p:nvPr/>
        </p:nvSpPr>
        <p:spPr>
          <a:xfrm>
            <a:off x="6340069" y="2056270"/>
            <a:ext cx="2430300" cy="2309700"/>
          </a:xfrm>
          <a:prstGeom prst="pentagon">
            <a:avLst>
              <a:gd name="hf" fmla="val 105146"/>
              <a:gd name="vf" fmla="val 110557"/>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23"/>
          <p:cNvGrpSpPr/>
          <p:nvPr/>
        </p:nvGrpSpPr>
        <p:grpSpPr>
          <a:xfrm>
            <a:off x="7272619" y="1722320"/>
            <a:ext cx="1651375" cy="643995"/>
            <a:chOff x="4306958" y="1082925"/>
            <a:chExt cx="1651375" cy="643995"/>
          </a:xfrm>
        </p:grpSpPr>
        <p:sp>
          <p:nvSpPr>
            <p:cNvPr id="303" name="Google Shape;303;p23"/>
            <p:cNvSpPr/>
            <p:nvPr/>
          </p:nvSpPr>
          <p:spPr>
            <a:xfrm>
              <a:off x="4306958" y="1082925"/>
              <a:ext cx="565200" cy="565500"/>
            </a:xfrm>
            <a:prstGeom prst="ellipse">
              <a:avLst/>
            </a:prstGeom>
            <a:solidFill>
              <a:schemeClr val="accent6"/>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05" name="Google Shape;305;p23"/>
            <p:cNvSpPr/>
            <p:nvPr/>
          </p:nvSpPr>
          <p:spPr>
            <a:xfrm rot="2159678">
              <a:off x="4838902" y="1574444"/>
              <a:ext cx="1119431" cy="152476"/>
            </a:xfrm>
            <a:prstGeom prst="rightArrow">
              <a:avLst>
                <a:gd name="adj1" fmla="val 25514"/>
                <a:gd name="adj2" fmla="val 64322"/>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23"/>
          <p:cNvGrpSpPr/>
          <p:nvPr/>
        </p:nvGrpSpPr>
        <p:grpSpPr>
          <a:xfrm>
            <a:off x="8541769" y="2656120"/>
            <a:ext cx="565200" cy="1670052"/>
            <a:chOff x="5576108" y="2016725"/>
            <a:chExt cx="565200" cy="1670052"/>
          </a:xfrm>
        </p:grpSpPr>
        <p:sp>
          <p:nvSpPr>
            <p:cNvPr id="307" name="Google Shape;307;p23"/>
            <p:cNvSpPr/>
            <p:nvPr/>
          </p:nvSpPr>
          <p:spPr>
            <a:xfrm>
              <a:off x="5576108" y="2016725"/>
              <a:ext cx="565200" cy="565500"/>
            </a:xfrm>
            <a:prstGeom prst="ellipse">
              <a:avLst/>
            </a:prstGeom>
            <a:solidFill>
              <a:schemeClr val="accent5"/>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09" name="Google Shape;309;p23"/>
            <p:cNvSpPr/>
            <p:nvPr/>
          </p:nvSpPr>
          <p:spPr>
            <a:xfrm rot="6479001">
              <a:off x="5275897" y="3050667"/>
              <a:ext cx="1119386" cy="152834"/>
            </a:xfrm>
            <a:prstGeom prst="rightArrow">
              <a:avLst>
                <a:gd name="adj1" fmla="val 25514"/>
                <a:gd name="adj2" fmla="val 6432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3"/>
          <p:cNvGrpSpPr/>
          <p:nvPr/>
        </p:nvGrpSpPr>
        <p:grpSpPr>
          <a:xfrm>
            <a:off x="6978168" y="4091220"/>
            <a:ext cx="1611726" cy="634231"/>
            <a:chOff x="4012507" y="3451825"/>
            <a:chExt cx="1611726" cy="634231"/>
          </a:xfrm>
        </p:grpSpPr>
        <p:sp>
          <p:nvSpPr>
            <p:cNvPr id="311" name="Google Shape;311;p23"/>
            <p:cNvSpPr/>
            <p:nvPr/>
          </p:nvSpPr>
          <p:spPr>
            <a:xfrm>
              <a:off x="5059033" y="3451825"/>
              <a:ext cx="565200" cy="565500"/>
            </a:xfrm>
            <a:prstGeom prst="ellipse">
              <a:avLst/>
            </a:prstGeom>
            <a:solidFill>
              <a:schemeClr val="accent4"/>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13" name="Google Shape;313;p23"/>
            <p:cNvSpPr/>
            <p:nvPr/>
          </p:nvSpPr>
          <p:spPr>
            <a:xfrm rot="10799079">
              <a:off x="4012507" y="3933353"/>
              <a:ext cx="1119600" cy="152703"/>
            </a:xfrm>
            <a:prstGeom prst="rightArrow">
              <a:avLst>
                <a:gd name="adj1" fmla="val 25514"/>
                <a:gd name="adj2" fmla="val 6432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3"/>
          <p:cNvGrpSpPr/>
          <p:nvPr/>
        </p:nvGrpSpPr>
        <p:grpSpPr>
          <a:xfrm>
            <a:off x="6204712" y="3235457"/>
            <a:ext cx="867532" cy="1421263"/>
            <a:chOff x="3239051" y="2596062"/>
            <a:chExt cx="867532" cy="1421263"/>
          </a:xfrm>
        </p:grpSpPr>
        <p:sp>
          <p:nvSpPr>
            <p:cNvPr id="315" name="Google Shape;315;p23"/>
            <p:cNvSpPr/>
            <p:nvPr/>
          </p:nvSpPr>
          <p:spPr>
            <a:xfrm>
              <a:off x="3541383" y="3451825"/>
              <a:ext cx="565200" cy="565500"/>
            </a:xfrm>
            <a:prstGeom prst="ellipse">
              <a:avLst/>
            </a:prstGeom>
            <a:solidFill>
              <a:schemeClr val="accent3"/>
            </a:solid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17" name="Google Shape;317;p23"/>
            <p:cNvSpPr/>
            <p:nvPr/>
          </p:nvSpPr>
          <p:spPr>
            <a:xfrm rot="-6478717">
              <a:off x="2755922" y="3079191"/>
              <a:ext cx="1119672" cy="153413"/>
            </a:xfrm>
            <a:prstGeom prst="rightArrow">
              <a:avLst>
                <a:gd name="adj1" fmla="val 25514"/>
                <a:gd name="adj2" fmla="val 6432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3"/>
          <p:cNvGrpSpPr/>
          <p:nvPr/>
        </p:nvGrpSpPr>
        <p:grpSpPr>
          <a:xfrm>
            <a:off x="5992694" y="2198397"/>
            <a:ext cx="1333113" cy="1023223"/>
            <a:chOff x="3027033" y="1559002"/>
            <a:chExt cx="1333113" cy="1023223"/>
          </a:xfrm>
          <a:solidFill>
            <a:schemeClr val="tx2">
              <a:lumMod val="40000"/>
              <a:lumOff val="60000"/>
            </a:schemeClr>
          </a:solidFill>
        </p:grpSpPr>
        <p:sp>
          <p:nvSpPr>
            <p:cNvPr id="319" name="Google Shape;319;p23"/>
            <p:cNvSpPr/>
            <p:nvPr/>
          </p:nvSpPr>
          <p:spPr>
            <a:xfrm>
              <a:off x="3027033" y="2016725"/>
              <a:ext cx="565200" cy="565500"/>
            </a:xfrm>
            <a:prstGeom prst="ellipse">
              <a:avLst/>
            </a:prstGeom>
            <a:grpFill/>
            <a:ln>
              <a:noFill/>
            </a:ln>
            <a:effectLst>
              <a:outerShdw blurRad="57150" dist="19050" dir="5400000" algn="bl" rotWithShape="0">
                <a:schemeClr val="lt1">
                  <a:alpha val="3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1"/>
                </a:solidFill>
                <a:latin typeface="Saira Semi Condensed"/>
                <a:ea typeface="Saira Semi Condensed"/>
                <a:cs typeface="Saira Semi Condensed"/>
                <a:sym typeface="Saira Semi Condensed"/>
              </a:endParaRPr>
            </a:p>
          </p:txBody>
        </p:sp>
        <p:sp>
          <p:nvSpPr>
            <p:cNvPr id="321" name="Google Shape;321;p23"/>
            <p:cNvSpPr/>
            <p:nvPr/>
          </p:nvSpPr>
          <p:spPr>
            <a:xfrm rot="-2159137">
              <a:off x="3240473" y="1559002"/>
              <a:ext cx="1119673" cy="153273"/>
            </a:xfrm>
            <a:prstGeom prst="rightArrow">
              <a:avLst>
                <a:gd name="adj1" fmla="val 25514"/>
                <a:gd name="adj2" fmla="val 64322"/>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Google Shape;678;p44"/>
          <p:cNvPicPr preferRelativeResize="0"/>
          <p:nvPr/>
        </p:nvPicPr>
        <p:blipFill>
          <a:blip r:embed="rId3">
            <a:extLst>
              <a:ext uri="{28A0092B-C50C-407E-A947-70E740481C1C}">
                <a14:useLocalDpi xmlns:a14="http://schemas.microsoft.com/office/drawing/2010/main" val="0"/>
              </a:ext>
            </a:extLst>
          </a:blip>
          <a:stretch>
            <a:fillRect/>
          </a:stretch>
        </p:blipFill>
        <p:spPr>
          <a:xfrm rot="21293467">
            <a:off x="6618854" y="2509425"/>
            <a:ext cx="1919887" cy="1676399"/>
          </a:xfrm>
          <a:prstGeom prst="ellipse">
            <a:avLst/>
          </a:prstGeom>
          <a:noFill/>
          <a:ln>
            <a:noFill/>
          </a:ln>
        </p:spPr>
      </p:pic>
      <p:sp>
        <p:nvSpPr>
          <p:cNvPr id="3" name="Rectangle 2"/>
          <p:cNvSpPr/>
          <p:nvPr/>
        </p:nvSpPr>
        <p:spPr>
          <a:xfrm>
            <a:off x="1143000" y="771873"/>
            <a:ext cx="7088094" cy="1015663"/>
          </a:xfrm>
          <a:prstGeom prst="rect">
            <a:avLst/>
          </a:prstGeom>
        </p:spPr>
        <p:txBody>
          <a:bodyPr wrap="square">
            <a:spAutoFit/>
          </a:bodyPr>
          <a:lstStyle/>
          <a:p>
            <a:pPr>
              <a:lnSpc>
                <a:spcPct val="150000"/>
              </a:lnSpc>
            </a:pPr>
            <a:r>
              <a:rPr lang="nl-NL" sz="2000" i="1">
                <a:solidFill>
                  <a:schemeClr val="tx1"/>
                </a:solidFill>
              </a:rPr>
              <a:t>Theo em dịch vụ thư điện tử có những ưu điểm và nhược điểm gì so với các phương thức liên lạc khác?</a:t>
            </a:r>
            <a:endParaRPr lang="en-US" sz="2000">
              <a:solidFill>
                <a:schemeClr val="tx1"/>
              </a:solidFill>
            </a:endParaRPr>
          </a:p>
        </p:txBody>
      </p:sp>
      <p:sp>
        <p:nvSpPr>
          <p:cNvPr id="4" name="Rounded Rectangle 3"/>
          <p:cNvSpPr/>
          <p:nvPr/>
        </p:nvSpPr>
        <p:spPr>
          <a:xfrm>
            <a:off x="205273" y="2020232"/>
            <a:ext cx="2614127" cy="266933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b="1" i="1"/>
              <a:t>*Ưu điểm:</a:t>
            </a:r>
            <a:r>
              <a:rPr lang="nl-NL" sz="1800"/>
              <a:t> Có tính pháp lí, nhanh, tiện, rẻ, bảo mật, thư gửi khắp nơi, bao gồm các dạng thông tin, bảo vệ môi trường...</a:t>
            </a:r>
            <a:endParaRPr lang="en-US" sz="1800"/>
          </a:p>
        </p:txBody>
      </p:sp>
      <p:sp>
        <p:nvSpPr>
          <p:cNvPr id="76" name="Rounded Rectangle 75"/>
          <p:cNvSpPr/>
          <p:nvPr/>
        </p:nvSpPr>
        <p:spPr>
          <a:xfrm>
            <a:off x="2895600" y="2020340"/>
            <a:ext cx="2971800" cy="266933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b="1" i="1"/>
              <a:t>*Nhược điểm</a:t>
            </a:r>
            <a:r>
              <a:rPr lang="nl-NL" sz="1800"/>
              <a:t>: Cần kết nối mạng, bị làm phiền vì thư rác hay quảng cáo, có thể gặp một số nguy cơ như tin tặc xâm nhập, virus máy tính,...</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barn(inVertical)">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445850" y="285750"/>
            <a:ext cx="7707550" cy="351300"/>
          </a:xfrm>
          <a:prstGeom prst="rect">
            <a:avLst/>
          </a:prstGeom>
        </p:spPr>
        <p:txBody>
          <a:bodyPr spcFirstLastPara="1" wrap="square" lIns="0" tIns="0" rIns="0" bIns="0" anchor="ctr" anchorCtr="0">
            <a:noAutofit/>
          </a:bodyPr>
          <a:lstStyle/>
          <a:p>
            <a:pPr marL="0" lvl="0" indent="0" algn="l" rtl="0">
              <a:lnSpc>
                <a:spcPct val="150000"/>
              </a:lnSpc>
              <a:spcBef>
                <a:spcPts val="0"/>
              </a:spcBef>
              <a:spcAft>
                <a:spcPts val="0"/>
              </a:spcAft>
              <a:buNone/>
            </a:pPr>
            <a:r>
              <a:rPr lang="en" sz="2000">
                <a:latin typeface="+mj-lt"/>
              </a:rPr>
              <a:t>Em hãy nêu ưu điểm và hạn chế của dịch vụ thư truyền thống. Các điểm đó đã thay đổi như thế nào từ khi ta sử dụng thư điện tử?</a:t>
            </a:r>
            <a:endParaRPr sz="2000">
              <a:latin typeface="+mj-lt"/>
            </a:endParaRPr>
          </a:p>
        </p:txBody>
      </p:sp>
      <p:sp>
        <p:nvSpPr>
          <p:cNvPr id="328" name="Google Shape;328;p2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ounded Rectangle 1"/>
          <p:cNvSpPr/>
          <p:nvPr/>
        </p:nvSpPr>
        <p:spPr>
          <a:xfrm>
            <a:off x="990600" y="971550"/>
            <a:ext cx="7162800" cy="3581400"/>
          </a:xfrm>
          <a:prstGeom prst="roundRect">
            <a:avLst/>
          </a:prstGeom>
          <a:solidFill>
            <a:schemeClr val="tx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33500" y="1030635"/>
            <a:ext cx="6477000" cy="1769715"/>
          </a:xfrm>
          <a:prstGeom prst="rect">
            <a:avLst/>
          </a:prstGeom>
        </p:spPr>
        <p:txBody>
          <a:bodyPr wrap="square">
            <a:spAutoFit/>
          </a:bodyPr>
          <a:lstStyle/>
          <a:p>
            <a:pPr>
              <a:spcBef>
                <a:spcPts val="600"/>
              </a:spcBef>
              <a:spcAft>
                <a:spcPts val="600"/>
              </a:spcAft>
            </a:pPr>
            <a:r>
              <a:rPr lang="pt-BR" sz="1800" b="1">
                <a:solidFill>
                  <a:srgbClr val="C00000"/>
                </a:solidFill>
                <a:latin typeface="+mj-lt"/>
                <a:ea typeface="Calibri" panose="020F0502020204030204" pitchFamily="34" charset="0"/>
              </a:rPr>
              <a:t>- Ưu điểm</a:t>
            </a:r>
            <a:endParaRPr lang="en-US" sz="1800" b="1">
              <a:solidFill>
                <a:srgbClr val="C00000"/>
              </a:solidFill>
              <a:latin typeface="+mj-lt"/>
              <a:ea typeface="Calibri" panose="020F0502020204030204" pitchFamily="34" charset="0"/>
            </a:endParaRPr>
          </a:p>
          <a:p>
            <a:pPr algn="just">
              <a:lnSpc>
                <a:spcPct val="150000"/>
              </a:lnSpc>
              <a:spcBef>
                <a:spcPts val="600"/>
              </a:spcBef>
              <a:spcAft>
                <a:spcPts val="600"/>
              </a:spcAft>
            </a:pPr>
            <a:r>
              <a:rPr lang="pt-BR" sz="1800">
                <a:solidFill>
                  <a:srgbClr val="002060"/>
                </a:solidFill>
                <a:latin typeface="+mj-lt"/>
                <a:ea typeface="Calibri" panose="020F0502020204030204" pitchFamily="34" charset="0"/>
              </a:rPr>
              <a:t>Dịch vụ thư truyền thống có thể chuyển thư bằng các phương tiện khác nhau: máy bay, tàu, xe, người,.. tới mọi nơi không cần các thiết bị điện tử, kết nối mạng</a:t>
            </a:r>
            <a:endParaRPr lang="en-US" sz="1800">
              <a:solidFill>
                <a:srgbClr val="002060"/>
              </a:solidFill>
              <a:latin typeface="+mj-lt"/>
              <a:ea typeface="Calibri" panose="020F0502020204030204" pitchFamily="34" charset="0"/>
            </a:endParaRPr>
          </a:p>
        </p:txBody>
      </p:sp>
      <p:sp>
        <p:nvSpPr>
          <p:cNvPr id="4" name="Rectangle 3"/>
          <p:cNvSpPr/>
          <p:nvPr/>
        </p:nvSpPr>
        <p:spPr>
          <a:xfrm>
            <a:off x="1333500" y="2800350"/>
            <a:ext cx="6591300" cy="1575816"/>
          </a:xfrm>
          <a:prstGeom prst="rect">
            <a:avLst/>
          </a:prstGeom>
        </p:spPr>
        <p:txBody>
          <a:bodyPr wrap="square">
            <a:spAutoFit/>
          </a:bodyPr>
          <a:lstStyle/>
          <a:p>
            <a:pPr algn="just">
              <a:lnSpc>
                <a:spcPct val="120000"/>
              </a:lnSpc>
              <a:spcBef>
                <a:spcPts val="600"/>
              </a:spcBef>
              <a:spcAft>
                <a:spcPts val="600"/>
              </a:spcAft>
            </a:pPr>
            <a:r>
              <a:rPr lang="pt-BR" sz="1800" b="1">
                <a:solidFill>
                  <a:srgbClr val="C00000"/>
                </a:solidFill>
                <a:latin typeface="+mj-lt"/>
                <a:ea typeface="Calibri" panose="020F0502020204030204" pitchFamily="34" charset="0"/>
              </a:rPr>
              <a:t>- Nhược điểm</a:t>
            </a:r>
            <a:endParaRPr lang="en-US" sz="1800" b="1">
              <a:solidFill>
                <a:srgbClr val="C00000"/>
              </a:solidFill>
              <a:latin typeface="+mj-lt"/>
              <a:ea typeface="Calibri" panose="020F0502020204030204" pitchFamily="34" charset="0"/>
            </a:endParaRPr>
          </a:p>
          <a:p>
            <a:pPr algn="just">
              <a:lnSpc>
                <a:spcPct val="120000"/>
              </a:lnSpc>
              <a:spcBef>
                <a:spcPts val="600"/>
              </a:spcBef>
              <a:spcAft>
                <a:spcPts val="600"/>
              </a:spcAft>
            </a:pPr>
            <a:r>
              <a:rPr lang="pt-BR" sz="1800">
                <a:solidFill>
                  <a:srgbClr val="002060"/>
                </a:solidFill>
                <a:latin typeface="+mj-lt"/>
                <a:ea typeface="Calibri" panose="020F0502020204030204" pitchFamily="34" charset="0"/>
              </a:rPr>
              <a:t>Chi phí cao, thời gian chuyển thư dài, số lượng thư gửi và nhận bị hạn chế, có thể bị chuyển nhầm hoặc thất lạc. Có trường hợp gặp thư phá hoại như là thư có tẩm thuốc độc,..</a:t>
            </a:r>
            <a:endParaRPr lang="en-US" sz="1800">
              <a:solidFill>
                <a:srgbClr val="002060"/>
              </a:solidFill>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inVertical)">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2"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3000">
              <a:schemeClr val="accent2"/>
            </a:gs>
            <a:gs pos="31000">
              <a:schemeClr val="accent1"/>
            </a:gs>
            <a:gs pos="100000">
              <a:schemeClr val="lt1"/>
            </a:gs>
          </a:gsLst>
          <a:lin ang="8100019" scaled="0"/>
        </a:gradFill>
        <a:effectLst/>
      </p:bgPr>
    </p:bg>
    <p:spTree>
      <p:nvGrpSpPr>
        <p:cNvPr id="1" name="Shape 332"/>
        <p:cNvGrpSpPr/>
        <p:nvPr/>
      </p:nvGrpSpPr>
      <p:grpSpPr>
        <a:xfrm>
          <a:off x="0" y="0"/>
          <a:ext cx="0" cy="0"/>
          <a:chOff x="0" y="0"/>
          <a:chExt cx="0" cy="0"/>
        </a:xfrm>
      </p:grpSpPr>
      <p:sp>
        <p:nvSpPr>
          <p:cNvPr id="336" name="Google Shape;336;p2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3" name="Rounded Rectangle 2"/>
          <p:cNvSpPr/>
          <p:nvPr/>
        </p:nvSpPr>
        <p:spPr>
          <a:xfrm>
            <a:off x="304800" y="209550"/>
            <a:ext cx="8458200" cy="1524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1000" y="302136"/>
            <a:ext cx="8610600" cy="1338828"/>
          </a:xfrm>
          <a:prstGeom prst="rect">
            <a:avLst/>
          </a:prstGeom>
        </p:spPr>
        <p:txBody>
          <a:bodyPr wrap="square">
            <a:spAutoFit/>
          </a:bodyPr>
          <a:lstStyle/>
          <a:p>
            <a:pPr>
              <a:lnSpc>
                <a:spcPct val="150000"/>
              </a:lnSpc>
            </a:pPr>
            <a:r>
              <a:rPr lang="pt-BR" sz="1800">
                <a:solidFill>
                  <a:srgbClr val="FF0000"/>
                </a:solidFill>
                <a:latin typeface="+mj-lt"/>
                <a:ea typeface="Calibri" panose="020F0502020204030204" pitchFamily="34" charset="0"/>
              </a:rPr>
              <a:t>Dịch vụ thư điện tử ra đời đã giúp cho dịch vụ thư truyền thống giảm bớt những khó khăn, khắc phục được nhiều hạn chế, số lượng thư gửi qua đường bưu điện đã giảm rất nhiều, các chi phí cho việc vận chuyển này cũng giảm đáng kể.</a:t>
            </a:r>
            <a:endParaRPr lang="en-US" sz="1800">
              <a:solidFill>
                <a:srgbClr val="FF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85950"/>
            <a:ext cx="41148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076" y="1873120"/>
            <a:ext cx="4068924" cy="275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351" name="Google Shape;351;p26"/>
          <p:cNvGrpSpPr/>
          <p:nvPr/>
        </p:nvGrpSpPr>
        <p:grpSpPr>
          <a:xfrm>
            <a:off x="-18416" y="-17495"/>
            <a:ext cx="1615075" cy="1236034"/>
            <a:chOff x="375912" y="847485"/>
            <a:chExt cx="405788" cy="351315"/>
          </a:xfrm>
        </p:grpSpPr>
        <p:sp>
          <p:nvSpPr>
            <p:cNvPr id="352" name="Google Shape;352;p26"/>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6"/>
          <p:cNvGrpSpPr/>
          <p:nvPr/>
        </p:nvGrpSpPr>
        <p:grpSpPr>
          <a:xfrm>
            <a:off x="739598" y="502912"/>
            <a:ext cx="540682" cy="392398"/>
            <a:chOff x="3932350" y="3714775"/>
            <a:chExt cx="439650" cy="319075"/>
          </a:xfrm>
        </p:grpSpPr>
        <p:sp>
          <p:nvSpPr>
            <p:cNvPr id="355" name="Google Shape;355;p26"/>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615075" y="0"/>
            <a:ext cx="6096000" cy="1218539"/>
          </a:xfrm>
          <a:prstGeom prst="rect">
            <a:avLst/>
          </a:prstGeom>
        </p:spPr>
        <p:txBody>
          <a:bodyPr wrap="square">
            <a:spAutoFit/>
          </a:bodyPr>
          <a:lstStyle/>
          <a:p>
            <a:pPr algn="ctr">
              <a:lnSpc>
                <a:spcPct val="150000"/>
              </a:lnSpc>
            </a:pPr>
            <a:r>
              <a:rPr lang="en-US" altLang="en-US" sz="2600" b="1">
                <a:solidFill>
                  <a:schemeClr val="tx1"/>
                </a:solidFill>
                <a:latin typeface="+mj-lt"/>
                <a:cs typeface="Times New Roman" panose="02020603050405020304" pitchFamily="18" charset="0"/>
              </a:rPr>
              <a:t>3. </a:t>
            </a:r>
            <a:r>
              <a:rPr lang="vi-VN" altLang="en-US" sz="2600" b="1">
                <a:solidFill>
                  <a:schemeClr val="tx1"/>
                </a:solidFill>
                <a:latin typeface="+mn-lt"/>
                <a:cs typeface="Times New Roman" panose="02020603050405020304" pitchFamily="18" charset="0"/>
              </a:rPr>
              <a:t>Đăng ký tài khoản, đăng nhập, đăng xuất và gửi thư điện tử</a:t>
            </a:r>
            <a:endParaRPr lang="en-US" altLang="en-US" sz="2600" b="1">
              <a:solidFill>
                <a:schemeClr val="tx1"/>
              </a:solidFill>
              <a:latin typeface="+mn-lt"/>
              <a:cs typeface="Times New Roman" panose="02020603050405020304" pitchFamily="18" charset="0"/>
            </a:endParaRPr>
          </a:p>
        </p:txBody>
      </p:sp>
      <p:sp>
        <p:nvSpPr>
          <p:cNvPr id="3" name="Cloud Callout 2"/>
          <p:cNvSpPr/>
          <p:nvPr/>
        </p:nvSpPr>
        <p:spPr>
          <a:xfrm>
            <a:off x="-6221" y="1809750"/>
            <a:ext cx="3124200" cy="2472601"/>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ea typeface="VNI-Times"/>
                <a:cs typeface="Times New Roman" panose="02020603050405020304" pitchFamily="18" charset="0"/>
              </a:rPr>
              <a:t>Để tạo tài khoản thư điện tử em thực hiện như thế nào?</a:t>
            </a:r>
            <a:endParaRPr lang="en-US" sz="2000" i="1">
              <a:solidFill>
                <a:prstClr val="black"/>
              </a:solidFill>
            </a:endParaRPr>
          </a:p>
        </p:txBody>
      </p:sp>
      <p:sp>
        <p:nvSpPr>
          <p:cNvPr id="4" name="Rectangle 3"/>
          <p:cNvSpPr/>
          <p:nvPr/>
        </p:nvSpPr>
        <p:spPr>
          <a:xfrm>
            <a:off x="23325" y="1581150"/>
            <a:ext cx="7825271" cy="3524042"/>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Ø"/>
            </a:pPr>
            <a:r>
              <a:rPr lang="pt-BR" sz="1600">
                <a:solidFill>
                  <a:schemeClr val="tx1"/>
                </a:solidFill>
                <a:latin typeface="+mj-lt"/>
                <a:ea typeface="Calibri" panose="020F0502020204030204" pitchFamily="34" charset="0"/>
              </a:rPr>
              <a:t>Bước 1: Truy cập vào trang </a:t>
            </a:r>
            <a:r>
              <a:rPr lang="pt-BR" sz="1600">
                <a:solidFill>
                  <a:schemeClr val="tx1"/>
                </a:solidFill>
                <a:latin typeface="+mj-lt"/>
                <a:ea typeface="Calibri" panose="020F0502020204030204" pitchFamily="34" charset="0"/>
                <a:hlinkClick r:id="rId3"/>
              </a:rPr>
              <a:t>mail.google.com</a:t>
            </a:r>
            <a:endParaRPr lang="en-US" sz="1600">
              <a:solidFill>
                <a:schemeClr val="tx1"/>
              </a:solidFill>
              <a:latin typeface="+mj-lt"/>
              <a:ea typeface="Calibri" panose="020F0502020204030204" pitchFamily="34" charset="0"/>
            </a:endParaRPr>
          </a:p>
          <a:p>
            <a:pPr marL="285750" indent="-285750">
              <a:lnSpc>
                <a:spcPct val="150000"/>
              </a:lnSpc>
              <a:spcBef>
                <a:spcPts val="600"/>
              </a:spcBef>
              <a:spcAft>
                <a:spcPts val="600"/>
              </a:spcAft>
              <a:buFont typeface="Wingdings" pitchFamily="2" charset="2"/>
              <a:buChar char="Ø"/>
            </a:pPr>
            <a:r>
              <a:rPr lang="pt-BR" sz="1600">
                <a:solidFill>
                  <a:schemeClr val="tx1"/>
                </a:solidFill>
                <a:latin typeface="+mj-lt"/>
                <a:ea typeface="Calibri" panose="020F0502020204030204" pitchFamily="34" charset="0"/>
              </a:rPr>
              <a:t>Bước 2: Nháy chuột vào nút Tạo tài khoản</a:t>
            </a:r>
            <a:endParaRPr lang="en-US" sz="1600">
              <a:solidFill>
                <a:schemeClr val="tx1"/>
              </a:solidFill>
              <a:latin typeface="+mj-lt"/>
              <a:ea typeface="Calibri" panose="020F0502020204030204" pitchFamily="34" charset="0"/>
            </a:endParaRPr>
          </a:p>
          <a:p>
            <a:pPr marL="285750" indent="-285750">
              <a:lnSpc>
                <a:spcPct val="150000"/>
              </a:lnSpc>
              <a:spcBef>
                <a:spcPts val="600"/>
              </a:spcBef>
              <a:spcAft>
                <a:spcPts val="600"/>
              </a:spcAft>
              <a:buFont typeface="Wingdings" pitchFamily="2" charset="2"/>
              <a:buChar char="Ø"/>
              <a:tabLst>
                <a:tab pos="180340" algn="l"/>
                <a:tab pos="1710690" algn="l"/>
                <a:tab pos="3330575" algn="l"/>
                <a:tab pos="4951095" algn="l"/>
              </a:tabLst>
            </a:pPr>
            <a:r>
              <a:rPr lang="pt-BR" sz="1600">
                <a:solidFill>
                  <a:schemeClr val="tx1"/>
                </a:solidFill>
                <a:latin typeface="+mj-lt"/>
                <a:ea typeface="Calibri" panose="020F0502020204030204" pitchFamily="34" charset="0"/>
              </a:rPr>
              <a:t>Bước 3: Nhập đầy đủ thông tin theo hướng dẫn</a:t>
            </a:r>
          </a:p>
          <a:p>
            <a:pPr marL="285750" indent="-285750">
              <a:lnSpc>
                <a:spcPct val="150000"/>
              </a:lnSpc>
              <a:spcBef>
                <a:spcPts val="600"/>
              </a:spcBef>
              <a:spcAft>
                <a:spcPts val="600"/>
              </a:spcAft>
              <a:buFont typeface="Wingdings" pitchFamily="2" charset="2"/>
              <a:buChar char="Ø"/>
              <a:tabLst>
                <a:tab pos="180340" algn="l"/>
                <a:tab pos="1710690" algn="l"/>
                <a:tab pos="3330575" algn="l"/>
                <a:tab pos="4951095" algn="l"/>
              </a:tabLst>
            </a:pPr>
            <a:r>
              <a:rPr lang="en-US" sz="1600">
                <a:solidFill>
                  <a:schemeClr val="tx1"/>
                </a:solidFill>
                <a:latin typeface="+mj-lt"/>
                <a:ea typeface="Calibri" panose="020F0502020204030204" pitchFamily="34" charset="0"/>
              </a:rPr>
              <a:t>Bước 4: Nháy chuột vào nút Tiếp theo</a:t>
            </a:r>
          </a:p>
          <a:p>
            <a:pPr marL="285750" indent="-285750">
              <a:lnSpc>
                <a:spcPct val="150000"/>
              </a:lnSpc>
              <a:spcBef>
                <a:spcPts val="600"/>
              </a:spcBef>
              <a:spcAft>
                <a:spcPts val="600"/>
              </a:spcAft>
              <a:buFont typeface="Wingdings" pitchFamily="2" charset="2"/>
              <a:buChar char="Ø"/>
            </a:pPr>
            <a:r>
              <a:rPr lang="en-US" sz="1600">
                <a:solidFill>
                  <a:schemeClr val="tx1"/>
                </a:solidFill>
                <a:latin typeface="+mj-lt"/>
                <a:ea typeface="Calibri" panose="020F0502020204030204" pitchFamily="34" charset="0"/>
              </a:rPr>
              <a:t>Bước 5: Xác nhận số điện thoại (nếu có)</a:t>
            </a:r>
          </a:p>
          <a:p>
            <a:pPr marL="285750" indent="-285750">
              <a:lnSpc>
                <a:spcPct val="150000"/>
              </a:lnSpc>
              <a:spcBef>
                <a:spcPts val="600"/>
              </a:spcBef>
              <a:spcAft>
                <a:spcPts val="600"/>
              </a:spcAft>
              <a:buFont typeface="Wingdings" pitchFamily="2" charset="2"/>
              <a:buChar char="Ø"/>
            </a:pPr>
            <a:r>
              <a:rPr lang="en-US" sz="1600">
                <a:solidFill>
                  <a:schemeClr val="tx1"/>
                </a:solidFill>
                <a:latin typeface="+mj-lt"/>
                <a:ea typeface="Calibri" panose="020F0502020204030204" pitchFamily="34" charset="0"/>
              </a:rPr>
              <a:t>Bước 6: Thực hiện theo hướng dẫn</a:t>
            </a:r>
          </a:p>
          <a:p>
            <a:pPr marL="285750" indent="-285750">
              <a:lnSpc>
                <a:spcPct val="150000"/>
              </a:lnSpc>
              <a:buFont typeface="Wingdings" pitchFamily="2" charset="2"/>
              <a:buChar char="Ø"/>
            </a:pPr>
            <a:r>
              <a:rPr lang="en-US" sz="1600">
                <a:solidFill>
                  <a:schemeClr val="tx1"/>
                </a:solidFill>
                <a:latin typeface="+mj-lt"/>
                <a:ea typeface="Calibri" panose="020F0502020204030204" pitchFamily="34" charset="0"/>
              </a:rPr>
              <a:t>Bước 7: Cuối cùng xuất hiện thông báo: Chào mừng bạn!</a:t>
            </a:r>
            <a:endParaRPr lang="en-US" sz="1600">
              <a:solidFill>
                <a:schemeClr val="tx1"/>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347" y="1303460"/>
            <a:ext cx="4300453" cy="3325690"/>
          </a:xfrm>
          <a:prstGeom prst="rect">
            <a:avLst/>
          </a:prstGeom>
        </p:spPr>
      </p:pic>
      <p:sp>
        <p:nvSpPr>
          <p:cNvPr id="6" name="Rectangle 5"/>
          <p:cNvSpPr/>
          <p:nvPr/>
        </p:nvSpPr>
        <p:spPr>
          <a:xfrm>
            <a:off x="152400" y="1218486"/>
            <a:ext cx="3637534" cy="427746"/>
          </a:xfrm>
          <a:prstGeom prst="rect">
            <a:avLst/>
          </a:prstGeom>
        </p:spPr>
        <p:txBody>
          <a:bodyPr wrap="none">
            <a:spAutoFit/>
          </a:bodyPr>
          <a:lstStyle/>
          <a:p>
            <a:pPr>
              <a:lnSpc>
                <a:spcPct val="120000"/>
              </a:lnSpc>
              <a:spcBef>
                <a:spcPts val="600"/>
              </a:spcBef>
              <a:spcAft>
                <a:spcPts val="600"/>
              </a:spcAft>
              <a:tabLst>
                <a:tab pos="180340" algn="l"/>
                <a:tab pos="1710690" algn="l"/>
                <a:tab pos="3330575" algn="l"/>
                <a:tab pos="4951095" algn="l"/>
              </a:tabLst>
            </a:pPr>
            <a:r>
              <a:rPr lang="pt-BR" sz="2000" b="1" i="1">
                <a:solidFill>
                  <a:schemeClr val="tx1"/>
                </a:solidFill>
                <a:latin typeface="+mj-lt"/>
                <a:ea typeface="Times New Roman" panose="02020603050405020304" pitchFamily="18" charset="0"/>
              </a:rPr>
              <a:t>a. Tạo tài khoản thư điện tử:</a:t>
            </a:r>
            <a:endParaRPr lang="en-US" sz="2000" b="1">
              <a:solidFill>
                <a:schemeClr val="tx1"/>
              </a:solidFill>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7" name="Google Shape;367;p27"/>
          <p:cNvSpPr txBox="1">
            <a:spLocks noGrp="1"/>
          </p:cNvSpPr>
          <p:nvPr>
            <p:ph type="subTitle" idx="4294967295"/>
          </p:nvPr>
        </p:nvSpPr>
        <p:spPr>
          <a:xfrm>
            <a:off x="37322" y="150288"/>
            <a:ext cx="7250400" cy="4632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400" b="1">
                <a:latin typeface="+mj-lt"/>
              </a:rPr>
              <a:t>Thảo luận</a:t>
            </a:r>
            <a:endParaRPr sz="2400" b="1">
              <a:latin typeface="+mj-lt"/>
            </a:endParaRPr>
          </a:p>
        </p:txBody>
      </p:sp>
      <p:sp>
        <p:nvSpPr>
          <p:cNvPr id="370" name="Google Shape;370;p2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 name="Rectangle 1"/>
          <p:cNvSpPr/>
          <p:nvPr/>
        </p:nvSpPr>
        <p:spPr>
          <a:xfrm>
            <a:off x="2206690" y="819150"/>
            <a:ext cx="5105400" cy="958660"/>
          </a:xfrm>
          <a:prstGeom prst="rect">
            <a:avLst/>
          </a:prstGeom>
        </p:spPr>
        <p:txBody>
          <a:bodyPr wrap="square">
            <a:spAutoFit/>
          </a:bodyPr>
          <a:lstStyle/>
          <a:p>
            <a:pPr algn="ctr">
              <a:lnSpc>
                <a:spcPct val="150000"/>
              </a:lnSpc>
            </a:pPr>
            <a:r>
              <a:rPr lang="en-US" sz="2000">
                <a:solidFill>
                  <a:srgbClr val="002060"/>
                </a:solidFill>
                <a:latin typeface="+mj-lt"/>
                <a:ea typeface="VNI-Times"/>
                <a:cs typeface="Times New Roman" panose="02020603050405020304" pitchFamily="18" charset="0"/>
              </a:rPr>
              <a:t>Em hãy trình bày các</a:t>
            </a:r>
            <a:r>
              <a:rPr lang="vi-VN" sz="2000">
                <a:solidFill>
                  <a:srgbClr val="002060"/>
                </a:solidFill>
                <a:latin typeface="+mj-lt"/>
                <a:ea typeface="VNI-Times"/>
                <a:cs typeface="Times New Roman" panose="02020603050405020304" pitchFamily="18" charset="0"/>
              </a:rPr>
              <a:t> </a:t>
            </a:r>
            <a:r>
              <a:rPr lang="vi-VN" sz="2000">
                <a:solidFill>
                  <a:srgbClr val="002060"/>
                </a:solidFill>
                <a:latin typeface="+mn-lt"/>
                <a:ea typeface="VNI-Times"/>
                <a:cs typeface="Times New Roman" panose="02020603050405020304" pitchFamily="18" charset="0"/>
              </a:rPr>
              <a:t>bước đăng nhập hộp thư điện tử, xem nội dung thư, đăng xuất</a:t>
            </a:r>
            <a:r>
              <a:rPr lang="en-US" sz="2000">
                <a:solidFill>
                  <a:srgbClr val="002060"/>
                </a:solidFill>
                <a:latin typeface="+mn-lt"/>
                <a:ea typeface="VNI-Times"/>
                <a:cs typeface="Times New Roman" panose="02020603050405020304" pitchFamily="18" charset="0"/>
              </a:rPr>
              <a:t>?</a:t>
            </a:r>
            <a:endParaRPr lang="en-US" sz="2000" i="1">
              <a:solidFill>
                <a:srgbClr val="002060"/>
              </a:solidFill>
              <a:latin typeface="+mn-lt"/>
            </a:endParaRPr>
          </a:p>
        </p:txBody>
      </p:sp>
      <p:pic>
        <p:nvPicPr>
          <p:cNvPr id="1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 y="526202"/>
            <a:ext cx="1295400" cy="1107567"/>
          </a:xfrm>
          <a:prstGeom prst="rect">
            <a:avLst/>
          </a:prstGeom>
        </p:spPr>
      </p:pic>
      <p:sp>
        <p:nvSpPr>
          <p:cNvPr id="3" name="Rectangle 2"/>
          <p:cNvSpPr/>
          <p:nvPr/>
        </p:nvSpPr>
        <p:spPr>
          <a:xfrm>
            <a:off x="216159" y="2190750"/>
            <a:ext cx="7848600" cy="2631490"/>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B1: Truy cập vào trang </a:t>
            </a:r>
            <a:r>
              <a:rPr lang="pt-BR" sz="1800">
                <a:solidFill>
                  <a:schemeClr val="tx1"/>
                </a:solidFill>
                <a:latin typeface="+mn-lt"/>
                <a:ea typeface="Calibri" panose="020F0502020204030204" pitchFamily="34" charset="0"/>
                <a:hlinkClick r:id="rId5"/>
              </a:rPr>
              <a:t>mail.google.com</a:t>
            </a:r>
            <a:r>
              <a:rPr lang="pt-BR" sz="1800">
                <a:solidFill>
                  <a:schemeClr val="tx1"/>
                </a:solidFill>
                <a:latin typeface="+mn-lt"/>
                <a:ea typeface="Calibri" panose="020F0502020204030204" pitchFamily="34" charset="0"/>
              </a:rPr>
              <a:t> đ</a:t>
            </a:r>
            <a:r>
              <a:rPr lang="vi-VN" sz="1800">
                <a:solidFill>
                  <a:schemeClr val="tx1"/>
                </a:solidFill>
                <a:latin typeface="+mn-lt"/>
                <a:ea typeface="Calibri" panose="020F0502020204030204" pitchFamily="34" charset="0"/>
              </a:rPr>
              <a:t>ăng nhập vào hộp thư</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B2: </a:t>
            </a:r>
            <a:r>
              <a:rPr lang="en-US" sz="1800">
                <a:solidFill>
                  <a:schemeClr val="tx1"/>
                </a:solidFill>
                <a:latin typeface="+mn-lt"/>
              </a:rPr>
              <a:t> </a:t>
            </a:r>
            <a:r>
              <a:rPr lang="en-US" sz="1800">
                <a:solidFill>
                  <a:schemeClr val="tx1"/>
                </a:solidFill>
                <a:latin typeface="+mn-lt"/>
                <a:ea typeface="Calibri" panose="020F0502020204030204" pitchFamily="34" charset="0"/>
              </a:rPr>
              <a:t>Gõ tên đăng nhập vào ô Email or phone rồi nhấn Next hoặc Enter.</a:t>
            </a:r>
          </a:p>
          <a:p>
            <a:pPr marL="285750" indent="-285750">
              <a:lnSpc>
                <a:spcPct val="150000"/>
              </a:lnSpc>
              <a:buFont typeface="Wingdings" pitchFamily="2" charset="2"/>
              <a:buChar char="v"/>
            </a:pPr>
            <a:r>
              <a:rPr lang="en-US" sz="1800">
                <a:solidFill>
                  <a:schemeClr val="tx1"/>
                </a:solidFill>
                <a:latin typeface="+mn-lt"/>
                <a:ea typeface="Calibri" panose="020F0502020204030204" pitchFamily="34" charset="0"/>
              </a:rPr>
              <a:t>B3: Gõ mật khẩu vào ô Enter Your Password.</a:t>
            </a:r>
            <a:endParaRPr lang="vi-VN"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B4: Nháy chuột vào tên người gửi hoặc Tiêu đề thư để mở thư</a:t>
            </a: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B5: Nháy chuột vào nút Đăng xuất để ra khỏi hộp thư điện tử</a:t>
            </a:r>
          </a:p>
        </p:txBody>
      </p:sp>
      <p:sp>
        <p:nvSpPr>
          <p:cNvPr id="4" name="Rectangle 3"/>
          <p:cNvSpPr/>
          <p:nvPr/>
        </p:nvSpPr>
        <p:spPr>
          <a:xfrm>
            <a:off x="1676400" y="173601"/>
            <a:ext cx="6781800" cy="424732"/>
          </a:xfrm>
          <a:prstGeom prst="rect">
            <a:avLst/>
          </a:prstGeom>
        </p:spPr>
        <p:txBody>
          <a:bodyPr wrap="square">
            <a:spAutoFit/>
          </a:bodyPr>
          <a:lstStyle/>
          <a:p>
            <a:pPr>
              <a:lnSpc>
                <a:spcPct val="120000"/>
              </a:lnSpc>
              <a:spcBef>
                <a:spcPts val="600"/>
              </a:spcBef>
              <a:spcAft>
                <a:spcPts val="600"/>
              </a:spcAft>
              <a:tabLst>
                <a:tab pos="180340" algn="l"/>
                <a:tab pos="1710690" algn="l"/>
                <a:tab pos="3330575" algn="l"/>
                <a:tab pos="4951095" algn="l"/>
              </a:tabLst>
            </a:pPr>
            <a:r>
              <a:rPr lang="vi-VN" sz="1800" b="1" i="1">
                <a:solidFill>
                  <a:schemeClr val="tx1"/>
                </a:solidFill>
                <a:latin typeface="+mn-lt"/>
                <a:ea typeface="Times New Roman" panose="02020603050405020304" pitchFamily="18" charset="0"/>
              </a:rPr>
              <a:t>b. Đăng nhập hộp thư điện tử, xem nội dung thư, đăng xuất</a:t>
            </a:r>
            <a:endParaRPr lang="en-US" sz="1800" b="1">
              <a:solidFill>
                <a:schemeClr val="tx1"/>
              </a:solidFill>
              <a:latin typeface="+mn-lt"/>
              <a:ea typeface="Calibri" panose="020F050202020403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749660"/>
            <a:ext cx="4267200" cy="428300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25" y="666750"/>
            <a:ext cx="8954750" cy="4358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Effect transition="in" filter="barn(inVertical)">
                                      <p:cBhvr>
                                        <p:cTn id="7" dur="500"/>
                                        <p:tgtEl>
                                          <p:spTgt spid="36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
                                        </p:tgtEl>
                                        <p:attrNameLst>
                                          <p:attrName>fillcolor</p:attrName>
                                        </p:attrNameLst>
                                      </p:cBhvr>
                                      <p:to>
                                        <a:srgbClr val="FFFF00"/>
                                      </p:to>
                                    </p:animClr>
                                    <p:set>
                                      <p:cBhvr>
                                        <p:cTn id="25" dur="2000" fill="hold"/>
                                        <p:tgtEl>
                                          <p:spTgt spid="2"/>
                                        </p:tgtEl>
                                        <p:attrNameLst>
                                          <p:attrName>fill.type</p:attrName>
                                        </p:attrNameLst>
                                      </p:cBhvr>
                                      <p:to>
                                        <p:strVal val="solid"/>
                                      </p:to>
                                    </p:set>
                                    <p:set>
                                      <p:cBhvr>
                                        <p:cTn id="26" dur="2000" fill="hold"/>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67">
                                            <p:txEl>
                                              <p:pRg st="0" end="0"/>
                                            </p:txEl>
                                          </p:spTgt>
                                        </p:tgtEl>
                                      </p:cBhvr>
                                    </p:animEffect>
                                    <p:set>
                                      <p:cBhvr>
                                        <p:cTn id="36" dur="1" fill="hold">
                                          <p:stCondLst>
                                            <p:cond delay="499"/>
                                          </p:stCondLst>
                                        </p:cTn>
                                        <p:tgtEl>
                                          <p:spTgt spid="367">
                                            <p:txEl>
                                              <p:pRg st="0" end="0"/>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build="p"/>
      <p:bldP spid="367" grpId="1" build="p"/>
      <p:bldP spid="2" grpId="0"/>
      <p:bldP spid="2" grpId="1"/>
      <p:bldP spid="3" grpId="0"/>
      <p:bldP spid="3" grpId="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8"/>
          <p:cNvSpPr txBox="1">
            <a:spLocks noGrp="1"/>
          </p:cNvSpPr>
          <p:nvPr>
            <p:ph type="title"/>
          </p:nvPr>
        </p:nvSpPr>
        <p:spPr>
          <a:xfrm>
            <a:off x="152400" y="57150"/>
            <a:ext cx="6728400" cy="351300"/>
          </a:xfrm>
          <a:prstGeom prst="rect">
            <a:avLst/>
          </a:prstGeom>
        </p:spPr>
        <p:txBody>
          <a:bodyPr spcFirstLastPara="1" wrap="square" lIns="0" tIns="0" rIns="0" bIns="0" anchor="ctr" anchorCtr="0">
            <a:noAutofit/>
          </a:bodyPr>
          <a:lstStyle/>
          <a:p>
            <a:pPr>
              <a:lnSpc>
                <a:spcPct val="120000"/>
              </a:lnSpc>
              <a:spcBef>
                <a:spcPts val="600"/>
              </a:spcBef>
              <a:spcAft>
                <a:spcPts val="600"/>
              </a:spcAft>
              <a:tabLst>
                <a:tab pos="180340" algn="l"/>
                <a:tab pos="1710690" algn="l"/>
                <a:tab pos="3330575" algn="l"/>
                <a:tab pos="4951095" algn="l"/>
              </a:tabLst>
            </a:pPr>
            <a:r>
              <a:rPr lang="vi-VN" sz="2200" b="1" i="1">
                <a:solidFill>
                  <a:schemeClr val="tx1"/>
                </a:solidFill>
                <a:latin typeface="+mn-lt"/>
                <a:ea typeface="Times New Roman" panose="02020603050405020304" pitchFamily="18" charset="0"/>
              </a:rPr>
              <a:t>c. Soạn thư mới và gửi thư</a:t>
            </a:r>
            <a:endParaRPr lang="en-US" sz="2200" b="1">
              <a:solidFill>
                <a:schemeClr val="tx1"/>
              </a:solidFill>
              <a:latin typeface="+mn-lt"/>
              <a:ea typeface="Calibri" panose="020F0502020204030204" pitchFamily="34" charset="0"/>
            </a:endParaRPr>
          </a:p>
        </p:txBody>
      </p:sp>
      <p:sp>
        <p:nvSpPr>
          <p:cNvPr id="376" name="Google Shape;376;p2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Rectangle 1"/>
          <p:cNvSpPr/>
          <p:nvPr/>
        </p:nvSpPr>
        <p:spPr>
          <a:xfrm>
            <a:off x="1066800" y="438150"/>
            <a:ext cx="7086600" cy="3354765"/>
          </a:xfrm>
          <a:prstGeom prst="rect">
            <a:avLst/>
          </a:prstGeom>
        </p:spPr>
        <p:txBody>
          <a:bodyPr wrap="square">
            <a:spAutoFit/>
          </a:bodyPr>
          <a:lstStyle/>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1:  Nháy chuột vào </a:t>
            </a:r>
            <a:r>
              <a:rPr lang="en-US" sz="1800">
                <a:solidFill>
                  <a:schemeClr val="tx1"/>
                </a:solidFill>
                <a:latin typeface="+mn-lt"/>
                <a:ea typeface="Calibri" panose="020F0502020204030204" pitchFamily="34" charset="0"/>
              </a:rPr>
              <a:t>nút lệnh</a:t>
            </a:r>
            <a:r>
              <a:rPr lang="vi-VN" sz="1800">
                <a:solidFill>
                  <a:schemeClr val="tx1"/>
                </a:solidFill>
                <a:latin typeface="+mn-lt"/>
                <a:ea typeface="Calibri" panose="020F0502020204030204" pitchFamily="34" charset="0"/>
              </a:rPr>
              <a:t> soạn thư </a:t>
            </a:r>
            <a:r>
              <a:rPr lang="en-US" sz="1800">
                <a:solidFill>
                  <a:schemeClr val="tx1"/>
                </a:solidFill>
                <a:latin typeface="+mn-lt"/>
                <a:ea typeface="Calibri" panose="020F0502020204030204" pitchFamily="34" charset="0"/>
              </a:rPr>
              <a:t> </a:t>
            </a:r>
            <a:endParaRPr lang="vi-VN"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2:</a:t>
            </a:r>
            <a:r>
              <a:rPr lang="en-US" sz="1800">
                <a:solidFill>
                  <a:schemeClr val="tx1"/>
                </a:solidFill>
                <a:latin typeface="+mn-lt"/>
                <a:ea typeface="Calibri" panose="020F0502020204030204" pitchFamily="34" charset="0"/>
              </a:rPr>
              <a:t> </a:t>
            </a:r>
            <a:r>
              <a:rPr lang="vi-VN" sz="1800">
                <a:solidFill>
                  <a:schemeClr val="tx1"/>
                </a:solidFill>
                <a:latin typeface="+mn-lt"/>
                <a:ea typeface="Calibri" panose="020F0502020204030204" pitchFamily="34" charset="0"/>
              </a:rPr>
              <a:t>Nhập địa chỉ gmail, yahoo, … trong ô người nhận</a:t>
            </a:r>
            <a:r>
              <a:rPr lang="en-US" sz="1800">
                <a:solidFill>
                  <a:schemeClr val="tx1"/>
                </a:solidFill>
                <a:latin typeface="+mn-lt"/>
                <a:ea typeface="Calibri" panose="020F0502020204030204" pitchFamily="34" charset="0"/>
              </a:rPr>
              <a:t> </a:t>
            </a: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3</a:t>
            </a:r>
            <a:r>
              <a:rPr lang="vi-VN" sz="1800">
                <a:solidFill>
                  <a:schemeClr val="tx1"/>
                </a:solidFill>
                <a:latin typeface="+mn-lt"/>
                <a:ea typeface="Calibri" panose="020F0502020204030204" pitchFamily="34" charset="0"/>
              </a:rPr>
              <a:t>:</a:t>
            </a:r>
            <a:r>
              <a:rPr lang="en-US" sz="1800">
                <a:solidFill>
                  <a:schemeClr val="tx1"/>
                </a:solidFill>
                <a:latin typeface="+mn-lt"/>
                <a:ea typeface="Calibri" panose="020F0502020204030204" pitchFamily="34" charset="0"/>
              </a:rPr>
              <a:t> </a:t>
            </a:r>
            <a:r>
              <a:rPr lang="vi-VN" sz="1800">
                <a:solidFill>
                  <a:schemeClr val="tx1"/>
                </a:solidFill>
                <a:latin typeface="+mn-lt"/>
                <a:ea typeface="Calibri" panose="020F0502020204030204" pitchFamily="34" charset="0"/>
              </a:rPr>
              <a:t>Nhập tiêu đề thư trong ô Chủ đề</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4</a:t>
            </a:r>
            <a:r>
              <a:rPr lang="vi-VN" sz="1800">
                <a:solidFill>
                  <a:schemeClr val="tx1"/>
                </a:solidFill>
                <a:latin typeface="+mn-lt"/>
                <a:ea typeface="Calibri" panose="020F0502020204030204" pitchFamily="34" charset="0"/>
              </a:rPr>
              <a:t>: Nhập nội dung thư </a:t>
            </a:r>
            <a:endParaRPr lang="en-US" sz="1800">
              <a:solidFill>
                <a:schemeClr val="tx1"/>
              </a:solidFill>
              <a:latin typeface="+mn-lt"/>
              <a:ea typeface="Calibri" panose="020F0502020204030204" pitchFamily="34" charset="0"/>
            </a:endParaRP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5</a:t>
            </a:r>
            <a:r>
              <a:rPr lang="vi-VN" sz="1800">
                <a:solidFill>
                  <a:schemeClr val="tx1"/>
                </a:solidFill>
                <a:latin typeface="+mn-lt"/>
                <a:ea typeface="Calibri" panose="020F0502020204030204" pitchFamily="34" charset="0"/>
              </a:rPr>
              <a:t>: </a:t>
            </a:r>
            <a:r>
              <a:rPr lang="en-US" sz="1800">
                <a:solidFill>
                  <a:schemeClr val="tx1"/>
                </a:solidFill>
                <a:latin typeface="+mn-lt"/>
                <a:ea typeface="Calibri" panose="020F0502020204030204" pitchFamily="34" charset="0"/>
              </a:rPr>
              <a:t>Gửi kèm tệp (nếu có) </a:t>
            </a:r>
          </a:p>
          <a:p>
            <a:pPr marL="285750" indent="-285750">
              <a:lnSpc>
                <a:spcPct val="150000"/>
              </a:lnSpc>
              <a:spcBef>
                <a:spcPts val="600"/>
              </a:spcBef>
              <a:spcAft>
                <a:spcPts val="600"/>
              </a:spcAft>
              <a:buFont typeface="Wingdings" pitchFamily="2" charset="2"/>
              <a:buChar char="v"/>
            </a:pPr>
            <a:r>
              <a:rPr lang="vi-VN" sz="1800">
                <a:solidFill>
                  <a:schemeClr val="tx1"/>
                </a:solidFill>
                <a:latin typeface="+mn-lt"/>
                <a:ea typeface="Calibri" panose="020F0502020204030204" pitchFamily="34" charset="0"/>
              </a:rPr>
              <a:t>Bước </a:t>
            </a:r>
            <a:r>
              <a:rPr lang="en-US" sz="1800">
                <a:solidFill>
                  <a:schemeClr val="tx1"/>
                </a:solidFill>
                <a:latin typeface="+mn-lt"/>
                <a:ea typeface="Calibri" panose="020F0502020204030204" pitchFamily="34" charset="0"/>
              </a:rPr>
              <a:t>6</a:t>
            </a:r>
            <a:r>
              <a:rPr lang="vi-VN" sz="1800">
                <a:solidFill>
                  <a:schemeClr val="tx1"/>
                </a:solidFill>
                <a:latin typeface="+mn-lt"/>
                <a:ea typeface="Calibri" panose="020F0502020204030204" pitchFamily="34" charset="0"/>
              </a:rPr>
              <a:t>: Nháy chuột vào nút Gửi để gửi thư</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wipe(down)">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p>
            <a:pPr algn="ctr">
              <a:lnSpc>
                <a:spcPct val="150000"/>
              </a:lnSpc>
            </a:pPr>
            <a:r>
              <a:rPr lang="en-US" sz="4000" b="1">
                <a:solidFill>
                  <a:schemeClr val="tx1"/>
                </a:solidFill>
                <a:latin typeface="Arial" pitchFamily="34" charset="0"/>
                <a:cs typeface="Arial" pitchFamily="34" charset="0"/>
              </a:rPr>
              <a:t>CHÀO MỪNG CÁC EM ĐẾN VỚI TIẾT HỌC HÔM NAY!</a:t>
            </a:r>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 name="Rectangle 7"/>
          <p:cNvSpPr/>
          <p:nvPr/>
        </p:nvSpPr>
        <p:spPr>
          <a:xfrm>
            <a:off x="1066800" y="819150"/>
            <a:ext cx="7467600" cy="3139321"/>
          </a:xfrm>
          <a:prstGeom prst="rect">
            <a:avLst/>
          </a:prstGeom>
        </p:spPr>
        <p:txBody>
          <a:bodyPr wrap="square">
            <a:spAutoFit/>
          </a:bodyPr>
          <a:lstStyle/>
          <a:p>
            <a:pPr>
              <a:lnSpc>
                <a:spcPct val="150000"/>
              </a:lnSpc>
            </a:pPr>
            <a:r>
              <a:rPr lang="vi-VN" sz="2200" b="1">
                <a:solidFill>
                  <a:schemeClr val="tx1"/>
                </a:solidFill>
              </a:rPr>
              <a:t>Câu 1: Thư điện tử có hạn chế nào dưới đây so với các hình thức gửi thư khác?</a:t>
            </a:r>
            <a:endParaRPr lang="vi-VN" sz="2200">
              <a:solidFill>
                <a:schemeClr val="tx1"/>
              </a:solidFill>
            </a:endParaRPr>
          </a:p>
          <a:p>
            <a:pPr>
              <a:lnSpc>
                <a:spcPct val="150000"/>
              </a:lnSpc>
            </a:pPr>
            <a:r>
              <a:rPr lang="vi-VN" sz="2200">
                <a:solidFill>
                  <a:schemeClr val="tx1"/>
                </a:solidFill>
              </a:rPr>
              <a:t>A. Không đồng thời gửi được cho nhiều người.</a:t>
            </a:r>
          </a:p>
          <a:p>
            <a:pPr>
              <a:lnSpc>
                <a:spcPct val="150000"/>
              </a:lnSpc>
            </a:pPr>
            <a:r>
              <a:rPr lang="vi-VN" sz="2200">
                <a:solidFill>
                  <a:schemeClr val="tx1"/>
                </a:solidFill>
              </a:rPr>
              <a:t>B. Thời gian gửi thư lâu.</a:t>
            </a:r>
          </a:p>
          <a:p>
            <a:pPr>
              <a:lnSpc>
                <a:spcPct val="150000"/>
              </a:lnSpc>
            </a:pPr>
            <a:r>
              <a:rPr lang="vi-VN" sz="2200">
                <a:solidFill>
                  <a:schemeClr val="tx1"/>
                </a:solidFill>
              </a:rPr>
              <a:t>C. Phải phòng tránh virus, thư rác.</a:t>
            </a:r>
          </a:p>
          <a:p>
            <a:pPr>
              <a:lnSpc>
                <a:spcPct val="150000"/>
              </a:lnSpc>
            </a:pPr>
            <a:r>
              <a:rPr lang="vi-VN" sz="2200">
                <a:solidFill>
                  <a:schemeClr val="tx1"/>
                </a:solidFill>
              </a:rPr>
              <a:t>D. Chỉ phi thấp.</a:t>
            </a:r>
          </a:p>
        </p:txBody>
      </p:sp>
      <p:sp>
        <p:nvSpPr>
          <p:cNvPr id="9" name="Oval 8"/>
          <p:cNvSpPr/>
          <p:nvPr/>
        </p:nvSpPr>
        <p:spPr>
          <a:xfrm>
            <a:off x="1066800" y="29527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81800" y="2571750"/>
            <a:ext cx="2476679" cy="2560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barn(inVertical)">
                                      <p:cBhvr>
                                        <p:cTn id="7" dur="5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8" name="Rectangle 7"/>
          <p:cNvSpPr/>
          <p:nvPr/>
        </p:nvSpPr>
        <p:spPr>
          <a:xfrm>
            <a:off x="1066800" y="819150"/>
            <a:ext cx="6781800" cy="1815882"/>
          </a:xfrm>
          <a:prstGeom prst="rect">
            <a:avLst/>
          </a:prstGeom>
        </p:spPr>
        <p:txBody>
          <a:bodyPr wrap="square">
            <a:spAutoFit/>
          </a:bodyPr>
          <a:lstStyle/>
          <a:p>
            <a:pPr algn="ctr">
              <a:lnSpc>
                <a:spcPct val="150000"/>
              </a:lnSpc>
            </a:pPr>
            <a:r>
              <a:rPr lang="vi-VN" sz="2200" b="1">
                <a:solidFill>
                  <a:schemeClr val="tx1"/>
                </a:solidFill>
              </a:rPr>
              <a:t>Câu 2. Một người có th</a:t>
            </a:r>
            <a:r>
              <a:rPr lang="en-US" sz="2200" b="1">
                <a:solidFill>
                  <a:schemeClr val="tx1"/>
                </a:solidFill>
              </a:rPr>
              <a:t>ể</a:t>
            </a:r>
            <a:r>
              <a:rPr lang="vi-VN" sz="2200" b="1">
                <a:solidFill>
                  <a:schemeClr val="tx1"/>
                </a:solidFill>
              </a:rPr>
              <a:t> mở được nhiều </a:t>
            </a:r>
            <a:endParaRPr lang="en-US" sz="2200" b="1">
              <a:solidFill>
                <a:schemeClr val="tx1"/>
              </a:solidFill>
            </a:endParaRPr>
          </a:p>
          <a:p>
            <a:pPr algn="ctr">
              <a:lnSpc>
                <a:spcPct val="150000"/>
              </a:lnSpc>
            </a:pPr>
            <a:r>
              <a:rPr lang="vi-VN" sz="2200" b="1">
                <a:solidFill>
                  <a:schemeClr val="tx1"/>
                </a:solidFill>
              </a:rPr>
              <a:t>tài khoản thư điện tử không?</a:t>
            </a:r>
            <a:endParaRPr lang="vi-VN" sz="2200">
              <a:solidFill>
                <a:schemeClr val="tx1"/>
              </a:solidFill>
            </a:endParaRPr>
          </a:p>
          <a:p>
            <a:br>
              <a:rPr lang="vi-VN" sz="2400"/>
            </a:br>
            <a:endParaRPr lang="vi-VN" sz="2200">
              <a:solidFill>
                <a:schemeClr val="tx1"/>
              </a:solidFill>
            </a:endParaRPr>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5200" y="2571750"/>
            <a:ext cx="1943279" cy="2560476"/>
          </a:xfrm>
          <a:prstGeom prst="rect">
            <a:avLst/>
          </a:prstGeom>
        </p:spPr>
      </p:pic>
      <p:sp>
        <p:nvSpPr>
          <p:cNvPr id="2" name="Rounded Rectangle 1"/>
          <p:cNvSpPr/>
          <p:nvPr/>
        </p:nvSpPr>
        <p:spPr>
          <a:xfrm>
            <a:off x="1752600" y="2038350"/>
            <a:ext cx="5486400" cy="181363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t>Một người có thể mở được nhiều tài khoản thư điện tử với các tên khác nhau. Mỗi hộp thư sẽ có một địa chỉ riêng, không bao giờ trùng với địa chỉ thư điện tử khác.</a:t>
            </a:r>
            <a:endParaRPr lang="en-US" sz="1800"/>
          </a:p>
        </p:txBody>
      </p:sp>
    </p:spTree>
    <p:extLst>
      <p:ext uri="{BB962C8B-B14F-4D97-AF65-F5344CB8AC3E}">
        <p14:creationId xmlns:p14="http://schemas.microsoft.com/office/powerpoint/2010/main" val="39416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3429000" y="2095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a:solidFill>
                  <a:srgbClr val="FFFF00"/>
                </a:solidFill>
                <a:latin typeface="+mj-lt"/>
              </a:rPr>
              <a:t>LUYỆN TẬP</a:t>
            </a:r>
            <a:endParaRPr sz="2800" b="1">
              <a:solidFill>
                <a:srgbClr val="FFFF00"/>
              </a:solidFill>
              <a:latin typeface="+mj-lt"/>
            </a:endParaRPr>
          </a:p>
        </p:txBody>
      </p:sp>
      <p:sp>
        <p:nvSpPr>
          <p:cNvPr id="394" name="Google Shape;394;p2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8" name="Rectangle 7"/>
          <p:cNvSpPr/>
          <p:nvPr/>
        </p:nvSpPr>
        <p:spPr>
          <a:xfrm>
            <a:off x="1066800" y="819150"/>
            <a:ext cx="7467600" cy="3816429"/>
          </a:xfrm>
          <a:prstGeom prst="rect">
            <a:avLst/>
          </a:prstGeom>
        </p:spPr>
        <p:txBody>
          <a:bodyPr wrap="square">
            <a:spAutoFit/>
          </a:bodyPr>
          <a:lstStyle/>
          <a:p>
            <a:pPr>
              <a:lnSpc>
                <a:spcPct val="150000"/>
              </a:lnSpc>
            </a:pPr>
            <a:r>
              <a:rPr lang="vi-VN" sz="2200" b="1">
                <a:solidFill>
                  <a:schemeClr val="tx1"/>
                </a:solidFill>
              </a:rPr>
              <a:t>Câu 3. Khi tạo tài khoản thư điện tử em không c</a:t>
            </a:r>
            <a:r>
              <a:rPr lang="en-US" sz="2200" b="1">
                <a:solidFill>
                  <a:schemeClr val="tx1"/>
                </a:solidFill>
              </a:rPr>
              <a:t>ầ</a:t>
            </a:r>
            <a:r>
              <a:rPr lang="vi-VN" sz="2200" b="1">
                <a:solidFill>
                  <a:schemeClr val="tx1"/>
                </a:solidFill>
              </a:rPr>
              <a:t>n khai báo gì?</a:t>
            </a:r>
            <a:endParaRPr lang="vi-VN" sz="2200">
              <a:solidFill>
                <a:schemeClr val="tx1"/>
              </a:solidFill>
            </a:endParaRPr>
          </a:p>
          <a:p>
            <a:pPr>
              <a:lnSpc>
                <a:spcPct val="200000"/>
              </a:lnSpc>
            </a:pPr>
            <a:r>
              <a:rPr lang="vi-VN" sz="2200">
                <a:solidFill>
                  <a:schemeClr val="tx1"/>
                </a:solidFill>
              </a:rPr>
              <a:t>A. Họ và tên</a:t>
            </a:r>
          </a:p>
          <a:p>
            <a:pPr>
              <a:lnSpc>
                <a:spcPct val="200000"/>
              </a:lnSpc>
            </a:pPr>
            <a:r>
              <a:rPr lang="vi-VN" sz="2200">
                <a:solidFill>
                  <a:schemeClr val="tx1"/>
                </a:solidFill>
              </a:rPr>
              <a:t>B. Ngày sinh</a:t>
            </a:r>
          </a:p>
          <a:p>
            <a:pPr>
              <a:lnSpc>
                <a:spcPct val="200000"/>
              </a:lnSpc>
            </a:pPr>
            <a:r>
              <a:rPr lang="vi-VN" sz="2200">
                <a:solidFill>
                  <a:schemeClr val="tx1"/>
                </a:solidFill>
              </a:rPr>
              <a:t>C. Địa chỉ nhà</a:t>
            </a:r>
          </a:p>
          <a:p>
            <a:pPr>
              <a:lnSpc>
                <a:spcPct val="200000"/>
              </a:lnSpc>
            </a:pPr>
            <a:r>
              <a:rPr lang="vi-VN" sz="2200">
                <a:solidFill>
                  <a:schemeClr val="tx1"/>
                </a:solidFill>
              </a:rPr>
              <a:t>D. Hộp thư của phụ huynh</a:t>
            </a:r>
          </a:p>
        </p:txBody>
      </p:sp>
      <p:sp>
        <p:nvSpPr>
          <p:cNvPr id="9" name="Oval 8"/>
          <p:cNvSpPr/>
          <p:nvPr/>
        </p:nvSpPr>
        <p:spPr>
          <a:xfrm>
            <a:off x="1059024" y="34099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81800" y="2571750"/>
            <a:ext cx="2476679" cy="2560476"/>
          </a:xfrm>
          <a:prstGeom prst="rect">
            <a:avLst/>
          </a:prstGeom>
        </p:spPr>
      </p:pic>
    </p:spTree>
    <p:extLst>
      <p:ext uri="{BB962C8B-B14F-4D97-AF65-F5344CB8AC3E}">
        <p14:creationId xmlns:p14="http://schemas.microsoft.com/office/powerpoint/2010/main" val="12120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3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3" name="Rectangle 2"/>
          <p:cNvSpPr/>
          <p:nvPr/>
        </p:nvSpPr>
        <p:spPr>
          <a:xfrm>
            <a:off x="3124200" y="1031810"/>
            <a:ext cx="6781800" cy="494751"/>
          </a:xfrm>
          <a:prstGeom prst="rect">
            <a:avLst/>
          </a:prstGeom>
        </p:spPr>
        <p:txBody>
          <a:bodyPr wrap="square">
            <a:spAutoFit/>
          </a:bodyPr>
          <a:lstStyle/>
          <a:p>
            <a:pPr algn="ctr">
              <a:lnSpc>
                <a:spcPct val="120000"/>
              </a:lnSpc>
              <a:spcBef>
                <a:spcPts val="600"/>
              </a:spcBef>
              <a:spcAft>
                <a:spcPts val="600"/>
              </a:spcAft>
              <a:tabLst>
                <a:tab pos="180340" algn="l"/>
                <a:tab pos="1710690" algn="l"/>
                <a:tab pos="3330575" algn="l"/>
                <a:tab pos="4951095" algn="l"/>
              </a:tabLst>
            </a:pPr>
            <a:r>
              <a:rPr lang="vi-VN" sz="2400">
                <a:solidFill>
                  <a:schemeClr val="tx1"/>
                </a:solidFill>
                <a:effectLst>
                  <a:outerShdw blurRad="38100" dist="38100" dir="2700000" algn="tl">
                    <a:srgbClr val="000000">
                      <a:alpha val="43137"/>
                    </a:srgbClr>
                  </a:outerShdw>
                </a:effectLst>
                <a:latin typeface="+mn-lt"/>
                <a:ea typeface="Calibri" panose="020F0502020204030204" pitchFamily="34" charset="0"/>
              </a:rPr>
              <a:t>.</a:t>
            </a:r>
            <a:endParaRPr lang="en-US" sz="2400">
              <a:solidFill>
                <a:schemeClr val="tx1"/>
              </a:solidFill>
              <a:effectLst>
                <a:outerShdw blurRad="38100" dist="38100" dir="2700000" algn="tl">
                  <a:srgbClr val="000000">
                    <a:alpha val="43137"/>
                  </a:srgbClr>
                </a:outerShdw>
              </a:effectLst>
              <a:latin typeface="+mn-lt"/>
              <a:ea typeface="Calibri" panose="020F0502020204030204" pitchFamily="34" charset="0"/>
            </a:endParaRPr>
          </a:p>
        </p:txBody>
      </p:sp>
      <p:sp>
        <p:nvSpPr>
          <p:cNvPr id="4" name="Rounded Rectangle 3"/>
          <p:cNvSpPr/>
          <p:nvPr/>
        </p:nvSpPr>
        <p:spPr>
          <a:xfrm>
            <a:off x="152400" y="819150"/>
            <a:ext cx="2667000" cy="419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100">
                <a:solidFill>
                  <a:srgbClr val="002060"/>
                </a:solidFill>
                <a:ea typeface="Calibri" panose="020F0502020204030204" pitchFamily="34" charset="0"/>
              </a:rPr>
              <a:t>Em hãy </a:t>
            </a:r>
            <a:r>
              <a:rPr lang="vi-VN" sz="2100">
                <a:solidFill>
                  <a:srgbClr val="002060"/>
                </a:solidFill>
                <a:ea typeface="Calibri" panose="020F0502020204030204" pitchFamily="34" charset="0"/>
              </a:rPr>
              <a:t>soạn </a:t>
            </a:r>
            <a:r>
              <a:rPr lang="en-US" sz="2100">
                <a:solidFill>
                  <a:srgbClr val="002060"/>
                </a:solidFill>
                <a:ea typeface="Calibri" panose="020F0502020204030204" pitchFamily="34" charset="0"/>
              </a:rPr>
              <a:t>một</a:t>
            </a:r>
            <a:r>
              <a:rPr lang="vi-VN" sz="2100">
                <a:solidFill>
                  <a:srgbClr val="002060"/>
                </a:solidFill>
                <a:ea typeface="Calibri" panose="020F0502020204030204" pitchFamily="34" charset="0"/>
              </a:rPr>
              <a:t> thư điện tử gửi cho người bạn của mình. Nội dung về chủ đề học tập và đính kèm </a:t>
            </a:r>
            <a:r>
              <a:rPr lang="en-US" sz="2100">
                <a:solidFill>
                  <a:srgbClr val="002060"/>
                </a:solidFill>
                <a:ea typeface="Calibri" panose="020F0502020204030204" pitchFamily="34" charset="0"/>
              </a:rPr>
              <a:t>một</a:t>
            </a:r>
            <a:r>
              <a:rPr lang="vi-VN" sz="2100">
                <a:solidFill>
                  <a:srgbClr val="002060"/>
                </a:solidFill>
                <a:ea typeface="Calibri" panose="020F0502020204030204" pitchFamily="34" charset="0"/>
              </a:rPr>
              <a:t> file bất kì</a:t>
            </a:r>
            <a:endParaRPr lang="en-US" sz="210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86" y="851418"/>
            <a:ext cx="6019799" cy="4191000"/>
          </a:xfrm>
          <a:prstGeom prst="rect">
            <a:avLst/>
          </a:prstGeom>
        </p:spPr>
      </p:pic>
      <p:sp>
        <p:nvSpPr>
          <p:cNvPr id="26" name="Google Shape;390;p29"/>
          <p:cNvSpPr txBox="1">
            <a:spLocks/>
          </p:cNvSpPr>
          <p:nvPr/>
        </p:nvSpPr>
        <p:spPr>
          <a:xfrm>
            <a:off x="3177600" y="209550"/>
            <a:ext cx="1927800" cy="3513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rgbClr val="FFFF00"/>
                </a:solidFill>
                <a:latin typeface="+mj-lt"/>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txBox="1">
            <a:spLocks noGrp="1"/>
          </p:cNvSpPr>
          <p:nvPr>
            <p:ph type="title"/>
          </p:nvPr>
        </p:nvSpPr>
        <p:spPr>
          <a:xfrm>
            <a:off x="1097994" y="866014"/>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800" b="1" u="sng">
                <a:solidFill>
                  <a:srgbClr val="FFFF00"/>
                </a:solidFill>
                <a:latin typeface="+mj-lt"/>
              </a:rPr>
              <a:t>HƯỚNG DẪN VỀ NHÀ</a:t>
            </a:r>
            <a:endParaRPr sz="2800" b="1" u="sng">
              <a:solidFill>
                <a:srgbClr val="FFFF00"/>
              </a:solidFill>
              <a:latin typeface="+mj-lt"/>
            </a:endParaRPr>
          </a:p>
        </p:txBody>
      </p:sp>
      <p:sp>
        <p:nvSpPr>
          <p:cNvPr id="580" name="Google Shape;580;p41"/>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247250"/>
            <a:ext cx="1997549" cy="2057400"/>
          </a:xfrm>
          <a:prstGeom prst="rect">
            <a:avLst/>
          </a:prstGeom>
        </p:spPr>
      </p:pic>
      <p:sp>
        <p:nvSpPr>
          <p:cNvPr id="3" name="Rectangle 2"/>
          <p:cNvSpPr/>
          <p:nvPr/>
        </p:nvSpPr>
        <p:spPr>
          <a:xfrm>
            <a:off x="2439846" y="1581149"/>
            <a:ext cx="4044697" cy="646331"/>
          </a:xfrm>
          <a:prstGeom prst="rect">
            <a:avLst/>
          </a:prstGeom>
        </p:spPr>
        <p:txBody>
          <a:bodyPr wrap="none">
            <a:spAutoFit/>
          </a:bodyPr>
          <a:lstStyle/>
          <a:p>
            <a:pPr algn="ctr">
              <a:lnSpc>
                <a:spcPct val="150000"/>
              </a:lnSpc>
              <a:defRPr/>
            </a:pPr>
            <a:r>
              <a:rPr lang="en-US" sz="2400" b="1">
                <a:solidFill>
                  <a:schemeClr val="tx1"/>
                </a:solidFill>
                <a:cs typeface="Times New Roman" pitchFamily="18" charset="0"/>
              </a:rPr>
              <a:t>1. Xem lại bài: Thư điện tử</a:t>
            </a:r>
          </a:p>
        </p:txBody>
      </p:sp>
      <p:sp>
        <p:nvSpPr>
          <p:cNvPr id="4" name="Rectangle 3"/>
          <p:cNvSpPr/>
          <p:nvPr/>
        </p:nvSpPr>
        <p:spPr>
          <a:xfrm>
            <a:off x="2439846" y="2364001"/>
            <a:ext cx="4264309" cy="577850"/>
          </a:xfrm>
          <a:prstGeom prst="rect">
            <a:avLst/>
          </a:prstGeom>
        </p:spPr>
        <p:txBody>
          <a:bodyPr wrap="none">
            <a:spAutoFit/>
          </a:bodyPr>
          <a:lstStyle/>
          <a:p>
            <a:pPr lvl="0" algn="ctr">
              <a:lnSpc>
                <a:spcPct val="150000"/>
              </a:lnSpc>
              <a:buClr>
                <a:schemeClr val="dk1"/>
              </a:buClr>
              <a:buSzPts val="1100"/>
            </a:pPr>
            <a:r>
              <a:rPr lang="en-US" sz="2400" b="1">
                <a:solidFill>
                  <a:schemeClr val="dk1"/>
                </a:solidFill>
                <a:ea typeface="Inria Sans"/>
                <a:cs typeface="Inria Sans"/>
                <a:sym typeface="Inria Sans"/>
              </a:rPr>
              <a:t>2. </a:t>
            </a:r>
            <a:r>
              <a:rPr lang="vi-VN" sz="2400" b="1">
                <a:solidFill>
                  <a:schemeClr val="dk1"/>
                </a:solidFill>
                <a:ea typeface="Inria Sans"/>
                <a:cs typeface="Inria Sans"/>
                <a:sym typeface="Inria Sans"/>
              </a:rPr>
              <a:t>Xem trước nội dung bài 9</a:t>
            </a:r>
            <a:endParaRPr lang="vi-VN" sz="2400">
              <a:solidFill>
                <a:schemeClr val="dk1"/>
              </a:solidFill>
              <a:ea typeface="Inria Sans"/>
              <a:cs typeface="Inria Sans"/>
              <a:sym typeface="Inria Sans"/>
            </a:endParaRPr>
          </a:p>
        </p:txBody>
      </p:sp>
      <p:pic>
        <p:nvPicPr>
          <p:cNvPr id="2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964238" y="2552795"/>
            <a:ext cx="3017520" cy="2057400"/>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934200" y="2800350"/>
            <a:ext cx="1376588"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arn(inVertical)">
                                      <p:cBhvr>
                                        <p:cTn id="7" dur="500"/>
                                        <p:tgtEl>
                                          <p:spTgt spid="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4"/>
          <p:cNvSpPr txBox="1">
            <a:spLocks noGrp="1"/>
          </p:cNvSpPr>
          <p:nvPr>
            <p:ph type="title"/>
          </p:nvPr>
        </p:nvSpPr>
        <p:spPr>
          <a:xfrm>
            <a:off x="1295400" y="11239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b="1">
                <a:latin typeface="+mj-lt"/>
              </a:rPr>
              <a:t>C</a:t>
            </a:r>
            <a:r>
              <a:rPr lang="en" b="1">
                <a:latin typeface="+mj-lt"/>
              </a:rPr>
              <a:t>ẢM ƠN CÁC EM ĐÃ LẮNG NGHE</a:t>
            </a:r>
            <a:endParaRPr b="1">
              <a:latin typeface="+mj-lt"/>
            </a:endParaRPr>
          </a:p>
        </p:txBody>
      </p:sp>
      <p:sp>
        <p:nvSpPr>
          <p:cNvPr id="673" name="Google Shape;673;p4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674" name="Google Shape;674;p44"/>
          <p:cNvPicPr preferRelativeResize="0"/>
          <p:nvPr/>
        </p:nvPicPr>
        <p:blipFill>
          <a:blip r:embed="rId3">
            <a:extLst>
              <a:ext uri="{28A0092B-C50C-407E-A947-70E740481C1C}">
                <a14:useLocalDpi xmlns:a14="http://schemas.microsoft.com/office/drawing/2010/main" val="0"/>
              </a:ext>
            </a:extLst>
          </a:blip>
          <a:stretch>
            <a:fillRect/>
          </a:stretch>
        </p:blipFill>
        <p:spPr>
          <a:xfrm>
            <a:off x="858416" y="1962150"/>
            <a:ext cx="1780250" cy="1752600"/>
          </a:xfrm>
          <a:prstGeom prst="ellipse">
            <a:avLst/>
          </a:prstGeom>
          <a:noFill/>
          <a:ln>
            <a:noFill/>
          </a:ln>
        </p:spPr>
      </p:pic>
      <p:pic>
        <p:nvPicPr>
          <p:cNvPr id="676" name="Google Shape;676;p44"/>
          <p:cNvPicPr preferRelativeResize="0"/>
          <p:nvPr/>
        </p:nvPicPr>
        <p:blipFill>
          <a:blip r:embed="rId4">
            <a:extLst>
              <a:ext uri="{28A0092B-C50C-407E-A947-70E740481C1C}">
                <a14:useLocalDpi xmlns:a14="http://schemas.microsoft.com/office/drawing/2010/main" val="0"/>
              </a:ext>
            </a:extLst>
          </a:blip>
          <a:stretch>
            <a:fillRect/>
          </a:stretch>
        </p:blipFill>
        <p:spPr>
          <a:xfrm>
            <a:off x="2895600" y="2021920"/>
            <a:ext cx="1828800" cy="1676400"/>
          </a:xfrm>
          <a:prstGeom prst="ellipse">
            <a:avLst/>
          </a:prstGeom>
          <a:noFill/>
          <a:ln>
            <a:noFill/>
          </a:ln>
        </p:spPr>
      </p:pic>
      <p:pic>
        <p:nvPicPr>
          <p:cNvPr id="678" name="Google Shape;678;p44"/>
          <p:cNvPicPr preferRelativeResize="0"/>
          <p:nvPr/>
        </p:nvPicPr>
        <p:blipFill>
          <a:blip r:embed="rId5">
            <a:extLst>
              <a:ext uri="{28A0092B-C50C-407E-A947-70E740481C1C}">
                <a14:useLocalDpi xmlns:a14="http://schemas.microsoft.com/office/drawing/2010/main" val="0"/>
              </a:ext>
            </a:extLst>
          </a:blip>
          <a:stretch>
            <a:fillRect/>
          </a:stretch>
        </p:blipFill>
        <p:spPr>
          <a:xfrm>
            <a:off x="4876800" y="1962150"/>
            <a:ext cx="1823381" cy="1752600"/>
          </a:xfrm>
          <a:prstGeom prst="ellipse">
            <a:avLst/>
          </a:prstGeom>
          <a:noFill/>
          <a:ln>
            <a:noFill/>
          </a:ln>
        </p:spPr>
      </p:pic>
      <p:pic>
        <p:nvPicPr>
          <p:cNvPr id="680" name="Google Shape;680;p44"/>
          <p:cNvPicPr preferRelativeResize="0"/>
          <p:nvPr/>
        </p:nvPicPr>
        <p:blipFill>
          <a:blip r:embed="rId6">
            <a:extLst>
              <a:ext uri="{28A0092B-C50C-407E-A947-70E740481C1C}">
                <a14:useLocalDpi xmlns:a14="http://schemas.microsoft.com/office/drawing/2010/main" val="0"/>
              </a:ext>
            </a:extLst>
          </a:blip>
          <a:stretch>
            <a:fillRect/>
          </a:stretch>
        </p:blipFill>
        <p:spPr>
          <a:xfrm>
            <a:off x="6858000" y="1962150"/>
            <a:ext cx="1752600" cy="173617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randombar(horizont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3124200" y="361950"/>
            <a:ext cx="6728400" cy="351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latin typeface="+mj-lt"/>
              </a:rPr>
              <a:t>KHỞI ĐỘNG</a:t>
            </a:r>
            <a:endParaRPr b="1">
              <a:latin typeface="+mj-lt"/>
            </a:endParaRPr>
          </a:p>
        </p:txBody>
      </p:sp>
      <p:sp>
        <p:nvSpPr>
          <p:cNvPr id="215" name="Google Shape;215;p1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5" name="Rectangle 4"/>
          <p:cNvSpPr/>
          <p:nvPr/>
        </p:nvSpPr>
        <p:spPr>
          <a:xfrm>
            <a:off x="1055914" y="742950"/>
            <a:ext cx="7848600" cy="553998"/>
          </a:xfrm>
          <a:prstGeom prst="rect">
            <a:avLst/>
          </a:prstGeom>
        </p:spPr>
        <p:txBody>
          <a:bodyPr wrap="square">
            <a:spAutoFit/>
          </a:bodyPr>
          <a:lstStyle/>
          <a:p>
            <a:pPr>
              <a:lnSpc>
                <a:spcPct val="150000"/>
              </a:lnSpc>
            </a:pPr>
            <a:r>
              <a:rPr lang="en-US" sz="2000" i="1">
                <a:solidFill>
                  <a:schemeClr val="tx1"/>
                </a:solidFill>
              </a:rPr>
              <a:t>Quan sát ba hình sau và trả lời: Mỗi bức ảnh cho em biết điều gì?</a:t>
            </a:r>
            <a:endParaRPr lang="en-US" sz="200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33327"/>
            <a:ext cx="8229600" cy="2476846"/>
          </a:xfrm>
          <a:prstGeom prst="rect">
            <a:avLst/>
          </a:prstGeom>
        </p:spPr>
      </p:pic>
      <p:sp>
        <p:nvSpPr>
          <p:cNvPr id="7" name="Rounded Rectangle 6"/>
          <p:cNvSpPr/>
          <p:nvPr/>
        </p:nvSpPr>
        <p:spPr>
          <a:xfrm>
            <a:off x="449424"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Chim bồ câu đưa thư</a:t>
            </a:r>
          </a:p>
        </p:txBody>
      </p:sp>
      <p:sp>
        <p:nvSpPr>
          <p:cNvPr id="13" name="Rounded Rectangle 12"/>
          <p:cNvSpPr/>
          <p:nvPr/>
        </p:nvSpPr>
        <p:spPr>
          <a:xfrm>
            <a:off x="3200400"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Gửi thư qua bưu điện</a:t>
            </a:r>
          </a:p>
        </p:txBody>
      </p:sp>
      <p:sp>
        <p:nvSpPr>
          <p:cNvPr id="14" name="Rounded Rectangle 13"/>
          <p:cNvSpPr/>
          <p:nvPr/>
        </p:nvSpPr>
        <p:spPr>
          <a:xfrm>
            <a:off x="6172200" y="4019550"/>
            <a:ext cx="2286000"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Gửi thư điện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barn(inVertical)">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5" grpId="0"/>
      <p:bldP spid="7"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ctrTitle"/>
          </p:nvPr>
        </p:nvSpPr>
        <p:spPr>
          <a:xfrm>
            <a:off x="1371600" y="209550"/>
            <a:ext cx="7239000" cy="608400"/>
          </a:xfrm>
          <a:prstGeom prst="rect">
            <a:avLst/>
          </a:prstGeom>
        </p:spPr>
        <p:txBody>
          <a:bodyPr spcFirstLastPara="1" wrap="square" lIns="0" tIns="0" rIns="0" bIns="0" anchor="b" anchorCtr="0">
            <a:noAutofit/>
          </a:bodyPr>
          <a:lstStyle/>
          <a:p>
            <a:pPr lvl="0"/>
            <a:r>
              <a:rPr lang="en-US" sz="3200" b="1">
                <a:latin typeface="+mj-lt"/>
              </a:rPr>
              <a:t>1. Thư điện tử. Tài khoản thư điện tử </a:t>
            </a:r>
            <a:endParaRPr sz="3200">
              <a:latin typeface="+mj-lt"/>
            </a:endParaRPr>
          </a:p>
        </p:txBody>
      </p:sp>
      <p:grpSp>
        <p:nvGrpSpPr>
          <p:cNvPr id="10" name="Google Shape;451;p33"/>
          <p:cNvGrpSpPr/>
          <p:nvPr/>
        </p:nvGrpSpPr>
        <p:grpSpPr>
          <a:xfrm>
            <a:off x="1828800" y="1162801"/>
            <a:ext cx="5791200" cy="3166909"/>
            <a:chOff x="1177450" y="241631"/>
            <a:chExt cx="6173152" cy="3616776"/>
          </a:xfrm>
        </p:grpSpPr>
        <p:sp>
          <p:nvSpPr>
            <p:cNvPr id="11" name="Google Shape;452;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453;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454;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455;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322230"/>
            <a:ext cx="4495800" cy="2706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down)">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6"/>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3" name="Rounded Rectangle 2"/>
          <p:cNvSpPr/>
          <p:nvPr/>
        </p:nvSpPr>
        <p:spPr>
          <a:xfrm>
            <a:off x="381000" y="133350"/>
            <a:ext cx="2438400" cy="5334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t>HOẠT ĐỘNG NHÓM</a:t>
            </a:r>
          </a:p>
        </p:txBody>
      </p:sp>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742950"/>
            <a:ext cx="2270519" cy="1828800"/>
          </a:xfrm>
          <a:prstGeom prst="rect">
            <a:avLst/>
          </a:prstGeom>
        </p:spPr>
      </p:pic>
      <p:sp>
        <p:nvSpPr>
          <p:cNvPr id="4" name="Rounded Rectangle 3"/>
          <p:cNvSpPr/>
          <p:nvPr/>
        </p:nvSpPr>
        <p:spPr>
          <a:xfrm>
            <a:off x="3124200" y="209550"/>
            <a:ext cx="5791200" cy="2319834"/>
          </a:xfrm>
          <a:prstGeom prst="roundRect">
            <a:avLst/>
          </a:prstGeom>
          <a:solidFill>
            <a:schemeClr val="tx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209944"/>
            <a:ext cx="5334000" cy="1287532"/>
          </a:xfrm>
          <a:prstGeom prst="rect">
            <a:avLst/>
          </a:prstGeom>
        </p:spPr>
        <p:txBody>
          <a:bodyPr wrap="square">
            <a:spAutoFit/>
          </a:bodyPr>
          <a:lstStyle/>
          <a:p>
            <a:pPr algn="just">
              <a:lnSpc>
                <a:spcPct val="150000"/>
              </a:lnSpc>
            </a:pPr>
            <a:r>
              <a:rPr lang="en-US" altLang="en-US" sz="1800" b="1">
                <a:solidFill>
                  <a:srgbClr val="002060"/>
                </a:solidFill>
                <a:latin typeface="+mj-lt"/>
              </a:rPr>
              <a:t>Câu 1</a:t>
            </a:r>
            <a:r>
              <a:rPr lang="en-US" altLang="en-US" sz="1800">
                <a:solidFill>
                  <a:srgbClr val="002060"/>
                </a:solidFill>
                <a:latin typeface="+mj-lt"/>
              </a:rPr>
              <a:t>: </a:t>
            </a:r>
            <a:r>
              <a:rPr lang="vi-VN" sz="1800">
                <a:solidFill>
                  <a:srgbClr val="002060"/>
                </a:solidFill>
                <a:latin typeface="+mn-lt"/>
                <a:ea typeface="VNI-Times"/>
                <a:cs typeface="Times New Roman" panose="02020603050405020304" pitchFamily="18" charset="0"/>
              </a:rPr>
              <a:t>Để soạn và gửi một bức thư qua đường bưu điện đến tay người nhận thì cần những gì và thực hiện như thế nào?</a:t>
            </a:r>
            <a:endParaRPr lang="en-US" sz="1800">
              <a:solidFill>
                <a:srgbClr val="002060"/>
              </a:solidFill>
              <a:latin typeface="+mn-lt"/>
            </a:endParaRPr>
          </a:p>
        </p:txBody>
      </p:sp>
      <p:sp>
        <p:nvSpPr>
          <p:cNvPr id="7" name="Rectangle 6"/>
          <p:cNvSpPr/>
          <p:nvPr/>
        </p:nvSpPr>
        <p:spPr>
          <a:xfrm>
            <a:off x="3270380" y="1493977"/>
            <a:ext cx="5638800" cy="923330"/>
          </a:xfrm>
          <a:prstGeom prst="rect">
            <a:avLst/>
          </a:prstGeom>
        </p:spPr>
        <p:txBody>
          <a:bodyPr wrap="square">
            <a:spAutoFit/>
          </a:bodyPr>
          <a:lstStyle/>
          <a:p>
            <a:pPr algn="just">
              <a:lnSpc>
                <a:spcPct val="150000"/>
              </a:lnSpc>
            </a:pPr>
            <a:r>
              <a:rPr lang="en-US" altLang="en-US" sz="1800" b="1" i="1">
                <a:solidFill>
                  <a:srgbClr val="002060"/>
                </a:solidFill>
                <a:latin typeface="+mj-lt"/>
              </a:rPr>
              <a:t>Câu 2</a:t>
            </a:r>
            <a:r>
              <a:rPr lang="en-US" altLang="en-US" sz="1800" i="1">
                <a:solidFill>
                  <a:srgbClr val="002060"/>
                </a:solidFill>
                <a:latin typeface="+mj-lt"/>
              </a:rPr>
              <a:t>: </a:t>
            </a:r>
            <a:r>
              <a:rPr lang="en-US" sz="1800">
                <a:solidFill>
                  <a:srgbClr val="002060"/>
                </a:solidFill>
                <a:latin typeface="+mj-lt"/>
                <a:ea typeface="VNI-Times"/>
                <a:cs typeface="Times New Roman" panose="02020603050405020304" pitchFamily="18" charset="0"/>
              </a:rPr>
              <a:t>Gửi thư qua bưu điện có nhanh không, có bảo mật không?</a:t>
            </a:r>
          </a:p>
        </p:txBody>
      </p:sp>
      <p:sp>
        <p:nvSpPr>
          <p:cNvPr id="8" name="Rounded Rectangle 7"/>
          <p:cNvSpPr/>
          <p:nvPr/>
        </p:nvSpPr>
        <p:spPr>
          <a:xfrm>
            <a:off x="152400" y="2724150"/>
            <a:ext cx="8382000" cy="2209800"/>
          </a:xfrm>
          <a:prstGeom prst="roundRec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800350"/>
            <a:ext cx="5426486" cy="400110"/>
          </a:xfrm>
          <a:prstGeom prst="rect">
            <a:avLst/>
          </a:prstGeom>
          <a:noFill/>
        </p:spPr>
        <p:txBody>
          <a:bodyPr wrap="none" rtlCol="0">
            <a:spAutoFit/>
          </a:bodyPr>
          <a:lstStyle/>
          <a:p>
            <a:r>
              <a:rPr lang="en-US" sz="2000">
                <a:solidFill>
                  <a:srgbClr val="002060"/>
                </a:solidFill>
              </a:rPr>
              <a:t>Để gửi thư qua đường bưu điện cần chuẩn bị:</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24" y="3338086"/>
            <a:ext cx="1837148" cy="143575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088" y="3345793"/>
            <a:ext cx="1962423" cy="143575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1389" y="3305888"/>
            <a:ext cx="2057400" cy="151556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3276660"/>
            <a:ext cx="2057400" cy="1504890"/>
          </a:xfrm>
          <a:prstGeom prst="rect">
            <a:avLst/>
          </a:prstGeom>
        </p:spPr>
      </p:pic>
      <p:sp>
        <p:nvSpPr>
          <p:cNvPr id="14" name="Rectangle 13"/>
          <p:cNvSpPr/>
          <p:nvPr/>
        </p:nvSpPr>
        <p:spPr>
          <a:xfrm>
            <a:off x="297097" y="2868620"/>
            <a:ext cx="8084901" cy="1200329"/>
          </a:xfrm>
          <a:prstGeom prst="rect">
            <a:avLst/>
          </a:prstGeom>
        </p:spPr>
        <p:txBody>
          <a:bodyPr wrap="square">
            <a:spAutoFit/>
          </a:bodyPr>
          <a:lstStyle/>
          <a:p>
            <a:pPr algn="just">
              <a:lnSpc>
                <a:spcPct val="120000"/>
              </a:lnSpc>
              <a:spcBef>
                <a:spcPts val="600"/>
              </a:spcBef>
              <a:spcAft>
                <a:spcPts val="600"/>
              </a:spcAft>
              <a:tabLst>
                <a:tab pos="180340" algn="l"/>
                <a:tab pos="1710690" algn="l"/>
                <a:tab pos="3330575" algn="l"/>
                <a:tab pos="4951095" algn="l"/>
              </a:tabLst>
            </a:pPr>
            <a:r>
              <a:rPr lang="vi-VN" sz="2000" b="1">
                <a:solidFill>
                  <a:srgbClr val="002060"/>
                </a:solidFill>
                <a:latin typeface="+mn-lt"/>
                <a:ea typeface="Times New Roman" panose="02020603050405020304" pitchFamily="18" charset="0"/>
              </a:rPr>
              <a:t>Cách thực hiện: </a:t>
            </a:r>
            <a:r>
              <a:rPr lang="vi-VN" sz="2000">
                <a:solidFill>
                  <a:srgbClr val="002060"/>
                </a:solidFill>
                <a:latin typeface="+mn-lt"/>
                <a:ea typeface="Times New Roman" panose="02020603050405020304" pitchFamily="18" charset="0"/>
              </a:rPr>
              <a:t>viết thư bỏ vào bì thư ghi địa chỉ người nhận, dán tem, mang ra bưu điện gửi trả phí gửi. Bưu điện lưu thư chờ phương tiện như xe máy, ô tô, máy bay, … mang thư đi</a:t>
            </a:r>
            <a:endParaRPr lang="en-US" sz="2000">
              <a:solidFill>
                <a:srgbClr val="002060"/>
              </a:solidFill>
              <a:latin typeface="+mn-lt"/>
              <a:ea typeface="Times New Roman" panose="02020603050405020304" pitchFamily="18" charset="0"/>
            </a:endParaRPr>
          </a:p>
        </p:txBody>
      </p:sp>
      <p:sp>
        <p:nvSpPr>
          <p:cNvPr id="15" name="Right Arrow 14"/>
          <p:cNvSpPr/>
          <p:nvPr/>
        </p:nvSpPr>
        <p:spPr>
          <a:xfrm>
            <a:off x="747629" y="4149509"/>
            <a:ext cx="609600" cy="53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7229" y="4204949"/>
            <a:ext cx="4450257" cy="427746"/>
          </a:xfrm>
          <a:prstGeom prst="rect">
            <a:avLst/>
          </a:prstGeom>
        </p:spPr>
        <p:txBody>
          <a:bodyPr wrap="none">
            <a:spAutoFit/>
          </a:bodyPr>
          <a:lstStyle/>
          <a:p>
            <a:pPr algn="just">
              <a:lnSpc>
                <a:spcPct val="120000"/>
              </a:lnSpc>
              <a:spcBef>
                <a:spcPts val="600"/>
              </a:spcBef>
              <a:spcAft>
                <a:spcPts val="600"/>
              </a:spcAft>
              <a:tabLst>
                <a:tab pos="180340" algn="l"/>
                <a:tab pos="1710690" algn="l"/>
                <a:tab pos="3330575" algn="l"/>
                <a:tab pos="4951095" algn="l"/>
              </a:tabLst>
            </a:pPr>
            <a:r>
              <a:rPr lang="vi-VN" sz="2000" b="1">
                <a:solidFill>
                  <a:srgbClr val="FF0000"/>
                </a:solidFill>
                <a:latin typeface="+mn-lt"/>
                <a:ea typeface="Times New Roman" panose="02020603050405020304" pitchFamily="18" charset="0"/>
              </a:rPr>
              <a:t>Thời gian lâu, có thể bị thất lạc thư</a:t>
            </a:r>
            <a:endParaRPr lang="en-US" sz="2000" b="1">
              <a:solidFill>
                <a:srgbClr val="FF0000"/>
              </a:solidFill>
              <a:latin typeface="+mn-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8" grpId="0" animBg="1"/>
      <p:bldP spid="9" grpId="0"/>
      <p:bldP spid="9" grpId="1"/>
      <p:bldP spid="14"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5" name="Google Shape;228;p15"/>
          <p:cNvSpPr txBox="1">
            <a:spLocks/>
          </p:cNvSpPr>
          <p:nvPr/>
        </p:nvSpPr>
        <p:spPr>
          <a:xfrm>
            <a:off x="1200539" y="133350"/>
            <a:ext cx="7239000" cy="6084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1pPr>
            <a:lvl2pPr marR="0" lvl="1"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2pPr>
            <a:lvl3pPr marR="0" lvl="2"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3pPr>
            <a:lvl4pPr marR="0" lvl="3"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4pPr>
            <a:lvl5pPr marR="0" lvl="4"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5pPr>
            <a:lvl6pPr marR="0" lvl="5"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6pPr>
            <a:lvl7pPr marR="0" lvl="6"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7pPr>
            <a:lvl8pPr marR="0" lvl="7"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8pPr>
            <a:lvl9pPr marR="0" lvl="8" algn="l" rtl="0">
              <a:lnSpc>
                <a:spcPct val="90000"/>
              </a:lnSpc>
              <a:spcBef>
                <a:spcPts val="0"/>
              </a:spcBef>
              <a:spcAft>
                <a:spcPts val="0"/>
              </a:spcAft>
              <a:buClr>
                <a:schemeClr val="dk1"/>
              </a:buClr>
              <a:buSzPts val="3200"/>
              <a:buFont typeface="Saira Semi Condensed"/>
              <a:buNone/>
              <a:defRPr sz="3200" b="0" i="0" u="none" strike="noStrike" cap="none">
                <a:solidFill>
                  <a:schemeClr val="dk1"/>
                </a:solidFill>
                <a:latin typeface="Saira Semi Condensed"/>
                <a:ea typeface="Saira Semi Condensed"/>
                <a:cs typeface="Saira Semi Condensed"/>
                <a:sym typeface="Saira Semi Condensed"/>
              </a:defRPr>
            </a:lvl9pPr>
          </a:lstStyle>
          <a:p>
            <a:r>
              <a:rPr lang="vi-VN" b="1">
                <a:latin typeface="+mn-lt"/>
              </a:rPr>
              <a:t>1. Thư điện tử. Tài khoản thư điện tử </a:t>
            </a:r>
            <a:endParaRPr lang="vi-VN">
              <a:latin typeface="+mn-lt"/>
            </a:endParaRPr>
          </a:p>
        </p:txBody>
      </p:sp>
      <p:sp>
        <p:nvSpPr>
          <p:cNvPr id="4" name="Cloud Callout 3"/>
          <p:cNvSpPr/>
          <p:nvPr/>
        </p:nvSpPr>
        <p:spPr>
          <a:xfrm>
            <a:off x="228600" y="1047750"/>
            <a:ext cx="4267200" cy="22098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cs typeface="Times New Roman" panose="02020603050405020304" pitchFamily="18" charset="0"/>
              </a:rPr>
              <a:t>Em biết gì về thư điện tử? Tài khoản thư điện tử?</a:t>
            </a:r>
            <a:endParaRPr lang="en-US" sz="2200" i="1">
              <a:solidFill>
                <a:prstClr val="black"/>
              </a:solidFill>
            </a:endParaRPr>
          </a:p>
        </p:txBody>
      </p:sp>
      <p:sp>
        <p:nvSpPr>
          <p:cNvPr id="6" name="Rounded Rectangle 5"/>
          <p:cNvSpPr/>
          <p:nvPr/>
        </p:nvSpPr>
        <p:spPr>
          <a:xfrm>
            <a:off x="1237861" y="971550"/>
            <a:ext cx="7067939" cy="838200"/>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1800">
                <a:solidFill>
                  <a:schemeClr val="tx1"/>
                </a:solidFill>
              </a:rPr>
              <a:t>* Thư điện tử là thư được gửi và nhận qua máy tính, điện thoại thông minh.</a:t>
            </a:r>
            <a:endParaRPr lang="en-US" sz="1800">
              <a:solidFill>
                <a:schemeClr val="tx1"/>
              </a:solidFill>
            </a:endParaRPr>
          </a:p>
        </p:txBody>
      </p:sp>
      <p:sp>
        <p:nvSpPr>
          <p:cNvPr id="10" name="Rounded Rectangle 9"/>
          <p:cNvSpPr/>
          <p:nvPr/>
        </p:nvSpPr>
        <p:spPr>
          <a:xfrm>
            <a:off x="1198983" y="2135544"/>
            <a:ext cx="7067939" cy="103764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chemeClr val="tx1"/>
                </a:solidFill>
                <a:ea typeface="Times New Roman" panose="02020603050405020304" pitchFamily="18" charset="0"/>
              </a:rPr>
              <a:t>* </a:t>
            </a:r>
            <a:r>
              <a:rPr lang="nl-NL" sz="1800">
                <a:solidFill>
                  <a:schemeClr val="tx1"/>
                </a:solidFill>
              </a:rPr>
              <a:t>Tài khoản thư điện tử có hộp thư điện tử gắn với địa chỉ thư điện tử. Người mở tài khoản có mật khẩu để bảo vệ.</a:t>
            </a:r>
            <a:endParaRPr lang="en-US" sz="1800">
              <a:solidFill>
                <a:schemeClr val="tx1"/>
              </a:solidFill>
            </a:endParaRPr>
          </a:p>
        </p:txBody>
      </p:sp>
      <p:sp>
        <p:nvSpPr>
          <p:cNvPr id="7" name="Cloud Callout 6"/>
          <p:cNvSpPr/>
          <p:nvPr/>
        </p:nvSpPr>
        <p:spPr>
          <a:xfrm>
            <a:off x="76200" y="2965580"/>
            <a:ext cx="3505200" cy="21336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t>Vậy theo em, thư điện tử cung cấp những dịch vụ nào?</a:t>
            </a:r>
          </a:p>
        </p:txBody>
      </p:sp>
      <p:sp>
        <p:nvSpPr>
          <p:cNvPr id="13" name="Rounded Rectangle 12"/>
          <p:cNvSpPr/>
          <p:nvPr/>
        </p:nvSpPr>
        <p:spPr>
          <a:xfrm>
            <a:off x="1198984" y="3513559"/>
            <a:ext cx="7067939" cy="103764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tabLst>
                <a:tab pos="180340" algn="l"/>
                <a:tab pos="1710690" algn="l"/>
                <a:tab pos="3330575" algn="l"/>
                <a:tab pos="4951095" algn="l"/>
              </a:tabLst>
            </a:pPr>
            <a:r>
              <a:rPr lang="en-US" sz="1800">
                <a:solidFill>
                  <a:schemeClr val="tx1"/>
                </a:solidFill>
                <a:ea typeface="Times New Roman" panose="02020603050405020304" pitchFamily="18" charset="0"/>
              </a:rPr>
              <a:t>* </a:t>
            </a:r>
            <a:r>
              <a:rPr lang="vi-VN" sz="1800">
                <a:solidFill>
                  <a:schemeClr val="tx1"/>
                </a:solidFill>
                <a:ea typeface="Times New Roman" panose="02020603050405020304" pitchFamily="18" charset="0"/>
              </a:rPr>
              <a:t>Dịch vụ thư điện tử cung cấp các chức năng </a:t>
            </a:r>
            <a:r>
              <a:rPr lang="en-US" sz="1800">
                <a:solidFill>
                  <a:schemeClr val="tx1"/>
                </a:solidFill>
                <a:ea typeface="Times New Roman" panose="02020603050405020304" pitchFamily="18" charset="0"/>
              </a:rPr>
              <a:t>đ</a:t>
            </a:r>
            <a:r>
              <a:rPr lang="vi-VN" sz="1800">
                <a:solidFill>
                  <a:schemeClr val="tx1"/>
                </a:solidFill>
                <a:ea typeface="Times New Roman" panose="02020603050405020304" pitchFamily="18" charset="0"/>
              </a:rPr>
              <a:t>ể soạn, gửi, nhận, chuyển tiếp, lưu trữ và quản lí thư điện tử cho người sử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P spid="6" grpId="0" animBg="1"/>
      <p:bldP spid="10" grpId="0" animBg="1"/>
      <p:bldP spid="7" grpId="0" animBg="1"/>
      <p:bldP spid="7"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txBox="1">
            <a:spLocks noGrp="1"/>
          </p:cNvSpPr>
          <p:nvPr>
            <p:ph type="ctrTitle" idx="4294967295"/>
          </p:nvPr>
        </p:nvSpPr>
        <p:spPr>
          <a:xfrm>
            <a:off x="903815" y="-95250"/>
            <a:ext cx="7772375" cy="90078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b="1">
                <a:latin typeface="+mj-lt"/>
              </a:rPr>
              <a:t>MỘT SỐ NHÀ CUNG CẤP THƯ ĐIỆN TỬ</a:t>
            </a:r>
            <a:endParaRPr sz="2800" b="1">
              <a:latin typeface="+mj-lt"/>
            </a:endParaRPr>
          </a:p>
        </p:txBody>
      </p:sp>
      <p:grpSp>
        <p:nvGrpSpPr>
          <p:cNvPr id="250" name="Google Shape;250;p18"/>
          <p:cNvGrpSpPr/>
          <p:nvPr/>
        </p:nvGrpSpPr>
        <p:grpSpPr>
          <a:xfrm>
            <a:off x="1592631" y="1069666"/>
            <a:ext cx="1909532" cy="1909527"/>
            <a:chOff x="6643075" y="3664250"/>
            <a:chExt cx="407950" cy="407975"/>
          </a:xfrm>
        </p:grpSpPr>
        <p:sp>
          <p:nvSpPr>
            <p:cNvPr id="251" name="Google Shape;251;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rot="-587471">
            <a:off x="1480628" y="3228160"/>
            <a:ext cx="785066" cy="785066"/>
            <a:chOff x="576250" y="4319400"/>
            <a:chExt cx="442075" cy="442050"/>
          </a:xfrm>
        </p:grpSpPr>
        <p:sp>
          <p:nvSpPr>
            <p:cNvPr id="254" name="Google Shape;254;p18"/>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p:nvPr/>
        </p:nvSpPr>
        <p:spPr>
          <a:xfrm>
            <a:off x="1135930" y="1510682"/>
            <a:ext cx="298471" cy="28499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rot="2697367">
            <a:off x="3102805" y="2969743"/>
            <a:ext cx="453095" cy="4326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461249" y="2722766"/>
            <a:ext cx="181476" cy="17335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rot="1280326">
            <a:off x="929130" y="2370325"/>
            <a:ext cx="181458" cy="17332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accent4"/>
            </a:solidFill>
            <a:prstDash val="solid"/>
            <a:round/>
            <a:headEnd type="none" w="sm" len="sm"/>
            <a:tailEnd type="none" w="sm" len="sm"/>
          </a:ln>
          <a:effectLst>
            <a:outerShdw blurRad="42863" dist="9525"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730" y="2896924"/>
            <a:ext cx="4132309" cy="21132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31" y="666343"/>
            <a:ext cx="3902737" cy="209906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60082"/>
            <a:ext cx="4104432" cy="2111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9"/>
          <p:cNvSpPr txBox="1">
            <a:spLocks noGrp="1"/>
          </p:cNvSpPr>
          <p:nvPr>
            <p:ph type="title"/>
          </p:nvPr>
        </p:nvSpPr>
        <p:spPr>
          <a:xfrm>
            <a:off x="527725" y="285750"/>
            <a:ext cx="7936150" cy="351300"/>
          </a:xfrm>
          <a:prstGeom prst="rect">
            <a:avLst/>
          </a:prstGeom>
        </p:spPr>
        <p:txBody>
          <a:bodyPr spcFirstLastPara="1" wrap="square" lIns="0" tIns="0" rIns="0" bIns="0" anchor="ctr" anchorCtr="0">
            <a:noAutofit/>
          </a:bodyPr>
          <a:lstStyle/>
          <a:p>
            <a:pPr lvl="0" algn="ctr">
              <a:lnSpc>
                <a:spcPct val="150000"/>
              </a:lnSpc>
            </a:pPr>
            <a:r>
              <a:rPr lang="en-US" sz="1800" b="1">
                <a:latin typeface="+mn-lt"/>
                <a:ea typeface="VNI-Times"/>
                <a:cs typeface="Times New Roman" panose="02020603050405020304" pitchFamily="18" charset="0"/>
              </a:rPr>
              <a:t>Câu hỏi: </a:t>
            </a:r>
            <a:r>
              <a:rPr lang="vi-VN" sz="1800">
                <a:latin typeface="+mn-lt"/>
                <a:ea typeface="VNI-Times"/>
                <a:cs typeface="Times New Roman" panose="02020603050405020304" pitchFamily="18" charset="0"/>
              </a:rPr>
              <a:t>Xem hình 3.9 trang 33 phân tích cú pháp </a:t>
            </a:r>
            <a:br>
              <a:rPr lang="en-US" sz="1800">
                <a:latin typeface="+mn-lt"/>
                <a:ea typeface="VNI-Times"/>
                <a:cs typeface="Times New Roman" panose="02020603050405020304" pitchFamily="18" charset="0"/>
              </a:rPr>
            </a:br>
            <a:r>
              <a:rPr lang="vi-VN" sz="1800">
                <a:latin typeface="+mn-lt"/>
                <a:ea typeface="VNI-Times"/>
                <a:cs typeface="Times New Roman" panose="02020603050405020304" pitchFamily="18" charset="0"/>
              </a:rPr>
              <a:t>của địa chỉ thư và giải thích</a:t>
            </a:r>
            <a:r>
              <a:rPr lang="en-US" sz="1800">
                <a:latin typeface="+mn-lt"/>
                <a:ea typeface="VNI-Times"/>
                <a:cs typeface="Times New Roman" panose="02020603050405020304" pitchFamily="18" charset="0"/>
              </a:rPr>
              <a:t>?</a:t>
            </a:r>
            <a:endParaRPr sz="1800">
              <a:latin typeface="+mn-lt"/>
            </a:endParaRPr>
          </a:p>
        </p:txBody>
      </p:sp>
      <p:sp>
        <p:nvSpPr>
          <p:cNvPr id="270" name="Google Shape;270;p19"/>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45" y="895350"/>
            <a:ext cx="6042391" cy="2165566"/>
          </a:xfrm>
          <a:prstGeom prst="rect">
            <a:avLst/>
          </a:prstGeom>
        </p:spPr>
      </p:pic>
      <p:sp>
        <p:nvSpPr>
          <p:cNvPr id="5" name="Rectangle 4"/>
          <p:cNvSpPr/>
          <p:nvPr/>
        </p:nvSpPr>
        <p:spPr>
          <a:xfrm>
            <a:off x="762000" y="3070722"/>
            <a:ext cx="7467600" cy="1846659"/>
          </a:xfrm>
          <a:prstGeom prst="rect">
            <a:avLst/>
          </a:prstGeom>
        </p:spPr>
        <p:txBody>
          <a:bodyPr wrap="square">
            <a:spAutoFit/>
          </a:bodyPr>
          <a:lstStyle/>
          <a:p>
            <a:pPr algn="ctr">
              <a:lnSpc>
                <a:spcPct val="150000"/>
              </a:lnSpc>
              <a:spcBef>
                <a:spcPts val="600"/>
              </a:spcBef>
            </a:pPr>
            <a:r>
              <a:rPr lang="pt-BR" sz="1800" b="1">
                <a:solidFill>
                  <a:srgbClr val="FFFF00"/>
                </a:solidFill>
                <a:latin typeface="+mj-lt"/>
                <a:ea typeface="Calibri" panose="020F0502020204030204" pitchFamily="34" charset="0"/>
              </a:rPr>
              <a:t>&lt;tên đăng nhập&gt;@&lt;địa chỉ máy chủ thư điện tử&gt;</a:t>
            </a:r>
          </a:p>
          <a:p>
            <a:pPr marL="285750" indent="-285750" algn="just">
              <a:lnSpc>
                <a:spcPct val="150000"/>
              </a:lnSpc>
              <a:spcBef>
                <a:spcPts val="600"/>
              </a:spcBef>
              <a:buFont typeface="Wingdings" pitchFamily="2" charset="2"/>
              <a:buChar char="Ø"/>
            </a:pPr>
            <a:r>
              <a:rPr lang="vi-VN" sz="1600" b="1">
                <a:solidFill>
                  <a:srgbClr val="FFFF00"/>
                </a:solidFill>
                <a:latin typeface="+mn-lt"/>
                <a:ea typeface="Calibri" panose="020F0502020204030204" pitchFamily="34" charset="0"/>
              </a:rPr>
              <a:t>Tên đăng nhập: </a:t>
            </a:r>
            <a:r>
              <a:rPr lang="vi-VN" sz="1600">
                <a:solidFill>
                  <a:srgbClr val="FFFF00"/>
                </a:solidFill>
                <a:latin typeface="+mn-lt"/>
                <a:ea typeface="Calibri" panose="020F0502020204030204" pitchFamily="34" charset="0"/>
              </a:rPr>
              <a:t>Do người sử dụng tự chọn khi đăng kí tài khoản thư điện tử</a:t>
            </a:r>
          </a:p>
          <a:p>
            <a:pPr marL="285750" indent="-285750" algn="just">
              <a:lnSpc>
                <a:spcPct val="150000"/>
              </a:lnSpc>
              <a:spcBef>
                <a:spcPts val="600"/>
              </a:spcBef>
              <a:buFont typeface="Wingdings" pitchFamily="2" charset="2"/>
              <a:buChar char="Ø"/>
            </a:pPr>
            <a:r>
              <a:rPr lang="vi-VN" sz="1600" b="1">
                <a:solidFill>
                  <a:srgbClr val="FFFF00"/>
                </a:solidFill>
                <a:latin typeface="+mn-lt"/>
                <a:ea typeface="Calibri" panose="020F0502020204030204" pitchFamily="34" charset="0"/>
              </a:rPr>
              <a:t>Địa chỉ máy chủ thư điện tử: </a:t>
            </a:r>
            <a:r>
              <a:rPr lang="vi-VN" sz="1600">
                <a:solidFill>
                  <a:srgbClr val="FFFF00"/>
                </a:solidFill>
                <a:latin typeface="+mn-lt"/>
                <a:ea typeface="Calibri" panose="020F0502020204030204" pitchFamily="34" charset="0"/>
              </a:rPr>
              <a:t>Do nhà cung cấp dịch vụ quy định</a:t>
            </a:r>
          </a:p>
          <a:p>
            <a:pPr marL="285750" indent="-285750" algn="just">
              <a:lnSpc>
                <a:spcPct val="150000"/>
              </a:lnSpc>
              <a:spcBef>
                <a:spcPts val="600"/>
              </a:spcBef>
              <a:buFont typeface="Wingdings" pitchFamily="2" charset="2"/>
              <a:buChar char="Ø"/>
            </a:pPr>
            <a:r>
              <a:rPr lang="vi-VN" sz="1600" b="1">
                <a:solidFill>
                  <a:srgbClr val="FFFF00"/>
                </a:solidFill>
                <a:latin typeface="+mn-lt"/>
                <a:ea typeface="Calibri" panose="020F0502020204030204" pitchFamily="34" charset="0"/>
              </a:rPr>
              <a:t>Mật khẩu: </a:t>
            </a:r>
            <a:r>
              <a:rPr lang="vi-VN" sz="1600">
                <a:solidFill>
                  <a:srgbClr val="FFFF00"/>
                </a:solidFill>
                <a:latin typeface="+mn-lt"/>
                <a:ea typeface="Calibri" panose="020F0502020204030204" pitchFamily="34" charset="0"/>
              </a:rPr>
              <a:t>Do người sử dụng tự chọn khi đăng kí.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wipe(down)">
                                      <p:cBhvr>
                                        <p:cTn id="7" dur="5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131600" y="209550"/>
            <a:ext cx="6728400" cy="35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solidFill>
                  <a:srgbClr val="FFFF00"/>
                </a:solidFill>
                <a:latin typeface="+mj-lt"/>
              </a:rPr>
              <a:t>KẾT LUẬN</a:t>
            </a:r>
            <a:endParaRPr b="1">
              <a:solidFill>
                <a:srgbClr val="FFFF00"/>
              </a:solidFill>
              <a:latin typeface="+mj-lt"/>
            </a:endParaRPr>
          </a:p>
        </p:txBody>
      </p:sp>
      <p:sp>
        <p:nvSpPr>
          <p:cNvPr id="279" name="Google Shape;279;p2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 name="Rounded Rectangle 4"/>
          <p:cNvSpPr/>
          <p:nvPr/>
        </p:nvSpPr>
        <p:spPr>
          <a:xfrm>
            <a:off x="799712" y="807487"/>
            <a:ext cx="7379736" cy="6096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ea typeface="Times New Roman" panose="02020603050405020304" pitchFamily="18" charset="0"/>
              </a:rPr>
              <a:t>Thư điện tử </a:t>
            </a:r>
            <a:r>
              <a:rPr lang="vi-VN" sz="1800">
                <a:ea typeface="Times New Roman" panose="02020603050405020304" pitchFamily="18" charset="0"/>
              </a:rPr>
              <a:t>là thư được gửi và nhận bằng phương tiện điện tử</a:t>
            </a:r>
            <a:endParaRPr lang="en-US" sz="1800"/>
          </a:p>
        </p:txBody>
      </p:sp>
      <p:sp>
        <p:nvSpPr>
          <p:cNvPr id="11" name="Rounded Rectangle 10"/>
          <p:cNvSpPr/>
          <p:nvPr/>
        </p:nvSpPr>
        <p:spPr>
          <a:xfrm>
            <a:off x="790380" y="1581150"/>
            <a:ext cx="7389067" cy="9144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t>Khi đăng kí tài khoản thư điện tử, người ta sử dụng một hộp thư điện tử cùng địa chỉ thư và mật khẩu.</a:t>
            </a:r>
          </a:p>
        </p:txBody>
      </p:sp>
      <p:sp>
        <p:nvSpPr>
          <p:cNvPr id="12" name="Rounded Rectangle 11"/>
          <p:cNvSpPr/>
          <p:nvPr/>
        </p:nvSpPr>
        <p:spPr>
          <a:xfrm>
            <a:off x="790379" y="2677108"/>
            <a:ext cx="7389068" cy="1037642"/>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rgbClr val="002060"/>
                </a:solidFill>
              </a:rPr>
              <a:t>Địa chỉ thư điện tử có dạng: </a:t>
            </a:r>
          </a:p>
          <a:p>
            <a:pPr>
              <a:lnSpc>
                <a:spcPct val="150000"/>
              </a:lnSpc>
            </a:pPr>
            <a:r>
              <a:rPr lang="pt-BR" sz="1800">
                <a:solidFill>
                  <a:srgbClr val="FF0000"/>
                </a:solidFill>
                <a:ea typeface="Calibri" panose="020F0502020204030204" pitchFamily="34" charset="0"/>
              </a:rPr>
              <a:t>&lt;tên đăng nhập&gt;@&lt;địa chỉ máy chủ thư điện tử&gt;</a:t>
            </a:r>
          </a:p>
        </p:txBody>
      </p:sp>
      <p:sp>
        <p:nvSpPr>
          <p:cNvPr id="13" name="Rounded Rectangle 12"/>
          <p:cNvSpPr/>
          <p:nvPr/>
        </p:nvSpPr>
        <p:spPr>
          <a:xfrm>
            <a:off x="790379" y="3867150"/>
            <a:ext cx="7389069" cy="990600"/>
          </a:xfrm>
          <a:prstGeom prst="round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002060"/>
                </a:solidFill>
                <a:ea typeface="Times New Roman" panose="02020603050405020304" pitchFamily="18" charset="0"/>
              </a:rPr>
              <a:t>Dịch vụ thư điện tử cung cấp các chức năng </a:t>
            </a:r>
            <a:r>
              <a:rPr lang="en-US" sz="1800">
                <a:solidFill>
                  <a:srgbClr val="002060"/>
                </a:solidFill>
                <a:ea typeface="Times New Roman" panose="02020603050405020304" pitchFamily="18" charset="0"/>
              </a:rPr>
              <a:t>đ</a:t>
            </a:r>
            <a:r>
              <a:rPr lang="vi-VN" sz="1800">
                <a:solidFill>
                  <a:srgbClr val="002060"/>
                </a:solidFill>
                <a:ea typeface="Times New Roman" panose="02020603050405020304" pitchFamily="18" charset="0"/>
              </a:rPr>
              <a:t>ể soạn, gửi, nhận, chuyển tiếp, lưu trữ và quản lí thư điện tử cho người sử dụng</a:t>
            </a:r>
            <a:r>
              <a:rPr lang="en-US" sz="1800">
                <a:solidFill>
                  <a:srgbClr val="002060"/>
                </a:solidFill>
                <a:ea typeface="Times New Roman" panose="02020603050405020304" pitchFamily="18" charset="0"/>
              </a:rPr>
              <a:t>.</a:t>
            </a:r>
            <a:endParaRPr lang="en-US" sz="18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arn(inVertical)">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P spid="5" grpId="0" animBg="1"/>
      <p:bldP spid="11" grpId="0" animBg="1"/>
      <p:bldP spid="12" grpId="0" animBg="1"/>
      <p:bldP spid="13" grpId="0" animBg="1"/>
    </p:bldLst>
  </p:timing>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1601</Words>
  <Application>Microsoft Office PowerPoint</Application>
  <PresentationFormat>On-screen Show (16:9)</PresentationFormat>
  <Paragraphs>131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Inria Sans</vt:lpstr>
      <vt:lpstr>Saira Semi Condensed</vt:lpstr>
      <vt:lpstr>Times New Roman</vt:lpstr>
      <vt:lpstr>Titillium Web</vt:lpstr>
      <vt:lpstr>Wingdings</vt:lpstr>
      <vt:lpstr>Gurney template</vt:lpstr>
      <vt:lpstr>BÀI 8: THƯ ĐIỆN TỬ</vt:lpstr>
      <vt:lpstr>CHÀO MỪNG CÁC EM ĐẾN VỚI TIẾT HỌC HÔM NAY!</vt:lpstr>
      <vt:lpstr>KHỞI ĐỘNG</vt:lpstr>
      <vt:lpstr>1. Thư điện tử. Tài khoản thư điện tử </vt:lpstr>
      <vt:lpstr>PowerPoint Presentation</vt:lpstr>
      <vt:lpstr>PowerPoint Presentation</vt:lpstr>
      <vt:lpstr>MỘT SỐ NHÀ CUNG CẤP THƯ ĐIỆN TỬ</vt:lpstr>
      <vt:lpstr>Câu hỏi: Xem hình 3.9 trang 33 phân tích cú pháp  của địa chỉ thư và giải thích?</vt:lpstr>
      <vt:lpstr>KẾT LUẬN</vt:lpstr>
      <vt:lpstr>LƯU Ý</vt:lpstr>
      <vt:lpstr>BÀI TẬP NHANH</vt:lpstr>
      <vt:lpstr>PowerPoint Presentation</vt:lpstr>
      <vt:lpstr>2. Ưu điểm và nhược điểm của dịch vụ thư điện tử</vt:lpstr>
      <vt:lpstr>2. Ưu điểm và nhược điểm của dịch vụ thư điện tử</vt:lpstr>
      <vt:lpstr>Em hãy nêu ưu điểm và hạn chế của dịch vụ thư truyền thống. Các điểm đó đã thay đổi như thế nào từ khi ta sử dụng thư điện tử?</vt:lpstr>
      <vt:lpstr>PowerPoint Presentation</vt:lpstr>
      <vt:lpstr>PowerPoint Presentation</vt:lpstr>
      <vt:lpstr>PowerPoint Presentation</vt:lpstr>
      <vt:lpstr>c. Soạn thư mới và gửi thư</vt:lpstr>
      <vt:lpstr>LUYỆN TẬP</vt:lpstr>
      <vt:lpstr>LUYỆN TẬP</vt:lpstr>
      <vt:lpstr>LUYỆN TẬP</vt:lpstr>
      <vt:lpstr>PowerPoint Presentation</vt:lpstr>
      <vt:lpstr>HƯỚNG DẪN VỀ NHÀ</vt:lpstr>
      <vt:lpstr>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Nguyễn Ngọc Thúy</cp:lastModifiedBy>
  <cp:revision>19</cp:revision>
  <dcterms:modified xsi:type="dcterms:W3CDTF">2023-11-24T03:22:12Z</dcterms:modified>
</cp:coreProperties>
</file>