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39" r:id="rId2"/>
    <p:sldId id="367" r:id="rId3"/>
    <p:sldId id="369" r:id="rId4"/>
    <p:sldId id="371" r:id="rId5"/>
    <p:sldId id="370" r:id="rId6"/>
    <p:sldId id="372" r:id="rId7"/>
    <p:sldId id="400" r:id="rId8"/>
    <p:sldId id="373" r:id="rId9"/>
    <p:sldId id="401" r:id="rId10"/>
    <p:sldId id="382" r:id="rId11"/>
    <p:sldId id="374" r:id="rId12"/>
    <p:sldId id="392" r:id="rId13"/>
    <p:sldId id="394" r:id="rId14"/>
    <p:sldId id="380" r:id="rId15"/>
    <p:sldId id="376" r:id="rId16"/>
    <p:sldId id="3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>
        <p:guide orient="horz" pos="20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861" y="839898"/>
            <a:ext cx="103773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38100">
                  <a:solidFill>
                    <a:srgbClr val="00B0F0"/>
                  </a:solidFill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VNI-Avo" pitchFamily="2" charset="0"/>
              </a:rPr>
              <a:t>NGHEÄ THUAÄT HIEÄN ĐAÏI VIỆT NAM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55" y="1480185"/>
            <a:ext cx="1656080" cy="1656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8955" y="2446020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5: Nét đẹp trong tranh lụa của </a:t>
            </a:r>
            <a:b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họa sĩ Nguyễn Phan Chánh  </a:t>
            </a: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38100">
                <a:solidFill>
                  <a:srgbClr val="00B0F0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59680" y="6148070"/>
            <a:ext cx="2885440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THỜI LƯỢNG: 2 TIẾT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3" grpId="0"/>
      <p:bldP spid="3" grpId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4205" y="1057910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blipFill rotWithShape="0">
            <a:blip r:embed="rId4"/>
          </a:blipFill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60" y="1737360"/>
            <a:ext cx="7059930" cy="4158615"/>
          </a:xfrm>
          <a:prstGeom prst="flowChartAlternateProcess">
            <a:avLst/>
          </a:prstGeom>
          <a:ln w="76200">
            <a:solidFill>
              <a:srgbClr val="FF9933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80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65580" y="1054100"/>
            <a:ext cx="9796780" cy="94805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>
                <a:solidFill>
                  <a:schemeClr val="accent4"/>
                </a:solidFill>
              </a:rPr>
              <a:t>Lựa chọn bức trang lụa của họa sĩ Nguyễn Phan Chánh </a:t>
            </a:r>
            <a:br>
              <a:rPr lang="en-US" sz="2800">
                <a:solidFill>
                  <a:schemeClr val="accent4"/>
                </a:solidFill>
              </a:rPr>
            </a:br>
            <a:r>
              <a:rPr lang="en-US" sz="2800">
                <a:solidFill>
                  <a:schemeClr val="accent4"/>
                </a:solidFill>
              </a:rPr>
              <a:t>mà em thích để mô phỏng và thực hiện theo hướng dẫn 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810895" y="160655"/>
            <a:ext cx="11270615" cy="777875"/>
          </a:xfrm>
          <a:prstGeom prst="wedgeRectCallout">
            <a:avLst>
              <a:gd name="adj1" fmla="val -52991"/>
              <a:gd name="adj2" fmla="val 163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30000" contrast="36000"/>
          </a:blip>
          <a:stretch>
            <a:fillRect/>
          </a:stretch>
        </p:blipFill>
        <p:spPr>
          <a:xfrm>
            <a:off x="460375" y="3173095"/>
            <a:ext cx="5198745" cy="367347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sp>
        <p:nvSpPr>
          <p:cNvPr id="4" name="Wave 3"/>
          <p:cNvSpPr/>
          <p:nvPr/>
        </p:nvSpPr>
        <p:spPr>
          <a:xfrm>
            <a:off x="3373120" y="2127250"/>
            <a:ext cx="5446395" cy="892175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Một số kĩ thuật vẽ màu nước cơ bản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12000" contrast="-6000"/>
          </a:blip>
          <a:stretch>
            <a:fillRect/>
          </a:stretch>
        </p:blipFill>
        <p:spPr>
          <a:xfrm>
            <a:off x="6425565" y="3144520"/>
            <a:ext cx="5290185" cy="36785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800735" y="160655"/>
            <a:ext cx="11270615" cy="777875"/>
          </a:xfrm>
          <a:prstGeom prst="wedgeRectCallout">
            <a:avLst>
              <a:gd name="adj1" fmla="val -52991"/>
              <a:gd name="adj2" fmla="val 163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63751" y="1671320"/>
            <a:ext cx="9211733" cy="10826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Wave 6"/>
          <p:cNvSpPr/>
          <p:nvPr/>
        </p:nvSpPr>
        <p:spPr>
          <a:xfrm>
            <a:off x="3180080" y="970915"/>
            <a:ext cx="5446395" cy="892175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Một số kĩ thuật vẽ màu nước cơ bản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1955165"/>
            <a:ext cx="5470525" cy="4368800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080" y="1955165"/>
            <a:ext cx="5970270" cy="43008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4295" y="918845"/>
            <a:ext cx="4487545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chemeClr val="accent4"/>
                </a:solidFill>
              </a:rPr>
              <a:t>Sản phẩm của học sinh. 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864235" y="55880"/>
            <a:ext cx="11270615" cy="777875"/>
          </a:xfrm>
          <a:prstGeom prst="wedgeRectCallout">
            <a:avLst>
              <a:gd name="adj1" fmla="val -53172"/>
              <a:gd name="adj2" fmla="val 33265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656080"/>
            <a:ext cx="3658235" cy="513905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065" y="1182370"/>
            <a:ext cx="5276850" cy="397002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7" name="Left Arrow Callout 6"/>
          <p:cNvSpPr/>
          <p:nvPr/>
        </p:nvSpPr>
        <p:spPr>
          <a:xfrm>
            <a:off x="3662045" y="2161540"/>
            <a:ext cx="2330450" cy="4128135"/>
          </a:xfrm>
          <a:prstGeom prst="left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Phan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Chánh,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Người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bán óc,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1929, lụa,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88cm x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65,5cm</a:t>
            </a: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6901180" y="5045710"/>
            <a:ext cx="4452620" cy="1651635"/>
          </a:xfrm>
          <a:prstGeom prst="up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Tiến Phúc (Hưng Yên),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thợ khâu, màu nước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1656080"/>
            <a:ext cx="3656965" cy="51390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sp>
        <p:nvSpPr>
          <p:cNvPr id="10" name="Left Arrow Callout 9"/>
          <p:cNvSpPr/>
          <p:nvPr/>
        </p:nvSpPr>
        <p:spPr>
          <a:xfrm>
            <a:off x="3611245" y="2161540"/>
            <a:ext cx="2411730" cy="4125595"/>
          </a:xfrm>
          <a:prstGeom prst="lef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Tiến 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(Hải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Dương),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Rửa rau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cầu ao,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nước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8" grpId="0" bldLvl="0" animBg="1"/>
      <p:bldP spid="8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66370" y="-160655"/>
            <a:ext cx="1560195" cy="1560195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96975" y="189865"/>
            <a:ext cx="10385425" cy="859155"/>
          </a:xfrm>
          <a:prstGeom prst="cloudCallout">
            <a:avLst>
              <a:gd name="adj1" fmla="val -53479"/>
              <a:gd name="adj2" fmla="val 5379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346710" y="670560"/>
            <a:ext cx="11499215" cy="6268720"/>
          </a:xfrm>
          <a:prstGeom prst="horizontalScroll">
            <a:avLst/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Nêu cảm nhận và phân tích về: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Bài vẽ em yêu thích.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Màu sắc đậm nhạt trong bài vẽ.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Cách thể hiện trong bài vẽ so với tranh họa sĩ.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Kĩ thuật sử dụng chất liệu.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Ý tưởng điều chỉnh để bài vẽ hoàn thiện hơn.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Chia sẻ về một số tác phẩm tranh lụa của họa sĩ</a:t>
            </a:r>
          </a:p>
          <a:p>
            <a:pPr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Việt Nam mà em biết .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365" y="1733550"/>
            <a:ext cx="1560195" cy="1560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831215" y="81280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về tranh lụa hiện đại Việt Nam.</a:t>
            </a:r>
            <a:endParaRPr lang="en-US" sz="36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8700"/>
            <a:ext cx="5924550" cy="411543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180" y="2705100"/>
            <a:ext cx="5972175" cy="390080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Up Arrow Callout 5"/>
          <p:cNvSpPr/>
          <p:nvPr/>
        </p:nvSpPr>
        <p:spPr>
          <a:xfrm>
            <a:off x="0" y="5144135"/>
            <a:ext cx="5820410" cy="1442085"/>
          </a:xfrm>
          <a:prstGeom prst="up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Vũ Giáng Hương, Hợp tác xã đánh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cá về, 1969, lụa  </a:t>
            </a:r>
          </a:p>
        </p:txBody>
      </p:sp>
      <p:sp>
        <p:nvSpPr>
          <p:cNvPr id="7" name="Down Arrow Callout 6"/>
          <p:cNvSpPr/>
          <p:nvPr/>
        </p:nvSpPr>
        <p:spPr>
          <a:xfrm>
            <a:off x="6256020" y="1302385"/>
            <a:ext cx="5842635" cy="1409700"/>
          </a:xfrm>
          <a:prstGeom prst="down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Lê Thị Kim Bạch, Tổ quốc gọi, lụa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635" y="160655"/>
            <a:ext cx="12191365" cy="7667625"/>
          </a:xfrm>
          <a:prstGeom prst="horizontalScroll">
            <a:avLst/>
          </a:prstGeom>
          <a:blipFill rotWithShape="0">
            <a:blip r:embed="rId3"/>
          </a:blip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892175" y="81915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về tranh lụa hiện đại Việt Nam.</a:t>
            </a:r>
            <a:endParaRPr lang="en-US" sz="36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05" y="1426845"/>
            <a:ext cx="10996295" cy="5138420"/>
          </a:xfrm>
          <a:prstGeom prst="foldedCorner">
            <a:avLst/>
          </a:prstGeom>
          <a:ln w="38100">
            <a:solidFill>
              <a:srgbClr val="FF9933"/>
            </a:solidFill>
            <a:prstDash val="sysDash"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218440"/>
            <a:ext cx="1178560" cy="1178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12000" contrast="72000"/>
          </a:blip>
          <a:stretch>
            <a:fillRect/>
          </a:stretch>
        </p:blipFill>
        <p:spPr>
          <a:xfrm>
            <a:off x="155575" y="817245"/>
            <a:ext cx="11925300" cy="5756275"/>
          </a:xfrm>
          <a:prstGeom prst="foldedCorner">
            <a:avLst/>
          </a:prstGeom>
        </p:spPr>
      </p:pic>
      <p:sp>
        <p:nvSpPr>
          <p:cNvPr id="7" name="Title 1"/>
          <p:cNvSpPr>
            <a:spLocks noGrp="1"/>
          </p:cNvSpPr>
          <p:nvPr/>
        </p:nvSpPr>
        <p:spPr>
          <a:xfrm>
            <a:off x="893445" y="103505"/>
            <a:ext cx="3517900" cy="65659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YÊU CẦU CẦN ĐẠT </a:t>
            </a:r>
          </a:p>
        </p:txBody>
      </p:sp>
      <p:sp>
        <p:nvSpPr>
          <p:cNvPr id="8" name="Title 5"/>
          <p:cNvSpPr/>
          <p:nvPr/>
        </p:nvSpPr>
        <p:spPr>
          <a:xfrm>
            <a:off x="1183640" y="3382010"/>
            <a:ext cx="8566785" cy="108267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0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2400">
                <a:solidFill>
                  <a:schemeClr val="tx1"/>
                </a:solidFill>
              </a:rPr>
              <a:t>- Sử dụng cách vẽ màu nước để mô phỏng được bức tranh theo phong cách của họa sĩ Nguyễn Phan Chánh.</a:t>
            </a: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962660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76700" y="226695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656080" y="111823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  <a:blipFill>
            <a:blip r:embed="rId4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71" y="33034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2085354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343025" y="2190115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  <a:blipFill>
            <a:blip r:embed="rId5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mô phỏng tranh lụa bằng màu nước.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6" y="3331859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453772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4990" y="3475990"/>
            <a:ext cx="8691245" cy="1000125"/>
          </a:xfrm>
          <a:prstGeom prst="wedgeRectCallout">
            <a:avLst>
              <a:gd name="adj1" fmla="val -56220"/>
              <a:gd name="adj2" fmla="val 24174"/>
            </a:avLst>
          </a:prstGeom>
          <a:blipFill>
            <a:blip r:embed="rId6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49775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  <a:blipFill>
            <a:blip r:embed="rId7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824990" y="5746115"/>
            <a:ext cx="1014222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  <a:blipFill>
            <a:blip r:embed="rId8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về tranh lụa hiện đại Việt Nam.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1" y="5514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bldLvl="0" animBg="1"/>
      <p:bldP spid="3" grpId="1" animBg="1"/>
      <p:bldP spid="22" grpId="0" bldLvl="0" animBg="1"/>
      <p:bldP spid="22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28040" y="972820"/>
            <a:ext cx="6132830" cy="5173345"/>
          </a:xfrm>
          <a:prstGeom prst="cloudCallout">
            <a:avLst>
              <a:gd name="adj1" fmla="val -52900"/>
              <a:gd name="adj2" fmla="val -54258"/>
            </a:avLst>
          </a:prstGeom>
          <a:blipFill>
            <a:blip r:embed="rId2"/>
          </a:blip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sát và đọc thông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tin để tìm hiểu vài nét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khái quát về tác phẩm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và tác giả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Phan Chánh.</a:t>
            </a:r>
            <a:endParaRPr kumimoji="0" lang="en-US" altLang="zh-CN" sz="2800" b="0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90" y="-144780"/>
            <a:ext cx="976630" cy="9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35" y="1033780"/>
            <a:ext cx="4531995" cy="567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5646420"/>
            <a:ext cx="1118870" cy="1118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45" y="5646420"/>
            <a:ext cx="1118870" cy="1118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20" y="5636895"/>
            <a:ext cx="1067435" cy="106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1231900" y="223520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contrast="42000"/>
          </a:blip>
          <a:stretch>
            <a:fillRect/>
          </a:stretch>
        </p:blipFill>
        <p:spPr>
          <a:xfrm>
            <a:off x="246380" y="1137920"/>
            <a:ext cx="4109720" cy="556196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6176010" y="1171575"/>
            <a:ext cx="4375150" cy="545909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Left Arrow Callout 5"/>
          <p:cNvSpPr/>
          <p:nvPr/>
        </p:nvSpPr>
        <p:spPr>
          <a:xfrm>
            <a:off x="4101465" y="2538095"/>
            <a:ext cx="1731645" cy="2734310"/>
          </a:xfrm>
          <a:prstGeom prst="lef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Phan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Chánh,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Người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bán óc,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1929, lụa,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88cm x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65,5cm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Left Arrow Callout 7"/>
          <p:cNvSpPr/>
          <p:nvPr/>
        </p:nvSpPr>
        <p:spPr>
          <a:xfrm>
            <a:off x="10285095" y="2537460"/>
            <a:ext cx="1774190" cy="2680335"/>
          </a:xfrm>
          <a:prstGeom prst="lef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2000" b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Phan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Chánh,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Rửa rau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cầu ao,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1929, lụa.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95" y="-73025"/>
            <a:ext cx="976630" cy="9766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7114"/>
              <a:gd name="adj2" fmla="val 28429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24180" y="1229360"/>
            <a:ext cx="11380470" cy="5406390"/>
          </a:xfrm>
          <a:prstGeom prst="wedgeRoundRectCallout">
            <a:avLst>
              <a:gd name="adj1" fmla="val -49263"/>
              <a:gd name="adj2" fmla="val -58762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contrast="42000"/>
          </a:blip>
          <a:stretch>
            <a:fillRect/>
          </a:stretch>
        </p:blipFill>
        <p:spPr>
          <a:xfrm>
            <a:off x="953135" y="1647825"/>
            <a:ext cx="10322560" cy="4570095"/>
          </a:xfrm>
          <a:prstGeom prst="foldedCorner">
            <a:avLst/>
          </a:prstGeom>
          <a:ln w="3810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2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167005" y="-222250"/>
            <a:ext cx="1065530" cy="106553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>
            <a:lum bright="18000" contrast="30000"/>
          </a:blip>
          <a:stretch>
            <a:fillRect/>
          </a:stretch>
        </p:blipFill>
        <p:spPr>
          <a:xfrm>
            <a:off x="97155" y="980440"/>
            <a:ext cx="5643880" cy="398145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contrast="42000"/>
          </a:blip>
          <a:stretch>
            <a:fillRect/>
          </a:stretch>
        </p:blipFill>
        <p:spPr>
          <a:xfrm>
            <a:off x="6176010" y="980440"/>
            <a:ext cx="5773420" cy="398145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sp>
        <p:nvSpPr>
          <p:cNvPr id="12" name="Up Arrow Callout 11"/>
          <p:cNvSpPr/>
          <p:nvPr/>
        </p:nvSpPr>
        <p:spPr>
          <a:xfrm>
            <a:off x="226060" y="4722495"/>
            <a:ext cx="5386070" cy="1987550"/>
          </a:xfrm>
          <a:prstGeom prst="upArrowCallout">
            <a:avLst/>
          </a:prstGeom>
          <a:ln w="38100"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 mẫu</a:t>
            </a: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Phan Chánh,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Chơi ô ăn quan, 1931, lụa, 62cm x 85cm</a:t>
            </a:r>
          </a:p>
        </p:txBody>
      </p:sp>
      <p:sp>
        <p:nvSpPr>
          <p:cNvPr id="13" name="Up Arrow Callout 12"/>
          <p:cNvSpPr/>
          <p:nvPr/>
        </p:nvSpPr>
        <p:spPr>
          <a:xfrm>
            <a:off x="6132830" y="4722495"/>
            <a:ext cx="5821680" cy="1987550"/>
          </a:xfrm>
          <a:prstGeom prst="upArrowCallout">
            <a:avLst/>
          </a:prstGeom>
          <a:ln w="38100"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B1: Vẽ phác để xác định hình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 chính của tranh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7175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952500"/>
            <a:ext cx="5757545" cy="432816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885" y="952500"/>
            <a:ext cx="5804535" cy="432816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sp>
        <p:nvSpPr>
          <p:cNvPr id="7" name="Up Arrow Callout 6"/>
          <p:cNvSpPr/>
          <p:nvPr/>
        </p:nvSpPr>
        <p:spPr>
          <a:xfrm>
            <a:off x="155575" y="4944110"/>
            <a:ext cx="5765800" cy="1823720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B2: Vẽ hình chi tiết trong tranh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bằng nét chì mờ.</a:t>
            </a:r>
          </a:p>
        </p:txBody>
      </p:sp>
      <p:sp>
        <p:nvSpPr>
          <p:cNvPr id="8" name="Up Arrow Callout 7"/>
          <p:cNvSpPr/>
          <p:nvPr/>
        </p:nvSpPr>
        <p:spPr>
          <a:xfrm>
            <a:off x="6192520" y="4972685"/>
            <a:ext cx="5803900" cy="179514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B3: Vẽ màu khai quát từ nhạt đến đậm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cho ảng hình trong tranh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2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96215" y="-232410"/>
            <a:ext cx="1183640" cy="11836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53365" y="951230"/>
            <a:ext cx="7402195" cy="5748020"/>
          </a:xfrm>
          <a:prstGeom prst="rect">
            <a:avLst/>
          </a:prstGeom>
          <a:ln w="76200">
            <a:solidFill>
              <a:srgbClr val="FF9933"/>
            </a:solidFill>
          </a:ln>
        </p:spPr>
      </p:pic>
      <p:sp>
        <p:nvSpPr>
          <p:cNvPr id="8" name="Left Arrow Callout 7"/>
          <p:cNvSpPr/>
          <p:nvPr/>
        </p:nvSpPr>
        <p:spPr>
          <a:xfrm>
            <a:off x="7655560" y="1765300"/>
            <a:ext cx="4129405" cy="4321175"/>
          </a:xfrm>
          <a:prstGeom prst="leftArrowCallout">
            <a:avLst/>
          </a:prstGeom>
          <a:ln w="5715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B4: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 chi tiết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hoàn thiện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bức tranh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</Words>
  <Application>Microsoft Office PowerPoint</Application>
  <PresentationFormat>Widescreen</PresentationFormat>
  <Paragraphs>92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SimSun</vt:lpstr>
      <vt:lpstr>Arial</vt:lpstr>
      <vt:lpstr>Calibri</vt:lpstr>
      <vt:lpstr>VNI-Avo</vt:lpstr>
      <vt:lpstr>Wingdings</vt:lpstr>
      <vt:lpstr>1_Gear Drives</vt:lpstr>
      <vt:lpstr>Bài 5: Nét đẹp trong tranh lụa của  họa sĩ Nguyễn Phan Chánh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bức trang lụa của họa sĩ Nguyễn Phan Chánh  mà em thích để mô phỏng và thực hiện theo hướng dẫn  </vt:lpstr>
      <vt:lpstr>PowerPoint Presentation</vt:lpstr>
      <vt:lpstr>Sản phẩm của học sinh. 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Admin</cp:lastModifiedBy>
  <cp:revision>64</cp:revision>
  <dcterms:created xsi:type="dcterms:W3CDTF">2023-05-10T06:45:00Z</dcterms:created>
  <dcterms:modified xsi:type="dcterms:W3CDTF">2023-10-27T23:58:52Z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B81DDFA704014DE582675593A64128A6</vt:lpwstr>
  </property>
  <property fmtid="{D5CDD505-2E9C-101B-9397-08002B2CF9AE}" pid="3" name="KSOProductBuildVer">
    <vt:lpwstr>1033-11.2.0.11537</vt:lpwstr>
  </property>
</Properties>
</file>