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4" r:id="rId1"/>
  </p:sldMasterIdLst>
  <p:notesMasterIdLst>
    <p:notesMasterId r:id="rId21"/>
  </p:notesMasterIdLst>
  <p:sldIdLst>
    <p:sldId id="256" r:id="rId2"/>
    <p:sldId id="285" r:id="rId3"/>
    <p:sldId id="258" r:id="rId4"/>
    <p:sldId id="257" r:id="rId5"/>
    <p:sldId id="260" r:id="rId6"/>
    <p:sldId id="307" r:id="rId7"/>
    <p:sldId id="264" r:id="rId8"/>
    <p:sldId id="308" r:id="rId9"/>
    <p:sldId id="309" r:id="rId10"/>
    <p:sldId id="315" r:id="rId11"/>
    <p:sldId id="266" r:id="rId12"/>
    <p:sldId id="265" r:id="rId13"/>
    <p:sldId id="310" r:id="rId14"/>
    <p:sldId id="272" r:id="rId15"/>
    <p:sldId id="274" r:id="rId16"/>
    <p:sldId id="277" r:id="rId17"/>
    <p:sldId id="270" r:id="rId18"/>
    <p:sldId id="275" r:id="rId19"/>
    <p:sldId id="263" r:id="rId2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Sue Ellen Francisco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4C9752-75CE-48E9-BA76-B773FC725C76}">
  <a:tblStyle styleId="{2C4C9752-75CE-48E9-BA76-B773FC725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8798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ea1c2ea9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ea1c2ea9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544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745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4eefd2b89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4eefd2b89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2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a4eefd2b89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a4eefd2b89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48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a4938850e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a4938850e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407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4eefd2b89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4eefd2b89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28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4eefd2b89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4eefd2b89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53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a508865d46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a508865d46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058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4eefd2b89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4eefd2b89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4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a508865d46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a508865d46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70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4eefd2b89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4eefd2b89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72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00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ea1c2ea9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ea1c2ea9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97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4eefd2b89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4eefd2b89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88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ea1c2ea9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ea1c2ea9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80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ea1c2ea9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ea1c2ea9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02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ea1c2ea9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ea1c2ea9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11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49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496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471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7200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7200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018150" y="34883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018150" y="39867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34284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34284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61368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1368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4838650" y="34883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4838650" y="39867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09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43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59189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59188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5329300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34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41113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1284000" y="3022988"/>
            <a:ext cx="65760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26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060750" y="3308188"/>
            <a:ext cx="28737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 idx="2"/>
          </p:nvPr>
        </p:nvSpPr>
        <p:spPr>
          <a:xfrm>
            <a:off x="1060750" y="2191663"/>
            <a:ext cx="28737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93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1847100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95875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5732244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5081050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1847100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195875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5732432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5081052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349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693064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693063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983125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548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2484450" y="3541650"/>
            <a:ext cx="4175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2484450" y="1113150"/>
            <a:ext cx="4175100" cy="25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96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3283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70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959189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959188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5329300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774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154400" y="3107550"/>
            <a:ext cx="2749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54525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24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693064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4693063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983125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724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455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290025" y="335196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290025" y="1518663"/>
            <a:ext cx="45639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357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1629450" y="539988"/>
            <a:ext cx="5885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1629450" y="1246015"/>
            <a:ext cx="5885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1629450" y="1996130"/>
            <a:ext cx="5885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1629450" y="2702157"/>
            <a:ext cx="5885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1629450" y="3452285"/>
            <a:ext cx="5885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1629450" y="4158312"/>
            <a:ext cx="5885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01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0203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845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3774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4768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8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651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26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SQca0Cvs_hE?feature=oembed" TargetMode="External"/><Relationship Id="rId6" Type="http://schemas.openxmlformats.org/officeDocument/2006/relationships/image" Target="../media/image21.jp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 rot="246953">
            <a:off x="3336859" y="227565"/>
            <a:ext cx="2409248" cy="62486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-855309">
            <a:off x="259534" y="501770"/>
            <a:ext cx="723683" cy="687738"/>
          </a:xfrm>
          <a:prstGeom prst="star5">
            <a:avLst>
              <a:gd name="adj" fmla="val 2455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9"/>
          <p:cNvGrpSpPr/>
          <p:nvPr/>
        </p:nvGrpSpPr>
        <p:grpSpPr>
          <a:xfrm>
            <a:off x="1804732" y="1194832"/>
            <a:ext cx="644373" cy="774466"/>
            <a:chOff x="417353" y="1110314"/>
            <a:chExt cx="644373" cy="77446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75" name="Google Shape;175;p29"/>
            <p:cNvSpPr/>
            <p:nvPr/>
          </p:nvSpPr>
          <p:spPr>
            <a:xfrm rot="7277163">
              <a:off x="715705" y="1056520"/>
              <a:ext cx="164641" cy="517388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 rot="5400000">
              <a:off x="593753" y="1229968"/>
              <a:ext cx="164700" cy="51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 rot="3514226">
              <a:off x="715660" y="1421009"/>
              <a:ext cx="164541" cy="517444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9"/>
          <p:cNvGrpSpPr/>
          <p:nvPr/>
        </p:nvGrpSpPr>
        <p:grpSpPr>
          <a:xfrm rot="10800000">
            <a:off x="6718394" y="2027483"/>
            <a:ext cx="644373" cy="774466"/>
            <a:chOff x="417353" y="1110314"/>
            <a:chExt cx="644373" cy="77446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9" name="Google Shape;179;p29"/>
            <p:cNvSpPr/>
            <p:nvPr/>
          </p:nvSpPr>
          <p:spPr>
            <a:xfrm rot="7277163">
              <a:off x="715705" y="1056520"/>
              <a:ext cx="164641" cy="517388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 rot="5400000">
              <a:off x="593753" y="1229968"/>
              <a:ext cx="164700" cy="51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 rot="3514226">
              <a:off x="715660" y="1421009"/>
              <a:ext cx="164541" cy="517444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25831" y="1268020"/>
            <a:ext cx="470867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</a:rPr>
              <a:t>BÀI 2: MÔ HÌNH NGÔI NHÀ 3D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4" y="1969360"/>
            <a:ext cx="3653420" cy="391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11" y="2423544"/>
            <a:ext cx="2678312" cy="267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4"/>
          <p:cNvGrpSpPr/>
          <p:nvPr/>
        </p:nvGrpSpPr>
        <p:grpSpPr>
          <a:xfrm>
            <a:off x="1060749" y="558800"/>
            <a:ext cx="7349665" cy="234523"/>
            <a:chOff x="2427292" y="692550"/>
            <a:chExt cx="9081184" cy="172500"/>
          </a:xfrm>
        </p:grpSpPr>
        <p:sp>
          <p:nvSpPr>
            <p:cNvPr id="271" name="Google Shape;271;p34"/>
            <p:cNvSpPr/>
            <p:nvPr/>
          </p:nvSpPr>
          <p:spPr>
            <a:xfrm>
              <a:off x="2427292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2653242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2825492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 rot="10800000">
              <a:off x="11335977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 rot="10800000">
              <a:off x="11163727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 rot="10800000">
              <a:off x="11024177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35258" y="433458"/>
            <a:ext cx="6702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/>
              <a:t>GỢI</a:t>
            </a:r>
            <a:r>
              <a:rPr lang="en-GB" sz="2800" b="1" dirty="0"/>
              <a:t> Ý 1 </a:t>
            </a:r>
            <a:r>
              <a:rPr lang="en-GB" sz="2800" b="1" dirty="0" err="1"/>
              <a:t>SỐ</a:t>
            </a:r>
            <a:r>
              <a:rPr lang="en-GB" sz="2800" b="1" dirty="0"/>
              <a:t> </a:t>
            </a:r>
            <a:r>
              <a:rPr lang="en-GB" sz="2800" b="1" dirty="0" err="1"/>
              <a:t>CÁCH</a:t>
            </a:r>
            <a:r>
              <a:rPr lang="en-GB" sz="2800" b="1" dirty="0"/>
              <a:t> </a:t>
            </a:r>
            <a:r>
              <a:rPr lang="en-GB" sz="2800" b="1" dirty="0" err="1"/>
              <a:t>LÀM</a:t>
            </a:r>
            <a:r>
              <a:rPr lang="en-GB" sz="2800" b="1" dirty="0"/>
              <a:t> </a:t>
            </a:r>
            <a:r>
              <a:rPr lang="en-GB" sz="2800" b="1" dirty="0" err="1"/>
              <a:t>NGÔI</a:t>
            </a:r>
            <a:r>
              <a:rPr lang="en-GB" sz="2800" b="1" dirty="0"/>
              <a:t> </a:t>
            </a:r>
            <a:r>
              <a:rPr lang="en-GB" sz="2800" b="1" dirty="0" err="1"/>
              <a:t>NHÀ</a:t>
            </a:r>
            <a:r>
              <a:rPr lang="en-GB" sz="2800" b="1" dirty="0"/>
              <a:t> 3D</a:t>
            </a:r>
            <a:r>
              <a:rPr lang="vi-VN" sz="2800" b="1" dirty="0"/>
              <a:t>:</a:t>
            </a:r>
            <a:endParaRPr lang="en-US" sz="28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50" y="0"/>
            <a:ext cx="1032588" cy="12851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" y="3653890"/>
            <a:ext cx="990021" cy="1380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1A412-8BD6-40E7-8436-E63C542CF4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29" t="39584" r="22951" b="37777"/>
          <a:stretch/>
        </p:blipFill>
        <p:spPr>
          <a:xfrm>
            <a:off x="6254043" y="1105035"/>
            <a:ext cx="2692203" cy="1891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28A7E-99D5-4B97-AB5B-47C06874A2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33" t="37639" r="7099" b="37639"/>
          <a:stretch/>
        </p:blipFill>
        <p:spPr>
          <a:xfrm>
            <a:off x="3107433" y="1099142"/>
            <a:ext cx="2929134" cy="1902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C4C75-2803-4669-996A-982234A070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531" t="38056" r="17284" b="43055"/>
          <a:stretch/>
        </p:blipFill>
        <p:spPr>
          <a:xfrm>
            <a:off x="197754" y="1092878"/>
            <a:ext cx="2632424" cy="18359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703C33-BE17-4ACB-B981-7FC21A450D52}"/>
              </a:ext>
            </a:extLst>
          </p:cNvPr>
          <p:cNvSpPr/>
          <p:nvPr/>
        </p:nvSpPr>
        <p:spPr>
          <a:xfrm>
            <a:off x="729059" y="3137602"/>
            <a:ext cx="8114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Link video</a:t>
            </a:r>
            <a:r>
              <a:rPr lang="vi-VN" sz="2000" b="1" dirty="0"/>
              <a:t>:</a:t>
            </a:r>
            <a:r>
              <a:rPr lang="en-GB" sz="2000" b="1" dirty="0"/>
              <a:t> </a:t>
            </a:r>
            <a:r>
              <a:rPr lang="vi-VN" sz="2000" b="1" dirty="0" err="1">
                <a:solidFill>
                  <a:srgbClr val="FF0000"/>
                </a:solidFill>
              </a:rPr>
              <a:t>https</a:t>
            </a:r>
            <a:r>
              <a:rPr lang="vi-VN" sz="2000" b="1" dirty="0">
                <a:solidFill>
                  <a:srgbClr val="FF0000"/>
                </a:solidFill>
              </a:rPr>
              <a:t>://</a:t>
            </a:r>
            <a:r>
              <a:rPr lang="vi-VN" sz="2000" b="1" dirty="0" err="1">
                <a:solidFill>
                  <a:srgbClr val="FF0000"/>
                </a:solidFill>
              </a:rPr>
              <a:t>www.youtube.com</a:t>
            </a:r>
            <a:r>
              <a:rPr lang="vi-VN" sz="2000" b="1" dirty="0">
                <a:solidFill>
                  <a:srgbClr val="FF0000"/>
                </a:solidFill>
              </a:rPr>
              <a:t>/</a:t>
            </a:r>
            <a:r>
              <a:rPr lang="vi-VN" sz="2000" b="1" dirty="0" err="1">
                <a:solidFill>
                  <a:srgbClr val="FF0000"/>
                </a:solidFill>
              </a:rPr>
              <a:t>watch?v</a:t>
            </a:r>
            <a:r>
              <a:rPr lang="vi-VN" sz="2000" b="1" dirty="0">
                <a:solidFill>
                  <a:srgbClr val="FF0000"/>
                </a:solidFill>
              </a:rPr>
              <a:t>=</a:t>
            </a:r>
            <a:r>
              <a:rPr lang="vi-VN" sz="2000" b="1" dirty="0" err="1">
                <a:solidFill>
                  <a:srgbClr val="FF0000"/>
                </a:solidFill>
              </a:rPr>
              <a:t>SQca0Cvs_hE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Online Media 1" title="Mĩ Thuật 6 (CTST) Mô Hình Ngôi Nhà 3D. (Link PowerPoint ở phần bình luận)">
            <a:hlinkClick r:id="" action="ppaction://media"/>
            <a:extLst>
              <a:ext uri="{FF2B5EF4-FFF2-40B4-BE49-F238E27FC236}">
                <a16:creationId xmlns:a16="http://schemas.microsoft.com/office/drawing/2014/main" id="{A2C396E9-5F58-4A53-B266-68F91A439D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302000" y="3537712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4460300" y="783575"/>
            <a:ext cx="3955800" cy="40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"/>
          <p:cNvSpPr/>
          <p:nvPr/>
        </p:nvSpPr>
        <p:spPr>
          <a:xfrm flipH="1">
            <a:off x="4460300" y="776400"/>
            <a:ext cx="3955800" cy="9543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276062" y="32773"/>
            <a:ext cx="1891200" cy="908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39"/>
          <p:cNvGrpSpPr/>
          <p:nvPr/>
        </p:nvGrpSpPr>
        <p:grpSpPr>
          <a:xfrm>
            <a:off x="4626100" y="911850"/>
            <a:ext cx="3637050" cy="1073325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6" y="218799"/>
            <a:ext cx="670809" cy="536647"/>
          </a:xfrm>
          <a:prstGeom prst="rect">
            <a:avLst/>
          </a:prstGeom>
        </p:spPr>
      </p:pic>
      <p:sp>
        <p:nvSpPr>
          <p:cNvPr id="93" name="Google Shape;252;p33"/>
          <p:cNvSpPr txBox="1">
            <a:spLocks noGrp="1"/>
          </p:cNvSpPr>
          <p:nvPr>
            <p:ph type="title"/>
          </p:nvPr>
        </p:nvSpPr>
        <p:spPr>
          <a:xfrm>
            <a:off x="4662667" y="1819797"/>
            <a:ext cx="3503100" cy="908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/>
                </a:solidFill>
                <a:latin typeface="+mn-lt"/>
              </a:rPr>
              <a:t>03</a:t>
            </a:r>
            <a:endParaRPr sz="7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10253" y="2932296"/>
            <a:ext cx="387539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Luyện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tập</a:t>
            </a:r>
            <a:r>
              <a:rPr lang="en-US" sz="2800" b="1" dirty="0">
                <a:solidFill>
                  <a:schemeClr val="bg1"/>
                </a:solidFill>
              </a:rPr>
              <a:t> – </a:t>
            </a:r>
            <a:r>
              <a:rPr lang="en-US" sz="2800" b="1" dirty="0" err="1">
                <a:solidFill>
                  <a:schemeClr val="bg1"/>
                </a:solidFill>
              </a:rPr>
              <a:t>Sáng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tạo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771" y="2728323"/>
            <a:ext cx="402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qua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7749" b="2081"/>
          <a:stretch/>
        </p:blipFill>
        <p:spPr>
          <a:xfrm>
            <a:off x="1515756" y="225932"/>
            <a:ext cx="2679046" cy="263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8" name="Google Shape;355;p38"/>
          <p:cNvGrpSpPr/>
          <p:nvPr/>
        </p:nvGrpSpPr>
        <p:grpSpPr>
          <a:xfrm rot="672741" flipH="1">
            <a:off x="1367399" y="158522"/>
            <a:ext cx="478487" cy="478970"/>
            <a:chOff x="92938" y="2950532"/>
            <a:chExt cx="478487" cy="478970"/>
          </a:xfrm>
        </p:grpSpPr>
        <p:sp>
          <p:nvSpPr>
            <p:cNvPr id="99" name="Google Shape;356;p38"/>
            <p:cNvSpPr/>
            <p:nvPr/>
          </p:nvSpPr>
          <p:spPr>
            <a:xfrm rot="-6186903">
              <a:off x="318940" y="3145075"/>
              <a:ext cx="117669" cy="37025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57;p38"/>
            <p:cNvSpPr/>
            <p:nvPr/>
          </p:nvSpPr>
          <p:spPr>
            <a:xfrm rot="-8069030">
              <a:off x="293966" y="2995583"/>
              <a:ext cx="117738" cy="36997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58;p38"/>
            <p:cNvSpPr/>
            <p:nvPr/>
          </p:nvSpPr>
          <p:spPr>
            <a:xfrm rot="-9957825">
              <a:off x="136334" y="2959188"/>
              <a:ext cx="117509" cy="36998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351;p38"/>
          <p:cNvGrpSpPr/>
          <p:nvPr/>
        </p:nvGrpSpPr>
        <p:grpSpPr>
          <a:xfrm flipH="1">
            <a:off x="3749119" y="3719985"/>
            <a:ext cx="471827" cy="479451"/>
            <a:chOff x="57044" y="2950255"/>
            <a:chExt cx="471827" cy="479451"/>
          </a:xfrm>
        </p:grpSpPr>
        <p:sp>
          <p:nvSpPr>
            <p:cNvPr id="103" name="Google Shape;352;p38"/>
            <p:cNvSpPr/>
            <p:nvPr/>
          </p:nvSpPr>
          <p:spPr>
            <a:xfrm rot="4986646">
              <a:off x="189069" y="28457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53;p38"/>
            <p:cNvSpPr/>
            <p:nvPr/>
          </p:nvSpPr>
          <p:spPr>
            <a:xfrm rot="3103676">
              <a:off x="197455" y="29972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54;p38"/>
            <p:cNvSpPr/>
            <p:nvPr/>
          </p:nvSpPr>
          <p:spPr>
            <a:xfrm rot="1216954">
              <a:off x="350471" y="30506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697">
            <a:off x="6967045" y="3593496"/>
            <a:ext cx="2176807" cy="181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38"/>
          <p:cNvGrpSpPr/>
          <p:nvPr/>
        </p:nvGrpSpPr>
        <p:grpSpPr>
          <a:xfrm rot="3630930">
            <a:off x="3072401" y="224033"/>
            <a:ext cx="471827" cy="479451"/>
            <a:chOff x="57044" y="2950255"/>
            <a:chExt cx="471827" cy="479451"/>
          </a:xfrm>
        </p:grpSpPr>
        <p:sp>
          <p:nvSpPr>
            <p:cNvPr id="352" name="Google Shape;352;p38"/>
            <p:cNvSpPr/>
            <p:nvPr/>
          </p:nvSpPr>
          <p:spPr>
            <a:xfrm rot="4986646">
              <a:off x="189069" y="28457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 rot="3103676">
              <a:off x="197455" y="29972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 rot="1216954">
              <a:off x="350471" y="30506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8"/>
          <p:cNvGrpSpPr/>
          <p:nvPr/>
        </p:nvGrpSpPr>
        <p:grpSpPr>
          <a:xfrm rot="918712">
            <a:off x="5200837" y="171382"/>
            <a:ext cx="478487" cy="478970"/>
            <a:chOff x="92938" y="2950532"/>
            <a:chExt cx="478487" cy="478970"/>
          </a:xfrm>
        </p:grpSpPr>
        <p:sp>
          <p:nvSpPr>
            <p:cNvPr id="356" name="Google Shape;356;p38"/>
            <p:cNvSpPr/>
            <p:nvPr/>
          </p:nvSpPr>
          <p:spPr>
            <a:xfrm rot="-6186903">
              <a:off x="318940" y="3145075"/>
              <a:ext cx="117669" cy="37025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 rot="-8069030">
              <a:off x="293966" y="2995583"/>
              <a:ext cx="117738" cy="36997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 rot="-9957825">
              <a:off x="136334" y="2959188"/>
              <a:ext cx="117509" cy="36998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680207" y="328703"/>
            <a:ext cx="1429791" cy="602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Gợi</a:t>
            </a:r>
            <a:r>
              <a:rPr lang="en-US" sz="2400" b="1" dirty="0"/>
              <a:t> ý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6995" y="1127362"/>
            <a:ext cx="423483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/>
              <a:t>Hãy</a:t>
            </a:r>
            <a:r>
              <a:rPr lang="en-US" sz="1800" b="1" i="1" dirty="0"/>
              <a:t> </a:t>
            </a:r>
            <a:r>
              <a:rPr lang="en-US" sz="1800" b="1" i="1" dirty="0" err="1"/>
              <a:t>hình</a:t>
            </a:r>
            <a:r>
              <a:rPr lang="en-US" sz="1800" b="1" i="1" dirty="0"/>
              <a:t> dung </a:t>
            </a:r>
            <a:r>
              <a:rPr lang="en-US" sz="1800" b="1" i="1" dirty="0" err="1"/>
              <a:t>về</a:t>
            </a:r>
            <a:r>
              <a:rPr lang="en-US" sz="1800" b="1" i="1" dirty="0"/>
              <a:t> </a:t>
            </a:r>
            <a:r>
              <a:rPr lang="en-US" sz="1800" b="1" i="1" dirty="0" err="1"/>
              <a:t>các</a:t>
            </a:r>
            <a:r>
              <a:rPr lang="en-US" sz="1800" b="1" i="1" dirty="0"/>
              <a:t> </a:t>
            </a:r>
            <a:r>
              <a:rPr lang="en-US" sz="1800" b="1" i="1" dirty="0" err="1"/>
              <a:t>bộ</a:t>
            </a:r>
            <a:r>
              <a:rPr lang="en-US" sz="1800" b="1" i="1" dirty="0"/>
              <a:t> </a:t>
            </a:r>
            <a:r>
              <a:rPr lang="en-US" sz="1800" b="1" i="1" dirty="0" err="1"/>
              <a:t>phận</a:t>
            </a:r>
            <a:r>
              <a:rPr lang="en-US" sz="1800" b="1" i="1" dirty="0"/>
              <a:t> </a:t>
            </a:r>
            <a:r>
              <a:rPr lang="en-US" sz="1800" b="1" i="1" dirty="0" err="1"/>
              <a:t>của</a:t>
            </a:r>
            <a:r>
              <a:rPr lang="en-US" sz="1800" b="1" i="1" dirty="0"/>
              <a:t> </a:t>
            </a:r>
            <a:r>
              <a:rPr lang="en-US" sz="1800" b="1" i="1" dirty="0" err="1"/>
              <a:t>ngôi</a:t>
            </a:r>
            <a:r>
              <a:rPr lang="en-US" sz="1800" b="1" i="1" dirty="0"/>
              <a:t> </a:t>
            </a:r>
            <a:r>
              <a:rPr lang="en-US" sz="1800" b="1" i="1" dirty="0" err="1"/>
              <a:t>nhà</a:t>
            </a:r>
            <a:r>
              <a:rPr lang="en-US" sz="1800" b="1" i="1" dirty="0"/>
              <a:t> </a:t>
            </a:r>
            <a:r>
              <a:rPr lang="en-US" sz="1800" b="1" i="1" dirty="0" err="1"/>
              <a:t>từ</a:t>
            </a:r>
            <a:r>
              <a:rPr lang="en-US" sz="1800" b="1" i="1" dirty="0"/>
              <a:t> </a:t>
            </a:r>
            <a:r>
              <a:rPr lang="en-US" sz="1800" b="1" i="1" dirty="0" err="1"/>
              <a:t>những</a:t>
            </a:r>
            <a:r>
              <a:rPr lang="en-US" sz="1800" b="1" i="1" dirty="0"/>
              <a:t> </a:t>
            </a:r>
            <a:r>
              <a:rPr lang="en-US" sz="1800" b="1" i="1" dirty="0" err="1"/>
              <a:t>vật</a:t>
            </a:r>
            <a:r>
              <a:rPr lang="en-US" sz="1800" b="1" i="1" dirty="0"/>
              <a:t> </a:t>
            </a:r>
            <a:r>
              <a:rPr lang="en-US" sz="1800" b="1" i="1" dirty="0" err="1"/>
              <a:t>liệu</a:t>
            </a:r>
            <a:r>
              <a:rPr lang="en-US" sz="1800" b="1" i="1" dirty="0"/>
              <a:t> </a:t>
            </a:r>
            <a:r>
              <a:rPr lang="en-US" sz="1800" b="1" i="1" dirty="0" err="1"/>
              <a:t>đã</a:t>
            </a:r>
            <a:r>
              <a:rPr lang="en-US" sz="1800" b="1" i="1" dirty="0"/>
              <a:t> </a:t>
            </a:r>
            <a:r>
              <a:rPr lang="en-US" sz="1800" b="1" i="1" dirty="0" err="1"/>
              <a:t>chọn</a:t>
            </a:r>
            <a:r>
              <a:rPr lang="en-US" sz="1800" b="1" i="1" dirty="0"/>
              <a:t>, </a:t>
            </a:r>
            <a:r>
              <a:rPr lang="en-US" sz="1800" b="1" i="1" dirty="0" err="1"/>
              <a:t>bằng</a:t>
            </a:r>
            <a:r>
              <a:rPr lang="en-US" sz="1800" b="1" i="1" dirty="0"/>
              <a:t> </a:t>
            </a:r>
            <a:r>
              <a:rPr lang="en-US" sz="1800" b="1" i="1" dirty="0" err="1"/>
              <a:t>cách</a:t>
            </a:r>
            <a:r>
              <a:rPr lang="en-US" sz="1800" b="1" i="1" dirty="0"/>
              <a:t> </a:t>
            </a:r>
            <a:r>
              <a:rPr lang="en-US" sz="1800" b="1" i="1" dirty="0" err="1"/>
              <a:t>trả</a:t>
            </a:r>
            <a:r>
              <a:rPr lang="en-US" sz="1800" b="1" i="1" dirty="0"/>
              <a:t> </a:t>
            </a:r>
            <a:r>
              <a:rPr lang="en-US" sz="1800" b="1" i="1" dirty="0" err="1"/>
              <a:t>lời</a:t>
            </a:r>
            <a:r>
              <a:rPr lang="en-US" sz="1800" b="1" i="1" dirty="0"/>
              <a:t> </a:t>
            </a:r>
            <a:r>
              <a:rPr lang="en-US" sz="1800" b="1" i="1" dirty="0" err="1"/>
              <a:t>các</a:t>
            </a:r>
            <a:r>
              <a:rPr lang="en-US" sz="1800" b="1" i="1" dirty="0"/>
              <a:t> </a:t>
            </a:r>
            <a:r>
              <a:rPr lang="en-US" sz="1800" b="1" i="1" dirty="0" err="1"/>
              <a:t>câu</a:t>
            </a:r>
            <a:r>
              <a:rPr lang="en-US" sz="1800" b="1" i="1" dirty="0"/>
              <a:t> </a:t>
            </a:r>
            <a:r>
              <a:rPr lang="en-US" sz="1800" b="1" i="1" dirty="0" err="1"/>
              <a:t>hỏi</a:t>
            </a:r>
            <a:r>
              <a:rPr lang="en-US" sz="1800" b="1" i="1" dirty="0"/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+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+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khối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+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chi </a:t>
            </a:r>
            <a:r>
              <a:rPr lang="en-US" sz="1800" dirty="0" err="1"/>
              <a:t>tiết</a:t>
            </a:r>
            <a:r>
              <a:rPr lang="en-US" sz="1800" dirty="0"/>
              <a:t> </a:t>
            </a:r>
            <a:r>
              <a:rPr lang="en-US" sz="1800" dirty="0" err="1"/>
              <a:t>nhỏ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40" y="1112366"/>
            <a:ext cx="3181136" cy="3181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434" y="400692"/>
            <a:ext cx="8147406" cy="4325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12377" y="195209"/>
            <a:ext cx="3729519" cy="5548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Một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số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sản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phẩm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tham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khảo</a:t>
            </a:r>
            <a:endParaRPr lang="en-US" sz="2000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3" y="987028"/>
            <a:ext cx="7763206" cy="3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13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5"/>
          <p:cNvSpPr/>
          <p:nvPr/>
        </p:nvSpPr>
        <p:spPr>
          <a:xfrm rot="-5400000">
            <a:off x="7532113" y="32773"/>
            <a:ext cx="1891200" cy="9087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5"/>
          <p:cNvSpPr/>
          <p:nvPr/>
        </p:nvSpPr>
        <p:spPr>
          <a:xfrm>
            <a:off x="726425" y="783575"/>
            <a:ext cx="3955800" cy="406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5"/>
          <p:cNvSpPr/>
          <p:nvPr/>
        </p:nvSpPr>
        <p:spPr>
          <a:xfrm>
            <a:off x="726425" y="776400"/>
            <a:ext cx="3955800" cy="9543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1" name="Google Shape;731;p45"/>
          <p:cNvCxnSpPr/>
          <p:nvPr/>
        </p:nvCxnSpPr>
        <p:spPr>
          <a:xfrm>
            <a:off x="862525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45"/>
          <p:cNvCxnSpPr/>
          <p:nvPr/>
        </p:nvCxnSpPr>
        <p:spPr>
          <a:xfrm>
            <a:off x="1045433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45"/>
          <p:cNvCxnSpPr/>
          <p:nvPr/>
        </p:nvCxnSpPr>
        <p:spPr>
          <a:xfrm>
            <a:off x="1228340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45"/>
          <p:cNvCxnSpPr/>
          <p:nvPr/>
        </p:nvCxnSpPr>
        <p:spPr>
          <a:xfrm>
            <a:off x="1411248" y="776400"/>
            <a:ext cx="0" cy="1110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45"/>
          <p:cNvCxnSpPr/>
          <p:nvPr/>
        </p:nvCxnSpPr>
        <p:spPr>
          <a:xfrm>
            <a:off x="1594155" y="776400"/>
            <a:ext cx="0" cy="1197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45"/>
          <p:cNvCxnSpPr/>
          <p:nvPr/>
        </p:nvCxnSpPr>
        <p:spPr>
          <a:xfrm>
            <a:off x="1777063" y="776400"/>
            <a:ext cx="0" cy="1197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45"/>
          <p:cNvCxnSpPr/>
          <p:nvPr/>
        </p:nvCxnSpPr>
        <p:spPr>
          <a:xfrm>
            <a:off x="1959975" y="775650"/>
            <a:ext cx="0" cy="1288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45"/>
          <p:cNvCxnSpPr/>
          <p:nvPr/>
        </p:nvCxnSpPr>
        <p:spPr>
          <a:xfrm>
            <a:off x="2142875" y="784275"/>
            <a:ext cx="0" cy="112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Google Shape;739;p45"/>
          <p:cNvCxnSpPr/>
          <p:nvPr/>
        </p:nvCxnSpPr>
        <p:spPr>
          <a:xfrm>
            <a:off x="2334100" y="775650"/>
            <a:ext cx="0" cy="100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45"/>
          <p:cNvCxnSpPr/>
          <p:nvPr/>
        </p:nvCxnSpPr>
        <p:spPr>
          <a:xfrm>
            <a:off x="2508693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45"/>
          <p:cNvCxnSpPr/>
          <p:nvPr/>
        </p:nvCxnSpPr>
        <p:spPr>
          <a:xfrm>
            <a:off x="2691600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45"/>
          <p:cNvCxnSpPr/>
          <p:nvPr/>
        </p:nvCxnSpPr>
        <p:spPr>
          <a:xfrm>
            <a:off x="2874508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45"/>
          <p:cNvCxnSpPr/>
          <p:nvPr/>
        </p:nvCxnSpPr>
        <p:spPr>
          <a:xfrm>
            <a:off x="3057415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45"/>
          <p:cNvCxnSpPr/>
          <p:nvPr/>
        </p:nvCxnSpPr>
        <p:spPr>
          <a:xfrm>
            <a:off x="3240323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45"/>
          <p:cNvCxnSpPr/>
          <p:nvPr/>
        </p:nvCxnSpPr>
        <p:spPr>
          <a:xfrm>
            <a:off x="3423230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45"/>
          <p:cNvCxnSpPr/>
          <p:nvPr/>
        </p:nvCxnSpPr>
        <p:spPr>
          <a:xfrm>
            <a:off x="3606138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45"/>
          <p:cNvCxnSpPr/>
          <p:nvPr/>
        </p:nvCxnSpPr>
        <p:spPr>
          <a:xfrm>
            <a:off x="3789045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45"/>
          <p:cNvCxnSpPr/>
          <p:nvPr/>
        </p:nvCxnSpPr>
        <p:spPr>
          <a:xfrm>
            <a:off x="3971953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45"/>
          <p:cNvCxnSpPr/>
          <p:nvPr/>
        </p:nvCxnSpPr>
        <p:spPr>
          <a:xfrm>
            <a:off x="4154860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5"/>
          <p:cNvCxnSpPr/>
          <p:nvPr/>
        </p:nvCxnSpPr>
        <p:spPr>
          <a:xfrm>
            <a:off x="4337768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45"/>
          <p:cNvCxnSpPr/>
          <p:nvPr/>
        </p:nvCxnSpPr>
        <p:spPr>
          <a:xfrm>
            <a:off x="4520675" y="776400"/>
            <a:ext cx="0" cy="96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252;p33"/>
          <p:cNvSpPr txBox="1">
            <a:spLocks noGrp="1"/>
          </p:cNvSpPr>
          <p:nvPr>
            <p:ph type="title"/>
          </p:nvPr>
        </p:nvSpPr>
        <p:spPr>
          <a:xfrm>
            <a:off x="862525" y="1890722"/>
            <a:ext cx="3503100" cy="908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2"/>
                </a:solidFill>
                <a:latin typeface="+mn-lt"/>
              </a:rPr>
              <a:t>04</a:t>
            </a:r>
            <a:endParaRPr sz="7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65" y="2927220"/>
            <a:ext cx="388451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800" b="1" dirty="0" err="1">
                <a:solidFill>
                  <a:schemeClr val="bg2"/>
                </a:solidFill>
              </a:rPr>
              <a:t>Phân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tích</a:t>
            </a:r>
            <a:r>
              <a:rPr lang="en-US" sz="2800" b="1" dirty="0">
                <a:solidFill>
                  <a:schemeClr val="bg2"/>
                </a:solidFill>
              </a:rPr>
              <a:t> – </a:t>
            </a:r>
            <a:r>
              <a:rPr lang="en-US" sz="2800" b="1" dirty="0" err="1">
                <a:solidFill>
                  <a:schemeClr val="bg2"/>
                </a:solidFill>
              </a:rPr>
              <a:t>Đánh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giá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885" y="2866405"/>
            <a:ext cx="332882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Trưng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bày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sản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phẩm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sẻ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7" y="508733"/>
            <a:ext cx="2408415" cy="204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3695" y="539714"/>
            <a:ext cx="755970" cy="243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52" y="3540271"/>
            <a:ext cx="1018120" cy="1591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" y="3947173"/>
            <a:ext cx="1423582" cy="1252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47"/>
          <p:cNvGrpSpPr/>
          <p:nvPr/>
        </p:nvGrpSpPr>
        <p:grpSpPr>
          <a:xfrm>
            <a:off x="1402975" y="259754"/>
            <a:ext cx="6338400" cy="4527684"/>
            <a:chOff x="1402975" y="270028"/>
            <a:chExt cx="6338400" cy="4527684"/>
          </a:xfrm>
        </p:grpSpPr>
        <p:sp>
          <p:nvSpPr>
            <p:cNvPr id="834" name="Google Shape;834;p47"/>
            <p:cNvSpPr/>
            <p:nvPr/>
          </p:nvSpPr>
          <p:spPr>
            <a:xfrm>
              <a:off x="1402975" y="717300"/>
              <a:ext cx="6338400" cy="3708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 rot="482507">
              <a:off x="3545168" y="411066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 rot="-209134">
              <a:off x="3545172" y="4203096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47"/>
          <p:cNvGrpSpPr/>
          <p:nvPr/>
        </p:nvGrpSpPr>
        <p:grpSpPr>
          <a:xfrm rot="4470525">
            <a:off x="1731891" y="765668"/>
            <a:ext cx="478242" cy="468795"/>
            <a:chOff x="77623" y="2619709"/>
            <a:chExt cx="478247" cy="468800"/>
          </a:xfrm>
        </p:grpSpPr>
        <p:sp>
          <p:nvSpPr>
            <p:cNvPr id="840" name="Google Shape;840;p47"/>
            <p:cNvSpPr/>
            <p:nvPr/>
          </p:nvSpPr>
          <p:spPr>
            <a:xfrm rot="4069117">
              <a:off x="212321" y="2559140"/>
              <a:ext cx="117603" cy="370139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 rot="2184174">
              <a:off x="260406" y="2702944"/>
              <a:ext cx="117784" cy="370271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 rot="298184">
              <a:off x="422148" y="2713998"/>
              <a:ext cx="117743" cy="370121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80483" y="838090"/>
            <a:ext cx="49926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b="1" i="1" dirty="0" err="1"/>
              <a:t>Trưng</a:t>
            </a:r>
            <a:r>
              <a:rPr lang="fr-FR" sz="1800" b="1" i="1" dirty="0"/>
              <a:t> </a:t>
            </a:r>
            <a:r>
              <a:rPr lang="fr-FR" sz="1800" b="1" i="1" dirty="0" err="1"/>
              <a:t>bày</a:t>
            </a:r>
            <a:r>
              <a:rPr lang="fr-FR" sz="1800" b="1" i="1" dirty="0"/>
              <a:t> </a:t>
            </a:r>
            <a:r>
              <a:rPr lang="fr-FR" sz="1800" b="1" i="1" dirty="0" err="1"/>
              <a:t>sản</a:t>
            </a:r>
            <a:r>
              <a:rPr lang="fr-FR" sz="1800" b="1" i="1" dirty="0"/>
              <a:t> </a:t>
            </a:r>
            <a:r>
              <a:rPr lang="fr-FR" sz="1800" b="1" i="1" dirty="0" err="1"/>
              <a:t>phẩm</a:t>
            </a:r>
            <a:r>
              <a:rPr lang="fr-FR" sz="1800" b="1" i="1" dirty="0"/>
              <a:t> </a:t>
            </a:r>
            <a:r>
              <a:rPr lang="fr-FR" sz="1800" b="1" i="1" dirty="0" err="1"/>
              <a:t>và</a:t>
            </a:r>
            <a:r>
              <a:rPr lang="fr-FR" sz="1800" b="1" i="1" dirty="0"/>
              <a:t> </a:t>
            </a:r>
            <a:r>
              <a:rPr lang="fr-FR" sz="1800" b="1" i="1" dirty="0" err="1"/>
              <a:t>nêu</a:t>
            </a:r>
            <a:r>
              <a:rPr lang="fr-FR" sz="1800" b="1" i="1" dirty="0"/>
              <a:t> </a:t>
            </a:r>
            <a:r>
              <a:rPr lang="fr-FR" sz="1800" b="1" i="1" dirty="0" err="1"/>
              <a:t>cảm</a:t>
            </a:r>
            <a:r>
              <a:rPr lang="fr-FR" sz="1800" b="1" i="1" dirty="0"/>
              <a:t> </a:t>
            </a:r>
            <a:r>
              <a:rPr lang="fr-FR" sz="1800" b="1" i="1" dirty="0" err="1"/>
              <a:t>nhận</a:t>
            </a:r>
            <a:r>
              <a:rPr lang="fr-FR" sz="1800" b="1" i="1" dirty="0"/>
              <a:t>, </a:t>
            </a:r>
            <a:r>
              <a:rPr lang="fr-FR" sz="1800" b="1" i="1" dirty="0" err="1"/>
              <a:t>phân</a:t>
            </a:r>
            <a:r>
              <a:rPr lang="fr-FR" sz="1800" b="1" i="1" dirty="0"/>
              <a:t> </a:t>
            </a:r>
            <a:r>
              <a:rPr lang="fr-FR" sz="1800" b="1" i="1" dirty="0" err="1"/>
              <a:t>tích</a:t>
            </a:r>
            <a:r>
              <a:rPr lang="fr-FR" sz="1800" b="1" i="1" dirty="0"/>
              <a:t> </a:t>
            </a:r>
            <a:r>
              <a:rPr lang="fr-FR" sz="1800" b="1" i="1" dirty="0" err="1"/>
              <a:t>dựa</a:t>
            </a:r>
            <a:r>
              <a:rPr lang="fr-FR" sz="1800" b="1" i="1" dirty="0"/>
              <a:t> </a:t>
            </a:r>
            <a:r>
              <a:rPr lang="fr-FR" sz="1800" b="1" i="1" dirty="0" err="1"/>
              <a:t>vào</a:t>
            </a:r>
            <a:r>
              <a:rPr lang="fr-FR" sz="1800" b="1" i="1" dirty="0"/>
              <a:t> </a:t>
            </a:r>
            <a:r>
              <a:rPr lang="fr-FR" sz="1800" b="1" i="1" dirty="0" err="1"/>
              <a:t>các</a:t>
            </a:r>
            <a:r>
              <a:rPr lang="fr-FR" sz="1800" b="1" i="1" dirty="0"/>
              <a:t> </a:t>
            </a:r>
            <a:r>
              <a:rPr lang="fr-FR" sz="1800" b="1" i="1" dirty="0" err="1"/>
              <a:t>câu</a:t>
            </a:r>
            <a:r>
              <a:rPr lang="fr-FR" sz="1800" b="1" i="1" dirty="0"/>
              <a:t> </a:t>
            </a:r>
            <a:r>
              <a:rPr lang="fr-FR" sz="1800" b="1" i="1" dirty="0" err="1"/>
              <a:t>hỏi</a:t>
            </a:r>
            <a:r>
              <a:rPr lang="fr-FR" sz="1800" b="1" i="1" dirty="0"/>
              <a:t> </a:t>
            </a:r>
            <a:r>
              <a:rPr lang="fr-FR" sz="1800" b="1" i="1" dirty="0" err="1"/>
              <a:t>gợi</a:t>
            </a:r>
            <a:r>
              <a:rPr lang="fr-FR" sz="1800" b="1" i="1" dirty="0"/>
              <a:t> ý </a:t>
            </a:r>
            <a:r>
              <a:rPr lang="fr-FR" sz="1800" b="1" i="1" dirty="0" err="1"/>
              <a:t>sau</a:t>
            </a:r>
            <a:r>
              <a:rPr lang="fr-FR" sz="1800" b="1" i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1800" dirty="0"/>
              <a:t>+ </a:t>
            </a:r>
            <a:r>
              <a:rPr lang="fr-FR" sz="1800" dirty="0" err="1"/>
              <a:t>Em</a:t>
            </a:r>
            <a:r>
              <a:rPr lang="fr-FR" sz="1800" dirty="0"/>
              <a:t> </a:t>
            </a:r>
            <a:r>
              <a:rPr lang="fr-FR" sz="1800" dirty="0" err="1"/>
              <a:t>thích</a:t>
            </a:r>
            <a:r>
              <a:rPr lang="fr-FR" sz="1800" dirty="0"/>
              <a:t> </a:t>
            </a:r>
            <a:r>
              <a:rPr lang="fr-FR" sz="1800" dirty="0" err="1"/>
              <a:t>mô</a:t>
            </a:r>
            <a:r>
              <a:rPr lang="fr-FR" sz="1800" dirty="0"/>
              <a:t>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ngôi</a:t>
            </a:r>
            <a:r>
              <a:rPr lang="fr-FR" sz="1800" dirty="0"/>
              <a:t> </a:t>
            </a:r>
            <a:r>
              <a:rPr lang="fr-FR" sz="1800" dirty="0" err="1"/>
              <a:t>nhà</a:t>
            </a:r>
            <a:r>
              <a:rPr lang="fr-FR" sz="1800" dirty="0"/>
              <a:t> </a:t>
            </a:r>
            <a:r>
              <a:rPr lang="fr-FR" sz="1800" dirty="0" err="1"/>
              <a:t>nào</a:t>
            </a:r>
            <a:r>
              <a:rPr lang="fr-FR" sz="1800" dirty="0"/>
              <a:t>? </a:t>
            </a:r>
            <a:r>
              <a:rPr lang="fr-FR" sz="1800" dirty="0" err="1"/>
              <a:t>Mô</a:t>
            </a:r>
            <a:r>
              <a:rPr lang="fr-FR" sz="1800" dirty="0"/>
              <a:t>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ngôi</a:t>
            </a:r>
            <a:r>
              <a:rPr lang="fr-FR" sz="1800" dirty="0"/>
              <a:t> </a:t>
            </a:r>
            <a:r>
              <a:rPr lang="fr-FR" sz="1800" dirty="0" err="1"/>
              <a:t>nhà</a:t>
            </a:r>
            <a:r>
              <a:rPr lang="fr-FR" sz="1800" dirty="0"/>
              <a:t> </a:t>
            </a:r>
            <a:r>
              <a:rPr lang="fr-FR" sz="1800" dirty="0" err="1"/>
              <a:t>đó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nét</a:t>
            </a:r>
            <a:r>
              <a:rPr lang="fr-FR" sz="1800" dirty="0"/>
              <a:t> </a:t>
            </a:r>
            <a:r>
              <a:rPr lang="fr-FR" sz="1800" dirty="0" err="1"/>
              <a:t>đặc</a:t>
            </a:r>
            <a:r>
              <a:rPr lang="fr-FR" sz="1800" dirty="0"/>
              <a:t> </a:t>
            </a:r>
            <a:r>
              <a:rPr lang="fr-FR" sz="1800" dirty="0" err="1"/>
              <a:t>sắc</a:t>
            </a:r>
            <a:r>
              <a:rPr lang="fr-FR" sz="1800" dirty="0"/>
              <a:t> </a:t>
            </a:r>
            <a:r>
              <a:rPr lang="fr-FR" sz="1800" dirty="0" err="1"/>
              <a:t>gì</a:t>
            </a:r>
            <a:r>
              <a:rPr lang="fr-FR" sz="1800" dirty="0"/>
              <a:t>?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fr-FR" sz="1800" dirty="0"/>
              <a:t>+ </a:t>
            </a:r>
            <a:r>
              <a:rPr lang="fr-FR" sz="1800" dirty="0" err="1"/>
              <a:t>Mô</a:t>
            </a:r>
            <a:r>
              <a:rPr lang="fr-FR" sz="1800" dirty="0"/>
              <a:t>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ngôi</a:t>
            </a:r>
            <a:r>
              <a:rPr lang="fr-FR" sz="1800" dirty="0"/>
              <a:t> </a:t>
            </a:r>
            <a:r>
              <a:rPr lang="fr-FR" sz="1800" dirty="0" err="1"/>
              <a:t>nhà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em</a:t>
            </a:r>
            <a:r>
              <a:rPr lang="fr-FR" sz="1800" dirty="0"/>
              <a:t> </a:t>
            </a:r>
            <a:r>
              <a:rPr lang="fr-FR" sz="1800" dirty="0" err="1"/>
              <a:t>phù</a:t>
            </a:r>
            <a:r>
              <a:rPr lang="fr-FR" sz="1800" dirty="0"/>
              <a:t> </a:t>
            </a:r>
            <a:r>
              <a:rPr lang="fr-FR" sz="1800" dirty="0" err="1"/>
              <a:t>hợp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vùng</a:t>
            </a:r>
            <a:r>
              <a:rPr lang="fr-FR" sz="1800" dirty="0"/>
              <a:t> </a:t>
            </a:r>
            <a:r>
              <a:rPr lang="fr-FR" sz="1800" dirty="0" err="1"/>
              <a:t>địa</a:t>
            </a:r>
            <a:r>
              <a:rPr lang="fr-FR" sz="1800" dirty="0"/>
              <a:t> </a:t>
            </a:r>
            <a:r>
              <a:rPr lang="fr-FR" sz="1800" dirty="0" err="1"/>
              <a:t>lí</a:t>
            </a:r>
            <a:r>
              <a:rPr lang="fr-FR" sz="1800" dirty="0"/>
              <a:t> </a:t>
            </a:r>
            <a:r>
              <a:rPr lang="fr-FR" sz="1800" dirty="0" err="1"/>
              <a:t>nào</a:t>
            </a:r>
            <a:r>
              <a:rPr lang="fr-FR" sz="1800" dirty="0"/>
              <a:t>?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fr-FR" sz="1800" dirty="0"/>
              <a:t>+ </a:t>
            </a:r>
            <a:r>
              <a:rPr lang="fr-FR" sz="1800" dirty="0" err="1"/>
              <a:t>Điều</a:t>
            </a:r>
            <a:r>
              <a:rPr lang="fr-FR" sz="1800" dirty="0"/>
              <a:t> </a:t>
            </a:r>
            <a:r>
              <a:rPr lang="fr-FR" sz="1800" dirty="0" err="1"/>
              <a:t>em</a:t>
            </a:r>
            <a:r>
              <a:rPr lang="fr-FR" sz="1800" dirty="0"/>
              <a:t> </a:t>
            </a:r>
            <a:r>
              <a:rPr lang="fr-FR" sz="1800" dirty="0" err="1"/>
              <a:t>thấy</a:t>
            </a:r>
            <a:r>
              <a:rPr lang="fr-FR" sz="1800" dirty="0"/>
              <a:t> </a:t>
            </a:r>
            <a:r>
              <a:rPr lang="fr-FR" sz="1800" dirty="0" err="1"/>
              <a:t>thú</a:t>
            </a:r>
            <a:r>
              <a:rPr lang="fr-FR" sz="1800" dirty="0"/>
              <a:t> </a:t>
            </a:r>
            <a:r>
              <a:rPr lang="fr-FR" sz="1800" dirty="0" err="1"/>
              <a:t>vị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quá</a:t>
            </a:r>
            <a:r>
              <a:rPr lang="fr-FR" sz="1800" dirty="0"/>
              <a:t> </a:t>
            </a:r>
            <a:r>
              <a:rPr lang="fr-FR" sz="1800" dirty="0" err="1"/>
              <a:t>trình</a:t>
            </a:r>
            <a:r>
              <a:rPr lang="fr-FR" sz="1800" dirty="0"/>
              <a:t> </a:t>
            </a:r>
            <a:r>
              <a:rPr lang="fr-FR" sz="1800" dirty="0" err="1"/>
              <a:t>tạo</a:t>
            </a:r>
            <a:r>
              <a:rPr lang="fr-FR" sz="1800" dirty="0"/>
              <a:t> </a:t>
            </a:r>
            <a:r>
              <a:rPr lang="fr-FR" sz="1800" dirty="0" err="1"/>
              <a:t>mô</a:t>
            </a:r>
            <a:r>
              <a:rPr lang="fr-FR" sz="1800" dirty="0"/>
              <a:t>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ngôi</a:t>
            </a:r>
            <a:r>
              <a:rPr lang="fr-FR" sz="1800" dirty="0"/>
              <a:t> </a:t>
            </a:r>
            <a:r>
              <a:rPr lang="fr-FR" sz="1800" dirty="0" err="1"/>
              <a:t>nhà</a:t>
            </a:r>
            <a:r>
              <a:rPr lang="fr-FR" sz="1800" dirty="0"/>
              <a:t> là </a:t>
            </a:r>
            <a:r>
              <a:rPr lang="fr-FR" sz="1800" dirty="0" err="1"/>
              <a:t>gì</a:t>
            </a:r>
            <a:r>
              <a:rPr lang="fr-FR" sz="1800" dirty="0"/>
              <a:t>?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73" y="2163787"/>
            <a:ext cx="2979713" cy="2979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" y="0"/>
            <a:ext cx="940231" cy="15979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4460300" y="783575"/>
            <a:ext cx="3955800" cy="406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0"/>
          <p:cNvSpPr/>
          <p:nvPr/>
        </p:nvSpPr>
        <p:spPr>
          <a:xfrm flipH="1">
            <a:off x="4460300" y="776400"/>
            <a:ext cx="3955800" cy="954300"/>
          </a:xfrm>
          <a:prstGeom prst="wedgeRectCallout">
            <a:avLst>
              <a:gd name="adj1" fmla="val -20689"/>
              <a:gd name="adj2" fmla="val 926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0"/>
          <p:cNvSpPr/>
          <p:nvPr/>
        </p:nvSpPr>
        <p:spPr>
          <a:xfrm rot="-5400000">
            <a:off x="-276062" y="32773"/>
            <a:ext cx="1891200" cy="908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" name="Google Shape;880;p50"/>
          <p:cNvGrpSpPr/>
          <p:nvPr/>
        </p:nvGrpSpPr>
        <p:grpSpPr>
          <a:xfrm>
            <a:off x="4594725" y="895762"/>
            <a:ext cx="3699855" cy="1133275"/>
            <a:chOff x="4594725" y="895762"/>
            <a:chExt cx="3699855" cy="1133275"/>
          </a:xfrm>
        </p:grpSpPr>
        <p:sp>
          <p:nvSpPr>
            <p:cNvPr id="881" name="Google Shape;881;p50"/>
            <p:cNvSpPr/>
            <p:nvPr/>
          </p:nvSpPr>
          <p:spPr>
            <a:xfrm>
              <a:off x="4594725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4773359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4951994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5130628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5309263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5487898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0"/>
            <p:cNvSpPr/>
            <p:nvPr/>
          </p:nvSpPr>
          <p:spPr>
            <a:xfrm>
              <a:off x="5666532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5845167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6023801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6202436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6381070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6559705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6738330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6916955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7095580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7274205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7452830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7631455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7810080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7988705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8167330" y="89576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4594775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4773409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4952044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5130678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5309313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5487948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5666582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5845217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6023851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6202486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6381120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6559755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6738380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6917005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7095630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7274255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7452880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7631505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7810130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7988755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8167380" y="109398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4594775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4773409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4952044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5130678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5309313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5487948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5666582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5845217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6023851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6202486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6381120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6559755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6738380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6917005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7095630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7274255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7452880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7631505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7810130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7988755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8167380" y="1292212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4594775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4773409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4952044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5130678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5309313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5487948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5666582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5845217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6023851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6202486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381120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6559755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6738380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6917005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7095630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7274255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7452880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7631505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7810130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7988755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8167380" y="14904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6917005" y="1709925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7095630" y="1709925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7274255" y="1709925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7452880" y="1709925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7178448" y="1908137"/>
              <a:ext cx="127200" cy="1209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252;p33"/>
          <p:cNvSpPr txBox="1">
            <a:spLocks noGrp="1"/>
          </p:cNvSpPr>
          <p:nvPr>
            <p:ph type="title"/>
          </p:nvPr>
        </p:nvSpPr>
        <p:spPr>
          <a:xfrm>
            <a:off x="4629520" y="2008262"/>
            <a:ext cx="3503100" cy="908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2"/>
                </a:solidFill>
                <a:latin typeface="+mn-lt"/>
              </a:rPr>
              <a:t>05</a:t>
            </a:r>
            <a:endParaRPr sz="7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45018" y="3094225"/>
            <a:ext cx="399930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800" b="1" dirty="0" err="1">
                <a:solidFill>
                  <a:schemeClr val="bg2"/>
                </a:solidFill>
              </a:rPr>
              <a:t>Vận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dụng</a:t>
            </a:r>
            <a:r>
              <a:rPr lang="en-US" sz="2800" b="1" dirty="0">
                <a:solidFill>
                  <a:schemeClr val="bg2"/>
                </a:solidFill>
              </a:rPr>
              <a:t> – </a:t>
            </a:r>
            <a:r>
              <a:rPr lang="en-US" sz="2800" b="1" dirty="0" err="1">
                <a:solidFill>
                  <a:schemeClr val="bg2"/>
                </a:solidFill>
              </a:rPr>
              <a:t>Phát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triển</a:t>
            </a:r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45" y="4177095"/>
            <a:ext cx="1615580" cy="84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5495">
            <a:off x="3465423" y="637698"/>
            <a:ext cx="1249788" cy="1646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01175" y="3939577"/>
            <a:ext cx="3757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ngôi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24333" y="2029037"/>
            <a:ext cx="3793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khối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màu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sắc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đặc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ngôi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thường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thể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nét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đặc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trưng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lí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hóa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cư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mỗi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vùng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miền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88" y="3380198"/>
            <a:ext cx="2147126" cy="2147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61" y="436077"/>
            <a:ext cx="1396995" cy="143671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2228" y="975128"/>
            <a:ext cx="50035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>
                <a:solidFill>
                  <a:schemeClr val="tx1"/>
                </a:solidFill>
              </a:rPr>
              <a:t>Dựa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vào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hình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ảnh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vừa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quan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sát</a:t>
            </a:r>
            <a:r>
              <a:rPr lang="en-US" sz="1800" b="1" i="1" dirty="0">
                <a:solidFill>
                  <a:schemeClr val="tx1"/>
                </a:solidFill>
              </a:rPr>
              <a:t>, </a:t>
            </a:r>
            <a:r>
              <a:rPr lang="en-US" sz="1800" b="1" i="1" dirty="0" err="1">
                <a:solidFill>
                  <a:schemeClr val="tx1"/>
                </a:solidFill>
              </a:rPr>
              <a:t>suy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nghĩ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và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trả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lời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câu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</a:rPr>
              <a:t>hỏi</a:t>
            </a:r>
            <a:r>
              <a:rPr lang="en-US" sz="1800" b="1" i="1" dirty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chemeClr val="tx1"/>
                </a:solidFill>
              </a:rPr>
              <a:t>Các ngôi nhà trong thực tế thường có đặc điểm gì giống và khác nhau?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chemeClr val="tx1"/>
                </a:solidFill>
              </a:rPr>
              <a:t>Vật liệu, kiểu dáng, cấu trúc của mỗi ngôi nhà thể hiện điều gì?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chemeClr val="tx1"/>
                </a:solidFill>
              </a:rPr>
              <a:t>Vì sao nhà ở của cư dân các vùng miền lại có sự khác nhau?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11" y="1965839"/>
            <a:ext cx="2863280" cy="286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80" y="3041151"/>
            <a:ext cx="1607420" cy="199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360">
            <a:off x="354718" y="125139"/>
            <a:ext cx="765165" cy="1007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8"/>
          <p:cNvSpPr/>
          <p:nvPr/>
        </p:nvSpPr>
        <p:spPr>
          <a:xfrm>
            <a:off x="1202575" y="319950"/>
            <a:ext cx="6738900" cy="450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8"/>
          <p:cNvSpPr/>
          <p:nvPr/>
        </p:nvSpPr>
        <p:spPr>
          <a:xfrm rot="2856595">
            <a:off x="775404" y="4123895"/>
            <a:ext cx="2053778" cy="53267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8"/>
          <p:cNvSpPr/>
          <p:nvPr/>
        </p:nvSpPr>
        <p:spPr>
          <a:xfrm rot="2856595">
            <a:off x="6355554" y="445745"/>
            <a:ext cx="2053778" cy="53267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3821987" y="565079"/>
            <a:ext cx="1613042" cy="6780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Gợi</a:t>
            </a:r>
            <a:r>
              <a:rPr lang="en-US" sz="2400" b="1" dirty="0">
                <a:solidFill>
                  <a:schemeClr val="tx1"/>
                </a:solidFill>
              </a:rPr>
              <a:t> ý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25" y="1512485"/>
            <a:ext cx="49675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N</a:t>
            </a:r>
            <a:r>
              <a:rPr lang="vi-VN" sz="2000" dirty="0"/>
              <a:t>hà ở của mỗi người dân các vùng miền</a:t>
            </a:r>
            <a:r>
              <a:rPr lang="en-US" sz="2000" dirty="0"/>
              <a:t> </a:t>
            </a:r>
            <a:r>
              <a:rPr lang="vi-VN" sz="2000" dirty="0"/>
              <a:t>có sự khác nhau về kiểu dáng vì: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Văn hóa mỗi vùng miền khác nhau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Đặc điểm khí hậu, địa hình khác nhau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Sự phát triển kinh tế khác nhau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36" y="3205537"/>
            <a:ext cx="1260018" cy="1937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9864">
            <a:off x="2713406" y="668243"/>
            <a:ext cx="841321" cy="95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2" y="0"/>
            <a:ext cx="1253253" cy="1851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/>
          <p:nvPr/>
        </p:nvSpPr>
        <p:spPr>
          <a:xfrm>
            <a:off x="1194144" y="1511417"/>
            <a:ext cx="2907600" cy="590100"/>
          </a:xfrm>
          <a:prstGeom prst="snip1Rect">
            <a:avLst>
              <a:gd name="adj" fmla="val 2549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6"/>
          <p:cNvSpPr/>
          <p:nvPr/>
        </p:nvSpPr>
        <p:spPr>
          <a:xfrm>
            <a:off x="4849019" y="1511417"/>
            <a:ext cx="2907600" cy="590100"/>
          </a:xfrm>
          <a:prstGeom prst="snip1Rect">
            <a:avLst>
              <a:gd name="adj" fmla="val 2549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6"/>
          <p:cNvSpPr txBox="1">
            <a:spLocks noGrp="1"/>
          </p:cNvSpPr>
          <p:nvPr>
            <p:ph type="subTitle" idx="1"/>
          </p:nvPr>
        </p:nvSpPr>
        <p:spPr>
          <a:xfrm>
            <a:off x="1194144" y="1438103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01</a:t>
            </a:r>
            <a:endParaRPr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6" name="Google Shape;316;p36"/>
          <p:cNvSpPr txBox="1">
            <a:spLocks noGrp="1"/>
          </p:cNvSpPr>
          <p:nvPr>
            <p:ph type="subTitle" idx="2"/>
          </p:nvPr>
        </p:nvSpPr>
        <p:spPr>
          <a:xfrm>
            <a:off x="4849019" y="1461162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02</a:t>
            </a:r>
            <a:endParaRPr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9" name="Google Shape;31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HƯỚNG DẪN VỀ NHÀ</a:t>
            </a:r>
            <a:endParaRPr dirty="0">
              <a:latin typeface="+mn-lt"/>
            </a:endParaRPr>
          </a:p>
        </p:txBody>
      </p:sp>
      <p:grpSp>
        <p:nvGrpSpPr>
          <p:cNvPr id="320" name="Google Shape;320;p36"/>
          <p:cNvGrpSpPr/>
          <p:nvPr/>
        </p:nvGrpSpPr>
        <p:grpSpPr>
          <a:xfrm>
            <a:off x="1060750" y="703376"/>
            <a:ext cx="7022480" cy="133394"/>
            <a:chOff x="2427292" y="692550"/>
            <a:chExt cx="9081184" cy="172500"/>
          </a:xfrm>
        </p:grpSpPr>
        <p:sp>
          <p:nvSpPr>
            <p:cNvPr id="321" name="Google Shape;321;p36"/>
            <p:cNvSpPr/>
            <p:nvPr/>
          </p:nvSpPr>
          <p:spPr>
            <a:xfrm>
              <a:off x="2427292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2653242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2825492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 rot="10800000">
              <a:off x="11335977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 rot="10800000">
              <a:off x="11163727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 rot="10800000">
              <a:off x="11024177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7261" y="2336206"/>
            <a:ext cx="312136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bài</a:t>
            </a:r>
            <a:r>
              <a:rPr lang="en-US" sz="2000" dirty="0"/>
              <a:t> 3: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lai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87139" y="2336205"/>
            <a:ext cx="312136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51" y="2936198"/>
            <a:ext cx="2536074" cy="253607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/>
      <p:bldP spid="314" grpId="0" animBg="1"/>
      <p:bldP spid="315" grpId="0" build="p"/>
      <p:bldP spid="316" grpId="0" build="p"/>
      <p:bldP spid="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58"/>
          <p:cNvSpPr txBox="1">
            <a:spLocks noGrp="1"/>
          </p:cNvSpPr>
          <p:nvPr>
            <p:ph type="title"/>
          </p:nvPr>
        </p:nvSpPr>
        <p:spPr>
          <a:xfrm>
            <a:off x="720000" y="421792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Ai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trí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hơn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?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204" name="Google Shape;1204;p58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1205" name="Google Shape;1205;p58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8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8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8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8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8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58"/>
          <p:cNvSpPr/>
          <p:nvPr/>
        </p:nvSpPr>
        <p:spPr>
          <a:xfrm rot="16200000">
            <a:off x="1062631" y="635802"/>
            <a:ext cx="3623193" cy="4726113"/>
          </a:xfrm>
          <a:prstGeom prst="homePlate">
            <a:avLst>
              <a:gd name="adj" fmla="val 253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88227" y="191394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chemeClr val="tx1"/>
                </a:solidFill>
              </a:rPr>
              <a:t>Cái gì cũng có sẵn sàng, </a:t>
            </a:r>
            <a:endParaRPr lang="en-US" sz="1800" b="1" i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chemeClr val="tx1"/>
                </a:solidFill>
              </a:rPr>
              <a:t>Có con có mẹ có nàng có anh,  </a:t>
            </a:r>
            <a:endParaRPr lang="en-US" sz="1800" b="1" i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chemeClr val="tx1"/>
                </a:solidFill>
              </a:rPr>
              <a:t>Có từ âu muối, xoong canh, </a:t>
            </a:r>
            <a:endParaRPr lang="en-US" sz="1800" b="1" i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chemeClr val="tx1"/>
                </a:solidFill>
              </a:rPr>
              <a:t>Có giường chiếu, có ghế bành tủ gương 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43065" y="3824498"/>
            <a:ext cx="2062324" cy="58562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gì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042">
            <a:off x="5417204" y="2053095"/>
            <a:ext cx="1140051" cy="9083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37175" y="2394639"/>
            <a:ext cx="1839074" cy="12084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Đáp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án</a:t>
            </a:r>
            <a:r>
              <a:rPr lang="en-US" sz="2400" dirty="0">
                <a:solidFill>
                  <a:schemeClr val="tx1"/>
                </a:solidFill>
              </a:rPr>
              <a:t>: NGÔI NHÀ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99" y="3896836"/>
            <a:ext cx="1417489" cy="1246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24" y="169809"/>
            <a:ext cx="707077" cy="7271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50" y="169809"/>
            <a:ext cx="707077" cy="72718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" grpId="0" animBg="1"/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/>
          <p:nvPr/>
        </p:nvSpPr>
        <p:spPr>
          <a:xfrm>
            <a:off x="4838649" y="3111674"/>
            <a:ext cx="3111187" cy="61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1194144" y="3111674"/>
            <a:ext cx="3111206" cy="61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02" name="Google Shape;202;p31"/>
          <p:cNvSpPr/>
          <p:nvPr/>
        </p:nvSpPr>
        <p:spPr>
          <a:xfrm>
            <a:off x="5941597" y="1267804"/>
            <a:ext cx="3079125" cy="6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2928134" y="1270900"/>
            <a:ext cx="2787466" cy="6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291659" y="1270900"/>
            <a:ext cx="2287200" cy="61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720000" y="4345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NỘI DUNG BÀI HỌC</a:t>
            </a:r>
            <a:endParaRPr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 idx="2"/>
          </p:nvPr>
        </p:nvSpPr>
        <p:spPr>
          <a:xfrm>
            <a:off x="280205" y="1314143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Khám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phá</a:t>
            </a:r>
            <a:endParaRPr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8" name="Google Shape;208;p31"/>
          <p:cNvSpPr txBox="1">
            <a:spLocks noGrp="1"/>
          </p:cNvSpPr>
          <p:nvPr>
            <p:ph type="title" idx="3"/>
          </p:nvPr>
        </p:nvSpPr>
        <p:spPr>
          <a:xfrm>
            <a:off x="1194144" y="3200624"/>
            <a:ext cx="311120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4.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tích</a:t>
            </a:r>
            <a:r>
              <a:rPr lang="en-US" sz="2000" dirty="0">
                <a:latin typeface="+mn-lt"/>
              </a:rPr>
              <a:t> – </a:t>
            </a:r>
            <a:r>
              <a:rPr lang="en-US" sz="2000" dirty="0" err="1">
                <a:latin typeface="+mn-lt"/>
              </a:rPr>
              <a:t>Đánh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giá</a:t>
            </a:r>
            <a:endParaRPr sz="2000" dirty="0">
              <a:latin typeface="+mn-lt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5"/>
          </p:nvPr>
        </p:nvSpPr>
        <p:spPr>
          <a:xfrm>
            <a:off x="2928134" y="1321979"/>
            <a:ext cx="278746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2.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Kiến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tạo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kiến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thức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kĩ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năng</a:t>
            </a:r>
            <a:endParaRPr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 idx="7"/>
          </p:nvPr>
        </p:nvSpPr>
        <p:spPr>
          <a:xfrm>
            <a:off x="5941597" y="1293411"/>
            <a:ext cx="3140764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3.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Luyện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–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Sáng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tạo</a:t>
            </a:r>
            <a:endParaRPr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4" name="Google Shape;214;p31"/>
          <p:cNvSpPr txBox="1">
            <a:spLocks noGrp="1"/>
          </p:cNvSpPr>
          <p:nvPr>
            <p:ph type="title" idx="9"/>
          </p:nvPr>
        </p:nvSpPr>
        <p:spPr>
          <a:xfrm>
            <a:off x="4838649" y="3200624"/>
            <a:ext cx="311118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5.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Vận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dụng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–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Phát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triển</a:t>
            </a:r>
            <a:endParaRPr sz="20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216" name="Google Shape;216;p31"/>
          <p:cNvGrpSpPr/>
          <p:nvPr/>
        </p:nvGrpSpPr>
        <p:grpSpPr>
          <a:xfrm>
            <a:off x="1060750" y="703376"/>
            <a:ext cx="7022480" cy="133394"/>
            <a:chOff x="2427292" y="692550"/>
            <a:chExt cx="9081184" cy="172500"/>
          </a:xfrm>
        </p:grpSpPr>
        <p:sp>
          <p:nvSpPr>
            <p:cNvPr id="217" name="Google Shape;217;p31"/>
            <p:cNvSpPr/>
            <p:nvPr/>
          </p:nvSpPr>
          <p:spPr>
            <a:xfrm>
              <a:off x="2427292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2653242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2825492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 rot="10800000">
              <a:off x="11335977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 rot="10800000">
              <a:off x="11163727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 rot="10800000">
              <a:off x="11024177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2146" y="1990298"/>
            <a:ext cx="2166713" cy="43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2841926" y="1928329"/>
            <a:ext cx="2959882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1597" y="1928329"/>
            <a:ext cx="3079125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qua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1269806" y="3817274"/>
            <a:ext cx="2959882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 err="1"/>
              <a:t>Trưng</a:t>
            </a:r>
            <a:r>
              <a:rPr lang="en-US" sz="1800" dirty="0"/>
              <a:t> </a:t>
            </a:r>
            <a:r>
              <a:rPr lang="en-US" sz="1800" dirty="0" err="1"/>
              <a:t>bày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chia </a:t>
            </a:r>
            <a:r>
              <a:rPr lang="en-US" sz="1800" dirty="0" err="1"/>
              <a:t>sẻ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4943280" y="3817274"/>
            <a:ext cx="2959882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hiểu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tế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 animBg="1"/>
      <p:bldP spid="203" grpId="0" animBg="1"/>
      <p:bldP spid="204" grpId="0" animBg="1"/>
      <p:bldP spid="206" grpId="0"/>
      <p:bldP spid="208" grpId="0"/>
      <p:bldP spid="210" grpId="0"/>
      <p:bldP spid="212" grpId="0"/>
      <p:bldP spid="214" grpId="0"/>
      <p:bldP spid="7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30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190" name="Google Shape;190;p30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00" y="419392"/>
            <a:ext cx="7704000" cy="477600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Khám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phá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mô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ngôi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51" y="1189622"/>
            <a:ext cx="4152437" cy="3416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379" y="1189622"/>
            <a:ext cx="426723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/>
              <a:t>Quan</a:t>
            </a:r>
            <a:r>
              <a:rPr lang="en-US" sz="1800" b="1" i="1" dirty="0"/>
              <a:t> </a:t>
            </a:r>
            <a:r>
              <a:rPr lang="en-US" sz="1800" b="1" i="1" dirty="0" err="1"/>
              <a:t>sát</a:t>
            </a:r>
            <a:r>
              <a:rPr lang="en-US" sz="1800" b="1" i="1" dirty="0"/>
              <a:t> </a:t>
            </a:r>
            <a:r>
              <a:rPr lang="en-US" sz="1800" b="1" i="1" dirty="0" err="1"/>
              <a:t>mô</a:t>
            </a:r>
            <a:r>
              <a:rPr lang="en-US" sz="1800" b="1" i="1" dirty="0"/>
              <a:t> </a:t>
            </a:r>
            <a:r>
              <a:rPr lang="en-US" sz="1800" b="1" i="1" dirty="0" err="1"/>
              <a:t>hình</a:t>
            </a:r>
            <a:r>
              <a:rPr lang="en-US" sz="1800" b="1" i="1" dirty="0"/>
              <a:t> </a:t>
            </a:r>
            <a:r>
              <a:rPr lang="en-US" sz="1800" b="1" i="1" dirty="0" err="1"/>
              <a:t>ngôi</a:t>
            </a:r>
            <a:r>
              <a:rPr lang="en-US" sz="1800" b="1" i="1" dirty="0"/>
              <a:t> </a:t>
            </a:r>
            <a:r>
              <a:rPr lang="en-US" sz="1800" b="1" i="1" dirty="0" err="1"/>
              <a:t>nhà</a:t>
            </a:r>
            <a:r>
              <a:rPr lang="en-US" sz="1800" b="1" i="1" dirty="0"/>
              <a:t> </a:t>
            </a:r>
            <a:r>
              <a:rPr lang="en-US" sz="1800" b="1" i="1" dirty="0" err="1"/>
              <a:t>trong</a:t>
            </a:r>
            <a:r>
              <a:rPr lang="en-US" sz="1800" b="1" i="1" dirty="0"/>
              <a:t> SGK </a:t>
            </a:r>
            <a:r>
              <a:rPr lang="en-US" sz="1800" b="1" i="1" dirty="0" err="1"/>
              <a:t>trang</a:t>
            </a:r>
            <a:r>
              <a:rPr lang="en-US" sz="1800" b="1" i="1" dirty="0"/>
              <a:t> 66 </a:t>
            </a:r>
            <a:r>
              <a:rPr lang="en-US" sz="1800" b="1" i="1" dirty="0" err="1"/>
              <a:t>và</a:t>
            </a:r>
            <a:r>
              <a:rPr lang="en-US" sz="1800" b="1" i="1" dirty="0"/>
              <a:t> </a:t>
            </a:r>
            <a:r>
              <a:rPr lang="en-US" sz="1800" b="1" i="1" dirty="0" err="1"/>
              <a:t>trả</a:t>
            </a:r>
            <a:r>
              <a:rPr lang="en-US" sz="1800" b="1" i="1" dirty="0"/>
              <a:t> </a:t>
            </a:r>
            <a:r>
              <a:rPr lang="en-US" sz="1800" b="1" i="1" dirty="0" err="1"/>
              <a:t>lời</a:t>
            </a:r>
            <a:r>
              <a:rPr lang="en-US" sz="1800" b="1" i="1" dirty="0"/>
              <a:t> </a:t>
            </a:r>
            <a:r>
              <a:rPr lang="en-US" sz="1800" b="1" i="1" dirty="0" err="1"/>
              <a:t>câu</a:t>
            </a:r>
            <a:r>
              <a:rPr lang="en-US" sz="1800" b="1" i="1" dirty="0"/>
              <a:t> </a:t>
            </a:r>
            <a:r>
              <a:rPr lang="en-US" sz="1800" b="1" i="1" dirty="0" err="1"/>
              <a:t>hỏi</a:t>
            </a:r>
            <a:r>
              <a:rPr lang="en-US" sz="1800" b="1" i="1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Mô hình ngôi nhà được tạo nên từ những hình khối nào?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Mô hình ngôi nhà có đặc điểm gì?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Những vật liệu nào được sử dụng để tạo mô hình ngôi nhà?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/>
          <p:nvPr/>
        </p:nvSpPr>
        <p:spPr>
          <a:xfrm>
            <a:off x="726425" y="783575"/>
            <a:ext cx="3955800" cy="40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3"/>
          <p:cNvSpPr/>
          <p:nvPr/>
        </p:nvSpPr>
        <p:spPr>
          <a:xfrm>
            <a:off x="726425" y="776400"/>
            <a:ext cx="3955800" cy="9543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8" name="Google Shape;248;p33"/>
          <p:cNvCxnSpPr/>
          <p:nvPr/>
        </p:nvCxnSpPr>
        <p:spPr>
          <a:xfrm>
            <a:off x="733575" y="1002900"/>
            <a:ext cx="3961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3"/>
          <p:cNvCxnSpPr/>
          <p:nvPr/>
        </p:nvCxnSpPr>
        <p:spPr>
          <a:xfrm>
            <a:off x="733575" y="1203500"/>
            <a:ext cx="3961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3"/>
          <p:cNvCxnSpPr/>
          <p:nvPr/>
        </p:nvCxnSpPr>
        <p:spPr>
          <a:xfrm>
            <a:off x="733575" y="1404100"/>
            <a:ext cx="3961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3"/>
          <p:cNvCxnSpPr/>
          <p:nvPr/>
        </p:nvCxnSpPr>
        <p:spPr>
          <a:xfrm>
            <a:off x="733575" y="1604700"/>
            <a:ext cx="3961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952775" y="783575"/>
            <a:ext cx="3503100" cy="908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02</a:t>
            </a:r>
            <a:endParaRPr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425" y="2337920"/>
            <a:ext cx="400692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Kiến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kiến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thức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kĩ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80" y="87234"/>
            <a:ext cx="777664" cy="799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2966" y="2697260"/>
            <a:ext cx="3883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18" y="3488290"/>
            <a:ext cx="1249788" cy="164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65" y="102947"/>
            <a:ext cx="2712378" cy="2712378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00746" y="164387"/>
            <a:ext cx="2321960" cy="513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354458" y="795486"/>
            <a:ext cx="478262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/>
              <a:t>Quan </a:t>
            </a:r>
            <a:r>
              <a:rPr lang="en-US" sz="1800" b="1" i="1" dirty="0" err="1"/>
              <a:t>sát</a:t>
            </a:r>
            <a:r>
              <a:rPr lang="en-US" sz="1800" b="1" i="1" dirty="0"/>
              <a:t> </a:t>
            </a:r>
            <a:r>
              <a:rPr lang="en-US" sz="1800" b="1" i="1" dirty="0" err="1"/>
              <a:t>hình</a:t>
            </a:r>
            <a:r>
              <a:rPr lang="en-US" sz="1800" b="1" i="1" dirty="0"/>
              <a:t> </a:t>
            </a:r>
            <a:r>
              <a:rPr lang="en-US" sz="1800" b="1" i="1" dirty="0" err="1"/>
              <a:t>ảnh</a:t>
            </a:r>
            <a:r>
              <a:rPr lang="en-US" sz="1800" b="1" i="1" dirty="0"/>
              <a:t> </a:t>
            </a:r>
            <a:r>
              <a:rPr lang="en-US" sz="1800" b="1" i="1" dirty="0" err="1"/>
              <a:t>trang</a:t>
            </a:r>
            <a:r>
              <a:rPr lang="en-US" sz="1800" b="1" i="1" dirty="0"/>
              <a:t> 65 SGK, </a:t>
            </a:r>
            <a:r>
              <a:rPr lang="en-US" sz="1800" b="1" i="1" dirty="0" err="1"/>
              <a:t>thảo</a:t>
            </a:r>
            <a:r>
              <a:rPr lang="en-US" sz="1800" b="1" i="1" dirty="0"/>
              <a:t> </a:t>
            </a:r>
            <a:r>
              <a:rPr lang="en-US" sz="1800" b="1" i="1" dirty="0" err="1"/>
              <a:t>luận</a:t>
            </a:r>
            <a:r>
              <a:rPr lang="en-US" sz="1800" b="1" i="1" dirty="0"/>
              <a:t> </a:t>
            </a:r>
            <a:r>
              <a:rPr lang="en-US" sz="1800" b="1" i="1" dirty="0" err="1"/>
              <a:t>nhóm</a:t>
            </a:r>
            <a:r>
              <a:rPr lang="en-US" sz="1800" b="1" i="1" dirty="0"/>
              <a:t> </a:t>
            </a:r>
            <a:r>
              <a:rPr lang="en-US" sz="1800" b="1" i="1" dirty="0" err="1"/>
              <a:t>trong</a:t>
            </a:r>
            <a:r>
              <a:rPr lang="en-US" sz="1800" b="1" i="1" dirty="0"/>
              <a:t> 3 </a:t>
            </a:r>
            <a:r>
              <a:rPr lang="en-US" sz="1800" b="1" i="1" dirty="0" err="1"/>
              <a:t>phút</a:t>
            </a:r>
            <a:r>
              <a:rPr lang="en-US" sz="1800" b="1" i="1" dirty="0"/>
              <a:t> </a:t>
            </a:r>
            <a:r>
              <a:rPr lang="en-US" sz="1800" b="1" i="1" dirty="0" err="1"/>
              <a:t>và</a:t>
            </a:r>
            <a:r>
              <a:rPr lang="en-US" sz="1800" b="1" i="1" dirty="0"/>
              <a:t> </a:t>
            </a:r>
            <a:r>
              <a:rPr lang="en-US" sz="1800" b="1" i="1" dirty="0" err="1"/>
              <a:t>trả</a:t>
            </a:r>
            <a:r>
              <a:rPr lang="en-US" sz="1800" b="1" i="1" dirty="0"/>
              <a:t> </a:t>
            </a:r>
            <a:r>
              <a:rPr lang="en-US" sz="1800" b="1" i="1" dirty="0" err="1"/>
              <a:t>lời</a:t>
            </a:r>
            <a:r>
              <a:rPr lang="en-US" sz="1800" b="1" i="1" dirty="0"/>
              <a:t> </a:t>
            </a:r>
            <a:r>
              <a:rPr lang="en-US" sz="1800" b="1" i="1" dirty="0" err="1"/>
              <a:t>câu</a:t>
            </a:r>
            <a:r>
              <a:rPr lang="en-US" sz="1800" b="1" i="1" dirty="0"/>
              <a:t> </a:t>
            </a:r>
            <a:r>
              <a:rPr lang="en-US" sz="1800" b="1" i="1" dirty="0" err="1"/>
              <a:t>hỏi</a:t>
            </a:r>
            <a:r>
              <a:rPr lang="en-US" sz="1800" b="1" i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Em lựa chọn vật liệu và hình khối gì để tạo mô hình ngôi nhà?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Phần nào của ngôi nhà cần tạo trước?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Em sẽ tạo đặc điểm riêng cho ngôi nhà bằng cách nào?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Để tạo mô hình ngôi nhà, em cần thực hiện các bước cơ bản nào?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20" y="1038563"/>
            <a:ext cx="3815715" cy="3345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5997" y="1045509"/>
            <a:ext cx="528889" cy="2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/>
          <p:nvPr/>
        </p:nvSpPr>
        <p:spPr>
          <a:xfrm rot="229789">
            <a:off x="4919797" y="1665741"/>
            <a:ext cx="3413523" cy="282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77">
            <a:off x="5186615" y="1859160"/>
            <a:ext cx="2879871" cy="2440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7"/>
          <p:cNvSpPr/>
          <p:nvPr/>
        </p:nvSpPr>
        <p:spPr>
          <a:xfrm>
            <a:off x="380144" y="1554896"/>
            <a:ext cx="4272426" cy="2308187"/>
          </a:xfrm>
          <a:prstGeom prst="chevron">
            <a:avLst>
              <a:gd name="adj" fmla="val 2404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>
                <a:solidFill>
                  <a:schemeClr val="accent5"/>
                </a:solidFill>
              </a:rPr>
              <a:t>Hình, khối, màu sắc của các vật liệu đã qua sử dụng có thể tạo thành mô hình ngôi nhà.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+mn-lt"/>
              </a:rPr>
              <a:t>Kết luận</a:t>
            </a:r>
            <a:endParaRPr sz="2800" dirty="0">
              <a:latin typeface="+mn-lt"/>
            </a:endParaRPr>
          </a:p>
        </p:txBody>
      </p:sp>
      <p:grpSp>
        <p:nvGrpSpPr>
          <p:cNvPr id="337" name="Google Shape;337;p37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338" name="Google Shape;338;p37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37"/>
          <p:cNvSpPr/>
          <p:nvPr/>
        </p:nvSpPr>
        <p:spPr>
          <a:xfrm rot="476780">
            <a:off x="5863854" y="1536911"/>
            <a:ext cx="1702435" cy="44154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928789" y="1715103"/>
            <a:ext cx="3344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Hình</a:t>
            </a:r>
            <a:r>
              <a:rPr lang="en-US" sz="2000" dirty="0"/>
              <a:t>, </a:t>
            </a:r>
            <a:r>
              <a:rPr lang="en-US" sz="2000" dirty="0" err="1"/>
              <a:t>khối</a:t>
            </a:r>
            <a:r>
              <a:rPr lang="en-US" sz="2000" dirty="0"/>
              <a:t>,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qua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ngôi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" y="3433859"/>
            <a:ext cx="757370" cy="1709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429">
            <a:off x="5901957" y="119880"/>
            <a:ext cx="970920" cy="986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571" flipH="1">
            <a:off x="2342649" y="119880"/>
            <a:ext cx="970920" cy="986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25" y="3839202"/>
            <a:ext cx="652329" cy="12985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333" grpId="0" animBg="1"/>
      <p:bldP spid="344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1194144" y="1212245"/>
            <a:ext cx="2867100" cy="478800"/>
          </a:xfrm>
          <a:prstGeom prst="chevron">
            <a:avLst>
              <a:gd name="adj" fmla="val 4858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4"/>
          <p:cNvSpPr/>
          <p:nvPr/>
        </p:nvSpPr>
        <p:spPr>
          <a:xfrm rot="10800000">
            <a:off x="5079319" y="1212245"/>
            <a:ext cx="2867100" cy="478800"/>
          </a:xfrm>
          <a:prstGeom prst="chevron">
            <a:avLst>
              <a:gd name="adj" fmla="val 4858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1845370" y="1217398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n-lt"/>
              </a:rPr>
              <a:t>Bước</a:t>
            </a:r>
            <a:r>
              <a:rPr lang="en-US" dirty="0">
                <a:latin typeface="+mn-lt"/>
              </a:rPr>
              <a:t> 1:</a:t>
            </a:r>
            <a:endParaRPr dirty="0">
              <a:latin typeface="+mn-lt"/>
            </a:endParaRPr>
          </a:p>
        </p:txBody>
      </p:sp>
      <p:sp>
        <p:nvSpPr>
          <p:cNvPr id="264" name="Google Shape;264;p34"/>
          <p:cNvSpPr txBox="1">
            <a:spLocks noGrp="1"/>
          </p:cNvSpPr>
          <p:nvPr>
            <p:ph type="title" idx="2"/>
          </p:nvPr>
        </p:nvSpPr>
        <p:spPr>
          <a:xfrm flipH="1">
            <a:off x="5730514" y="1217398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n-lt"/>
              </a:rPr>
              <a:t>Bước</a:t>
            </a:r>
            <a:r>
              <a:rPr lang="en-US" dirty="0">
                <a:latin typeface="+mn-lt"/>
              </a:rPr>
              <a:t> 2:</a:t>
            </a:r>
            <a:endParaRPr dirty="0">
              <a:latin typeface="+mn-lt"/>
            </a:endParaRPr>
          </a:p>
        </p:txBody>
      </p:sp>
      <p:grpSp>
        <p:nvGrpSpPr>
          <p:cNvPr id="270" name="Google Shape;270;p34"/>
          <p:cNvGrpSpPr/>
          <p:nvPr/>
        </p:nvGrpSpPr>
        <p:grpSpPr>
          <a:xfrm>
            <a:off x="1060750" y="703376"/>
            <a:ext cx="7022480" cy="133394"/>
            <a:chOff x="2427292" y="692550"/>
            <a:chExt cx="9081184" cy="172500"/>
          </a:xfrm>
        </p:grpSpPr>
        <p:sp>
          <p:nvSpPr>
            <p:cNvPr id="271" name="Google Shape;271;p34"/>
            <p:cNvSpPr/>
            <p:nvPr/>
          </p:nvSpPr>
          <p:spPr>
            <a:xfrm>
              <a:off x="2427292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2653242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2825492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 rot="10800000">
              <a:off x="11335977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 rot="10800000">
              <a:off x="11163727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 rot="10800000">
              <a:off x="11024177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278055" y="433458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Các bước tạo mô hình ngôi nhà: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210140" y="1614981"/>
            <a:ext cx="27356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khối</a:t>
            </a:r>
            <a:r>
              <a:rPr lang="en-US" sz="1800" dirty="0"/>
              <a:t>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06845" y="1710695"/>
            <a:ext cx="2366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phận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5" b="54082"/>
          <a:stretch/>
        </p:blipFill>
        <p:spPr>
          <a:xfrm>
            <a:off x="1433529" y="2953809"/>
            <a:ext cx="2217456" cy="1718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b="54305"/>
          <a:stretch/>
        </p:blipFill>
        <p:spPr>
          <a:xfrm>
            <a:off x="5509671" y="2872987"/>
            <a:ext cx="2061014" cy="1799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29" y="2786396"/>
            <a:ext cx="485714" cy="44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23" y="2732342"/>
            <a:ext cx="485714" cy="44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" y="3653890"/>
            <a:ext cx="990021" cy="1380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50" y="0"/>
            <a:ext cx="1032588" cy="12851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38" y="2237211"/>
            <a:ext cx="46943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89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8" grpId="0" animBg="1"/>
      <p:bldP spid="262" grpId="0"/>
      <p:bldP spid="26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1235477" y="1181422"/>
            <a:ext cx="2867100" cy="478800"/>
          </a:xfrm>
          <a:prstGeom prst="chevron">
            <a:avLst>
              <a:gd name="adj" fmla="val 4858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4"/>
          <p:cNvSpPr/>
          <p:nvPr/>
        </p:nvSpPr>
        <p:spPr>
          <a:xfrm rot="10800000">
            <a:off x="5120652" y="1181422"/>
            <a:ext cx="2867100" cy="478800"/>
          </a:xfrm>
          <a:prstGeom prst="chevron">
            <a:avLst>
              <a:gd name="adj" fmla="val 4858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1886703" y="1186575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Bước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3: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4" name="Google Shape;264;p34"/>
          <p:cNvSpPr txBox="1">
            <a:spLocks noGrp="1"/>
          </p:cNvSpPr>
          <p:nvPr>
            <p:ph type="title" idx="2"/>
          </p:nvPr>
        </p:nvSpPr>
        <p:spPr>
          <a:xfrm flipH="1">
            <a:off x="5771847" y="1186575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+mn-lt"/>
              </a:rPr>
              <a:t>Bước</a:t>
            </a:r>
            <a:r>
              <a:rPr lang="en-US" sz="2800" b="1" dirty="0">
                <a:latin typeface="+mn-lt"/>
              </a:rPr>
              <a:t> 4:</a:t>
            </a:r>
            <a:endParaRPr sz="2800" b="1" dirty="0">
              <a:latin typeface="+mn-lt"/>
            </a:endParaRPr>
          </a:p>
        </p:txBody>
      </p:sp>
      <p:grpSp>
        <p:nvGrpSpPr>
          <p:cNvPr id="270" name="Google Shape;270;p34"/>
          <p:cNvGrpSpPr/>
          <p:nvPr/>
        </p:nvGrpSpPr>
        <p:grpSpPr>
          <a:xfrm>
            <a:off x="1060750" y="703376"/>
            <a:ext cx="7022480" cy="133394"/>
            <a:chOff x="2427292" y="692550"/>
            <a:chExt cx="9081184" cy="172500"/>
          </a:xfrm>
        </p:grpSpPr>
        <p:sp>
          <p:nvSpPr>
            <p:cNvPr id="271" name="Google Shape;271;p34"/>
            <p:cNvSpPr/>
            <p:nvPr/>
          </p:nvSpPr>
          <p:spPr>
            <a:xfrm>
              <a:off x="2427292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2653242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2825492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 rot="10800000">
              <a:off x="11335977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 rot="10800000">
              <a:off x="11163727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 rot="10800000">
              <a:off x="11024177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278055" y="433458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Các bước tạo mô hình ngôi nhà: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474862" y="1751984"/>
            <a:ext cx="2452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Ghép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phận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20652" y="1724957"/>
            <a:ext cx="3075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riêng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ngôi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7" r="47850"/>
          <a:stretch/>
        </p:blipFill>
        <p:spPr>
          <a:xfrm>
            <a:off x="1474862" y="2713023"/>
            <a:ext cx="2419422" cy="2109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1" t="48147"/>
          <a:stretch/>
        </p:blipFill>
        <p:spPr>
          <a:xfrm>
            <a:off x="5485678" y="2713023"/>
            <a:ext cx="2136838" cy="210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18" y="2631066"/>
            <a:ext cx="201185" cy="4755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54" y="2638895"/>
            <a:ext cx="201185" cy="4755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50" y="0"/>
            <a:ext cx="1032588" cy="12851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" y="3653890"/>
            <a:ext cx="990021" cy="13802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38" y="2237211"/>
            <a:ext cx="46943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0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8" grpId="0" animBg="1"/>
      <p:bldP spid="262" grpId="0"/>
      <p:bldP spid="264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805</Words>
  <Application>Microsoft Office PowerPoint</Application>
  <PresentationFormat>On-screen Show (16:9)</PresentationFormat>
  <Paragraphs>82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Bebas Neue</vt:lpstr>
      <vt:lpstr>Sue Ellen Francisco</vt:lpstr>
      <vt:lpstr>Calibri Light</vt:lpstr>
      <vt:lpstr>Calibri</vt:lpstr>
      <vt:lpstr>Muli</vt:lpstr>
      <vt:lpstr>Arial</vt:lpstr>
      <vt:lpstr>Wingdings</vt:lpstr>
      <vt:lpstr>Retrospect</vt:lpstr>
      <vt:lpstr>PowerPoint Presentation</vt:lpstr>
      <vt:lpstr>Ai nhanh trí hơn?</vt:lpstr>
      <vt:lpstr>NỘI DUNG BÀI HỌC</vt:lpstr>
      <vt:lpstr>1. Khám phá mô hình ngôi nhà </vt:lpstr>
      <vt:lpstr>02</vt:lpstr>
      <vt:lpstr>PowerPoint Presentation</vt:lpstr>
      <vt:lpstr>Kết luận</vt:lpstr>
      <vt:lpstr>Bước 1:</vt:lpstr>
      <vt:lpstr>Bước 3:</vt:lpstr>
      <vt:lpstr>PowerPoint Presentation</vt:lpstr>
      <vt:lpstr>03</vt:lpstr>
      <vt:lpstr>PowerPoint Presentation</vt:lpstr>
      <vt:lpstr>PowerPoint Presentation</vt:lpstr>
      <vt:lpstr>04</vt:lpstr>
      <vt:lpstr>PowerPoint Presentation</vt:lpstr>
      <vt:lpstr>05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DAILY SLIDES</dc:title>
  <dc:creator>User</dc:creator>
  <cp:lastModifiedBy>Nguyễn Thị Thanh Bình</cp:lastModifiedBy>
  <cp:revision>27</cp:revision>
  <dcterms:modified xsi:type="dcterms:W3CDTF">2023-04-13T08:12:22Z</dcterms:modified>
</cp:coreProperties>
</file>