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a" ContentType="audio/x-ms-wma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300" r:id="rId5"/>
    <p:sldId id="30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8" r:id="rId17"/>
    <p:sldId id="257" r:id="rId18"/>
    <p:sldId id="258" r:id="rId19"/>
    <p:sldId id="297" r:id="rId20"/>
    <p:sldId id="299" r:id="rId21"/>
    <p:sldId id="264" r:id="rId22"/>
    <p:sldId id="294" r:id="rId23"/>
    <p:sldId id="279" r:id="rId24"/>
    <p:sldId id="304" r:id="rId25"/>
    <p:sldId id="303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954" autoAdjust="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0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52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slide" Target="slide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slide" Target="slide1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4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6.bin"/><Relationship Id="rId7" Type="http://schemas.openxmlformats.org/officeDocument/2006/relationships/image" Target="../media/image30.png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0.png"/><Relationship Id="rId11" Type="http://schemas.openxmlformats.org/officeDocument/2006/relationships/oleObject" Target="../embeddings/oleObject1.bin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330.png"/><Relationship Id="rId19" Type="http://schemas.openxmlformats.org/officeDocument/2006/relationships/oleObject" Target="../embeddings/oleObject5.bin"/><Relationship Id="rId4" Type="http://schemas.openxmlformats.org/officeDocument/2006/relationships/image" Target="../media/image34.png"/><Relationship Id="rId9" Type="http://schemas.openxmlformats.org/officeDocument/2006/relationships/image" Target="../media/image320.png"/><Relationship Id="rId14" Type="http://schemas.openxmlformats.org/officeDocument/2006/relationships/image" Target="../media/image29.wmf"/><Relationship Id="rId22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9.wmf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1.e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5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" Target="slide9.xml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1.xml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1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22.jpeg"/><Relationship Id="rId10" Type="http://schemas.openxmlformats.org/officeDocument/2006/relationships/image" Target="../media/image190.png"/><Relationship Id="rId4" Type="http://schemas.openxmlformats.org/officeDocument/2006/relationships/audio" Target="../media/audio1.wav"/><Relationship Id="rId9" Type="http://schemas.openxmlformats.org/officeDocument/2006/relationships/image" Target="../media/image180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8542" y="2155372"/>
            <a:ext cx="8839200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lgerian" panose="04020705040A02060702" pitchFamily="82" charset="0"/>
              </a:rPr>
              <a:t>CHÀO MỪNG QUÝ THẦY CÔ ĐẾN DỰ GIỜ</a:t>
            </a:r>
            <a:endParaRPr lang="en-US" sz="6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6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18462" y="149442"/>
                <a:ext cx="10657184" cy="1459632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3: Kết quả của phép tính </a:t>
                </a:r>
                <a:endParaRPr lang="vi-VN" sz="4800" i="1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134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34</m:t>
                    </m:r>
                  </m:oMath>
                </a14:m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8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62" y="149442"/>
                <a:ext cx="10657184" cy="1459632"/>
              </a:xfrm>
              <a:prstGeom prst="plaque">
                <a:avLst/>
              </a:prstGeom>
              <a:blipFill>
                <a:blip r:embed="rId6"/>
                <a:stretch>
                  <a:fillRect t="-12033" b="-25311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15414" y="44740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4474096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15414" y="309928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3099284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7051" b="-282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44740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4474096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309928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3099284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7051" b="-282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876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63419" y="152400"/>
                <a:ext cx="1065718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4: Kết quả của phép tính </a:t>
                </a:r>
                <a:endParaRPr lang="vi-VN" sz="4800" i="1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vi-VN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84</m:t>
                        </m:r>
                      </m:e>
                    </m:d>
                    <m:r>
                      <a:rPr lang="vi-VN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−54</m:t>
                        </m:r>
                      </m:e>
                    </m:d>
                    <m:r>
                      <a:rPr lang="vi-VN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vi-VN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8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19" y="152400"/>
                <a:ext cx="10657184" cy="1296144"/>
              </a:xfrm>
              <a:prstGeom prst="plaque">
                <a:avLst/>
              </a:prstGeom>
              <a:blipFill>
                <a:blip r:embed="rId6"/>
                <a:stretch>
                  <a:fillRect t="-19535" b="-3441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6192011" y="2588907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−54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011" y="2588907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742" b="-283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271011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−222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3919919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95739" y="2588907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39" y="2588907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7742" b="-283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6027" y="-3867810"/>
            <a:ext cx="35335635" cy="1229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88" y="1345605"/>
            <a:ext cx="1932153" cy="202220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31371" y="1964070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Mình lấy đủ mật rồi!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Cảm ơn các bạn nhé!</a:t>
            </a:r>
          </a:p>
        </p:txBody>
      </p:sp>
      <p:sp>
        <p:nvSpPr>
          <p:cNvPr id="13" name="Cloud Callout 12">
            <a:hlinkClick r:id="rId6" action="ppaction://hlinksldjump"/>
          </p:cNvPr>
          <p:cNvSpPr/>
          <p:nvPr/>
        </p:nvSpPr>
        <p:spPr>
          <a:xfrm>
            <a:off x="762000" y="1898116"/>
            <a:ext cx="7924800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7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vi-VN" sz="37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học tốt!</a:t>
            </a:r>
            <a:endParaRPr lang="en-US" sz="3733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9452" y="9477672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0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4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6" y="5141168"/>
            <a:ext cx="1932153" cy="202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 -0.07731 C 0.08164 -0.16088 0.08177 -0.19792 0.0918 -0.26296 C 0.09805 -0.3743 0.10768 -0.47477 0.1237 -0.56389 C 0.12591 -0.57593 0.12708 -0.59375 0.13008 -0.60579 C 0.13958 -0.64051 0.15156 -0.66227 0.16185 -0.6912 C 0.16654 -0.70486 0.17266 -0.69861 0.17786 -0.70486 C 0.22227 -0.75231 0.18568 -0.72963 0.24466 -0.7493 C 0.2638 -0.74444 0.28711 -0.77338 0.30221 -0.7206 C 0.30495 -0.71042 0.30599 -0.6912 0.30859 -0.67569 C 0.31341 -0.65255 0.31901 -0.62917 0.32422 -0.60579 C 0.3276 -0.59213 0.33398 -0.56389 0.33398 -0.56319 C 0.33724 -0.51736 0.3401 -0.46759 0.34336 -0.42106 C 0.34128 -0.32454 0.34258 -0.27153 0.3276 -0.20648 C 0.32122 -0.21157 0.31406 -0.20648 0.30859 -0.22037 C 0.3056 -0.22847 0.30521 -0.24815 0.30521 -0.26296 C 0.30521 -0.34444 0.30586 -0.42662 0.30859 -0.50694 C 0.30924 -0.52384 0.31315 -0.53495 0.31497 -0.54977 C 0.31628 -0.56319 0.31667 -0.57893 0.31797 -0.59213 C 0.32487 -0.65255 0.3224 -0.61713 0.33073 -0.66389 C 0.34063 -0.71643 0.35117 -0.79653 0.36589 -0.81968 C 0.37904 -0.87824 0.39622 -0.88055 0.41367 -0.8919 C 0.46185 -0.96921 0.51771 -0.94977 0.56628 -0.87778 C 0.57826 -0.82477 0.57031 -0.85579 0.59193 -0.79097 C 0.59518 -0.78194 0.60156 -0.76204 0.60156 -0.76134 C 0.60352 -0.7493 0.60612 -0.73518 0.60781 -0.7206 C 0.60911 -0.70787 0.61133 -0.67569 0.61133 -0.67523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2" y="-4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349589" y="135847"/>
            <a:ext cx="5220275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1: </a:t>
            </a:r>
            <a:r>
              <a:rPr lang="vi-VN" sz="32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phép tính</a:t>
            </a:r>
            <a:endParaRPr lang="en-US" sz="320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04"/>
          <p:cNvSpPr>
            <a:spLocks noChangeArrowheads="1"/>
          </p:cNvSpPr>
          <p:nvPr/>
        </p:nvSpPr>
        <p:spPr bwMode="auto">
          <a:xfrm>
            <a:off x="1021114" y="4566792"/>
            <a:ext cx="28725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05"/>
          <p:cNvSpPr>
            <a:spLocks noChangeArrowheads="1"/>
          </p:cNvSpPr>
          <p:nvPr/>
        </p:nvSpPr>
        <p:spPr bwMode="auto">
          <a:xfrm>
            <a:off x="8020829" y="5118464"/>
            <a:ext cx="2872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6432" y="64193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(–2023) + 2023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(– 27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(– 73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4705" y="10100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18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(– 127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(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21) + 45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2619" cy="12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38155" y="4454376"/>
            <a:ext cx="3995058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(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27) + (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73)</a:t>
            </a:r>
          </a:p>
          <a:p>
            <a:pPr algn="just">
              <a:spcAft>
                <a:spcPts val="800"/>
              </a:spcAft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(27 + 73) </a:t>
            </a:r>
          </a:p>
          <a:p>
            <a:pPr algn="just">
              <a:spcAft>
                <a:spcPts val="800"/>
              </a:spcAft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38155" y="2625983"/>
            <a:ext cx="3905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(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2023) + 2023 = 0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48718" y="2625983"/>
            <a:ext cx="2751074" cy="1774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18 + (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127) </a:t>
            </a:r>
          </a:p>
          <a:p>
            <a:pPr algn="just">
              <a:spcAft>
                <a:spcPts val="800"/>
              </a:spcAft>
            </a:pP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(127 – 18)</a:t>
            </a:r>
          </a:p>
          <a:p>
            <a:pPr algn="just">
              <a:spcAft>
                <a:spcPts val="800"/>
              </a:spcAft>
            </a:pP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109</a:t>
            </a:r>
            <a:endParaRPr lang="en-US" sz="3200" i="1" dirty="0" smtClean="0">
              <a:solidFill>
                <a:srgbClr val="0070C0"/>
              </a:solidFill>
              <a:latin typeface="Cambria Math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34582" y="2176332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4870" y="4457701"/>
            <a:ext cx="3995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(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21) + 45</a:t>
            </a:r>
          </a:p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(45 – 21) </a:t>
            </a:r>
          </a:p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24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627914" y="2761107"/>
            <a:ext cx="0" cy="34681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10" grpId="0"/>
      <p:bldP spid="12" grpId="0"/>
      <p:bldP spid="15" grpId="0"/>
      <p:bldP spid="41" grpId="0"/>
      <p:bldP spid="4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8167" y="3761697"/>
            <a:ext cx="11083833" cy="1590179"/>
            <a:chOff x="1249681" y="768125"/>
            <a:chExt cx="11083833" cy="1590179"/>
          </a:xfrm>
        </p:grpSpPr>
        <p:sp>
          <p:nvSpPr>
            <p:cNvPr id="9" name="Rectangle 8"/>
            <p:cNvSpPr/>
            <p:nvPr/>
          </p:nvSpPr>
          <p:spPr>
            <a:xfrm>
              <a:off x="1249681" y="768125"/>
              <a:ext cx="8884920" cy="1590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n-US" sz="2800" b="1" dirty="0" err="1">
                  <a:solidFill>
                    <a:srgbClr val="15142A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15142A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en-US" sz="28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 2021 + (– 15) + (– 2021)</a:t>
              </a:r>
            </a:p>
            <a:p>
              <a:pPr algn="just">
                <a:spcAft>
                  <a:spcPts val="800"/>
                </a:spcAft>
              </a:pPr>
              <a:r>
                <a:rPr lang="en-US" sz="28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25 + (– 67) + (– 33) + 75 </a:t>
              </a:r>
              <a:endPara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37514" y="1301604"/>
              <a:ext cx="6096000" cy="10567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8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 (– 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27) + 18 + (– 73)</a:t>
              </a:r>
              <a:endPara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d) 7 + 8 + </a:t>
              </a:r>
              <a:r>
                <a:rPr lang="en-US" sz="28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(– 10) + (– 5)</a:t>
              </a:r>
              <a:endPara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505200" y="250371"/>
            <a:ext cx="410391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2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299857" y="1422590"/>
            <a:ext cx="7554686" cy="194625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</a:t>
            </a:r>
          </a:p>
          <a:p>
            <a:pPr algn="ctr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d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Digit 18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243" y="201101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 descr="Thảo luận nhóm về một vấn đề SGK 7 trang 77 - Sách mới Văn Cánh diề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2799644" cy="19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39886" y="2667825"/>
            <a:ext cx="410391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530744" y="4013390"/>
            <a:ext cx="7554686" cy="1946254"/>
          </a:xfrm>
          <a:prstGeom prst="wedgeEllipseCallout">
            <a:avLst>
              <a:gd name="adj1" fmla="val -27317"/>
              <a:gd name="adj2" fmla="val -6278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c</a:t>
            </a:r>
          </a:p>
          <a:p>
            <a:pPr algn="ctr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d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Digit 18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030" y="7678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5882" y="10105"/>
            <a:ext cx="4542205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6432" y="64193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x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24 = (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– (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13) = 3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73819" y="113438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x – 12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(– 23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+ 11</a:t>
            </a: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(x – 8) – 32 = (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7936"/>
            <a:ext cx="2799644" cy="19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765882" y="10105"/>
            <a:ext cx="4542205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04"/>
          <p:cNvSpPr>
            <a:spLocks noChangeArrowheads="1"/>
          </p:cNvSpPr>
          <p:nvPr/>
        </p:nvSpPr>
        <p:spPr bwMode="auto">
          <a:xfrm>
            <a:off x="1021114" y="4628347"/>
            <a:ext cx="2744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05"/>
          <p:cNvSpPr>
            <a:spLocks noChangeArrowheads="1"/>
          </p:cNvSpPr>
          <p:nvPr/>
        </p:nvSpPr>
        <p:spPr bwMode="auto">
          <a:xfrm>
            <a:off x="8027241" y="5149241"/>
            <a:ext cx="274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6432" y="64193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x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24 = (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– (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13) = 3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73819" y="113438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x – 12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(– 23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+ 11</a:t>
            </a: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(x – 8) – 32 = (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97633" y="2370745"/>
            <a:ext cx="38892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– 12 = (– 23) +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x – 12  = (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   = (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12) + 12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   = 0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00928" y="2370745"/>
            <a:ext cx="3547766" cy="15901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– 24 = (– 23)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800"/>
              </a:spcAft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  =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(– 23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+ 24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x  = 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31762" y="4494403"/>
            <a:ext cx="40222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– (– 13) = 3 </a:t>
            </a:r>
            <a:endParaRPr lang="en-US" sz="28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x = 3 + (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13)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x =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34582" y="2078358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7633" y="4494403"/>
            <a:ext cx="4943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(x – 8) – 32 = (– 12)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x – 8 = (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12) + 32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x – 8 = 20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x    = 20 + 8 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x    = 28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627914" y="2761107"/>
            <a:ext cx="0" cy="34681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281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10" grpId="0"/>
      <p:bldP spid="12" grpId="0"/>
      <p:bldP spid="15" grpId="0"/>
      <p:bldP spid="41" grpId="0"/>
      <p:bldP spid="42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37017" y="309370"/>
            <a:ext cx="491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toán thực tế.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7032" y="1227282"/>
                <a:ext cx="1181100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Bài </a:t>
                </a:r>
                <a:r>
                  <a:rPr kumimoji="0" lang="en-US" sz="2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4</a:t>
                </a:r>
                <a:r>
                  <a:rPr kumimoji="0" lang="vi-VN" sz="2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(</a:t>
                </a:r>
                <a:r>
                  <a:rPr kumimoji="0" lang="en-US" sz="2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0" i="1" u="none" strike="noStrike" kern="1200" cap="none" spc="0" normalizeH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</a:t>
                </a:r>
                <a:r>
                  <a:rPr kumimoji="0" lang="en-US" sz="2800" b="0" i="1" u="none" strike="noStrike" kern="1200" cap="none" spc="0" normalizeH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/</a:t>
                </a:r>
                <a:r>
                  <a:rPr kumimoji="0" lang="vi-VN" sz="2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SGK </a:t>
                </a:r>
                <a:r>
                  <a:rPr kumimoji="0" lang="vi-V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– Tr 74)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Một cửa hàng kinh doanh có lợi nhuận như sau: Tháng đầu tiên là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−10 000 000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đồng; tháng thứ hai là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30 000 000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đồng. Tính lợi nhuận của cửa hàng sau hai tháng đó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2" y="1227282"/>
                <a:ext cx="11811000" cy="1384995"/>
              </a:xfrm>
              <a:prstGeom prst="rect">
                <a:avLst/>
              </a:prstGeom>
              <a:blipFill>
                <a:blip r:embed="rId3"/>
                <a:stretch>
                  <a:fillRect l="-1032" t="-482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121663" y="2678818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9" name="Rectangle 8"/>
          <p:cNvSpPr/>
          <p:nvPr/>
        </p:nvSpPr>
        <p:spPr>
          <a:xfrm>
            <a:off x="628801" y="3268579"/>
            <a:ext cx="1211803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252" y="4668839"/>
            <a:ext cx="1164874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20 000 000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841" y="3906915"/>
            <a:ext cx="729398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(-10 000 000) + 30 000 000 = 20 000 000 (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680" cy="10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-19050" y="926659"/>
            <a:ext cx="11597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 (SGK – Tr 75)</a:t>
            </a:r>
            <a:r>
              <a:rPr lang="en-US" sz="2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tính cầm tay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76200" y="366463"/>
            <a:ext cx="11082455" cy="572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</a:t>
            </a: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Sử dụng máy tính cầm tay để tính kết quả</a:t>
            </a:r>
            <a:endParaRPr lang="en-US" sz="200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20"/>
          <p:cNvSpPr>
            <a:spLocks noChangeArrowheads="1"/>
          </p:cNvSpPr>
          <p:nvPr/>
        </p:nvSpPr>
        <p:spPr bwMode="auto">
          <a:xfrm>
            <a:off x="-249973" y="59000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109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972" y="93488"/>
            <a:ext cx="2968270" cy="568343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9122565" y="3202020"/>
            <a:ext cx="473250" cy="379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38100" y="1512438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dấu âm: 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037829" y="1464660"/>
                <a:ext cx="609601" cy="535302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>
                    <a:solidFill>
                      <a:srgbClr val="002060"/>
                    </a:solidFill>
                  </a:rPr>
                  <a:t>)</a:t>
                </a:r>
                <a:endParaRPr lang="en-US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829" y="1464660"/>
                <a:ext cx="609601" cy="53530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976044"/>
              </p:ext>
            </p:extLst>
          </p:nvPr>
        </p:nvGraphicFramePr>
        <p:xfrm>
          <a:off x="134184" y="2198122"/>
          <a:ext cx="7736187" cy="123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215">
                  <a:extLst>
                    <a:ext uri="{9D8B030D-6E8A-4147-A177-3AD203B41FA5}">
                      <a16:colId xmlns:a16="http://schemas.microsoft.com/office/drawing/2014/main" val="1020516606"/>
                    </a:ext>
                  </a:extLst>
                </a:gridCol>
                <a:gridCol w="4253801">
                  <a:extLst>
                    <a:ext uri="{9D8B030D-6E8A-4147-A177-3AD203B41FA5}">
                      <a16:colId xmlns:a16="http://schemas.microsoft.com/office/drawing/2014/main" val="3820232005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210609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900" dirty="0">
                          <a:solidFill>
                            <a:srgbClr val="002060"/>
                          </a:solidFill>
                          <a:latin typeface="+mj-lt"/>
                        </a:rPr>
                        <a:t>Phép</a:t>
                      </a:r>
                      <a:r>
                        <a:rPr lang="vi-VN" sz="2900" baseline="0" dirty="0">
                          <a:solidFill>
                            <a:srgbClr val="002060"/>
                          </a:solidFill>
                          <a:latin typeface="+mj-lt"/>
                        </a:rPr>
                        <a:t> tính</a:t>
                      </a:r>
                      <a:endParaRPr lang="en-US" sz="2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900" dirty="0">
                          <a:solidFill>
                            <a:srgbClr val="002060"/>
                          </a:solidFill>
                          <a:latin typeface="+mj-lt"/>
                        </a:rPr>
                        <a:t>Nút</a:t>
                      </a:r>
                      <a:r>
                        <a:rPr lang="vi-VN" sz="2900" baseline="0" dirty="0">
                          <a:solidFill>
                            <a:srgbClr val="002060"/>
                          </a:solidFill>
                          <a:latin typeface="+mj-lt"/>
                        </a:rPr>
                        <a:t> ấn</a:t>
                      </a:r>
                      <a:endParaRPr lang="en-US" sz="2900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900">
                          <a:solidFill>
                            <a:srgbClr val="002060"/>
                          </a:solidFill>
                          <a:latin typeface="+mj-lt"/>
                        </a:rPr>
                        <a:t>Kết</a:t>
                      </a:r>
                      <a:r>
                        <a:rPr lang="vi-VN" sz="2900" baseline="0">
                          <a:solidFill>
                            <a:srgbClr val="002060"/>
                          </a:solidFill>
                          <a:latin typeface="+mj-lt"/>
                        </a:rPr>
                        <a:t> quả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520424"/>
                  </a:ext>
                </a:extLst>
              </a:tr>
              <a:tr h="70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18314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2106294" y="2854965"/>
                <a:ext cx="680451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000" dirty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2000" dirty="0">
                    <a:solidFill>
                      <a:schemeClr val="tx2"/>
                    </a:solidFill>
                  </a:rPr>
                  <a:t>)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294" y="2854965"/>
                <a:ext cx="680451" cy="379380"/>
              </a:xfrm>
              <a:prstGeom prst="roundRect">
                <a:avLst/>
              </a:prstGeom>
              <a:blipFill>
                <a:blip r:embed="rId7"/>
                <a:stretch>
                  <a:fillRect t="-10769" b="-26154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/>
          <p:cNvSpPr/>
          <p:nvPr/>
        </p:nvSpPr>
        <p:spPr>
          <a:xfrm>
            <a:off x="2836311" y="2862071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17311" y="2869888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624944" y="2869888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3984172" y="2871508"/>
                <a:ext cx="675450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000" dirty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2000" dirty="0">
                    <a:solidFill>
                      <a:schemeClr val="tx2"/>
                    </a:solidFill>
                  </a:rPr>
                  <a:t>)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172" y="2871508"/>
                <a:ext cx="675450" cy="379380"/>
              </a:xfrm>
              <a:prstGeom prst="roundRect">
                <a:avLst/>
              </a:prstGeom>
              <a:blipFill>
                <a:blip r:embed="rId8"/>
                <a:stretch>
                  <a:fillRect t="-10938" b="-28125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4675995" y="2878993"/>
            <a:ext cx="382174" cy="36495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056995" y="2878993"/>
            <a:ext cx="382174" cy="36495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28" y="2837232"/>
                <a:ext cx="19273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(−34)+(−47)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8" y="2837232"/>
                <a:ext cx="1927322" cy="400110"/>
              </a:xfrm>
              <a:prstGeom prst="rect">
                <a:avLst/>
              </a:prstGeom>
              <a:blipFill>
                <a:blip r:embed="rId9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/>
          <p:cNvSpPr/>
          <p:nvPr/>
        </p:nvSpPr>
        <p:spPr>
          <a:xfrm>
            <a:off x="5508174" y="2869888"/>
            <a:ext cx="567572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476390" y="2865474"/>
                <a:ext cx="7200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−81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390" y="2865474"/>
                <a:ext cx="720069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-9526" y="3867368"/>
            <a:ext cx="481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931237"/>
              </p:ext>
            </p:extLst>
          </p:nvPr>
        </p:nvGraphicFramePr>
        <p:xfrm>
          <a:off x="208282" y="4533697"/>
          <a:ext cx="2120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6" name="Equation" r:id="rId11" imgW="2120760" imgH="393480" progId="Equation.DSMT4">
                  <p:embed/>
                </p:oleObj>
              </mc:Choice>
              <mc:Fallback>
                <p:oleObj name="Equation" r:id="rId11" imgW="212076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8282" y="4533697"/>
                        <a:ext cx="2120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940191"/>
              </p:ext>
            </p:extLst>
          </p:nvPr>
        </p:nvGraphicFramePr>
        <p:xfrm>
          <a:off x="170929" y="5039329"/>
          <a:ext cx="1866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" name="Equation" r:id="rId13" imgW="1866600" imgH="393480" progId="Equation.DSMT4">
                  <p:embed/>
                </p:oleObj>
              </mc:Choice>
              <mc:Fallback>
                <p:oleObj name="Equation" r:id="rId13" imgW="186660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0929" y="5039329"/>
                        <a:ext cx="1866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556615"/>
              </p:ext>
            </p:extLst>
          </p:nvPr>
        </p:nvGraphicFramePr>
        <p:xfrm>
          <a:off x="203199" y="5582556"/>
          <a:ext cx="2997201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8" name="Equation" r:id="rId15" imgW="2997000" imgH="393480" progId="Equation.DSMT4">
                  <p:embed/>
                </p:oleObj>
              </mc:Choice>
              <mc:Fallback>
                <p:oleObj name="Equation" r:id="rId15" imgW="2997000" imgH="393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3199" y="5582556"/>
                        <a:ext cx="2997201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509785"/>
              </p:ext>
            </p:extLst>
          </p:nvPr>
        </p:nvGraphicFramePr>
        <p:xfrm>
          <a:off x="2438400" y="4526384"/>
          <a:ext cx="1016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" name="Equation" r:id="rId17" imgW="1015920" imgH="304560" progId="Equation.DSMT4">
                  <p:embed/>
                </p:oleObj>
              </mc:Choice>
              <mc:Fallback>
                <p:oleObj name="Equation" r:id="rId17" imgW="1015920" imgH="30456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438400" y="4526384"/>
                        <a:ext cx="1016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783262"/>
              </p:ext>
            </p:extLst>
          </p:nvPr>
        </p:nvGraphicFramePr>
        <p:xfrm>
          <a:off x="2127250" y="5056630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0" name="Equation" r:id="rId19" imgW="1041120" imgH="317160" progId="Equation.DSMT4">
                  <p:embed/>
                </p:oleObj>
              </mc:Choice>
              <mc:Fallback>
                <p:oleObj name="Equation" r:id="rId19" imgW="1041120" imgH="3171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27250" y="5056630"/>
                        <a:ext cx="1041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865721"/>
              </p:ext>
            </p:extLst>
          </p:nvPr>
        </p:nvGraphicFramePr>
        <p:xfrm>
          <a:off x="3262313" y="5567805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" name="Equation" r:id="rId21" imgW="1041120" imgH="317160" progId="Equation.DSMT4">
                  <p:embed/>
                </p:oleObj>
              </mc:Choice>
              <mc:Fallback>
                <p:oleObj name="Equation" r:id="rId21" imgW="1041120" imgH="31716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262313" y="5567805"/>
                        <a:ext cx="1041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13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5" grpId="0" animBg="1"/>
      <p:bldP spid="16" grpId="0"/>
      <p:bldP spid="17" grpId="0" animBg="1"/>
      <p:bldP spid="19" grpId="0" animBg="1"/>
      <p:bldP spid="20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6" grpId="0"/>
      <p:bldP spid="30" grpId="0" animBg="1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7141" y="1787677"/>
            <a:ext cx="9436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33. BÀI 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4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PHÉP 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 CÁC SỐ NGUYÊN.</a:t>
            </a:r>
            <a:endParaRPr lang="en-US" sz="4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ình Ảnh Quyển Sách Mở, Quyển Sách Đẹp 5 - Tải Hình Tách Nền PNG - KhoThietKe.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05" y="3758302"/>
            <a:ext cx="2229730" cy="22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38" y="3791838"/>
            <a:ext cx="2196194" cy="21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4777" y="1959255"/>
            <a:ext cx="80162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2481" y="93296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02" y="357904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79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813" y="1723430"/>
            <a:ext cx="1158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tập: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ở một ngôi làng vào buổi tối là            . Đến sáng ngày hôm sau, nhiệt độ tăng lên       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đến trưa nhiệt độ lại giảm xuống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. 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Tìm nhiệt độ vào buổi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ngôi làng đó.  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7120" y="3384064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1015" y="4015968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Nhiệt độ ở ngôi làng vào buổi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058119"/>
              </p:ext>
            </p:extLst>
          </p:nvPr>
        </p:nvGraphicFramePr>
        <p:xfrm>
          <a:off x="2081652" y="4756556"/>
          <a:ext cx="7349216" cy="52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Equation" r:id="rId4" imgW="5537160" imgH="393480" progId="Equation.DSMT4">
                  <p:embed/>
                </p:oleObj>
              </mc:Choice>
              <mc:Fallback>
                <p:oleObj name="Equation" r:id="rId4" imgW="553716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1652" y="4756556"/>
                        <a:ext cx="7349216" cy="522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37875"/>
              </p:ext>
            </p:extLst>
          </p:nvPr>
        </p:nvGraphicFramePr>
        <p:xfrm>
          <a:off x="7951880" y="1811464"/>
          <a:ext cx="965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" name="Equation" r:id="rId6" imgW="965160" imgH="317160" progId="Equation.DSMT4">
                  <p:embed/>
                </p:oleObj>
              </mc:Choice>
              <mc:Fallback>
                <p:oleObj name="Equation" r:id="rId6" imgW="965160" imgH="3171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51880" y="1811464"/>
                        <a:ext cx="965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898356"/>
              </p:ext>
            </p:extLst>
          </p:nvPr>
        </p:nvGraphicFramePr>
        <p:xfrm>
          <a:off x="4605020" y="2262873"/>
          <a:ext cx="584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" name="Equation" r:id="rId8" imgW="583920" imgH="317160" progId="Equation.DSMT4">
                  <p:embed/>
                </p:oleObj>
              </mc:Choice>
              <mc:Fallback>
                <p:oleObj name="Equation" r:id="rId8" imgW="583920" imgH="3171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05020" y="2262873"/>
                        <a:ext cx="584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61234"/>
              </p:ext>
            </p:extLst>
          </p:nvPr>
        </p:nvGraphicFramePr>
        <p:xfrm>
          <a:off x="10650781" y="2247633"/>
          <a:ext cx="718260" cy="332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3" name="Equation" r:id="rId10" imgW="714561" imgH="266815" progId="Equation.DSMT4">
                  <p:embed/>
                </p:oleObj>
              </mc:Choice>
              <mc:Fallback>
                <p:oleObj name="Equation" r:id="rId10" imgW="714561" imgH="2668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50781" y="2247633"/>
                        <a:ext cx="718260" cy="332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662" y="189962"/>
            <a:ext cx="1560937" cy="13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4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9" y="1892830"/>
            <a:ext cx="7049345" cy="462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735627" y="2852937"/>
            <a:ext cx="8544949" cy="2198121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Hành trình tìm mật</a:t>
            </a: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4176" y="-3099725"/>
            <a:ext cx="1317824" cy="1317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0363" y="541773"/>
            <a:ext cx="2208245" cy="23111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41320" y="988792"/>
            <a:ext cx="4053840" cy="7924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/>
              <a:t>KHỞI ĐỘNG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596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993" y="-9200970"/>
            <a:ext cx="23687617" cy="170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4" y="356659"/>
            <a:ext cx="1932153" cy="20222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4768105"/>
            <a:ext cx="4032448" cy="2276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99" y="356660"/>
            <a:ext cx="992717" cy="134605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91000" y="85395"/>
            <a:ext cx="7458221" cy="3871053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ơi!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Để có thể lấy được mật hoa mình phải vượt qua các câu hỏi thử thách!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078751" y="929762"/>
            <a:ext cx="5664629" cy="2357568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00B050"/>
                </a:solidFill>
                <a:latin typeface="+mj-lt"/>
              </a:rPr>
              <a:t>Các</a:t>
            </a:r>
            <a:r>
              <a:rPr lang="en-US" sz="3733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+mj-lt"/>
              </a:rPr>
              <a:t>bạn</a:t>
            </a:r>
            <a:r>
              <a:rPr lang="en-US" sz="3733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+mj-lt"/>
              </a:rPr>
              <a:t>giúp</a:t>
            </a:r>
            <a:r>
              <a:rPr lang="en-US" sz="3733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+mj-lt"/>
              </a:rPr>
              <a:t>mình</a:t>
            </a:r>
            <a:r>
              <a:rPr lang="en-US" sz="3733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733" b="1" dirty="0">
                <a:solidFill>
                  <a:srgbClr val="00B050"/>
                </a:solidFill>
                <a:latin typeface="+mj-lt"/>
              </a:rPr>
              <a:t>nhé</a:t>
            </a:r>
            <a:r>
              <a:rPr lang="en-US" sz="3733" b="1" dirty="0">
                <a:solidFill>
                  <a:srgbClr val="00B050"/>
                </a:solidFill>
                <a:latin typeface="+mj-lt"/>
              </a:rPr>
              <a:t>!</a:t>
            </a: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78751" y="9381661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893" y="-9505056"/>
            <a:ext cx="23679845" cy="16582461"/>
            <a:chOff x="-10420" y="-7128792"/>
            <a:chExt cx="17759884" cy="12436846"/>
          </a:xfrm>
        </p:grpSpPr>
        <p:grpSp>
          <p:nvGrpSpPr>
            <p:cNvPr id="5" name="Group 4"/>
            <p:cNvGrpSpPr/>
            <p:nvPr/>
          </p:nvGrpSpPr>
          <p:grpSpPr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20" y="-7128792"/>
                <a:ext cx="17759884" cy="12436846"/>
              </a:xfrm>
              <a:prstGeom prst="rect">
                <a:avLst/>
              </a:prstGeom>
            </p:spPr>
          </p:pic>
          <p:pic>
            <p:nvPicPr>
              <p:cNvPr id="4" name="Picture 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3576079"/>
                <a:ext cx="3024336" cy="170765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862" y="123478"/>
              <a:ext cx="744538" cy="1009543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8" y="3621022"/>
            <a:ext cx="1934633" cy="20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3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34713E-7 L -0.42535 0.6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30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5115949"/>
            <a:ext cx="18254565" cy="11973949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34" y="3757003"/>
            <a:ext cx="1932153" cy="2022204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383E-7 L -0.42187 0.6114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001344" y="-2801699"/>
            <a:ext cx="35331925" cy="12289752"/>
            <a:chOff x="-3996952" y="-1990489"/>
            <a:chExt cx="26498944" cy="92173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1990489"/>
              <a:ext cx="13690924" cy="8980462"/>
              <a:chOff x="-3996952" y="-1990489"/>
              <a:chExt cx="13690924" cy="89804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1990489"/>
                <a:ext cx="13690924" cy="8980462"/>
                <a:chOff x="0" y="-3836962"/>
                <a:chExt cx="13690924" cy="8980462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3836962"/>
                  <a:ext cx="13690924" cy="8980462"/>
                  <a:chOff x="4058540" y="-7128792"/>
                  <a:chExt cx="13690924" cy="8980462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128792"/>
                    <a:ext cx="13690924" cy="8980462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3" y="1895273"/>
            <a:ext cx="1932153" cy="2022204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55151" y="10149747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12 L -0.60642 -0.0292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6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15414" y="271033"/>
                <a:ext cx="1065718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err="1">
                    <a:solidFill>
                      <a:schemeClr val="tx1"/>
                    </a:solidFill>
                    <a:latin typeface="+mj-lt"/>
                  </a:rPr>
                  <a:t>Câu</a:t>
                </a:r>
                <a:r>
                  <a:rPr lang="en-US" sz="40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4000" dirty="0">
                    <a:solidFill>
                      <a:schemeClr val="tx1"/>
                    </a:solidFill>
                    <a:latin typeface="+mj-lt"/>
                  </a:rPr>
                  <a:t>1: Kết quả của phép tính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(−37)+(−52)</m:t>
                    </m:r>
                  </m:oMath>
                </a14:m>
                <a:r>
                  <a:rPr lang="vi-VN" sz="4000" dirty="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271033"/>
                <a:ext cx="10657184" cy="1296144"/>
              </a:xfrm>
              <a:prstGeom prst="plaque">
                <a:avLst/>
              </a:prstGeom>
              <a:blipFill>
                <a:blip r:embed="rId6"/>
                <a:stretch>
                  <a:fillRect r="-102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15414" y="24928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 smtClean="0">
                        <a:latin typeface="Cambria Math" panose="02040503050406030204" pitchFamily="18" charset="0"/>
                      </a:rPr>
                      <m:t>−89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2492896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4800">
                    <a:latin typeface="+mj-lt"/>
                  </a:rPr>
                  <a:t>15</a:t>
                </a:r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89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9677" b="-2645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4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67640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609600" y="75456"/>
                <a:ext cx="1098133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000">
                    <a:solidFill>
                      <a:schemeClr val="tx1"/>
                    </a:solidFill>
                    <a:latin typeface="+mj-lt"/>
                  </a:rPr>
                  <a:t>2: Ta dùng tính chất nào để tính tổng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−178</m:t>
                        </m:r>
                      </m:e>
                    </m:d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+178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latin typeface="+mj-lt"/>
                  </a:rPr>
                  <a:t>  </a:t>
                </a:r>
                <a:endParaRPr lang="en-US" sz="40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75456"/>
                <a:ext cx="10981334" cy="1296144"/>
              </a:xfrm>
              <a:prstGeom prst="plaque">
                <a:avLst/>
              </a:prstGeom>
              <a:blipFill>
                <a:blip r:embed="rId6"/>
                <a:stretch>
                  <a:fillRect t="-8372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Alternate Process 4"/>
          <p:cNvSpPr/>
          <p:nvPr/>
        </p:nvSpPr>
        <p:spPr>
          <a:xfrm>
            <a:off x="6252723" y="4267392"/>
            <a:ext cx="4800533" cy="1337881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+mj-lt"/>
              </a:rPr>
              <a:t>D. Tính chất cộng với số đối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817464" y="4300920"/>
            <a:ext cx="4800533" cy="1337880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latin typeface="+mj-lt"/>
              </a:rPr>
              <a:t>C. Tính chất giao hoán</a:t>
            </a:r>
            <a:endParaRPr lang="en-US" sz="4400">
              <a:latin typeface="+mj-lt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805272" y="2582377"/>
            <a:ext cx="4800533" cy="1294689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+mj-lt"/>
              </a:rPr>
              <a:t>A.Tính chất kết hợp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6252723" y="2642266"/>
            <a:ext cx="4800533" cy="127271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+mj-lt"/>
              </a:rPr>
              <a:t>B. Tính chất cộng với số 0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2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6013</TotalTime>
  <Words>996</Words>
  <Application>Microsoft Office PowerPoint</Application>
  <PresentationFormat>Widescreen</PresentationFormat>
  <Paragraphs>221</Paragraphs>
  <Slides>23</Slides>
  <Notes>5</Notes>
  <HiddenSlides>0</HiddenSlides>
  <MMClips>18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Algerian</vt:lpstr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Xuan Nu</cp:lastModifiedBy>
  <cp:revision>55</cp:revision>
  <dcterms:created xsi:type="dcterms:W3CDTF">2021-06-07T13:44:30Z</dcterms:created>
  <dcterms:modified xsi:type="dcterms:W3CDTF">2023-11-20T23:16:04Z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