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8" r:id="rId3"/>
    <p:sldId id="257" r:id="rId4"/>
    <p:sldId id="259" r:id="rId5"/>
    <p:sldId id="262" r:id="rId6"/>
    <p:sldId id="261" r:id="rId7"/>
    <p:sldId id="260" r:id="rId8"/>
    <p:sldId id="258" r:id="rId9"/>
    <p:sldId id="263" r:id="rId10"/>
    <p:sldId id="271" r:id="rId11"/>
    <p:sldId id="272" r:id="rId12"/>
    <p:sldId id="264"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660"/>
  </p:normalViewPr>
  <p:slideViewPr>
    <p:cSldViewPr snapToGrid="0">
      <p:cViewPr varScale="1">
        <p:scale>
          <a:sx n="75" d="100"/>
          <a:sy n="75" d="100"/>
        </p:scale>
        <p:origin x="1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D0ED84-DFAF-D744-A3CB-D96CA9124B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C203BE4D-FA97-564D-826B-5286A5EC65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ACBF2A62-BF69-8F47-A724-9C5B0E469B02}"/>
              </a:ext>
            </a:extLst>
          </p:cNvPr>
          <p:cNvSpPr>
            <a:spLocks noGrp="1"/>
          </p:cNvSpPr>
          <p:nvPr>
            <p:ph type="dt" sz="half" idx="10"/>
          </p:nvPr>
        </p:nvSpPr>
        <p:spPr/>
        <p:txBody>
          <a:bodyPr/>
          <a:lstStyle/>
          <a:p>
            <a:pPr>
              <a:defRPr/>
            </a:pPr>
            <a:fld id="{2E7E9CF1-BAD0-194F-8F7A-993C4A28A52E}" type="datetimeFigureOut">
              <a:rPr lang="x-none" smtClean="0">
                <a:solidFill>
                  <a:prstClr val="black">
                    <a:tint val="75000"/>
                  </a:prstClr>
                </a:solidFill>
              </a:rPr>
              <a:pPr>
                <a:defRPr/>
              </a:pPr>
              <a:t>01-Mar-23</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xmlns="" id="{4A346BF6-9AE2-AC46-A61C-B5C743FC794E}"/>
              </a:ext>
            </a:extLst>
          </p:cNvPr>
          <p:cNvSpPr>
            <a:spLocks noGrp="1"/>
          </p:cNvSpPr>
          <p:nvPr>
            <p:ph type="ftr" sz="quarter" idx="11"/>
          </p:nvPr>
        </p:nvSpPr>
        <p:spPr/>
        <p:txBody>
          <a:bodyPr/>
          <a:lstStyle/>
          <a:p>
            <a:pPr>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xmlns="" id="{47870A7C-41C2-E241-A7E2-4D3F99A217C7}"/>
              </a:ext>
            </a:extLst>
          </p:cNvPr>
          <p:cNvSpPr>
            <a:spLocks noGrp="1"/>
          </p:cNvSpPr>
          <p:nvPr>
            <p:ph type="sldNum" sz="quarter" idx="12"/>
          </p:nvPr>
        </p:nvSpPr>
        <p:spPr/>
        <p:txBody>
          <a:bodyPr/>
          <a:lstStyle/>
          <a:p>
            <a:pPr>
              <a:defRPr/>
            </a:pPr>
            <a:fld id="{F7970C57-8297-944C-9933-0A41EDEBA67D}" type="slidenum">
              <a:rPr lang="x-none" smtClean="0">
                <a:solidFill>
                  <a:prstClr val="black">
                    <a:tint val="75000"/>
                  </a:prstClr>
                </a:solidFill>
              </a:rPr>
              <a:pPr>
                <a:defRPr/>
              </a:pPr>
              <a:t>‹#›</a:t>
            </a:fld>
            <a:endParaRPr lang="x-none">
              <a:solidFill>
                <a:prstClr val="black">
                  <a:tint val="75000"/>
                </a:prstClr>
              </a:solidFill>
            </a:endParaRPr>
          </a:p>
        </p:txBody>
      </p:sp>
    </p:spTree>
    <p:extLst>
      <p:ext uri="{BB962C8B-B14F-4D97-AF65-F5344CB8AC3E}">
        <p14:creationId xmlns:p14="http://schemas.microsoft.com/office/powerpoint/2010/main" val="2408863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D71C70-7C78-184E-AB3A-C4D75AC1FF7F}"/>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315D5877-0C20-A246-99F1-7AC5EE3555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5E47EF91-8C55-6641-B1C7-3515BDD07669}"/>
              </a:ext>
            </a:extLst>
          </p:cNvPr>
          <p:cNvSpPr>
            <a:spLocks noGrp="1"/>
          </p:cNvSpPr>
          <p:nvPr>
            <p:ph type="dt" sz="half" idx="10"/>
          </p:nvPr>
        </p:nvSpPr>
        <p:spPr/>
        <p:txBody>
          <a:bodyPr/>
          <a:lstStyle/>
          <a:p>
            <a:pPr>
              <a:defRPr/>
            </a:pPr>
            <a:fld id="{2E7E9CF1-BAD0-194F-8F7A-993C4A28A52E}" type="datetimeFigureOut">
              <a:rPr lang="x-none" smtClean="0">
                <a:solidFill>
                  <a:prstClr val="black">
                    <a:tint val="75000"/>
                  </a:prstClr>
                </a:solidFill>
              </a:rPr>
              <a:pPr>
                <a:defRPr/>
              </a:pPr>
              <a:t>01-Mar-23</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xmlns="" id="{93C9AAD3-41DA-234B-B124-E53E7B803331}"/>
              </a:ext>
            </a:extLst>
          </p:cNvPr>
          <p:cNvSpPr>
            <a:spLocks noGrp="1"/>
          </p:cNvSpPr>
          <p:nvPr>
            <p:ph type="ftr" sz="quarter" idx="11"/>
          </p:nvPr>
        </p:nvSpPr>
        <p:spPr/>
        <p:txBody>
          <a:bodyPr/>
          <a:lstStyle/>
          <a:p>
            <a:pPr>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xmlns="" id="{341084E6-5560-7E45-881D-22A5EF1657A7}"/>
              </a:ext>
            </a:extLst>
          </p:cNvPr>
          <p:cNvSpPr>
            <a:spLocks noGrp="1"/>
          </p:cNvSpPr>
          <p:nvPr>
            <p:ph type="sldNum" sz="quarter" idx="12"/>
          </p:nvPr>
        </p:nvSpPr>
        <p:spPr/>
        <p:txBody>
          <a:bodyPr/>
          <a:lstStyle/>
          <a:p>
            <a:pPr>
              <a:defRPr/>
            </a:pPr>
            <a:fld id="{F7970C57-8297-944C-9933-0A41EDEBA67D}" type="slidenum">
              <a:rPr lang="x-none" smtClean="0">
                <a:solidFill>
                  <a:prstClr val="black">
                    <a:tint val="75000"/>
                  </a:prstClr>
                </a:solidFill>
              </a:rPr>
              <a:pPr>
                <a:defRPr/>
              </a:pPr>
              <a:t>‹#›</a:t>
            </a:fld>
            <a:endParaRPr lang="x-none">
              <a:solidFill>
                <a:prstClr val="black">
                  <a:tint val="75000"/>
                </a:prstClr>
              </a:solidFill>
            </a:endParaRPr>
          </a:p>
        </p:txBody>
      </p:sp>
    </p:spTree>
    <p:extLst>
      <p:ext uri="{BB962C8B-B14F-4D97-AF65-F5344CB8AC3E}">
        <p14:creationId xmlns:p14="http://schemas.microsoft.com/office/powerpoint/2010/main" val="268650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EA5C620-197C-4841-B0D3-A93222E86C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160F726F-31AF-914E-9377-36842978C9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3E76DDF2-CD1E-0443-A105-88146F712BF9}"/>
              </a:ext>
            </a:extLst>
          </p:cNvPr>
          <p:cNvSpPr>
            <a:spLocks noGrp="1"/>
          </p:cNvSpPr>
          <p:nvPr>
            <p:ph type="dt" sz="half" idx="10"/>
          </p:nvPr>
        </p:nvSpPr>
        <p:spPr/>
        <p:txBody>
          <a:bodyPr/>
          <a:lstStyle/>
          <a:p>
            <a:pPr>
              <a:defRPr/>
            </a:pPr>
            <a:fld id="{2E7E9CF1-BAD0-194F-8F7A-993C4A28A52E}" type="datetimeFigureOut">
              <a:rPr lang="x-none" smtClean="0">
                <a:solidFill>
                  <a:prstClr val="black">
                    <a:tint val="75000"/>
                  </a:prstClr>
                </a:solidFill>
              </a:rPr>
              <a:pPr>
                <a:defRPr/>
              </a:pPr>
              <a:t>01-Mar-23</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xmlns="" id="{E4479675-FFF2-4A49-999D-7FE2DAF579D1}"/>
              </a:ext>
            </a:extLst>
          </p:cNvPr>
          <p:cNvSpPr>
            <a:spLocks noGrp="1"/>
          </p:cNvSpPr>
          <p:nvPr>
            <p:ph type="ftr" sz="quarter" idx="11"/>
          </p:nvPr>
        </p:nvSpPr>
        <p:spPr/>
        <p:txBody>
          <a:bodyPr/>
          <a:lstStyle/>
          <a:p>
            <a:pPr>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xmlns="" id="{CD26B1F7-D88D-7649-9FB6-5F3749EC17EC}"/>
              </a:ext>
            </a:extLst>
          </p:cNvPr>
          <p:cNvSpPr>
            <a:spLocks noGrp="1"/>
          </p:cNvSpPr>
          <p:nvPr>
            <p:ph type="sldNum" sz="quarter" idx="12"/>
          </p:nvPr>
        </p:nvSpPr>
        <p:spPr/>
        <p:txBody>
          <a:bodyPr/>
          <a:lstStyle/>
          <a:p>
            <a:pPr>
              <a:defRPr/>
            </a:pPr>
            <a:fld id="{F7970C57-8297-944C-9933-0A41EDEBA67D}" type="slidenum">
              <a:rPr lang="x-none" smtClean="0">
                <a:solidFill>
                  <a:prstClr val="black">
                    <a:tint val="75000"/>
                  </a:prstClr>
                </a:solidFill>
              </a:rPr>
              <a:pPr>
                <a:defRPr/>
              </a:pPr>
              <a:t>‹#›</a:t>
            </a:fld>
            <a:endParaRPr lang="x-none">
              <a:solidFill>
                <a:prstClr val="black">
                  <a:tint val="75000"/>
                </a:prstClr>
              </a:solidFill>
            </a:endParaRPr>
          </a:p>
        </p:txBody>
      </p:sp>
    </p:spTree>
    <p:extLst>
      <p:ext uri="{BB962C8B-B14F-4D97-AF65-F5344CB8AC3E}">
        <p14:creationId xmlns:p14="http://schemas.microsoft.com/office/powerpoint/2010/main" val="3609827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8D38747-4367-4BD2-8D51-C97E202738E2}" type="datetime1">
              <a:rPr lang="en-US" smtClean="0">
                <a:solidFill>
                  <a:prstClr val="black">
                    <a:lumMod val="95000"/>
                    <a:lumOff val="5000"/>
                  </a:prstClr>
                </a:solidFill>
              </a:rPr>
              <a:pPr/>
              <a:t>01-Mar-23</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772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solidFill>
                  <a:prstClr val="black">
                    <a:lumMod val="95000"/>
                    <a:lumOff val="5000"/>
                  </a:prstClr>
                </a:solidFill>
              </a:rPr>
              <a:pPr/>
              <a:t>01-Mar-23</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531874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solidFill>
                  <a:prstClr val="black">
                    <a:lumMod val="95000"/>
                    <a:lumOff val="5000"/>
                  </a:prstClr>
                </a:solidFill>
              </a:rPr>
              <a:pPr/>
              <a:t>01-Mar-23</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878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solidFill>
                  <a:prstClr val="black">
                    <a:lumMod val="95000"/>
                    <a:lumOff val="5000"/>
                  </a:prstClr>
                </a:solidFill>
              </a:rPr>
              <a:pPr/>
              <a:t>01-Mar-23</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3A98EE3D-8CD1-4C3F-BD1C-C98C9596463C}"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405464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solidFill>
                  <a:prstClr val="black">
                    <a:lumMod val="95000"/>
                    <a:lumOff val="5000"/>
                  </a:prstClr>
                </a:solidFill>
              </a:rPr>
              <a:pPr/>
              <a:t>01-Mar-23</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3A98EE3D-8CD1-4C3F-BD1C-C98C9596463C}"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756688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solidFill>
                  <a:prstClr val="black">
                    <a:lumMod val="95000"/>
                    <a:lumOff val="5000"/>
                  </a:prstClr>
                </a:solidFill>
              </a:rPr>
              <a:pPr/>
              <a:t>01-Mar-23</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3A98EE3D-8CD1-4C3F-BD1C-C98C9596463C}"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150666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solidFill>
                  <a:prstClr val="black">
                    <a:lumMod val="95000"/>
                    <a:lumOff val="5000"/>
                  </a:prstClr>
                </a:solidFill>
              </a:rPr>
              <a:pPr/>
              <a:t>01-Mar-23</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3A98EE3D-8CD1-4C3F-BD1C-C98C9596463C}"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308402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solidFill>
                  <a:prstClr val="black">
                    <a:lumMod val="95000"/>
                    <a:lumOff val="5000"/>
                  </a:prstClr>
                </a:solidFill>
              </a:rPr>
              <a:pPr/>
              <a:t>01-Mar-23</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3A98EE3D-8CD1-4C3F-BD1C-C98C9596463C}"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94484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6715C5-1785-C748-92B9-505F4601660F}"/>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F376C03C-8E75-E34C-BAF1-35DD0AD198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4B2F4B5F-5FC4-A743-AA1A-A22896C77851}"/>
              </a:ext>
            </a:extLst>
          </p:cNvPr>
          <p:cNvSpPr>
            <a:spLocks noGrp="1"/>
          </p:cNvSpPr>
          <p:nvPr>
            <p:ph type="dt" sz="half" idx="10"/>
          </p:nvPr>
        </p:nvSpPr>
        <p:spPr/>
        <p:txBody>
          <a:bodyPr/>
          <a:lstStyle/>
          <a:p>
            <a:pPr>
              <a:defRPr/>
            </a:pPr>
            <a:fld id="{2E7E9CF1-BAD0-194F-8F7A-993C4A28A52E}" type="datetimeFigureOut">
              <a:rPr lang="x-none" smtClean="0">
                <a:solidFill>
                  <a:prstClr val="black">
                    <a:tint val="75000"/>
                  </a:prstClr>
                </a:solidFill>
              </a:rPr>
              <a:pPr>
                <a:defRPr/>
              </a:pPr>
              <a:t>01-Mar-23</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xmlns="" id="{94D03246-8E22-3144-8D16-F49AF569123A}"/>
              </a:ext>
            </a:extLst>
          </p:cNvPr>
          <p:cNvSpPr>
            <a:spLocks noGrp="1"/>
          </p:cNvSpPr>
          <p:nvPr>
            <p:ph type="ftr" sz="quarter" idx="11"/>
          </p:nvPr>
        </p:nvSpPr>
        <p:spPr/>
        <p:txBody>
          <a:bodyPr/>
          <a:lstStyle/>
          <a:p>
            <a:pPr>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xmlns="" id="{4C2C3AA5-C4C1-EB40-A240-CB37B6FF2C17}"/>
              </a:ext>
            </a:extLst>
          </p:cNvPr>
          <p:cNvSpPr>
            <a:spLocks noGrp="1"/>
          </p:cNvSpPr>
          <p:nvPr>
            <p:ph type="sldNum" sz="quarter" idx="12"/>
          </p:nvPr>
        </p:nvSpPr>
        <p:spPr/>
        <p:txBody>
          <a:bodyPr/>
          <a:lstStyle/>
          <a:p>
            <a:pPr>
              <a:defRPr/>
            </a:pPr>
            <a:fld id="{F7970C57-8297-944C-9933-0A41EDEBA67D}" type="slidenum">
              <a:rPr lang="x-none" smtClean="0">
                <a:solidFill>
                  <a:prstClr val="black">
                    <a:tint val="75000"/>
                  </a:prstClr>
                </a:solidFill>
              </a:rPr>
              <a:pPr>
                <a:defRPr/>
              </a:pPr>
              <a:t>‹#›</a:t>
            </a:fld>
            <a:endParaRPr lang="x-none">
              <a:solidFill>
                <a:prstClr val="black">
                  <a:tint val="75000"/>
                </a:prstClr>
              </a:solidFill>
            </a:endParaRPr>
          </a:p>
        </p:txBody>
      </p:sp>
    </p:spTree>
    <p:extLst>
      <p:ext uri="{BB962C8B-B14F-4D97-AF65-F5344CB8AC3E}">
        <p14:creationId xmlns:p14="http://schemas.microsoft.com/office/powerpoint/2010/main" val="31008197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solidFill>
                  <a:prstClr val="black">
                    <a:lumMod val="95000"/>
                    <a:lumOff val="5000"/>
                  </a:prstClr>
                </a:solidFill>
              </a:rPr>
              <a:pPr/>
              <a:t>01-Mar-23</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pPr algn="l"/>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3A98EE3D-8CD1-4C3F-BD1C-C98C9596463C}"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349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solidFill>
                  <a:prstClr val="black">
                    <a:lumMod val="95000"/>
                    <a:lumOff val="5000"/>
                  </a:prstClr>
                </a:solidFill>
              </a:rPr>
              <a:pPr/>
              <a:t>01-Mar-23</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109188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solidFill>
                  <a:prstClr val="black">
                    <a:lumMod val="95000"/>
                    <a:lumOff val="5000"/>
                  </a:prstClr>
                </a:solidFill>
              </a:rPr>
              <a:pPr/>
              <a:t>01-Mar-23</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58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49EBE9-F378-784C-AC6E-88629234FE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19DC0D90-0B93-364B-B6D9-C320AEECEE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C0232F2-0C5B-CB48-99BC-817BBA7D8C5A}"/>
              </a:ext>
            </a:extLst>
          </p:cNvPr>
          <p:cNvSpPr>
            <a:spLocks noGrp="1"/>
          </p:cNvSpPr>
          <p:nvPr>
            <p:ph type="dt" sz="half" idx="10"/>
          </p:nvPr>
        </p:nvSpPr>
        <p:spPr/>
        <p:txBody>
          <a:bodyPr/>
          <a:lstStyle/>
          <a:p>
            <a:pPr>
              <a:defRPr/>
            </a:pPr>
            <a:fld id="{2E7E9CF1-BAD0-194F-8F7A-993C4A28A52E}" type="datetimeFigureOut">
              <a:rPr lang="x-none" smtClean="0">
                <a:solidFill>
                  <a:prstClr val="black">
                    <a:tint val="75000"/>
                  </a:prstClr>
                </a:solidFill>
              </a:rPr>
              <a:pPr>
                <a:defRPr/>
              </a:pPr>
              <a:t>01-Mar-23</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xmlns="" id="{F6BA8DF7-2A06-3949-B998-24ACA382D986}"/>
              </a:ext>
            </a:extLst>
          </p:cNvPr>
          <p:cNvSpPr>
            <a:spLocks noGrp="1"/>
          </p:cNvSpPr>
          <p:nvPr>
            <p:ph type="ftr" sz="quarter" idx="11"/>
          </p:nvPr>
        </p:nvSpPr>
        <p:spPr/>
        <p:txBody>
          <a:bodyPr/>
          <a:lstStyle/>
          <a:p>
            <a:pPr>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xmlns="" id="{7641860D-D132-464E-A56C-128BFFA0FF71}"/>
              </a:ext>
            </a:extLst>
          </p:cNvPr>
          <p:cNvSpPr>
            <a:spLocks noGrp="1"/>
          </p:cNvSpPr>
          <p:nvPr>
            <p:ph type="sldNum" sz="quarter" idx="12"/>
          </p:nvPr>
        </p:nvSpPr>
        <p:spPr/>
        <p:txBody>
          <a:bodyPr/>
          <a:lstStyle/>
          <a:p>
            <a:pPr>
              <a:defRPr/>
            </a:pPr>
            <a:fld id="{F7970C57-8297-944C-9933-0A41EDEBA67D}" type="slidenum">
              <a:rPr lang="x-none" smtClean="0">
                <a:solidFill>
                  <a:prstClr val="black">
                    <a:tint val="75000"/>
                  </a:prstClr>
                </a:solidFill>
              </a:rPr>
              <a:pPr>
                <a:defRPr/>
              </a:pPr>
              <a:t>‹#›</a:t>
            </a:fld>
            <a:endParaRPr lang="x-none">
              <a:solidFill>
                <a:prstClr val="black">
                  <a:tint val="75000"/>
                </a:prstClr>
              </a:solidFill>
            </a:endParaRPr>
          </a:p>
        </p:txBody>
      </p:sp>
    </p:spTree>
    <p:extLst>
      <p:ext uri="{BB962C8B-B14F-4D97-AF65-F5344CB8AC3E}">
        <p14:creationId xmlns:p14="http://schemas.microsoft.com/office/powerpoint/2010/main" val="279053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46A22D-60B6-824E-9495-D7FE9DA53DC5}"/>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BBC6577B-A937-5F48-B017-3C0E8219B5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D9B00A0E-1617-D647-AF0F-38D114DA13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56FA510A-5825-E540-A3F1-FB3F5C25D676}"/>
              </a:ext>
            </a:extLst>
          </p:cNvPr>
          <p:cNvSpPr>
            <a:spLocks noGrp="1"/>
          </p:cNvSpPr>
          <p:nvPr>
            <p:ph type="dt" sz="half" idx="10"/>
          </p:nvPr>
        </p:nvSpPr>
        <p:spPr/>
        <p:txBody>
          <a:bodyPr/>
          <a:lstStyle/>
          <a:p>
            <a:pPr>
              <a:defRPr/>
            </a:pPr>
            <a:fld id="{2E7E9CF1-BAD0-194F-8F7A-993C4A28A52E}" type="datetimeFigureOut">
              <a:rPr lang="x-none" smtClean="0">
                <a:solidFill>
                  <a:prstClr val="black">
                    <a:tint val="75000"/>
                  </a:prstClr>
                </a:solidFill>
              </a:rPr>
              <a:pPr>
                <a:defRPr/>
              </a:pPr>
              <a:t>01-Mar-23</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xmlns="" id="{1F65941D-F14E-C748-A3BB-296E84299FF3}"/>
              </a:ext>
            </a:extLst>
          </p:cNvPr>
          <p:cNvSpPr>
            <a:spLocks noGrp="1"/>
          </p:cNvSpPr>
          <p:nvPr>
            <p:ph type="ftr" sz="quarter" idx="11"/>
          </p:nvPr>
        </p:nvSpPr>
        <p:spPr/>
        <p:txBody>
          <a:bodyPr/>
          <a:lstStyle/>
          <a:p>
            <a:pPr>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xmlns="" id="{8FF34E0A-8D50-7E48-9A6D-AFEE55E8B7C5}"/>
              </a:ext>
            </a:extLst>
          </p:cNvPr>
          <p:cNvSpPr>
            <a:spLocks noGrp="1"/>
          </p:cNvSpPr>
          <p:nvPr>
            <p:ph type="sldNum" sz="quarter" idx="12"/>
          </p:nvPr>
        </p:nvSpPr>
        <p:spPr/>
        <p:txBody>
          <a:bodyPr/>
          <a:lstStyle/>
          <a:p>
            <a:pPr>
              <a:defRPr/>
            </a:pPr>
            <a:fld id="{F7970C57-8297-944C-9933-0A41EDEBA67D}" type="slidenum">
              <a:rPr lang="x-none" smtClean="0">
                <a:solidFill>
                  <a:prstClr val="black">
                    <a:tint val="75000"/>
                  </a:prstClr>
                </a:solidFill>
              </a:rPr>
              <a:pPr>
                <a:defRPr/>
              </a:pPr>
              <a:t>‹#›</a:t>
            </a:fld>
            <a:endParaRPr lang="x-none">
              <a:solidFill>
                <a:prstClr val="black">
                  <a:tint val="75000"/>
                </a:prstClr>
              </a:solidFill>
            </a:endParaRPr>
          </a:p>
        </p:txBody>
      </p:sp>
    </p:spTree>
    <p:extLst>
      <p:ext uri="{BB962C8B-B14F-4D97-AF65-F5344CB8AC3E}">
        <p14:creationId xmlns:p14="http://schemas.microsoft.com/office/powerpoint/2010/main" val="330252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48FD60-0CBC-6948-AAC0-5F0DAD51082D}"/>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15D0CC0F-06C7-9C44-B677-6E9D150693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349BDC8-405D-0046-9A37-52A075F373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2F543832-69D3-B04F-A1CA-CEEF7726D8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58174ED-D5D6-1A48-BF68-89E876F9B7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8BDA85D7-EDB8-1945-981D-4B3ABEECB08D}"/>
              </a:ext>
            </a:extLst>
          </p:cNvPr>
          <p:cNvSpPr>
            <a:spLocks noGrp="1"/>
          </p:cNvSpPr>
          <p:nvPr>
            <p:ph type="dt" sz="half" idx="10"/>
          </p:nvPr>
        </p:nvSpPr>
        <p:spPr/>
        <p:txBody>
          <a:bodyPr/>
          <a:lstStyle/>
          <a:p>
            <a:pPr>
              <a:defRPr/>
            </a:pPr>
            <a:fld id="{2E7E9CF1-BAD0-194F-8F7A-993C4A28A52E}" type="datetimeFigureOut">
              <a:rPr lang="x-none" smtClean="0">
                <a:solidFill>
                  <a:prstClr val="black">
                    <a:tint val="75000"/>
                  </a:prstClr>
                </a:solidFill>
              </a:rPr>
              <a:pPr>
                <a:defRPr/>
              </a:pPr>
              <a:t>01-Mar-23</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xmlns="" id="{E803330E-2C0F-7142-85AB-45A9DA40F297}"/>
              </a:ext>
            </a:extLst>
          </p:cNvPr>
          <p:cNvSpPr>
            <a:spLocks noGrp="1"/>
          </p:cNvSpPr>
          <p:nvPr>
            <p:ph type="ftr" sz="quarter" idx="11"/>
          </p:nvPr>
        </p:nvSpPr>
        <p:spPr/>
        <p:txBody>
          <a:bodyPr/>
          <a:lstStyle/>
          <a:p>
            <a:pPr>
              <a:defRPr/>
            </a:pPr>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xmlns="" id="{7D57EDCE-45D8-3C4D-99F0-C713FFF21099}"/>
              </a:ext>
            </a:extLst>
          </p:cNvPr>
          <p:cNvSpPr>
            <a:spLocks noGrp="1"/>
          </p:cNvSpPr>
          <p:nvPr>
            <p:ph type="sldNum" sz="quarter" idx="12"/>
          </p:nvPr>
        </p:nvSpPr>
        <p:spPr/>
        <p:txBody>
          <a:bodyPr/>
          <a:lstStyle/>
          <a:p>
            <a:pPr>
              <a:defRPr/>
            </a:pPr>
            <a:fld id="{F7970C57-8297-944C-9933-0A41EDEBA67D}" type="slidenum">
              <a:rPr lang="x-none" smtClean="0">
                <a:solidFill>
                  <a:prstClr val="black">
                    <a:tint val="75000"/>
                  </a:prstClr>
                </a:solidFill>
              </a:rPr>
              <a:pPr>
                <a:defRPr/>
              </a:pPr>
              <a:t>‹#›</a:t>
            </a:fld>
            <a:endParaRPr lang="x-none">
              <a:solidFill>
                <a:prstClr val="black">
                  <a:tint val="75000"/>
                </a:prstClr>
              </a:solidFill>
            </a:endParaRPr>
          </a:p>
        </p:txBody>
      </p:sp>
    </p:spTree>
    <p:extLst>
      <p:ext uri="{BB962C8B-B14F-4D97-AF65-F5344CB8AC3E}">
        <p14:creationId xmlns:p14="http://schemas.microsoft.com/office/powerpoint/2010/main" val="242697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F9E56-7863-7448-9081-CC5D22CDB8C3}"/>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E890ED56-704A-0447-9E92-031A0506420E}"/>
              </a:ext>
            </a:extLst>
          </p:cNvPr>
          <p:cNvSpPr>
            <a:spLocks noGrp="1"/>
          </p:cNvSpPr>
          <p:nvPr>
            <p:ph type="dt" sz="half" idx="10"/>
          </p:nvPr>
        </p:nvSpPr>
        <p:spPr/>
        <p:txBody>
          <a:bodyPr/>
          <a:lstStyle/>
          <a:p>
            <a:pPr>
              <a:defRPr/>
            </a:pPr>
            <a:fld id="{2E7E9CF1-BAD0-194F-8F7A-993C4A28A52E}" type="datetimeFigureOut">
              <a:rPr lang="x-none" smtClean="0">
                <a:solidFill>
                  <a:prstClr val="black">
                    <a:tint val="75000"/>
                  </a:prstClr>
                </a:solidFill>
              </a:rPr>
              <a:pPr>
                <a:defRPr/>
              </a:pPr>
              <a:t>01-Mar-23</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xmlns="" id="{142EA15F-B1D1-A440-849B-02B130B7706B}"/>
              </a:ext>
            </a:extLst>
          </p:cNvPr>
          <p:cNvSpPr>
            <a:spLocks noGrp="1"/>
          </p:cNvSpPr>
          <p:nvPr>
            <p:ph type="ftr" sz="quarter" idx="11"/>
          </p:nvPr>
        </p:nvSpPr>
        <p:spPr/>
        <p:txBody>
          <a:bodyPr/>
          <a:lstStyle/>
          <a:p>
            <a:pPr>
              <a:defRPr/>
            </a:pPr>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xmlns="" id="{35C9436B-B130-8A45-B803-5EF8704FA89C}"/>
              </a:ext>
            </a:extLst>
          </p:cNvPr>
          <p:cNvSpPr>
            <a:spLocks noGrp="1"/>
          </p:cNvSpPr>
          <p:nvPr>
            <p:ph type="sldNum" sz="quarter" idx="12"/>
          </p:nvPr>
        </p:nvSpPr>
        <p:spPr/>
        <p:txBody>
          <a:bodyPr/>
          <a:lstStyle/>
          <a:p>
            <a:pPr>
              <a:defRPr/>
            </a:pPr>
            <a:fld id="{F7970C57-8297-944C-9933-0A41EDEBA67D}" type="slidenum">
              <a:rPr lang="x-none" smtClean="0">
                <a:solidFill>
                  <a:prstClr val="black">
                    <a:tint val="75000"/>
                  </a:prstClr>
                </a:solidFill>
              </a:rPr>
              <a:pPr>
                <a:defRPr/>
              </a:pPr>
              <a:t>‹#›</a:t>
            </a:fld>
            <a:endParaRPr lang="x-none">
              <a:solidFill>
                <a:prstClr val="black">
                  <a:tint val="75000"/>
                </a:prstClr>
              </a:solidFill>
            </a:endParaRPr>
          </a:p>
        </p:txBody>
      </p:sp>
    </p:spTree>
    <p:extLst>
      <p:ext uri="{BB962C8B-B14F-4D97-AF65-F5344CB8AC3E}">
        <p14:creationId xmlns:p14="http://schemas.microsoft.com/office/powerpoint/2010/main" val="281412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FD673BC-9FD9-2148-ADB1-97A77BEF5219}"/>
              </a:ext>
            </a:extLst>
          </p:cNvPr>
          <p:cNvSpPr>
            <a:spLocks noGrp="1"/>
          </p:cNvSpPr>
          <p:nvPr>
            <p:ph type="dt" sz="half" idx="10"/>
          </p:nvPr>
        </p:nvSpPr>
        <p:spPr/>
        <p:txBody>
          <a:bodyPr/>
          <a:lstStyle/>
          <a:p>
            <a:pPr>
              <a:defRPr/>
            </a:pPr>
            <a:fld id="{2E7E9CF1-BAD0-194F-8F7A-993C4A28A52E}" type="datetimeFigureOut">
              <a:rPr lang="x-none" smtClean="0">
                <a:solidFill>
                  <a:prstClr val="black">
                    <a:tint val="75000"/>
                  </a:prstClr>
                </a:solidFill>
              </a:rPr>
              <a:pPr>
                <a:defRPr/>
              </a:pPr>
              <a:t>01-Mar-23</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xmlns="" id="{6D2BA6E2-FF89-544D-9129-C961EBDDEDD7}"/>
              </a:ext>
            </a:extLst>
          </p:cNvPr>
          <p:cNvSpPr>
            <a:spLocks noGrp="1"/>
          </p:cNvSpPr>
          <p:nvPr>
            <p:ph type="ftr" sz="quarter" idx="11"/>
          </p:nvPr>
        </p:nvSpPr>
        <p:spPr/>
        <p:txBody>
          <a:bodyPr/>
          <a:lstStyle/>
          <a:p>
            <a:pPr>
              <a:defRPr/>
            </a:pPr>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xmlns="" id="{3BD53D96-B92B-9542-AB56-199D13330EA4}"/>
              </a:ext>
            </a:extLst>
          </p:cNvPr>
          <p:cNvSpPr>
            <a:spLocks noGrp="1"/>
          </p:cNvSpPr>
          <p:nvPr>
            <p:ph type="sldNum" sz="quarter" idx="12"/>
          </p:nvPr>
        </p:nvSpPr>
        <p:spPr/>
        <p:txBody>
          <a:bodyPr/>
          <a:lstStyle/>
          <a:p>
            <a:pPr>
              <a:defRPr/>
            </a:pPr>
            <a:fld id="{F7970C57-8297-944C-9933-0A41EDEBA67D}" type="slidenum">
              <a:rPr lang="x-none" smtClean="0">
                <a:solidFill>
                  <a:prstClr val="black">
                    <a:tint val="75000"/>
                  </a:prstClr>
                </a:solidFill>
              </a:rPr>
              <a:pPr>
                <a:defRPr/>
              </a:pPr>
              <a:t>‹#›</a:t>
            </a:fld>
            <a:endParaRPr lang="x-none">
              <a:solidFill>
                <a:prstClr val="black">
                  <a:tint val="75000"/>
                </a:prstClr>
              </a:solidFill>
            </a:endParaRPr>
          </a:p>
        </p:txBody>
      </p:sp>
    </p:spTree>
    <p:extLst>
      <p:ext uri="{BB962C8B-B14F-4D97-AF65-F5344CB8AC3E}">
        <p14:creationId xmlns:p14="http://schemas.microsoft.com/office/powerpoint/2010/main" val="1692130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65725D-5FB2-F542-9581-6115449CB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CA306519-6E81-5F4E-B5AF-6426FE62B1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F9ED08A3-083E-2049-9C3F-CE7FD8A893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00F281C-502F-6840-8710-14425357F293}"/>
              </a:ext>
            </a:extLst>
          </p:cNvPr>
          <p:cNvSpPr>
            <a:spLocks noGrp="1"/>
          </p:cNvSpPr>
          <p:nvPr>
            <p:ph type="dt" sz="half" idx="10"/>
          </p:nvPr>
        </p:nvSpPr>
        <p:spPr/>
        <p:txBody>
          <a:bodyPr/>
          <a:lstStyle/>
          <a:p>
            <a:pPr>
              <a:defRPr/>
            </a:pPr>
            <a:fld id="{2E7E9CF1-BAD0-194F-8F7A-993C4A28A52E}" type="datetimeFigureOut">
              <a:rPr lang="x-none" smtClean="0">
                <a:solidFill>
                  <a:prstClr val="black">
                    <a:tint val="75000"/>
                  </a:prstClr>
                </a:solidFill>
              </a:rPr>
              <a:pPr>
                <a:defRPr/>
              </a:pPr>
              <a:t>01-Mar-23</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xmlns="" id="{1E44F56A-FFDF-9046-A260-192DC7096507}"/>
              </a:ext>
            </a:extLst>
          </p:cNvPr>
          <p:cNvSpPr>
            <a:spLocks noGrp="1"/>
          </p:cNvSpPr>
          <p:nvPr>
            <p:ph type="ftr" sz="quarter" idx="11"/>
          </p:nvPr>
        </p:nvSpPr>
        <p:spPr/>
        <p:txBody>
          <a:bodyPr/>
          <a:lstStyle/>
          <a:p>
            <a:pPr>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xmlns="" id="{FC641B73-31A8-984A-84AE-9A4BA33CAA3D}"/>
              </a:ext>
            </a:extLst>
          </p:cNvPr>
          <p:cNvSpPr>
            <a:spLocks noGrp="1"/>
          </p:cNvSpPr>
          <p:nvPr>
            <p:ph type="sldNum" sz="quarter" idx="12"/>
          </p:nvPr>
        </p:nvSpPr>
        <p:spPr/>
        <p:txBody>
          <a:bodyPr/>
          <a:lstStyle/>
          <a:p>
            <a:pPr>
              <a:defRPr/>
            </a:pPr>
            <a:fld id="{F7970C57-8297-944C-9933-0A41EDEBA67D}" type="slidenum">
              <a:rPr lang="x-none" smtClean="0">
                <a:solidFill>
                  <a:prstClr val="black">
                    <a:tint val="75000"/>
                  </a:prstClr>
                </a:solidFill>
              </a:rPr>
              <a:pPr>
                <a:defRPr/>
              </a:pPr>
              <a:t>‹#›</a:t>
            </a:fld>
            <a:endParaRPr lang="x-none">
              <a:solidFill>
                <a:prstClr val="black">
                  <a:tint val="75000"/>
                </a:prstClr>
              </a:solidFill>
            </a:endParaRPr>
          </a:p>
        </p:txBody>
      </p:sp>
    </p:spTree>
    <p:extLst>
      <p:ext uri="{BB962C8B-B14F-4D97-AF65-F5344CB8AC3E}">
        <p14:creationId xmlns:p14="http://schemas.microsoft.com/office/powerpoint/2010/main" val="268467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FF1A14-B225-E240-872A-1B44E318DF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84CE1A66-EAF0-6F47-9F4E-9FBFE9095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0F0C9481-9E63-4E4E-AF27-1731CCFA5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E06640A-7689-2449-9E4A-8E1D7C17ACB4}"/>
              </a:ext>
            </a:extLst>
          </p:cNvPr>
          <p:cNvSpPr>
            <a:spLocks noGrp="1"/>
          </p:cNvSpPr>
          <p:nvPr>
            <p:ph type="dt" sz="half" idx="10"/>
          </p:nvPr>
        </p:nvSpPr>
        <p:spPr/>
        <p:txBody>
          <a:bodyPr/>
          <a:lstStyle/>
          <a:p>
            <a:pPr>
              <a:defRPr/>
            </a:pPr>
            <a:fld id="{2E7E9CF1-BAD0-194F-8F7A-993C4A28A52E}" type="datetimeFigureOut">
              <a:rPr lang="x-none" smtClean="0">
                <a:solidFill>
                  <a:prstClr val="black">
                    <a:tint val="75000"/>
                  </a:prstClr>
                </a:solidFill>
              </a:rPr>
              <a:pPr>
                <a:defRPr/>
              </a:pPr>
              <a:t>01-Mar-23</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xmlns="" id="{7ABD26BC-9A68-D347-882D-1B5A4356A953}"/>
              </a:ext>
            </a:extLst>
          </p:cNvPr>
          <p:cNvSpPr>
            <a:spLocks noGrp="1"/>
          </p:cNvSpPr>
          <p:nvPr>
            <p:ph type="ftr" sz="quarter" idx="11"/>
          </p:nvPr>
        </p:nvSpPr>
        <p:spPr/>
        <p:txBody>
          <a:bodyPr/>
          <a:lstStyle/>
          <a:p>
            <a:pPr>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xmlns="" id="{2E031437-C175-234C-ACEC-4455DA405BD4}"/>
              </a:ext>
            </a:extLst>
          </p:cNvPr>
          <p:cNvSpPr>
            <a:spLocks noGrp="1"/>
          </p:cNvSpPr>
          <p:nvPr>
            <p:ph type="sldNum" sz="quarter" idx="12"/>
          </p:nvPr>
        </p:nvSpPr>
        <p:spPr/>
        <p:txBody>
          <a:bodyPr/>
          <a:lstStyle/>
          <a:p>
            <a:pPr>
              <a:defRPr/>
            </a:pPr>
            <a:fld id="{F7970C57-8297-944C-9933-0A41EDEBA67D}" type="slidenum">
              <a:rPr lang="x-none" smtClean="0">
                <a:solidFill>
                  <a:prstClr val="black">
                    <a:tint val="75000"/>
                  </a:prstClr>
                </a:solidFill>
              </a:rPr>
              <a:pPr>
                <a:defRPr/>
              </a:pPr>
              <a:t>‹#›</a:t>
            </a:fld>
            <a:endParaRPr lang="x-none">
              <a:solidFill>
                <a:prstClr val="black">
                  <a:tint val="75000"/>
                </a:prstClr>
              </a:solidFill>
            </a:endParaRPr>
          </a:p>
        </p:txBody>
      </p:sp>
    </p:spTree>
    <p:extLst>
      <p:ext uri="{BB962C8B-B14F-4D97-AF65-F5344CB8AC3E}">
        <p14:creationId xmlns:p14="http://schemas.microsoft.com/office/powerpoint/2010/main" val="416615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189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49D3008-59D1-6A49-881A-176238C40E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9865E002-3310-A240-AFB6-6A4C2074F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00C34A9D-3448-8349-96CC-45512F1574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E7E9CF1-BAD0-194F-8F7A-993C4A28A52E}" type="datetimeFigureOut">
              <a:rPr lang="x-none" smtClean="0">
                <a:solidFill>
                  <a:prstClr val="black">
                    <a:tint val="75000"/>
                  </a:prstClr>
                </a:solidFill>
              </a:rPr>
              <a:pPr>
                <a:defRPr/>
              </a:pPr>
              <a:t>01-Mar-23</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xmlns="" id="{547B1CF9-D789-E145-A37F-F0EC15AF7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xmlns="" id="{DD398F10-535E-914E-8698-5437D2DDB5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7970C57-8297-944C-9933-0A41EDEBA67D}" type="slidenum">
              <a:rPr lang="x-none" smtClean="0">
                <a:solidFill>
                  <a:prstClr val="black">
                    <a:tint val="75000"/>
                  </a:prstClr>
                </a:solidFill>
              </a:rPr>
              <a:pPr>
                <a:defRPr/>
              </a:pPr>
              <a:t>‹#›</a:t>
            </a:fld>
            <a:endParaRPr lang="x-none">
              <a:solidFill>
                <a:prstClr val="black">
                  <a:tint val="75000"/>
                </a:prstClr>
              </a:solidFill>
            </a:endParaRPr>
          </a:p>
        </p:txBody>
      </p:sp>
    </p:spTree>
    <p:extLst>
      <p:ext uri="{BB962C8B-B14F-4D97-AF65-F5344CB8AC3E}">
        <p14:creationId xmlns:p14="http://schemas.microsoft.com/office/powerpoint/2010/main" val="2750907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73ED0CC-082F-4160-86E5-0D6041F12778}" type="datetime1">
              <a:rPr lang="en-US" smtClean="0">
                <a:solidFill>
                  <a:prstClr val="black">
                    <a:lumMod val="95000"/>
                    <a:lumOff val="5000"/>
                  </a:prstClr>
                </a:solidFill>
              </a:rPr>
              <a:pPr/>
              <a:t>01-Mar-23</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A98EE3D-8CD1-4C3F-BD1C-C98C9596463C}"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556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12192000" cy="6858000"/>
          </a:xfrm>
        </p:spPr>
        <p:txBody>
          <a:bodyPr>
            <a:noAutofit/>
          </a:bodyPr>
          <a:lstStyle/>
          <a:p>
            <a:pPr>
              <a:lnSpc>
                <a:spcPct val="80000"/>
              </a:lnSpc>
              <a:spcBef>
                <a:spcPts val="0"/>
              </a:spcBef>
              <a:tabLst>
                <a:tab pos="1317625" algn="l"/>
              </a:tabLst>
            </a:pPr>
            <a:r>
              <a:rPr lang="en-US" sz="2400" b="1" i="1" dirty="0" smtClean="0">
                <a:solidFill>
                  <a:schemeClr val="bg1"/>
                </a:solidFill>
              </a:rPr>
              <a:t>Listen and read (p.26)</a:t>
            </a:r>
          </a:p>
          <a:p>
            <a:pPr marL="1317625" indent="-1317625" algn="ctr">
              <a:lnSpc>
                <a:spcPct val="80000"/>
              </a:lnSpc>
              <a:spcBef>
                <a:spcPts val="0"/>
              </a:spcBef>
              <a:buNone/>
              <a:tabLst>
                <a:tab pos="1317625" algn="l"/>
              </a:tabLst>
            </a:pPr>
            <a:r>
              <a:rPr lang="en-US" sz="2400" b="1" dirty="0" smtClean="0">
                <a:solidFill>
                  <a:srgbClr val="FFFF00"/>
                </a:solidFill>
              </a:rPr>
              <a:t>SHOCKING </a:t>
            </a:r>
            <a:r>
              <a:rPr lang="en-US" sz="2400" b="1" dirty="0" smtClean="0">
                <a:solidFill>
                  <a:srgbClr val="FFFF00"/>
                </a:solidFill>
              </a:rPr>
              <a:t>NEWS</a:t>
            </a:r>
          </a:p>
          <a:p>
            <a:pPr marL="1317625" indent="-1317625">
              <a:lnSpc>
                <a:spcPct val="80000"/>
              </a:lnSpc>
              <a:spcBef>
                <a:spcPts val="0"/>
              </a:spcBef>
              <a:buNone/>
              <a:tabLst>
                <a:tab pos="1317625" algn="l"/>
              </a:tabLst>
            </a:pPr>
            <a:r>
              <a:rPr lang="en-US" sz="2400" b="1" i="1" dirty="0" smtClean="0">
                <a:solidFill>
                  <a:schemeClr val="bg1"/>
                </a:solidFill>
              </a:rPr>
              <a:t>Duong:</a:t>
            </a:r>
            <a:r>
              <a:rPr lang="en-US" sz="2400" dirty="0">
                <a:solidFill>
                  <a:schemeClr val="bg1"/>
                </a:solidFill>
              </a:rPr>
              <a:t>	</a:t>
            </a:r>
            <a:r>
              <a:rPr lang="en-US" sz="2400" dirty="0" smtClean="0">
                <a:solidFill>
                  <a:schemeClr val="bg1"/>
                </a:solidFill>
              </a:rPr>
              <a:t>Did </a:t>
            </a:r>
            <a:r>
              <a:rPr lang="en-US" sz="2400" dirty="0">
                <a:solidFill>
                  <a:schemeClr val="bg1"/>
                </a:solidFill>
              </a:rPr>
              <a:t>you watch the news last night? </a:t>
            </a:r>
          </a:p>
          <a:p>
            <a:pPr marL="1317625" indent="-1317625">
              <a:lnSpc>
                <a:spcPct val="80000"/>
              </a:lnSpc>
              <a:spcBef>
                <a:spcPts val="0"/>
              </a:spcBef>
              <a:buNone/>
              <a:tabLst>
                <a:tab pos="1317625" algn="l"/>
              </a:tabLst>
            </a:pPr>
            <a:r>
              <a:rPr lang="en-US" sz="2400" b="1" i="1" dirty="0" smtClean="0">
                <a:solidFill>
                  <a:schemeClr val="bg1"/>
                </a:solidFill>
              </a:rPr>
              <a:t>Nick:</a:t>
            </a:r>
            <a:r>
              <a:rPr lang="en-US" sz="2400" dirty="0">
                <a:solidFill>
                  <a:schemeClr val="bg1"/>
                </a:solidFill>
              </a:rPr>
              <a:t>	</a:t>
            </a:r>
            <a:r>
              <a:rPr lang="en-US" sz="2400" dirty="0" smtClean="0">
                <a:solidFill>
                  <a:schemeClr val="bg1"/>
                </a:solidFill>
              </a:rPr>
              <a:t>No</a:t>
            </a:r>
            <a:r>
              <a:rPr lang="en-US" sz="2400" dirty="0">
                <a:solidFill>
                  <a:schemeClr val="bg1"/>
                </a:solidFill>
              </a:rPr>
              <a:t>, I didn’t. What’s happened? </a:t>
            </a:r>
          </a:p>
          <a:p>
            <a:pPr marL="1317625" indent="-1317625">
              <a:lnSpc>
                <a:spcPct val="80000"/>
              </a:lnSpc>
              <a:spcBef>
                <a:spcPts val="0"/>
              </a:spcBef>
              <a:buNone/>
              <a:tabLst>
                <a:tab pos="1317625" algn="l"/>
              </a:tabLst>
            </a:pPr>
            <a:r>
              <a:rPr lang="en-US" sz="2400" b="1" i="1" dirty="0" smtClean="0">
                <a:solidFill>
                  <a:schemeClr val="bg1"/>
                </a:solidFill>
              </a:rPr>
              <a:t>Duong:</a:t>
            </a:r>
            <a:r>
              <a:rPr lang="en-US" sz="2400" dirty="0">
                <a:solidFill>
                  <a:schemeClr val="bg1"/>
                </a:solidFill>
              </a:rPr>
              <a:t>	</a:t>
            </a:r>
            <a:r>
              <a:rPr lang="en-US" sz="2400" dirty="0" smtClean="0">
                <a:solidFill>
                  <a:schemeClr val="bg1"/>
                </a:solidFill>
              </a:rPr>
              <a:t>There </a:t>
            </a:r>
            <a:r>
              <a:rPr lang="en-US" sz="2400" dirty="0">
                <a:solidFill>
                  <a:schemeClr val="bg1"/>
                </a:solidFill>
              </a:rPr>
              <a:t>was a typhoon in Nam Dinh Province. </a:t>
            </a:r>
          </a:p>
          <a:p>
            <a:pPr marL="1317625" indent="-1317625">
              <a:lnSpc>
                <a:spcPct val="80000"/>
              </a:lnSpc>
              <a:spcBef>
                <a:spcPts val="0"/>
              </a:spcBef>
              <a:buNone/>
              <a:tabLst>
                <a:tab pos="1317625" algn="l"/>
              </a:tabLst>
            </a:pPr>
            <a:r>
              <a:rPr lang="en-US" sz="2400" b="1" i="1" dirty="0" smtClean="0">
                <a:solidFill>
                  <a:schemeClr val="bg1"/>
                </a:solidFill>
              </a:rPr>
              <a:t>Nick:</a:t>
            </a:r>
            <a:r>
              <a:rPr lang="en-US" sz="2400" dirty="0">
                <a:solidFill>
                  <a:schemeClr val="bg1"/>
                </a:solidFill>
              </a:rPr>
              <a:t>	</a:t>
            </a:r>
            <a:r>
              <a:rPr lang="en-US" sz="2400" dirty="0" smtClean="0">
                <a:solidFill>
                  <a:schemeClr val="bg1"/>
                </a:solidFill>
              </a:rPr>
              <a:t>What </a:t>
            </a:r>
            <a:r>
              <a:rPr lang="en-US" sz="2400" dirty="0">
                <a:solidFill>
                  <a:schemeClr val="bg1"/>
                </a:solidFill>
              </a:rPr>
              <a:t>exactly is a typhoon? We don’t get them in England. </a:t>
            </a:r>
          </a:p>
          <a:p>
            <a:pPr marL="1317625" indent="-1317625">
              <a:lnSpc>
                <a:spcPct val="80000"/>
              </a:lnSpc>
              <a:spcBef>
                <a:spcPts val="0"/>
              </a:spcBef>
              <a:buNone/>
              <a:tabLst>
                <a:tab pos="1317625" algn="l"/>
              </a:tabLst>
            </a:pPr>
            <a:r>
              <a:rPr lang="en-US" sz="2400" b="1" i="1" dirty="0" smtClean="0">
                <a:solidFill>
                  <a:schemeClr val="bg1"/>
                </a:solidFill>
              </a:rPr>
              <a:t>Duong:</a:t>
            </a:r>
            <a:r>
              <a:rPr lang="en-US" sz="2400" dirty="0">
                <a:solidFill>
                  <a:schemeClr val="bg1"/>
                </a:solidFill>
              </a:rPr>
              <a:t>	</a:t>
            </a:r>
            <a:r>
              <a:rPr lang="en-US" sz="2400" dirty="0" smtClean="0">
                <a:solidFill>
                  <a:schemeClr val="bg1"/>
                </a:solidFill>
              </a:rPr>
              <a:t>It’s </a:t>
            </a:r>
            <a:r>
              <a:rPr lang="en-US" sz="2400" dirty="0">
                <a:solidFill>
                  <a:schemeClr val="bg1"/>
                </a:solidFill>
              </a:rPr>
              <a:t>a severe tropical storm. </a:t>
            </a:r>
          </a:p>
          <a:p>
            <a:pPr marL="1317625" indent="-1317625">
              <a:lnSpc>
                <a:spcPct val="80000"/>
              </a:lnSpc>
              <a:spcBef>
                <a:spcPts val="0"/>
              </a:spcBef>
              <a:buNone/>
              <a:tabLst>
                <a:tab pos="1317625" algn="l"/>
              </a:tabLst>
            </a:pPr>
            <a:r>
              <a:rPr lang="en-US" sz="2400" b="1" i="1" dirty="0" smtClean="0">
                <a:solidFill>
                  <a:schemeClr val="bg1"/>
                </a:solidFill>
              </a:rPr>
              <a:t>Nick:</a:t>
            </a:r>
            <a:r>
              <a:rPr lang="en-US" sz="2400" dirty="0">
                <a:solidFill>
                  <a:schemeClr val="bg1"/>
                </a:solidFill>
              </a:rPr>
              <a:t>	</a:t>
            </a:r>
            <a:r>
              <a:rPr lang="en-US" sz="2400" dirty="0" smtClean="0">
                <a:solidFill>
                  <a:schemeClr val="bg1"/>
                </a:solidFill>
              </a:rPr>
              <a:t>Oh </a:t>
            </a:r>
            <a:r>
              <a:rPr lang="en-US" sz="2400" dirty="0">
                <a:solidFill>
                  <a:schemeClr val="bg1"/>
                </a:solidFill>
              </a:rPr>
              <a:t>no! That’s terrible! What time did it hit the area?</a:t>
            </a:r>
          </a:p>
          <a:p>
            <a:pPr marL="1317625" indent="-1317625">
              <a:lnSpc>
                <a:spcPct val="80000"/>
              </a:lnSpc>
              <a:spcBef>
                <a:spcPts val="0"/>
              </a:spcBef>
              <a:buNone/>
              <a:tabLst>
                <a:tab pos="1317625" algn="l"/>
              </a:tabLst>
            </a:pPr>
            <a:r>
              <a:rPr lang="en-US" sz="2400" b="1" i="1" dirty="0" smtClean="0">
                <a:solidFill>
                  <a:schemeClr val="bg1"/>
                </a:solidFill>
              </a:rPr>
              <a:t>Duong:</a:t>
            </a:r>
            <a:r>
              <a:rPr lang="en-US" sz="2400" dirty="0">
                <a:solidFill>
                  <a:schemeClr val="bg1"/>
                </a:solidFill>
              </a:rPr>
              <a:t>	</a:t>
            </a:r>
            <a:r>
              <a:rPr lang="en-US" sz="2400" dirty="0" smtClean="0">
                <a:solidFill>
                  <a:schemeClr val="bg1"/>
                </a:solidFill>
              </a:rPr>
              <a:t>They </a:t>
            </a:r>
            <a:r>
              <a:rPr lang="en-US" sz="2400" dirty="0">
                <a:solidFill>
                  <a:schemeClr val="bg1"/>
                </a:solidFill>
              </a:rPr>
              <a:t>said at about 10 a.m. </a:t>
            </a:r>
          </a:p>
          <a:p>
            <a:pPr marL="1317625" indent="-1317625">
              <a:lnSpc>
                <a:spcPct val="80000"/>
              </a:lnSpc>
              <a:spcBef>
                <a:spcPts val="0"/>
              </a:spcBef>
              <a:buNone/>
              <a:tabLst>
                <a:tab pos="1317625" algn="l"/>
              </a:tabLst>
            </a:pPr>
            <a:r>
              <a:rPr lang="en-US" sz="2400" b="1" i="1" dirty="0" smtClean="0">
                <a:solidFill>
                  <a:schemeClr val="bg1"/>
                </a:solidFill>
              </a:rPr>
              <a:t>Nick:</a:t>
            </a:r>
            <a:r>
              <a:rPr lang="en-US" sz="2400" dirty="0">
                <a:solidFill>
                  <a:schemeClr val="bg1"/>
                </a:solidFill>
              </a:rPr>
              <a:t>	</a:t>
            </a:r>
            <a:r>
              <a:rPr lang="en-US" sz="2400" dirty="0" smtClean="0">
                <a:solidFill>
                  <a:schemeClr val="bg1"/>
                </a:solidFill>
              </a:rPr>
              <a:t>Was </a:t>
            </a:r>
            <a:r>
              <a:rPr lang="en-US" sz="2400" dirty="0">
                <a:solidFill>
                  <a:schemeClr val="bg1"/>
                </a:solidFill>
              </a:rPr>
              <a:t>anyone injured? </a:t>
            </a:r>
          </a:p>
          <a:p>
            <a:pPr marL="1317625" indent="-1317625">
              <a:lnSpc>
                <a:spcPct val="80000"/>
              </a:lnSpc>
              <a:spcBef>
                <a:spcPts val="0"/>
              </a:spcBef>
              <a:buNone/>
              <a:tabLst>
                <a:tab pos="1317625" algn="l"/>
              </a:tabLst>
            </a:pPr>
            <a:r>
              <a:rPr lang="en-US" sz="2400" b="1" i="1" dirty="0" smtClean="0">
                <a:solidFill>
                  <a:schemeClr val="bg1"/>
                </a:solidFill>
              </a:rPr>
              <a:t>Duong:</a:t>
            </a:r>
            <a:r>
              <a:rPr lang="en-US" sz="2400" dirty="0">
                <a:solidFill>
                  <a:schemeClr val="bg1"/>
                </a:solidFill>
              </a:rPr>
              <a:t>	</a:t>
            </a:r>
            <a:r>
              <a:rPr lang="en-US" sz="2400" dirty="0" smtClean="0">
                <a:solidFill>
                  <a:schemeClr val="bg1"/>
                </a:solidFill>
              </a:rPr>
              <a:t>Only </a:t>
            </a:r>
            <a:r>
              <a:rPr lang="en-US" sz="2400" dirty="0">
                <a:solidFill>
                  <a:schemeClr val="bg1"/>
                </a:solidFill>
              </a:rPr>
              <a:t>a few minor injuries were reported. Most people had moved to safe areas when the storm broke. </a:t>
            </a:r>
            <a:endParaRPr lang="en-US" sz="2400" dirty="0" smtClean="0">
              <a:solidFill>
                <a:schemeClr val="bg1"/>
              </a:solidFill>
            </a:endParaRPr>
          </a:p>
          <a:p>
            <a:pPr marL="1317625" indent="-1317625">
              <a:lnSpc>
                <a:spcPct val="80000"/>
              </a:lnSpc>
              <a:spcBef>
                <a:spcPts val="0"/>
              </a:spcBef>
              <a:buNone/>
              <a:tabLst>
                <a:tab pos="1317625" algn="l"/>
              </a:tabLst>
            </a:pPr>
            <a:r>
              <a:rPr lang="en-US" sz="2400" b="1" i="1" dirty="0">
                <a:solidFill>
                  <a:schemeClr val="bg1"/>
                </a:solidFill>
              </a:rPr>
              <a:t>Nick:</a:t>
            </a:r>
            <a:r>
              <a:rPr lang="en-US" sz="2400" dirty="0">
                <a:solidFill>
                  <a:schemeClr val="bg1"/>
                </a:solidFill>
              </a:rPr>
              <a:t>	That’s a relief. Did it cause any damage to property? </a:t>
            </a:r>
          </a:p>
          <a:p>
            <a:pPr marL="1317625" indent="-1317625">
              <a:lnSpc>
                <a:spcPct val="80000"/>
              </a:lnSpc>
              <a:spcBef>
                <a:spcPts val="0"/>
              </a:spcBef>
              <a:buNone/>
              <a:tabLst>
                <a:tab pos="1317625" algn="l"/>
              </a:tabLst>
            </a:pPr>
            <a:r>
              <a:rPr lang="en-US" sz="2400" b="1" i="1" dirty="0">
                <a:solidFill>
                  <a:schemeClr val="bg1"/>
                </a:solidFill>
              </a:rPr>
              <a:t>Duong:</a:t>
            </a:r>
            <a:r>
              <a:rPr lang="en-US" sz="2400" dirty="0">
                <a:solidFill>
                  <a:schemeClr val="bg1"/>
                </a:solidFill>
              </a:rPr>
              <a:t> It seems many houses and public buildings were destroyed or flooded, and thousands of people were left homeless. </a:t>
            </a:r>
          </a:p>
          <a:p>
            <a:pPr marL="1317625" indent="-1317625">
              <a:lnSpc>
                <a:spcPct val="80000"/>
              </a:lnSpc>
              <a:spcBef>
                <a:spcPts val="0"/>
              </a:spcBef>
              <a:buNone/>
              <a:tabLst>
                <a:tab pos="1317625" algn="l"/>
              </a:tabLst>
            </a:pPr>
            <a:r>
              <a:rPr lang="en-US" sz="2400" b="1" i="1" dirty="0">
                <a:solidFill>
                  <a:schemeClr val="bg1"/>
                </a:solidFill>
              </a:rPr>
              <a:t>Nick:</a:t>
            </a:r>
            <a:r>
              <a:rPr lang="en-US" sz="2400" dirty="0">
                <a:solidFill>
                  <a:schemeClr val="bg1"/>
                </a:solidFill>
              </a:rPr>
              <a:t>	That’s awful! Despite all the modern technology available to us, we’re still helpless against natural disasters. How is the government helping the people there? </a:t>
            </a:r>
          </a:p>
          <a:p>
            <a:pPr marL="1317625" indent="-1317625">
              <a:lnSpc>
                <a:spcPct val="80000"/>
              </a:lnSpc>
              <a:spcBef>
                <a:spcPts val="0"/>
              </a:spcBef>
              <a:buNone/>
              <a:tabLst>
                <a:tab pos="1317625" algn="l"/>
              </a:tabLst>
            </a:pPr>
            <a:r>
              <a:rPr lang="en-US" sz="2400" b="1" i="1" dirty="0">
                <a:solidFill>
                  <a:schemeClr val="bg1"/>
                </a:solidFill>
              </a:rPr>
              <a:t>Duong:</a:t>
            </a:r>
            <a:r>
              <a:rPr lang="en-US" sz="2400" dirty="0">
                <a:solidFill>
                  <a:schemeClr val="bg1"/>
                </a:solidFill>
              </a:rPr>
              <a:t>	They’ve sent rescue workers to free people who were trapped in flooded homes. Once the heavy rain stops, they’ll start clearing up the debris. Medical supplies, food and rescue equipment have also been sent. </a:t>
            </a:r>
          </a:p>
          <a:p>
            <a:pPr marL="1317625" indent="-1317625">
              <a:lnSpc>
                <a:spcPct val="80000"/>
              </a:lnSpc>
              <a:spcBef>
                <a:spcPts val="0"/>
              </a:spcBef>
              <a:buNone/>
              <a:tabLst>
                <a:tab pos="1317625" algn="l"/>
              </a:tabLst>
            </a:pPr>
            <a:r>
              <a:rPr lang="en-US" sz="2400" b="1" i="1" dirty="0">
                <a:solidFill>
                  <a:schemeClr val="bg1"/>
                </a:solidFill>
              </a:rPr>
              <a:t>Nick:</a:t>
            </a:r>
            <a:r>
              <a:rPr lang="en-US" sz="2400" dirty="0">
                <a:solidFill>
                  <a:schemeClr val="bg1"/>
                </a:solidFill>
              </a:rPr>
              <a:t>	That’s great! How about the people left without homes? </a:t>
            </a:r>
          </a:p>
          <a:p>
            <a:pPr marL="1317625" indent="-1317625">
              <a:lnSpc>
                <a:spcPct val="80000"/>
              </a:lnSpc>
              <a:spcBef>
                <a:spcPts val="0"/>
              </a:spcBef>
              <a:buNone/>
              <a:tabLst>
                <a:tab pos="1317625" algn="l"/>
              </a:tabLst>
            </a:pPr>
            <a:r>
              <a:rPr lang="en-US" sz="2400" b="1" i="1" dirty="0">
                <a:solidFill>
                  <a:schemeClr val="bg1"/>
                </a:solidFill>
              </a:rPr>
              <a:t>Duong:</a:t>
            </a:r>
            <a:r>
              <a:rPr lang="en-US" sz="2400" dirty="0">
                <a:solidFill>
                  <a:schemeClr val="bg1"/>
                </a:solidFill>
              </a:rPr>
              <a:t>	They’ve been taken to a safe place where temporary accommodation will be provided for them.</a:t>
            </a:r>
          </a:p>
          <a:p>
            <a:pPr marL="1317625" indent="-1317625">
              <a:lnSpc>
                <a:spcPct val="80000"/>
              </a:lnSpc>
              <a:spcBef>
                <a:spcPts val="0"/>
              </a:spcBef>
              <a:buNone/>
              <a:tabLst>
                <a:tab pos="1317625" algn="l"/>
              </a:tabLst>
            </a:pPr>
            <a:endParaRPr lang="en-US" sz="2400" dirty="0" smtClean="0">
              <a:solidFill>
                <a:schemeClr val="bg1"/>
              </a:solidFill>
            </a:endParaRPr>
          </a:p>
        </p:txBody>
      </p:sp>
      <p:sp>
        <p:nvSpPr>
          <p:cNvPr id="5" name="TextBox 3"/>
          <p:cNvSpPr txBox="1">
            <a:spLocks noChangeArrowheads="1"/>
          </p:cNvSpPr>
          <p:nvPr/>
        </p:nvSpPr>
        <p:spPr bwMode="auto">
          <a:xfrm>
            <a:off x="8571244" y="874207"/>
            <a:ext cx="3496827" cy="1865126"/>
          </a:xfrm>
          <a:prstGeom prst="rect">
            <a:avLst/>
          </a:prstGeom>
          <a:solidFill>
            <a:schemeClr val="accent4"/>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lnSpc>
                <a:spcPct val="80000"/>
              </a:lnSpc>
              <a:spcBef>
                <a:spcPct val="0"/>
              </a:spcBef>
              <a:spcAft>
                <a:spcPct val="0"/>
              </a:spcAft>
            </a:pPr>
            <a:r>
              <a:rPr lang="en-US" altLang="en-US" sz="2400" b="1" dirty="0"/>
              <a:t>Read the conversation in GETTING STARTED and underline any sentences in the passive voice that you can find. Check your findings with a partner.</a:t>
            </a:r>
          </a:p>
        </p:txBody>
      </p:sp>
      <p:cxnSp>
        <p:nvCxnSpPr>
          <p:cNvPr id="6" name="Straight Connector 5"/>
          <p:cNvCxnSpPr/>
          <p:nvPr/>
        </p:nvCxnSpPr>
        <p:spPr>
          <a:xfrm>
            <a:off x="1421004" y="2958518"/>
            <a:ext cx="241746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60396" y="4105205"/>
            <a:ext cx="976699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21004" y="4424816"/>
            <a:ext cx="328162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58189" y="5290143"/>
            <a:ext cx="546630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20035" y="5573294"/>
            <a:ext cx="3344601"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21004" y="6463795"/>
            <a:ext cx="1057672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21004" y="5874743"/>
            <a:ext cx="4728587"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34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par>
                          <p:cTn id="13" fill="hold">
                            <p:stCondLst>
                              <p:cond delay="2000"/>
                            </p:stCondLst>
                            <p:childTnLst>
                              <p:par>
                                <p:cTn id="14" presetID="21"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000"/>
                                        <p:tgtEl>
                                          <p:spTgt spid="12"/>
                                        </p:tgtEl>
                                      </p:cBhvr>
                                    </p:animEffect>
                                  </p:childTnLst>
                                </p:cTn>
                              </p:par>
                            </p:childTnLst>
                          </p:cTn>
                        </p:par>
                        <p:par>
                          <p:cTn id="22" fill="hold">
                            <p:stCondLst>
                              <p:cond delay="2000"/>
                            </p:stCondLst>
                            <p:childTnLst>
                              <p:par>
                                <p:cTn id="23" presetID="21" presetClass="entr" presetSubtype="1"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2000"/>
                                        <p:tgtEl>
                                          <p:spTgt spid="14"/>
                                        </p:tgtEl>
                                      </p:cBhvr>
                                    </p:animEffect>
                                  </p:childTnLst>
                                </p:cTn>
                              </p:par>
                            </p:childTnLst>
                          </p:cTn>
                        </p:par>
                        <p:par>
                          <p:cTn id="31" fill="hold">
                            <p:stCondLst>
                              <p:cond delay="2000"/>
                            </p:stCondLst>
                            <p:childTnLst>
                              <p:par>
                                <p:cTn id="32" presetID="21" presetClass="entr" presetSubtype="1"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heel(1)">
                                      <p:cBhvr>
                                        <p:cTn id="3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0511A41-1469-4D11-B056-FB091E8B25D8}"/>
              </a:ext>
            </a:extLst>
          </p:cNvPr>
          <p:cNvSpPr>
            <a:spLocks noGrp="1"/>
          </p:cNvSpPr>
          <p:nvPr>
            <p:ph type="title"/>
          </p:nvPr>
        </p:nvSpPr>
        <p:spPr>
          <a:xfrm>
            <a:off x="100484" y="130025"/>
            <a:ext cx="11887200" cy="834617"/>
          </a:xfrm>
          <a:solidFill>
            <a:schemeClr val="accent4"/>
          </a:solidFill>
        </p:spPr>
        <p:txBody>
          <a:bodyPr>
            <a:normAutofit fontScale="90000"/>
          </a:bodyPr>
          <a:lstStyle/>
          <a:p>
            <a:r>
              <a:rPr lang="en-US" sz="3200" b="1" dirty="0" smtClean="0">
                <a:latin typeface="+mn-lt"/>
              </a:rPr>
              <a:t>Ex2. </a:t>
            </a:r>
            <a:r>
              <a:rPr lang="en-US" sz="3200" b="1" dirty="0">
                <a:latin typeface="+mn-lt"/>
              </a:rPr>
              <a:t>Complete the sentences using the </a:t>
            </a:r>
            <a:r>
              <a:rPr lang="en-US" sz="3200" b="1" dirty="0" smtClean="0">
                <a:latin typeface="+mn-lt"/>
              </a:rPr>
              <a:t>correct passive </a:t>
            </a:r>
            <a:r>
              <a:rPr lang="en-US" sz="3200" b="1" dirty="0">
                <a:latin typeface="+mn-lt"/>
              </a:rPr>
              <a:t>form of the verbs in brackets.</a:t>
            </a:r>
            <a:endParaRPr lang="en-US" sz="3200" b="1" dirty="0">
              <a:latin typeface="+mn-lt"/>
            </a:endParaRPr>
          </a:p>
        </p:txBody>
      </p:sp>
      <p:sp>
        <p:nvSpPr>
          <p:cNvPr id="5" name="Content Placeholder 2">
            <a:extLst>
              <a:ext uri="{FF2B5EF4-FFF2-40B4-BE49-F238E27FC236}">
                <a16:creationId xmlns:a16="http://schemas.microsoft.com/office/drawing/2014/main" xmlns="" id="{9D443D71-D81D-4FF5-B965-13D6042AE5B8}"/>
              </a:ext>
            </a:extLst>
          </p:cNvPr>
          <p:cNvSpPr>
            <a:spLocks noGrp="1"/>
          </p:cNvSpPr>
          <p:nvPr>
            <p:ph idx="4294967295"/>
          </p:nvPr>
        </p:nvSpPr>
        <p:spPr>
          <a:xfrm>
            <a:off x="100485" y="1093159"/>
            <a:ext cx="7666892" cy="5518656"/>
          </a:xfrm>
        </p:spPr>
        <p:txBody>
          <a:bodyPr>
            <a:noAutofit/>
          </a:bodyPr>
          <a:lstStyle/>
          <a:p>
            <a:pPr marL="0" indent="0">
              <a:buNone/>
            </a:pPr>
            <a:r>
              <a:rPr lang="en-US" b="1" dirty="0">
                <a:solidFill>
                  <a:schemeClr val="bg1"/>
                </a:solidFill>
              </a:rPr>
              <a:t>1. Debris (scatter) </a:t>
            </a:r>
            <a:r>
              <a:rPr lang="en-US" b="1" dirty="0" smtClean="0">
                <a:solidFill>
                  <a:schemeClr val="bg1"/>
                </a:solidFill>
              </a:rPr>
              <a:t>____________ </a:t>
            </a:r>
            <a:r>
              <a:rPr lang="en-US" b="1" dirty="0">
                <a:solidFill>
                  <a:schemeClr val="bg1"/>
                </a:solidFill>
              </a:rPr>
              <a:t>across the </a:t>
            </a:r>
            <a:r>
              <a:rPr lang="en-US" b="1" dirty="0" smtClean="0">
                <a:solidFill>
                  <a:schemeClr val="bg1"/>
                </a:solidFill>
              </a:rPr>
              <a:t>countryside by the strong winds last night.</a:t>
            </a:r>
          </a:p>
          <a:p>
            <a:pPr marL="0" indent="0">
              <a:buNone/>
            </a:pPr>
            <a:r>
              <a:rPr lang="en-US" b="1" dirty="0" smtClean="0">
                <a:solidFill>
                  <a:schemeClr val="bg1"/>
                </a:solidFill>
              </a:rPr>
              <a:t>2</a:t>
            </a:r>
            <a:r>
              <a:rPr lang="en-US" b="1" dirty="0">
                <a:solidFill>
                  <a:schemeClr val="bg1"/>
                </a:solidFill>
              </a:rPr>
              <a:t>. Ten new houses (build) </a:t>
            </a:r>
            <a:r>
              <a:rPr lang="en-US" b="1" dirty="0" smtClean="0">
                <a:solidFill>
                  <a:schemeClr val="bg1"/>
                </a:solidFill>
              </a:rPr>
              <a:t>____________ </a:t>
            </a:r>
            <a:r>
              <a:rPr lang="en-US" b="1" dirty="0">
                <a:solidFill>
                  <a:schemeClr val="bg1"/>
                </a:solidFill>
              </a:rPr>
              <a:t>in the </a:t>
            </a:r>
            <a:r>
              <a:rPr lang="en-US" b="1" dirty="0" smtClean="0">
                <a:solidFill>
                  <a:schemeClr val="bg1"/>
                </a:solidFill>
              </a:rPr>
              <a:t>town every year.</a:t>
            </a:r>
          </a:p>
          <a:p>
            <a:pPr marL="0" indent="0">
              <a:buNone/>
            </a:pPr>
            <a:r>
              <a:rPr lang="en-US" b="1" dirty="0" smtClean="0">
                <a:solidFill>
                  <a:schemeClr val="bg1"/>
                </a:solidFill>
              </a:rPr>
              <a:t>3</a:t>
            </a:r>
            <a:r>
              <a:rPr lang="en-US" b="1" dirty="0">
                <a:solidFill>
                  <a:schemeClr val="bg1"/>
                </a:solidFill>
              </a:rPr>
              <a:t>. Residents of ﬂooded villages (take) </a:t>
            </a:r>
            <a:r>
              <a:rPr lang="en-US" b="1" dirty="0" smtClean="0">
                <a:solidFill>
                  <a:schemeClr val="bg1"/>
                </a:solidFill>
              </a:rPr>
              <a:t>__________ </a:t>
            </a:r>
            <a:r>
              <a:rPr lang="en-US" b="1" dirty="0">
                <a:solidFill>
                  <a:schemeClr val="bg1"/>
                </a:solidFill>
              </a:rPr>
              <a:t>to </a:t>
            </a:r>
            <a:r>
              <a:rPr lang="en-US" b="1" dirty="0" smtClean="0">
                <a:solidFill>
                  <a:schemeClr val="bg1"/>
                </a:solidFill>
              </a:rPr>
              <a:t>a safe </a:t>
            </a:r>
            <a:r>
              <a:rPr lang="en-US" b="1" dirty="0">
                <a:solidFill>
                  <a:schemeClr val="bg1"/>
                </a:solidFill>
              </a:rPr>
              <a:t>place last night.</a:t>
            </a:r>
          </a:p>
          <a:p>
            <a:pPr marL="0" indent="0">
              <a:buNone/>
            </a:pPr>
            <a:r>
              <a:rPr lang="en-US" b="1" dirty="0">
                <a:solidFill>
                  <a:schemeClr val="bg1"/>
                </a:solidFill>
              </a:rPr>
              <a:t>4. In the future, natural disasters </a:t>
            </a:r>
            <a:endParaRPr lang="en-US" b="1" dirty="0" smtClean="0">
              <a:solidFill>
                <a:schemeClr val="bg1"/>
              </a:solidFill>
            </a:endParaRPr>
          </a:p>
          <a:p>
            <a:pPr marL="0" indent="0">
              <a:buNone/>
            </a:pPr>
            <a:r>
              <a:rPr lang="en-US" b="1" dirty="0" smtClean="0">
                <a:solidFill>
                  <a:schemeClr val="bg1"/>
                </a:solidFill>
              </a:rPr>
              <a:t>(</a:t>
            </a:r>
            <a:r>
              <a:rPr lang="en-US" b="1" dirty="0">
                <a:solidFill>
                  <a:schemeClr val="bg1"/>
                </a:solidFill>
              </a:rPr>
              <a:t>predict) </a:t>
            </a:r>
            <a:r>
              <a:rPr lang="en-US" b="1" dirty="0" smtClean="0">
                <a:solidFill>
                  <a:schemeClr val="bg1"/>
                </a:solidFill>
              </a:rPr>
              <a:t>_______________ accurately </a:t>
            </a:r>
            <a:r>
              <a:rPr lang="en-US" b="1" dirty="0">
                <a:solidFill>
                  <a:schemeClr val="bg1"/>
                </a:solidFill>
              </a:rPr>
              <a:t>with the help of technology.</a:t>
            </a:r>
          </a:p>
          <a:p>
            <a:pPr marL="0" indent="0">
              <a:buNone/>
            </a:pPr>
            <a:r>
              <a:rPr lang="en-US" b="1" dirty="0">
                <a:solidFill>
                  <a:schemeClr val="bg1"/>
                </a:solidFill>
              </a:rPr>
              <a:t>5. Food and medical supplies (deliver) </a:t>
            </a:r>
            <a:endParaRPr lang="en-US" b="1" dirty="0" smtClean="0">
              <a:solidFill>
                <a:schemeClr val="bg1"/>
              </a:solidFill>
            </a:endParaRPr>
          </a:p>
          <a:p>
            <a:pPr marL="0" indent="0">
              <a:buNone/>
            </a:pPr>
            <a:r>
              <a:rPr lang="en-US" b="1" dirty="0" smtClean="0">
                <a:solidFill>
                  <a:schemeClr val="bg1"/>
                </a:solidFill>
              </a:rPr>
              <a:t>___________________________________ later this </a:t>
            </a:r>
            <a:r>
              <a:rPr lang="en-US" b="1" dirty="0">
                <a:solidFill>
                  <a:schemeClr val="bg1"/>
                </a:solidFill>
              </a:rPr>
              <a:t>afternoon</a:t>
            </a:r>
            <a:endParaRPr lang="en-US" b="1" dirty="0">
              <a:solidFill>
                <a:schemeClr val="bg1"/>
              </a:solidFill>
            </a:endParaRPr>
          </a:p>
        </p:txBody>
      </p:sp>
      <p:sp>
        <p:nvSpPr>
          <p:cNvPr id="11" name="TextBox 10">
            <a:extLst>
              <a:ext uri="{FF2B5EF4-FFF2-40B4-BE49-F238E27FC236}">
                <a16:creationId xmlns:a16="http://schemas.microsoft.com/office/drawing/2014/main" xmlns="" id="{11622062-B09B-4DCF-BEA6-E83A8BF25204}"/>
              </a:ext>
            </a:extLst>
          </p:cNvPr>
          <p:cNvSpPr txBox="1"/>
          <p:nvPr/>
        </p:nvSpPr>
        <p:spPr>
          <a:xfrm>
            <a:off x="2868803" y="1042919"/>
            <a:ext cx="2230735" cy="523220"/>
          </a:xfrm>
          <a:prstGeom prst="rect">
            <a:avLst/>
          </a:prstGeom>
          <a:noFill/>
        </p:spPr>
        <p:txBody>
          <a:bodyPr wrap="square" rtlCol="0">
            <a:spAutoFit/>
          </a:bodyPr>
          <a:lstStyle/>
          <a:p>
            <a:r>
              <a:rPr lang="en-US" sz="2800" b="1" dirty="0" smtClean="0">
                <a:solidFill>
                  <a:srgbClr val="FFFF00"/>
                </a:solidFill>
              </a:rPr>
              <a:t>was scattered</a:t>
            </a:r>
            <a:endParaRPr lang="en-US" sz="2800" b="1" dirty="0">
              <a:solidFill>
                <a:srgbClr val="FFFF00"/>
              </a:solidFill>
            </a:endParaRPr>
          </a:p>
        </p:txBody>
      </p:sp>
      <p:sp>
        <p:nvSpPr>
          <p:cNvPr id="12" name="TextBox 11">
            <a:extLst>
              <a:ext uri="{FF2B5EF4-FFF2-40B4-BE49-F238E27FC236}">
                <a16:creationId xmlns:a16="http://schemas.microsoft.com/office/drawing/2014/main" xmlns="" id="{11622062-B09B-4DCF-BEA6-E83A8BF25204}"/>
              </a:ext>
            </a:extLst>
          </p:cNvPr>
          <p:cNvSpPr txBox="1"/>
          <p:nvPr/>
        </p:nvSpPr>
        <p:spPr>
          <a:xfrm>
            <a:off x="3903783" y="1937222"/>
            <a:ext cx="2230735" cy="523220"/>
          </a:xfrm>
          <a:prstGeom prst="rect">
            <a:avLst/>
          </a:prstGeom>
          <a:noFill/>
        </p:spPr>
        <p:txBody>
          <a:bodyPr wrap="square" rtlCol="0">
            <a:spAutoFit/>
          </a:bodyPr>
          <a:lstStyle/>
          <a:p>
            <a:r>
              <a:rPr lang="en-US" sz="2800" b="1" dirty="0" smtClean="0">
                <a:solidFill>
                  <a:srgbClr val="FFFF00"/>
                </a:solidFill>
              </a:rPr>
              <a:t>are built</a:t>
            </a:r>
            <a:endParaRPr lang="en-US" sz="2800" b="1" dirty="0">
              <a:solidFill>
                <a:srgbClr val="FFFF00"/>
              </a:solidFill>
            </a:endParaRPr>
          </a:p>
        </p:txBody>
      </p:sp>
      <p:sp>
        <p:nvSpPr>
          <p:cNvPr id="13" name="TextBox 12">
            <a:extLst>
              <a:ext uri="{FF2B5EF4-FFF2-40B4-BE49-F238E27FC236}">
                <a16:creationId xmlns:a16="http://schemas.microsoft.com/office/drawing/2014/main" xmlns="" id="{11622062-B09B-4DCF-BEA6-E83A8BF25204}"/>
              </a:ext>
            </a:extLst>
          </p:cNvPr>
          <p:cNvSpPr txBox="1"/>
          <p:nvPr/>
        </p:nvSpPr>
        <p:spPr>
          <a:xfrm>
            <a:off x="5717510" y="2831525"/>
            <a:ext cx="2230735" cy="523220"/>
          </a:xfrm>
          <a:prstGeom prst="rect">
            <a:avLst/>
          </a:prstGeom>
          <a:noFill/>
        </p:spPr>
        <p:txBody>
          <a:bodyPr wrap="square" rtlCol="0">
            <a:spAutoFit/>
          </a:bodyPr>
          <a:lstStyle/>
          <a:p>
            <a:r>
              <a:rPr lang="en-US" sz="2800" b="1" dirty="0" smtClean="0">
                <a:solidFill>
                  <a:srgbClr val="FFFF00"/>
                </a:solidFill>
              </a:rPr>
              <a:t>were taken</a:t>
            </a:r>
            <a:endParaRPr lang="en-US" sz="2800" b="1" dirty="0">
              <a:solidFill>
                <a:srgbClr val="FFFF00"/>
              </a:solidFill>
            </a:endParaRPr>
          </a:p>
        </p:txBody>
      </p:sp>
      <p:sp>
        <p:nvSpPr>
          <p:cNvPr id="14" name="TextBox 13">
            <a:extLst>
              <a:ext uri="{FF2B5EF4-FFF2-40B4-BE49-F238E27FC236}">
                <a16:creationId xmlns:a16="http://schemas.microsoft.com/office/drawing/2014/main" xmlns="" id="{11622062-B09B-4DCF-BEA6-E83A8BF25204}"/>
              </a:ext>
            </a:extLst>
          </p:cNvPr>
          <p:cNvSpPr txBox="1"/>
          <p:nvPr/>
        </p:nvSpPr>
        <p:spPr>
          <a:xfrm>
            <a:off x="1490446" y="4227220"/>
            <a:ext cx="2788246" cy="523220"/>
          </a:xfrm>
          <a:prstGeom prst="rect">
            <a:avLst/>
          </a:prstGeom>
          <a:noFill/>
        </p:spPr>
        <p:txBody>
          <a:bodyPr wrap="square" rtlCol="0">
            <a:spAutoFit/>
          </a:bodyPr>
          <a:lstStyle/>
          <a:p>
            <a:r>
              <a:rPr lang="en-US" sz="2800" b="1" dirty="0" smtClean="0">
                <a:solidFill>
                  <a:srgbClr val="FFFF00"/>
                </a:solidFill>
              </a:rPr>
              <a:t>will be predicted</a:t>
            </a:r>
            <a:endParaRPr lang="en-US" sz="2800" b="1" dirty="0">
              <a:solidFill>
                <a:srgbClr val="FFFF00"/>
              </a:solidFill>
            </a:endParaRPr>
          </a:p>
        </p:txBody>
      </p:sp>
      <p:sp>
        <p:nvSpPr>
          <p:cNvPr id="15" name="TextBox 14">
            <a:extLst>
              <a:ext uri="{FF2B5EF4-FFF2-40B4-BE49-F238E27FC236}">
                <a16:creationId xmlns:a16="http://schemas.microsoft.com/office/drawing/2014/main" xmlns="" id="{11622062-B09B-4DCF-BEA6-E83A8BF25204}"/>
              </a:ext>
            </a:extLst>
          </p:cNvPr>
          <p:cNvSpPr txBox="1"/>
          <p:nvPr/>
        </p:nvSpPr>
        <p:spPr>
          <a:xfrm>
            <a:off x="100484" y="5594503"/>
            <a:ext cx="6810703" cy="523220"/>
          </a:xfrm>
          <a:prstGeom prst="rect">
            <a:avLst/>
          </a:prstGeom>
          <a:noFill/>
        </p:spPr>
        <p:txBody>
          <a:bodyPr wrap="square" rtlCol="0">
            <a:spAutoFit/>
          </a:bodyPr>
          <a:lstStyle/>
          <a:p>
            <a:r>
              <a:rPr lang="en-US" sz="2800" b="1" dirty="0" smtClean="0">
                <a:solidFill>
                  <a:srgbClr val="FFFF00"/>
                </a:solidFill>
              </a:rPr>
              <a:t>will be delivered/are going to be delivered</a:t>
            </a:r>
            <a:endParaRPr lang="en-US" sz="2800" b="1" dirty="0">
              <a:solidFill>
                <a:srgbClr val="FFFF00"/>
              </a:solidFill>
            </a:endParaRPr>
          </a:p>
        </p:txBody>
      </p:sp>
    </p:spTree>
    <p:extLst>
      <p:ext uri="{BB962C8B-B14F-4D97-AF65-F5344CB8AC3E}">
        <p14:creationId xmlns:p14="http://schemas.microsoft.com/office/powerpoint/2010/main" val="131725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189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76544" y="121818"/>
            <a:ext cx="2558538" cy="4819731"/>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032740" y="153680"/>
            <a:ext cx="2321807" cy="4787869"/>
          </a:xfrm>
          <a:prstGeom prst="rect">
            <a:avLst/>
          </a:prstGeom>
        </p:spPr>
      </p:pic>
      <p:sp>
        <p:nvSpPr>
          <p:cNvPr id="6" name="TextBox 5"/>
          <p:cNvSpPr txBox="1"/>
          <p:nvPr/>
        </p:nvSpPr>
        <p:spPr>
          <a:xfrm>
            <a:off x="5987004" y="579018"/>
            <a:ext cx="5890036" cy="1569660"/>
          </a:xfrm>
          <a:prstGeom prst="rect">
            <a:avLst/>
          </a:prstGeom>
          <a:noFill/>
        </p:spPr>
        <p:txBody>
          <a:bodyPr wrap="square" rtlCol="0">
            <a:spAutoFit/>
          </a:bodyPr>
          <a:lstStyle/>
          <a:p>
            <a:r>
              <a:rPr lang="en-US" sz="3200" dirty="0">
                <a:solidFill>
                  <a:prstClr val="white"/>
                </a:solidFill>
                <a:latin typeface="Arial" panose="020B0604020202020204" pitchFamily="34" charset="0"/>
                <a:cs typeface="Arial" panose="020B0604020202020204" pitchFamily="34" charset="0"/>
              </a:rPr>
              <a:t>Paul </a:t>
            </a:r>
            <a:r>
              <a:rPr lang="en-US" sz="3200" dirty="0">
                <a:solidFill>
                  <a:prstClr val="white"/>
                </a:solidFill>
                <a:latin typeface="Arial" panose="020B0604020202020204" pitchFamily="34" charset="0"/>
                <a:cs typeface="Arial" panose="020B0604020202020204" pitchFamily="34" charset="0"/>
              </a:rPr>
              <a:t>went to the </a:t>
            </a:r>
            <a:r>
              <a:rPr lang="en-US" sz="3200" dirty="0">
                <a:solidFill>
                  <a:prstClr val="white"/>
                </a:solidFill>
                <a:latin typeface="Arial" panose="020B0604020202020204" pitchFamily="34" charset="0"/>
                <a:cs typeface="Arial" panose="020B0604020202020204" pitchFamily="34" charset="0"/>
              </a:rPr>
              <a:t>party. </a:t>
            </a:r>
            <a:r>
              <a:rPr lang="en-US" sz="3200" dirty="0">
                <a:solidFill>
                  <a:prstClr val="white"/>
                </a:solidFill>
                <a:latin typeface="Arial" panose="020B0604020202020204" pitchFamily="34" charset="0"/>
                <a:cs typeface="Arial" panose="020B0604020202020204" pitchFamily="34" charset="0"/>
              </a:rPr>
              <a:t>Sarah went to a parry last </a:t>
            </a:r>
            <a:r>
              <a:rPr lang="en-US" sz="3200" dirty="0">
                <a:solidFill>
                  <a:prstClr val="white"/>
                </a:solidFill>
                <a:latin typeface="Arial" panose="020B0604020202020204" pitchFamily="34" charset="0"/>
                <a:cs typeface="Arial" panose="020B0604020202020204" pitchFamily="34" charset="0"/>
              </a:rPr>
              <a:t>week </a:t>
            </a:r>
            <a:r>
              <a:rPr lang="en-US" sz="3200" dirty="0">
                <a:solidFill>
                  <a:prstClr val="white"/>
                </a:solidFill>
                <a:latin typeface="Arial" panose="020B0604020202020204" pitchFamily="34" charset="0"/>
                <a:cs typeface="Arial" panose="020B0604020202020204" pitchFamily="34" charset="0"/>
              </a:rPr>
              <a:t>too, but they didn't see each other.</a:t>
            </a:r>
          </a:p>
        </p:txBody>
      </p:sp>
      <p:sp>
        <p:nvSpPr>
          <p:cNvPr id="7" name="TextBox 6"/>
          <p:cNvSpPr txBox="1"/>
          <p:nvPr/>
        </p:nvSpPr>
        <p:spPr>
          <a:xfrm>
            <a:off x="5987004" y="2456174"/>
            <a:ext cx="6001796" cy="2062103"/>
          </a:xfrm>
          <a:prstGeom prst="rect">
            <a:avLst/>
          </a:prstGeom>
          <a:noFill/>
        </p:spPr>
        <p:txBody>
          <a:bodyPr wrap="square" rtlCol="0">
            <a:spAutoFit/>
          </a:bodyPr>
          <a:lstStyle/>
          <a:p>
            <a:r>
              <a:rPr lang="en-US" sz="3200" dirty="0">
                <a:solidFill>
                  <a:prstClr val="white"/>
                </a:solidFill>
                <a:latin typeface="Arial" panose="020B0604020202020204" pitchFamily="34" charset="0"/>
                <a:cs typeface="Arial" panose="020B0604020202020204" pitchFamily="34" charset="0"/>
              </a:rPr>
              <a:t>Paul </a:t>
            </a:r>
            <a:r>
              <a:rPr lang="en-US" sz="3200" b="1" dirty="0">
                <a:solidFill>
                  <a:srgbClr val="FFFF00"/>
                </a:solidFill>
                <a:latin typeface="Arial" panose="020B0604020202020204" pitchFamily="34" charset="0"/>
                <a:cs typeface="Arial" panose="020B0604020202020204" pitchFamily="34" charset="0"/>
              </a:rPr>
              <a:t>left</a:t>
            </a:r>
            <a:r>
              <a:rPr lang="en-US" sz="3200" dirty="0">
                <a:solidFill>
                  <a:prstClr val="white"/>
                </a:solidFill>
                <a:latin typeface="Arial" panose="020B0604020202020204" pitchFamily="34" charset="0"/>
                <a:cs typeface="Arial" panose="020B0604020202020204" pitchFamily="34" charset="0"/>
              </a:rPr>
              <a:t> the party at </a:t>
            </a:r>
            <a:r>
              <a:rPr lang="en-US" sz="3200" b="1" dirty="0">
                <a:solidFill>
                  <a:srgbClr val="FFFF00"/>
                </a:solidFill>
                <a:latin typeface="Arial" panose="020B0604020202020204" pitchFamily="34" charset="0"/>
                <a:cs typeface="Arial" panose="020B0604020202020204" pitchFamily="34" charset="0"/>
              </a:rPr>
              <a:t>10.30</a:t>
            </a:r>
            <a:r>
              <a:rPr lang="en-US" sz="3200" dirty="0">
                <a:solidFill>
                  <a:prstClr val="white"/>
                </a:solidFill>
                <a:latin typeface="Arial" panose="020B0604020202020204" pitchFamily="34" charset="0"/>
                <a:cs typeface="Arial" panose="020B0604020202020204" pitchFamily="34" charset="0"/>
              </a:rPr>
              <a:t> </a:t>
            </a:r>
            <a:r>
              <a:rPr lang="en-US" sz="3200" dirty="0">
                <a:solidFill>
                  <a:prstClr val="white"/>
                </a:solidFill>
                <a:latin typeface="Arial" panose="020B0604020202020204" pitchFamily="34" charset="0"/>
                <a:cs typeface="Arial" panose="020B0604020202020204" pitchFamily="34" charset="0"/>
              </a:rPr>
              <a:t>and Sarah </a:t>
            </a:r>
            <a:r>
              <a:rPr lang="en-US" sz="3200" b="1" dirty="0">
                <a:solidFill>
                  <a:srgbClr val="FFFF00"/>
                </a:solidFill>
                <a:latin typeface="Arial" panose="020B0604020202020204" pitchFamily="34" charset="0"/>
                <a:cs typeface="Arial" panose="020B0604020202020204" pitchFamily="34" charset="0"/>
              </a:rPr>
              <a:t>arrived</a:t>
            </a:r>
            <a:r>
              <a:rPr lang="en-US" sz="3200" dirty="0">
                <a:solidFill>
                  <a:prstClr val="white"/>
                </a:solidFill>
                <a:latin typeface="Arial" panose="020B0604020202020204" pitchFamily="34" charset="0"/>
                <a:cs typeface="Arial" panose="020B0604020202020204" pitchFamily="34" charset="0"/>
              </a:rPr>
              <a:t> at </a:t>
            </a:r>
            <a:r>
              <a:rPr lang="en-US" sz="3200" b="1" dirty="0">
                <a:solidFill>
                  <a:srgbClr val="FFFF00"/>
                </a:solidFill>
                <a:latin typeface="Arial" panose="020B0604020202020204" pitchFamily="34" charset="0"/>
                <a:cs typeface="Arial" panose="020B0604020202020204" pitchFamily="34" charset="0"/>
              </a:rPr>
              <a:t>11 o'clock</a:t>
            </a:r>
            <a:r>
              <a:rPr lang="en-US" sz="3200" dirty="0">
                <a:solidFill>
                  <a:prstClr val="white"/>
                </a:solidFill>
                <a:latin typeface="Arial" panose="020B0604020202020204" pitchFamily="34" charset="0"/>
                <a:cs typeface="Arial" panose="020B0604020202020204" pitchFamily="34" charset="0"/>
              </a:rPr>
              <a:t>.</a:t>
            </a:r>
            <a:r>
              <a:rPr lang="en-US" sz="3200" dirty="0">
                <a:solidFill>
                  <a:prstClr val="white"/>
                </a:solidFill>
                <a:latin typeface="Arial" panose="020B0604020202020204" pitchFamily="34" charset="0"/>
                <a:cs typeface="Arial" panose="020B0604020202020204" pitchFamily="34" charset="0"/>
              </a:rPr>
              <a:t> So: When Sarah arrived at the party, Paul wasn't there. </a:t>
            </a:r>
          </a:p>
        </p:txBody>
      </p:sp>
      <p:sp>
        <p:nvSpPr>
          <p:cNvPr id="8" name="TextBox 7"/>
          <p:cNvSpPr txBox="1"/>
          <p:nvPr/>
        </p:nvSpPr>
        <p:spPr>
          <a:xfrm>
            <a:off x="4959462" y="4842158"/>
            <a:ext cx="8056880" cy="584775"/>
          </a:xfrm>
          <a:prstGeom prst="rect">
            <a:avLst/>
          </a:prstGeom>
          <a:noFill/>
        </p:spPr>
        <p:txBody>
          <a:bodyPr wrap="square" rtlCol="0">
            <a:spAutoFit/>
          </a:bodyPr>
          <a:lstStyle/>
          <a:p>
            <a:r>
              <a:rPr lang="en-US" sz="3200" b="1" dirty="0">
                <a:solidFill>
                  <a:prstClr val="white"/>
                </a:solidFill>
                <a:latin typeface="Arial" panose="020B0604020202020204" pitchFamily="34" charset="0"/>
                <a:cs typeface="Arial" panose="020B0604020202020204" pitchFamily="34" charset="0"/>
              </a:rPr>
              <a:t>By 11 o’clock, Paul </a:t>
            </a:r>
            <a:r>
              <a:rPr lang="en-US" sz="3200" b="1" dirty="0">
                <a:solidFill>
                  <a:srgbClr val="FFFF00"/>
                </a:solidFill>
                <a:latin typeface="Arial" panose="020B0604020202020204" pitchFamily="34" charset="0"/>
                <a:cs typeface="Arial" panose="020B0604020202020204" pitchFamily="34" charset="0"/>
              </a:rPr>
              <a:t>had gone</a:t>
            </a:r>
            <a:r>
              <a:rPr lang="en-US" sz="3200" b="1" dirty="0">
                <a:solidFill>
                  <a:prstClr val="white"/>
                </a:solidFill>
                <a:latin typeface="Arial" panose="020B0604020202020204" pitchFamily="34" charset="0"/>
                <a:cs typeface="Arial" panose="020B0604020202020204" pitchFamily="34" charset="0"/>
              </a:rPr>
              <a:t> </a:t>
            </a:r>
            <a:r>
              <a:rPr lang="en-US" sz="3200" b="1" dirty="0">
                <a:solidFill>
                  <a:prstClr val="white"/>
                </a:solidFill>
                <a:latin typeface="Arial" panose="020B0604020202020204" pitchFamily="34" charset="0"/>
                <a:cs typeface="Arial" panose="020B0604020202020204" pitchFamily="34" charset="0"/>
              </a:rPr>
              <a:t>home. </a:t>
            </a:r>
            <a:endParaRPr lang="en-US" sz="3200" b="1" dirty="0">
              <a:solidFill>
                <a:prstClr val="white"/>
              </a:solidFill>
              <a:latin typeface="Arial" panose="020B0604020202020204" pitchFamily="34" charset="0"/>
              <a:cs typeface="Arial" panose="020B0604020202020204" pitchFamily="34" charset="0"/>
            </a:endParaRPr>
          </a:p>
        </p:txBody>
      </p:sp>
      <p:sp>
        <p:nvSpPr>
          <p:cNvPr id="9" name="TextBox 8"/>
          <p:cNvSpPr txBox="1"/>
          <p:nvPr/>
        </p:nvSpPr>
        <p:spPr>
          <a:xfrm>
            <a:off x="1446539" y="5265304"/>
            <a:ext cx="11023600" cy="584775"/>
          </a:xfrm>
          <a:prstGeom prst="rect">
            <a:avLst/>
          </a:prstGeom>
          <a:noFill/>
        </p:spPr>
        <p:txBody>
          <a:bodyPr wrap="square" rtlCol="0">
            <a:spAutoFit/>
          </a:bodyPr>
          <a:lstStyle/>
          <a:p>
            <a:r>
              <a:rPr lang="en-US" sz="3200" b="1" dirty="0">
                <a:solidFill>
                  <a:prstClr val="white"/>
                </a:solidFill>
                <a:latin typeface="Arial" panose="020B0604020202020204" pitchFamily="34" charset="0"/>
                <a:cs typeface="Arial" panose="020B0604020202020204" pitchFamily="34" charset="0"/>
              </a:rPr>
              <a:t>When Sarah </a:t>
            </a:r>
            <a:r>
              <a:rPr lang="en-US" sz="3200" b="1" dirty="0">
                <a:solidFill>
                  <a:srgbClr val="FFFF00"/>
                </a:solidFill>
                <a:latin typeface="Arial" panose="020B0604020202020204" pitchFamily="34" charset="0"/>
                <a:cs typeface="Arial" panose="020B0604020202020204" pitchFamily="34" charset="0"/>
              </a:rPr>
              <a:t>arrived</a:t>
            </a:r>
            <a:r>
              <a:rPr lang="en-US" sz="3200" b="1" dirty="0">
                <a:solidFill>
                  <a:prstClr val="white"/>
                </a:solidFill>
                <a:latin typeface="Arial" panose="020B0604020202020204" pitchFamily="34" charset="0"/>
                <a:cs typeface="Arial" panose="020B0604020202020204" pitchFamily="34" charset="0"/>
              </a:rPr>
              <a:t> at the party, </a:t>
            </a:r>
            <a:r>
              <a:rPr lang="en-US" sz="3200" b="1" dirty="0">
                <a:solidFill>
                  <a:prstClr val="white"/>
                </a:solidFill>
                <a:latin typeface="Arial" panose="020B0604020202020204" pitchFamily="34" charset="0"/>
                <a:cs typeface="Arial" panose="020B0604020202020204" pitchFamily="34" charset="0"/>
              </a:rPr>
              <a:t>Paul </a:t>
            </a:r>
            <a:r>
              <a:rPr lang="en-US" sz="3200" b="1" dirty="0">
                <a:solidFill>
                  <a:srgbClr val="FFFF00"/>
                </a:solidFill>
                <a:latin typeface="Arial" panose="020B0604020202020204" pitchFamily="34" charset="0"/>
                <a:cs typeface="Arial" panose="020B0604020202020204" pitchFamily="34" charset="0"/>
              </a:rPr>
              <a:t>had gone </a:t>
            </a:r>
            <a:r>
              <a:rPr lang="en-US" sz="3200" b="1" dirty="0">
                <a:solidFill>
                  <a:prstClr val="white"/>
                </a:solidFill>
                <a:latin typeface="Arial" panose="020B0604020202020204" pitchFamily="34" charset="0"/>
                <a:cs typeface="Arial" panose="020B0604020202020204" pitchFamily="34" charset="0"/>
              </a:rPr>
              <a:t>home.  </a:t>
            </a:r>
            <a:endParaRPr lang="en-US" sz="3200" b="1" dirty="0">
              <a:solidFill>
                <a:prstClr val="white"/>
              </a:solidFill>
              <a:latin typeface="Arial" panose="020B0604020202020204" pitchFamily="34" charset="0"/>
              <a:cs typeface="Arial" panose="020B0604020202020204" pitchFamily="34" charset="0"/>
            </a:endParaRPr>
          </a:p>
        </p:txBody>
      </p:sp>
      <p:sp>
        <p:nvSpPr>
          <p:cNvPr id="10" name="Rounded Rectangle 9"/>
          <p:cNvSpPr/>
          <p:nvPr/>
        </p:nvSpPr>
        <p:spPr>
          <a:xfrm>
            <a:off x="7644014" y="5914601"/>
            <a:ext cx="3951889" cy="7174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11893"/>
                </a:solidFill>
                <a:latin typeface="Arial" panose="020B0604020202020204" pitchFamily="34" charset="0"/>
                <a:cs typeface="Arial" panose="020B0604020202020204" pitchFamily="34" charset="0"/>
              </a:rPr>
              <a:t>Past perfect </a:t>
            </a:r>
            <a:endParaRPr lang="en-US" sz="4400" b="1" dirty="0">
              <a:solidFill>
                <a:srgbClr val="01189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787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189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08682" y="1341539"/>
            <a:ext cx="5645569" cy="2650254"/>
          </a:xfrm>
          <a:prstGeom prst="rect">
            <a:avLst/>
          </a:prstGeom>
        </p:spPr>
      </p:pic>
      <p:sp>
        <p:nvSpPr>
          <p:cNvPr id="3" name="TextBox 2"/>
          <p:cNvSpPr txBox="1"/>
          <p:nvPr/>
        </p:nvSpPr>
        <p:spPr>
          <a:xfrm>
            <a:off x="81119" y="1348597"/>
            <a:ext cx="6382743" cy="523220"/>
          </a:xfrm>
          <a:prstGeom prst="rect">
            <a:avLst/>
          </a:prstGeom>
          <a:noFill/>
        </p:spPr>
        <p:txBody>
          <a:bodyPr wrap="square" rtlCol="0">
            <a:spAutoFit/>
          </a:bodyPr>
          <a:lstStyle/>
          <a:p>
            <a:r>
              <a:rPr lang="en-US" sz="2800" b="1" dirty="0">
                <a:solidFill>
                  <a:prstClr val="white"/>
                </a:solidFill>
                <a:latin typeface="Arial" panose="020B0604020202020204" pitchFamily="34" charset="0"/>
                <a:cs typeface="Arial" panose="020B0604020202020204" pitchFamily="34" charset="0"/>
              </a:rPr>
              <a:t>By 11 o’clock, Paul </a:t>
            </a:r>
            <a:r>
              <a:rPr lang="en-US" sz="2800" b="1" dirty="0">
                <a:solidFill>
                  <a:srgbClr val="FFFF00"/>
                </a:solidFill>
                <a:latin typeface="Arial" panose="020B0604020202020204" pitchFamily="34" charset="0"/>
                <a:cs typeface="Arial" panose="020B0604020202020204" pitchFamily="34" charset="0"/>
              </a:rPr>
              <a:t>had gone </a:t>
            </a:r>
            <a:r>
              <a:rPr lang="en-US" sz="2800" b="1" dirty="0">
                <a:solidFill>
                  <a:prstClr val="white"/>
                </a:solidFill>
                <a:latin typeface="Arial" panose="020B0604020202020204" pitchFamily="34" charset="0"/>
                <a:cs typeface="Arial" panose="020B0604020202020204" pitchFamily="34" charset="0"/>
              </a:rPr>
              <a:t>home. </a:t>
            </a:r>
            <a:endParaRPr lang="en-US" sz="2800" b="1" dirty="0">
              <a:solidFill>
                <a:prstClr val="white"/>
              </a:solidFill>
              <a:latin typeface="Arial" panose="020B0604020202020204" pitchFamily="34" charset="0"/>
              <a:cs typeface="Arial" panose="020B0604020202020204" pitchFamily="34" charset="0"/>
            </a:endParaRPr>
          </a:p>
        </p:txBody>
      </p:sp>
      <p:sp>
        <p:nvSpPr>
          <p:cNvPr id="4" name="Rounded Rectangle 3"/>
          <p:cNvSpPr/>
          <p:nvPr/>
        </p:nvSpPr>
        <p:spPr>
          <a:xfrm>
            <a:off x="4102027" y="198264"/>
            <a:ext cx="3951889" cy="9150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11893"/>
                </a:solidFill>
                <a:latin typeface="Arial" panose="020B0604020202020204" pitchFamily="34" charset="0"/>
                <a:cs typeface="Arial" panose="020B0604020202020204" pitchFamily="34" charset="0"/>
              </a:rPr>
              <a:t>Past perfect </a:t>
            </a:r>
            <a:endParaRPr lang="en-US" sz="4800" b="1" dirty="0">
              <a:solidFill>
                <a:srgbClr val="011893"/>
              </a:solidFill>
              <a:latin typeface="Arial" panose="020B0604020202020204" pitchFamily="34" charset="0"/>
              <a:cs typeface="Arial" panose="020B0604020202020204" pitchFamily="34" charset="0"/>
            </a:endParaRPr>
          </a:p>
        </p:txBody>
      </p:sp>
      <p:cxnSp>
        <p:nvCxnSpPr>
          <p:cNvPr id="6" name="Straight Connector 5"/>
          <p:cNvCxnSpPr/>
          <p:nvPr/>
        </p:nvCxnSpPr>
        <p:spPr>
          <a:xfrm>
            <a:off x="11067393" y="1707768"/>
            <a:ext cx="7041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52896" y="2007314"/>
            <a:ext cx="21914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685282" y="2007314"/>
            <a:ext cx="5202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119" y="4149448"/>
            <a:ext cx="5658454" cy="954107"/>
          </a:xfrm>
          <a:prstGeom prst="rect">
            <a:avLst/>
          </a:prstGeom>
          <a:noFill/>
        </p:spPr>
        <p:txBody>
          <a:bodyPr wrap="square" rtlCol="0">
            <a:spAutoFit/>
          </a:bodyPr>
          <a:lstStyle/>
          <a:p>
            <a:r>
              <a:rPr lang="en-US" sz="2800" b="1" dirty="0">
                <a:solidFill>
                  <a:prstClr val="white"/>
                </a:solidFill>
                <a:latin typeface="Arial" panose="020B0604020202020204" pitchFamily="34" charset="0"/>
                <a:cs typeface="Arial" panose="020B0604020202020204" pitchFamily="34" charset="0"/>
              </a:rPr>
              <a:t>When Sarah arrived at the party, </a:t>
            </a:r>
            <a:r>
              <a:rPr lang="en-US" sz="2800" b="1" dirty="0">
                <a:solidFill>
                  <a:prstClr val="white"/>
                </a:solidFill>
                <a:latin typeface="Arial" panose="020B0604020202020204" pitchFamily="34" charset="0"/>
                <a:cs typeface="Arial" panose="020B0604020202020204" pitchFamily="34" charset="0"/>
              </a:rPr>
              <a:t>Paul </a:t>
            </a:r>
            <a:r>
              <a:rPr lang="en-US" sz="2800" b="1" dirty="0">
                <a:solidFill>
                  <a:srgbClr val="FFFF00"/>
                </a:solidFill>
                <a:latin typeface="Arial" panose="020B0604020202020204" pitchFamily="34" charset="0"/>
                <a:cs typeface="Arial" panose="020B0604020202020204" pitchFamily="34" charset="0"/>
              </a:rPr>
              <a:t>had gone </a:t>
            </a:r>
            <a:r>
              <a:rPr lang="en-US" sz="2800" b="1" dirty="0">
                <a:solidFill>
                  <a:prstClr val="white"/>
                </a:solidFill>
                <a:latin typeface="Arial" panose="020B0604020202020204" pitchFamily="34" charset="0"/>
                <a:cs typeface="Arial" panose="020B0604020202020204" pitchFamily="34" charset="0"/>
              </a:rPr>
              <a:t>home.  </a:t>
            </a:r>
            <a:endParaRPr lang="en-US" sz="2800" b="1" dirty="0">
              <a:solidFill>
                <a:prstClr val="white"/>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a:stretch>
            <a:fillRect/>
          </a:stretch>
        </p:blipFill>
        <p:spPr>
          <a:xfrm>
            <a:off x="6408681" y="4065033"/>
            <a:ext cx="5645569" cy="2792967"/>
          </a:xfrm>
          <a:prstGeom prst="rect">
            <a:avLst/>
          </a:prstGeom>
        </p:spPr>
      </p:pic>
      <p:cxnSp>
        <p:nvCxnSpPr>
          <p:cNvPr id="17" name="Straight Connector 16"/>
          <p:cNvCxnSpPr/>
          <p:nvPr/>
        </p:nvCxnSpPr>
        <p:spPr>
          <a:xfrm>
            <a:off x="10851931" y="4403672"/>
            <a:ext cx="7041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452944" y="4703217"/>
            <a:ext cx="27510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84274" y="5013272"/>
            <a:ext cx="5780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24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8536" y="262759"/>
            <a:ext cx="2858813" cy="914400"/>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By 11 </a:t>
            </a:r>
            <a:r>
              <a:rPr lang="en-US" sz="3200" dirty="0">
                <a:solidFill>
                  <a:schemeClr val="bg1"/>
                </a:solidFill>
                <a:latin typeface="Arial" panose="020B0604020202020204" pitchFamily="34" charset="0"/>
                <a:cs typeface="Arial" panose="020B0604020202020204" pitchFamily="34" charset="0"/>
              </a:rPr>
              <a:t>o’clock, </a:t>
            </a:r>
            <a:endParaRPr lang="en-US" sz="32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3905283" y="262759"/>
            <a:ext cx="1385649" cy="914400"/>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Paul</a:t>
            </a:r>
            <a:endParaRPr lang="en-US" sz="32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5378865" y="262759"/>
            <a:ext cx="1341763" cy="914400"/>
          </a:xfrm>
          <a:prstGeom prst="rect">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Arial" panose="020B0604020202020204" pitchFamily="34" charset="0"/>
                <a:cs typeface="Arial" panose="020B0604020202020204" pitchFamily="34" charset="0"/>
              </a:rPr>
              <a:t>had </a:t>
            </a:r>
            <a:endParaRPr lang="en-US" sz="36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6808561" y="262759"/>
            <a:ext cx="1389499" cy="914400"/>
          </a:xfrm>
          <a:prstGeom prst="rect">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Arial" panose="020B0604020202020204" pitchFamily="34" charset="0"/>
                <a:cs typeface="Arial" panose="020B0604020202020204" pitchFamily="34" charset="0"/>
              </a:rPr>
              <a:t>gone</a:t>
            </a:r>
            <a:endParaRPr lang="en-US" sz="3600"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8285993" y="262759"/>
            <a:ext cx="1385649" cy="914400"/>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h</a:t>
            </a:r>
            <a:r>
              <a:rPr lang="en-US" sz="3200" dirty="0">
                <a:solidFill>
                  <a:schemeClr val="bg1"/>
                </a:solidFill>
                <a:latin typeface="Arial" panose="020B0604020202020204" pitchFamily="34" charset="0"/>
                <a:cs typeface="Arial" panose="020B0604020202020204" pitchFamily="34" charset="0"/>
              </a:rPr>
              <a:t>ome.</a:t>
            </a:r>
            <a:endParaRPr lang="en-US" sz="3200" dirty="0">
              <a:solidFill>
                <a:schemeClr val="bg1"/>
              </a:solidFill>
              <a:latin typeface="Arial" panose="020B0604020202020204" pitchFamily="34" charset="0"/>
              <a:cs typeface="Arial" panose="020B0604020202020204" pitchFamily="34" charset="0"/>
            </a:endParaRPr>
          </a:p>
        </p:txBody>
      </p:sp>
      <p:cxnSp>
        <p:nvCxnSpPr>
          <p:cNvPr id="9" name="Straight Arrow Connector 8"/>
          <p:cNvCxnSpPr/>
          <p:nvPr/>
        </p:nvCxnSpPr>
        <p:spPr>
          <a:xfrm flipH="1">
            <a:off x="4598107" y="1177159"/>
            <a:ext cx="1" cy="43092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60272" y="1545026"/>
            <a:ext cx="1650124" cy="830997"/>
          </a:xfrm>
          <a:prstGeom prst="rect">
            <a:avLst/>
          </a:prstGeom>
          <a:noFill/>
        </p:spPr>
        <p:txBody>
          <a:bodyPr wrap="square" rtlCol="0">
            <a:spAutoFit/>
          </a:bodyPr>
          <a:lstStyle/>
          <a:p>
            <a:pPr algn="ctr"/>
            <a:r>
              <a:rPr lang="en-US" sz="4800" b="1" dirty="0">
                <a:solidFill>
                  <a:srgbClr val="FFFF00"/>
                </a:solidFill>
                <a:latin typeface="Arial" panose="020B0604020202020204" pitchFamily="34" charset="0"/>
                <a:cs typeface="Arial" panose="020B0604020202020204" pitchFamily="34" charset="0"/>
              </a:rPr>
              <a:t>S</a:t>
            </a:r>
            <a:endParaRPr lang="en-US" sz="4800" b="1" dirty="0">
              <a:solidFill>
                <a:srgbClr val="FFFF00"/>
              </a:solidFill>
              <a:latin typeface="Arial" panose="020B0604020202020204" pitchFamily="34" charset="0"/>
              <a:cs typeface="Arial" panose="020B0604020202020204" pitchFamily="34" charset="0"/>
            </a:endParaRPr>
          </a:p>
        </p:txBody>
      </p:sp>
      <p:cxnSp>
        <p:nvCxnSpPr>
          <p:cNvPr id="12" name="Straight Arrow Connector 11"/>
          <p:cNvCxnSpPr/>
          <p:nvPr/>
        </p:nvCxnSpPr>
        <p:spPr>
          <a:xfrm flipH="1">
            <a:off x="6048534" y="1177159"/>
            <a:ext cx="1" cy="43092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10699" y="1545026"/>
            <a:ext cx="1650124" cy="830997"/>
          </a:xfrm>
          <a:prstGeom prst="rect">
            <a:avLst/>
          </a:prstGeom>
          <a:noFill/>
        </p:spPr>
        <p:txBody>
          <a:bodyPr wrap="square" rtlCol="0">
            <a:spAutoFit/>
          </a:bodyPr>
          <a:lstStyle/>
          <a:p>
            <a:pPr algn="ctr"/>
            <a:r>
              <a:rPr lang="en-US" sz="4800" b="1" dirty="0">
                <a:solidFill>
                  <a:srgbClr val="FFFF00"/>
                </a:solidFill>
                <a:latin typeface="Arial" panose="020B0604020202020204" pitchFamily="34" charset="0"/>
                <a:cs typeface="Arial" panose="020B0604020202020204" pitchFamily="34" charset="0"/>
              </a:rPr>
              <a:t>had</a:t>
            </a:r>
            <a:endParaRPr lang="en-US" sz="4800" b="1" dirty="0">
              <a:solidFill>
                <a:srgbClr val="FFFF00"/>
              </a:solidFill>
              <a:latin typeface="Arial" panose="020B0604020202020204" pitchFamily="34" charset="0"/>
              <a:cs typeface="Arial" panose="020B0604020202020204" pitchFamily="34" charset="0"/>
            </a:endParaRPr>
          </a:p>
        </p:txBody>
      </p:sp>
      <p:cxnSp>
        <p:nvCxnSpPr>
          <p:cNvPr id="14" name="Straight Arrow Connector 13"/>
          <p:cNvCxnSpPr/>
          <p:nvPr/>
        </p:nvCxnSpPr>
        <p:spPr>
          <a:xfrm flipH="1">
            <a:off x="7488451" y="1177159"/>
            <a:ext cx="1" cy="43092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50616" y="1545026"/>
            <a:ext cx="1650124" cy="830997"/>
          </a:xfrm>
          <a:prstGeom prst="rect">
            <a:avLst/>
          </a:prstGeom>
          <a:noFill/>
        </p:spPr>
        <p:txBody>
          <a:bodyPr wrap="square" rtlCol="0">
            <a:spAutoFit/>
          </a:bodyPr>
          <a:lstStyle/>
          <a:p>
            <a:pPr algn="ctr"/>
            <a:r>
              <a:rPr lang="en-US" sz="4800" b="1" dirty="0">
                <a:solidFill>
                  <a:srgbClr val="FFFF00"/>
                </a:solidFill>
                <a:latin typeface="Arial" panose="020B0604020202020204" pitchFamily="34" charset="0"/>
                <a:cs typeface="Arial" panose="020B0604020202020204" pitchFamily="34" charset="0"/>
              </a:rPr>
              <a:t>PII</a:t>
            </a:r>
            <a:endParaRPr lang="en-US" sz="4800" b="1" dirty="0">
              <a:solidFill>
                <a:srgbClr val="FFFF00"/>
              </a:solidFill>
              <a:latin typeface="Arial" panose="020B0604020202020204" pitchFamily="34" charset="0"/>
              <a:cs typeface="Arial" panose="020B0604020202020204" pitchFamily="34" charset="0"/>
            </a:endParaRPr>
          </a:p>
        </p:txBody>
      </p:sp>
      <p:sp>
        <p:nvSpPr>
          <p:cNvPr id="16" name="Rectangle 15"/>
          <p:cNvSpPr/>
          <p:nvPr/>
        </p:nvSpPr>
        <p:spPr>
          <a:xfrm>
            <a:off x="958536" y="2312274"/>
            <a:ext cx="2858813" cy="914400"/>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By 11 </a:t>
            </a:r>
            <a:r>
              <a:rPr lang="en-US" sz="3200" dirty="0">
                <a:solidFill>
                  <a:schemeClr val="bg1"/>
                </a:solidFill>
                <a:latin typeface="Arial" panose="020B0604020202020204" pitchFamily="34" charset="0"/>
                <a:cs typeface="Arial" panose="020B0604020202020204" pitchFamily="34" charset="0"/>
              </a:rPr>
              <a:t>o’clock, </a:t>
            </a:r>
            <a:endParaRPr lang="en-US" sz="3200"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3905283" y="2312274"/>
            <a:ext cx="1385649" cy="914400"/>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Paul</a:t>
            </a:r>
            <a:endParaRPr lang="en-US" sz="3200"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5378865" y="2312274"/>
            <a:ext cx="1639903" cy="914400"/>
          </a:xfrm>
          <a:prstGeom prst="rect">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Arial" panose="020B0604020202020204" pitchFamily="34" charset="0"/>
                <a:cs typeface="Arial" panose="020B0604020202020204" pitchFamily="34" charset="0"/>
              </a:rPr>
              <a:t>h</a:t>
            </a:r>
            <a:r>
              <a:rPr lang="en-US" sz="3600" b="1" dirty="0">
                <a:solidFill>
                  <a:schemeClr val="tx1"/>
                </a:solidFill>
                <a:latin typeface="Arial" panose="020B0604020202020204" pitchFamily="34" charset="0"/>
                <a:cs typeface="Arial" panose="020B0604020202020204" pitchFamily="34" charset="0"/>
              </a:rPr>
              <a:t>adn’t </a:t>
            </a:r>
            <a:endParaRPr lang="en-US" sz="3600" b="1"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7121560" y="2312274"/>
            <a:ext cx="1389499" cy="914400"/>
          </a:xfrm>
          <a:prstGeom prst="rect">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Arial" panose="020B0604020202020204" pitchFamily="34" charset="0"/>
                <a:cs typeface="Arial" panose="020B0604020202020204" pitchFamily="34" charset="0"/>
              </a:rPr>
              <a:t>gone</a:t>
            </a:r>
            <a:endParaRPr lang="en-US" sz="3600" b="1"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8667630" y="2312274"/>
            <a:ext cx="1385649" cy="914400"/>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h</a:t>
            </a:r>
            <a:r>
              <a:rPr lang="en-US" sz="3200" dirty="0">
                <a:solidFill>
                  <a:schemeClr val="bg1"/>
                </a:solidFill>
                <a:latin typeface="Arial" panose="020B0604020202020204" pitchFamily="34" charset="0"/>
                <a:cs typeface="Arial" panose="020B0604020202020204" pitchFamily="34" charset="0"/>
              </a:rPr>
              <a:t>ome.</a:t>
            </a:r>
            <a:endParaRPr lang="en-US" sz="3200" dirty="0">
              <a:solidFill>
                <a:schemeClr val="bg1"/>
              </a:solidFill>
              <a:latin typeface="Arial" panose="020B0604020202020204" pitchFamily="34" charset="0"/>
              <a:cs typeface="Arial" panose="020B0604020202020204" pitchFamily="34" charset="0"/>
            </a:endParaRPr>
          </a:p>
        </p:txBody>
      </p:sp>
      <p:cxnSp>
        <p:nvCxnSpPr>
          <p:cNvPr id="21" name="Straight Arrow Connector 20"/>
          <p:cNvCxnSpPr/>
          <p:nvPr/>
        </p:nvCxnSpPr>
        <p:spPr>
          <a:xfrm flipH="1">
            <a:off x="4598107" y="3247697"/>
            <a:ext cx="1" cy="56755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60272" y="3699646"/>
            <a:ext cx="1650124" cy="830997"/>
          </a:xfrm>
          <a:prstGeom prst="rect">
            <a:avLst/>
          </a:prstGeom>
          <a:noFill/>
        </p:spPr>
        <p:txBody>
          <a:bodyPr wrap="square" rtlCol="0">
            <a:spAutoFit/>
          </a:bodyPr>
          <a:lstStyle/>
          <a:p>
            <a:pPr algn="ctr"/>
            <a:r>
              <a:rPr lang="en-US" sz="4800" b="1" dirty="0">
                <a:solidFill>
                  <a:srgbClr val="FFFF00"/>
                </a:solidFill>
                <a:latin typeface="Arial" panose="020B0604020202020204" pitchFamily="34" charset="0"/>
                <a:cs typeface="Arial" panose="020B0604020202020204" pitchFamily="34" charset="0"/>
              </a:rPr>
              <a:t>S</a:t>
            </a:r>
            <a:endParaRPr lang="en-US" sz="4800" b="1" dirty="0">
              <a:solidFill>
                <a:srgbClr val="FFFF00"/>
              </a:solidFill>
              <a:latin typeface="Arial" panose="020B0604020202020204" pitchFamily="34" charset="0"/>
              <a:cs typeface="Arial" panose="020B0604020202020204" pitchFamily="34" charset="0"/>
            </a:endParaRPr>
          </a:p>
        </p:txBody>
      </p:sp>
      <p:cxnSp>
        <p:nvCxnSpPr>
          <p:cNvPr id="23" name="Straight Arrow Connector 22"/>
          <p:cNvCxnSpPr/>
          <p:nvPr/>
        </p:nvCxnSpPr>
        <p:spPr>
          <a:xfrm flipH="1">
            <a:off x="6048534" y="3252956"/>
            <a:ext cx="1" cy="49397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10698" y="3699646"/>
            <a:ext cx="1910861" cy="1569660"/>
          </a:xfrm>
          <a:prstGeom prst="rect">
            <a:avLst/>
          </a:prstGeom>
          <a:noFill/>
        </p:spPr>
        <p:txBody>
          <a:bodyPr wrap="square" rtlCol="0">
            <a:spAutoFit/>
          </a:bodyPr>
          <a:lstStyle/>
          <a:p>
            <a:pPr algn="ctr"/>
            <a:r>
              <a:rPr lang="en-US" sz="4800" b="1" dirty="0">
                <a:solidFill>
                  <a:srgbClr val="FFFF00"/>
                </a:solidFill>
                <a:latin typeface="Arial" panose="020B0604020202020204" pitchFamily="34" charset="0"/>
                <a:cs typeface="Arial" panose="020B0604020202020204" pitchFamily="34" charset="0"/>
              </a:rPr>
              <a:t>h</a:t>
            </a:r>
            <a:r>
              <a:rPr lang="en-US" sz="4800" b="1" dirty="0">
                <a:solidFill>
                  <a:srgbClr val="FFFF00"/>
                </a:solidFill>
                <a:latin typeface="Arial" panose="020B0604020202020204" pitchFamily="34" charset="0"/>
                <a:cs typeface="Arial" panose="020B0604020202020204" pitchFamily="34" charset="0"/>
              </a:rPr>
              <a:t>adn’t</a:t>
            </a:r>
            <a:endParaRPr lang="en-US" sz="4800" b="1" dirty="0">
              <a:solidFill>
                <a:srgbClr val="FFFF00"/>
              </a:solidFill>
              <a:latin typeface="Arial" panose="020B0604020202020204" pitchFamily="34" charset="0"/>
              <a:cs typeface="Arial" panose="020B0604020202020204" pitchFamily="34" charset="0"/>
            </a:endParaRPr>
          </a:p>
        </p:txBody>
      </p:sp>
      <p:cxnSp>
        <p:nvCxnSpPr>
          <p:cNvPr id="25" name="Straight Arrow Connector 24"/>
          <p:cNvCxnSpPr/>
          <p:nvPr/>
        </p:nvCxnSpPr>
        <p:spPr>
          <a:xfrm flipH="1">
            <a:off x="7734151" y="3247697"/>
            <a:ext cx="1" cy="49397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896316" y="3699646"/>
            <a:ext cx="1650124" cy="830997"/>
          </a:xfrm>
          <a:prstGeom prst="rect">
            <a:avLst/>
          </a:prstGeom>
          <a:noFill/>
        </p:spPr>
        <p:txBody>
          <a:bodyPr wrap="square" rtlCol="0">
            <a:spAutoFit/>
          </a:bodyPr>
          <a:lstStyle/>
          <a:p>
            <a:pPr algn="ctr"/>
            <a:r>
              <a:rPr lang="en-US" sz="4800" b="1" dirty="0">
                <a:solidFill>
                  <a:srgbClr val="FFFF00"/>
                </a:solidFill>
                <a:latin typeface="Arial" panose="020B0604020202020204" pitchFamily="34" charset="0"/>
                <a:cs typeface="Arial" panose="020B0604020202020204" pitchFamily="34" charset="0"/>
              </a:rPr>
              <a:t>PII</a:t>
            </a:r>
            <a:endParaRPr lang="en-US" sz="4800" b="1" dirty="0">
              <a:solidFill>
                <a:srgbClr val="FFFF00"/>
              </a:solidFill>
              <a:latin typeface="Arial" panose="020B0604020202020204" pitchFamily="34" charset="0"/>
              <a:cs typeface="Arial" panose="020B0604020202020204" pitchFamily="34" charset="0"/>
            </a:endParaRPr>
          </a:p>
        </p:txBody>
      </p:sp>
      <p:sp>
        <p:nvSpPr>
          <p:cNvPr id="27" name="Rectangle 26"/>
          <p:cNvSpPr/>
          <p:nvPr/>
        </p:nvSpPr>
        <p:spPr>
          <a:xfrm>
            <a:off x="958536" y="4520133"/>
            <a:ext cx="1639903" cy="914400"/>
          </a:xfrm>
          <a:prstGeom prst="rect">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Arial" panose="020B0604020202020204" pitchFamily="34" charset="0"/>
                <a:cs typeface="Arial" panose="020B0604020202020204" pitchFamily="34" charset="0"/>
              </a:rPr>
              <a:t>Had </a:t>
            </a:r>
            <a:endParaRPr lang="en-US" sz="3600" b="1" dirty="0">
              <a:solidFill>
                <a:schemeClr val="tx1"/>
              </a:solidFill>
              <a:latin typeface="Arial" panose="020B0604020202020204" pitchFamily="34" charset="0"/>
              <a:cs typeface="Arial" panose="020B0604020202020204" pitchFamily="34" charset="0"/>
            </a:endParaRPr>
          </a:p>
        </p:txBody>
      </p:sp>
      <p:sp>
        <p:nvSpPr>
          <p:cNvPr id="28" name="Rectangle 27"/>
          <p:cNvSpPr/>
          <p:nvPr/>
        </p:nvSpPr>
        <p:spPr>
          <a:xfrm>
            <a:off x="2733724" y="4520133"/>
            <a:ext cx="1385649" cy="914400"/>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Paul</a:t>
            </a:r>
            <a:endParaRPr lang="en-US" sz="3200" dirty="0">
              <a:solidFill>
                <a:schemeClr val="bg1"/>
              </a:solidFill>
              <a:latin typeface="Arial" panose="020B0604020202020204" pitchFamily="34" charset="0"/>
              <a:cs typeface="Arial" panose="020B0604020202020204" pitchFamily="34" charset="0"/>
            </a:endParaRPr>
          </a:p>
        </p:txBody>
      </p:sp>
      <p:sp>
        <p:nvSpPr>
          <p:cNvPr id="31" name="Rectangle 30"/>
          <p:cNvSpPr/>
          <p:nvPr/>
        </p:nvSpPr>
        <p:spPr>
          <a:xfrm>
            <a:off x="4254658" y="4520133"/>
            <a:ext cx="1389499" cy="914400"/>
          </a:xfrm>
          <a:prstGeom prst="rect">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Arial" panose="020B0604020202020204" pitchFamily="34" charset="0"/>
                <a:cs typeface="Arial" panose="020B0604020202020204" pitchFamily="34" charset="0"/>
              </a:rPr>
              <a:t>gone</a:t>
            </a:r>
            <a:endParaRPr lang="en-US" sz="3600" b="1" dirty="0">
              <a:solidFill>
                <a:schemeClr val="tx1"/>
              </a:solidFill>
              <a:latin typeface="Arial" panose="020B0604020202020204" pitchFamily="34" charset="0"/>
              <a:cs typeface="Arial" panose="020B0604020202020204" pitchFamily="34" charset="0"/>
            </a:endParaRPr>
          </a:p>
        </p:txBody>
      </p:sp>
      <p:sp>
        <p:nvSpPr>
          <p:cNvPr id="32" name="Rectangle 31"/>
          <p:cNvSpPr/>
          <p:nvPr/>
        </p:nvSpPr>
        <p:spPr>
          <a:xfrm>
            <a:off x="5799114" y="4518773"/>
            <a:ext cx="1385649" cy="914400"/>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home</a:t>
            </a:r>
            <a:endParaRPr lang="en-US" sz="3200" dirty="0">
              <a:solidFill>
                <a:schemeClr val="bg1"/>
              </a:solidFill>
              <a:latin typeface="Arial" panose="020B0604020202020204" pitchFamily="34" charset="0"/>
              <a:cs typeface="Arial" panose="020B0604020202020204" pitchFamily="34" charset="0"/>
            </a:endParaRPr>
          </a:p>
        </p:txBody>
      </p:sp>
      <p:sp>
        <p:nvSpPr>
          <p:cNvPr id="33" name="Rectangle 32"/>
          <p:cNvSpPr/>
          <p:nvPr/>
        </p:nvSpPr>
        <p:spPr>
          <a:xfrm>
            <a:off x="7316084" y="4518773"/>
            <a:ext cx="2815882" cy="914400"/>
          </a:xfrm>
          <a:prstGeom prst="rect">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by </a:t>
            </a:r>
            <a:r>
              <a:rPr lang="en-US" sz="3200" dirty="0">
                <a:solidFill>
                  <a:schemeClr val="bg1"/>
                </a:solidFill>
                <a:latin typeface="Arial" panose="020B0604020202020204" pitchFamily="34" charset="0"/>
                <a:cs typeface="Arial" panose="020B0604020202020204" pitchFamily="34" charset="0"/>
              </a:rPr>
              <a:t>11 </a:t>
            </a:r>
            <a:r>
              <a:rPr lang="en-US" sz="3200" dirty="0">
                <a:solidFill>
                  <a:schemeClr val="bg1"/>
                </a:solidFill>
                <a:latin typeface="Arial" panose="020B0604020202020204" pitchFamily="34" charset="0"/>
                <a:cs typeface="Arial" panose="020B0604020202020204" pitchFamily="34" charset="0"/>
              </a:rPr>
              <a:t>o’clock </a:t>
            </a:r>
            <a:endParaRPr lang="en-US" sz="3200" dirty="0">
              <a:solidFill>
                <a:schemeClr val="bg1"/>
              </a:solidFill>
              <a:latin typeface="Arial" panose="020B0604020202020204" pitchFamily="34" charset="0"/>
              <a:cs typeface="Arial" panose="020B0604020202020204" pitchFamily="34" charset="0"/>
            </a:endParaRPr>
          </a:p>
        </p:txBody>
      </p:sp>
      <p:sp>
        <p:nvSpPr>
          <p:cNvPr id="34" name="Rectangle 33"/>
          <p:cNvSpPr/>
          <p:nvPr/>
        </p:nvSpPr>
        <p:spPr>
          <a:xfrm>
            <a:off x="10245555" y="4520133"/>
            <a:ext cx="643156" cy="914400"/>
          </a:xfrm>
          <a:prstGeom prst="rect">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Arial" panose="020B0604020202020204" pitchFamily="34" charset="0"/>
                <a:cs typeface="Arial" panose="020B0604020202020204" pitchFamily="34" charset="0"/>
              </a:rPr>
              <a:t>?</a:t>
            </a:r>
            <a:endParaRPr lang="en-US" sz="3600" b="1" dirty="0">
              <a:solidFill>
                <a:schemeClr val="tx1"/>
              </a:solidFill>
              <a:latin typeface="Arial" panose="020B0604020202020204" pitchFamily="34" charset="0"/>
              <a:cs typeface="Arial" panose="020B0604020202020204" pitchFamily="34" charset="0"/>
            </a:endParaRPr>
          </a:p>
        </p:txBody>
      </p:sp>
      <p:cxnSp>
        <p:nvCxnSpPr>
          <p:cNvPr id="44" name="Straight Arrow Connector 43"/>
          <p:cNvCxnSpPr/>
          <p:nvPr/>
        </p:nvCxnSpPr>
        <p:spPr>
          <a:xfrm flipH="1">
            <a:off x="1727076" y="5419688"/>
            <a:ext cx="1" cy="43092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89241" y="5886482"/>
            <a:ext cx="1650124" cy="830997"/>
          </a:xfrm>
          <a:prstGeom prst="rect">
            <a:avLst/>
          </a:prstGeom>
          <a:noFill/>
        </p:spPr>
        <p:txBody>
          <a:bodyPr wrap="square" rtlCol="0">
            <a:spAutoFit/>
          </a:bodyPr>
          <a:lstStyle/>
          <a:p>
            <a:pPr algn="ctr"/>
            <a:r>
              <a:rPr lang="en-US" sz="4800" b="1" dirty="0">
                <a:solidFill>
                  <a:srgbClr val="FFFF00"/>
                </a:solidFill>
                <a:latin typeface="Arial" panose="020B0604020202020204" pitchFamily="34" charset="0"/>
                <a:cs typeface="Arial" panose="020B0604020202020204" pitchFamily="34" charset="0"/>
              </a:rPr>
              <a:t>Had</a:t>
            </a:r>
            <a:endParaRPr lang="en-US" sz="4800" b="1" dirty="0">
              <a:solidFill>
                <a:srgbClr val="FFFF00"/>
              </a:solidFill>
              <a:latin typeface="Arial" panose="020B0604020202020204" pitchFamily="34" charset="0"/>
              <a:cs typeface="Arial" panose="020B0604020202020204" pitchFamily="34" charset="0"/>
            </a:endParaRPr>
          </a:p>
        </p:txBody>
      </p:sp>
      <p:cxnSp>
        <p:nvCxnSpPr>
          <p:cNvPr id="49" name="Straight Arrow Connector 48"/>
          <p:cNvCxnSpPr>
            <a:endCxn id="50" idx="0"/>
          </p:cNvCxnSpPr>
          <p:nvPr/>
        </p:nvCxnSpPr>
        <p:spPr>
          <a:xfrm flipH="1">
            <a:off x="3364427" y="5445046"/>
            <a:ext cx="12775" cy="45194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539365" y="5896995"/>
            <a:ext cx="1650124" cy="830997"/>
          </a:xfrm>
          <a:prstGeom prst="rect">
            <a:avLst/>
          </a:prstGeom>
          <a:noFill/>
        </p:spPr>
        <p:txBody>
          <a:bodyPr wrap="square" rtlCol="0">
            <a:spAutoFit/>
          </a:bodyPr>
          <a:lstStyle/>
          <a:p>
            <a:pPr algn="ctr"/>
            <a:r>
              <a:rPr lang="en-US" sz="4800" b="1" dirty="0">
                <a:solidFill>
                  <a:srgbClr val="FFFF00"/>
                </a:solidFill>
                <a:latin typeface="Arial" panose="020B0604020202020204" pitchFamily="34" charset="0"/>
                <a:cs typeface="Arial" panose="020B0604020202020204" pitchFamily="34" charset="0"/>
              </a:rPr>
              <a:t>S</a:t>
            </a:r>
            <a:endParaRPr lang="en-US" sz="4800" b="1" dirty="0">
              <a:solidFill>
                <a:srgbClr val="FFFF00"/>
              </a:solidFill>
              <a:latin typeface="Arial" panose="020B0604020202020204" pitchFamily="34" charset="0"/>
              <a:cs typeface="Arial" panose="020B0604020202020204" pitchFamily="34" charset="0"/>
            </a:endParaRPr>
          </a:p>
        </p:txBody>
      </p:sp>
      <p:cxnSp>
        <p:nvCxnSpPr>
          <p:cNvPr id="52" name="Straight Arrow Connector 51"/>
          <p:cNvCxnSpPr/>
          <p:nvPr/>
        </p:nvCxnSpPr>
        <p:spPr>
          <a:xfrm flipH="1">
            <a:off x="4831868" y="5482745"/>
            <a:ext cx="1" cy="43092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994033" y="5850612"/>
            <a:ext cx="1650124" cy="830997"/>
          </a:xfrm>
          <a:prstGeom prst="rect">
            <a:avLst/>
          </a:prstGeom>
          <a:noFill/>
        </p:spPr>
        <p:txBody>
          <a:bodyPr wrap="square" rtlCol="0">
            <a:spAutoFit/>
          </a:bodyPr>
          <a:lstStyle/>
          <a:p>
            <a:pPr algn="ctr"/>
            <a:r>
              <a:rPr lang="en-US" sz="4800" b="1" dirty="0">
                <a:solidFill>
                  <a:srgbClr val="FFFF00"/>
                </a:solidFill>
                <a:latin typeface="Arial" panose="020B0604020202020204" pitchFamily="34" charset="0"/>
                <a:cs typeface="Arial" panose="020B0604020202020204" pitchFamily="34" charset="0"/>
              </a:rPr>
              <a:t>PII</a:t>
            </a:r>
            <a:endParaRPr lang="en-US" sz="4800" b="1" dirty="0">
              <a:solidFill>
                <a:srgbClr val="FFFF00"/>
              </a:solidFill>
              <a:latin typeface="Arial" panose="020B0604020202020204" pitchFamily="34" charset="0"/>
              <a:cs typeface="Arial" panose="020B0604020202020204" pitchFamily="34" charset="0"/>
            </a:endParaRPr>
          </a:p>
        </p:txBody>
      </p:sp>
      <p:cxnSp>
        <p:nvCxnSpPr>
          <p:cNvPr id="63" name="Straight Arrow Connector 62"/>
          <p:cNvCxnSpPr/>
          <p:nvPr/>
        </p:nvCxnSpPr>
        <p:spPr>
          <a:xfrm flipH="1">
            <a:off x="10603476" y="5451230"/>
            <a:ext cx="1" cy="39938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9778414" y="5737983"/>
            <a:ext cx="1650124" cy="830997"/>
          </a:xfrm>
          <a:prstGeom prst="rect">
            <a:avLst/>
          </a:prstGeom>
          <a:noFill/>
        </p:spPr>
        <p:txBody>
          <a:bodyPr wrap="square" rtlCol="0">
            <a:spAutoFit/>
          </a:bodyPr>
          <a:lstStyle/>
          <a:p>
            <a:pPr algn="ctr"/>
            <a:r>
              <a:rPr lang="en-US" sz="4800" b="1" dirty="0">
                <a:solidFill>
                  <a:srgbClr val="FFFF00"/>
                </a:solidFill>
                <a:latin typeface="Arial" panose="020B0604020202020204" pitchFamily="34" charset="0"/>
                <a:cs typeface="Arial" panose="020B0604020202020204" pitchFamily="34" charset="0"/>
              </a:rPr>
              <a:t>?</a:t>
            </a:r>
            <a:endParaRPr lang="en-US" sz="48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30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arn(inVertical)">
                                      <p:cBhvr>
                                        <p:cTn id="56" dur="500"/>
                                        <p:tgtEl>
                                          <p:spTgt spid="23"/>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arn(inVertical)">
                                      <p:cBhvr>
                                        <p:cTn id="64" dur="500"/>
                                        <p:tgtEl>
                                          <p:spTgt spid="25"/>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arn(inVertical)">
                                      <p:cBhvr>
                                        <p:cTn id="67" dur="500"/>
                                        <p:tgtEl>
                                          <p:spTgt spid="26"/>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barn(inVertical)">
                                      <p:cBhvr>
                                        <p:cTn id="70" dur="500"/>
                                        <p:tgtEl>
                                          <p:spTgt spid="27"/>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inVertical)">
                                      <p:cBhvr>
                                        <p:cTn id="73" dur="500"/>
                                        <p:tgtEl>
                                          <p:spTgt spid="28"/>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barn(inVertical)">
                                      <p:cBhvr>
                                        <p:cTn id="76" dur="500"/>
                                        <p:tgtEl>
                                          <p:spTgt spid="31"/>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arn(inVertical)">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barn(inVertical)">
                                      <p:cBhvr>
                                        <p:cTn id="84" dur="500"/>
                                        <p:tgtEl>
                                          <p:spTgt spid="33"/>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barn(inVertical)">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barn(inVertical)">
                                      <p:cBhvr>
                                        <p:cTn id="92" dur="500"/>
                                        <p:tgtEl>
                                          <p:spTgt spid="44"/>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barn(inVertical)">
                                      <p:cBhvr>
                                        <p:cTn id="95" dur="500"/>
                                        <p:tgtEl>
                                          <p:spTgt spid="45"/>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barn(inVertical)">
                                      <p:cBhvr>
                                        <p:cTn id="100" dur="500"/>
                                        <p:tgtEl>
                                          <p:spTgt spid="49"/>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barn(inVertical)">
                                      <p:cBhvr>
                                        <p:cTn id="103" dur="500"/>
                                        <p:tgtEl>
                                          <p:spTgt spid="50"/>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barn(inVertical)">
                                      <p:cBhvr>
                                        <p:cTn id="108" dur="500"/>
                                        <p:tgtEl>
                                          <p:spTgt spid="52"/>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barn(inVertical)">
                                      <p:cBhvr>
                                        <p:cTn id="111" dur="500"/>
                                        <p:tgtEl>
                                          <p:spTgt spid="53"/>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barn(inVertical)">
                                      <p:cBhvr>
                                        <p:cTn id="116" dur="500"/>
                                        <p:tgtEl>
                                          <p:spTgt spid="63"/>
                                        </p:tgtEl>
                                      </p:cBhvr>
                                    </p:animEffect>
                                  </p:childTnLst>
                                </p:cTn>
                              </p:par>
                              <p:par>
                                <p:cTn id="117" presetID="16" presetClass="entr" presetSubtype="21" fill="hold" grpId="0" nodeType="with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barn(inVertical)">
                                      <p:cBhvr>
                                        <p:cTn id="11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animBg="1"/>
      <p:bldP spid="17" grpId="0" animBg="1"/>
      <p:bldP spid="18" grpId="0" animBg="1"/>
      <p:bldP spid="19" grpId="0" animBg="1"/>
      <p:bldP spid="20" grpId="0" animBg="1"/>
      <p:bldP spid="22" grpId="0"/>
      <p:bldP spid="24" grpId="0"/>
      <p:bldP spid="26" grpId="0"/>
      <p:bldP spid="27" grpId="0" animBg="1"/>
      <p:bldP spid="28" grpId="0" animBg="1"/>
      <p:bldP spid="31" grpId="0" animBg="1"/>
      <p:bldP spid="32" grpId="0" animBg="1"/>
      <p:bldP spid="33" grpId="0" animBg="1"/>
      <p:bldP spid="34" grpId="0" animBg="1"/>
      <p:bldP spid="45" grpId="0"/>
      <p:bldP spid="50" grpId="0"/>
      <p:bldP spid="5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511A41-1469-4D11-B056-FB091E8B25D8}"/>
              </a:ext>
            </a:extLst>
          </p:cNvPr>
          <p:cNvSpPr>
            <a:spLocks noGrp="1"/>
          </p:cNvSpPr>
          <p:nvPr>
            <p:ph type="title"/>
          </p:nvPr>
        </p:nvSpPr>
        <p:spPr>
          <a:xfrm>
            <a:off x="100484" y="130025"/>
            <a:ext cx="11887200" cy="1001551"/>
          </a:xfrm>
          <a:solidFill>
            <a:schemeClr val="accent4"/>
          </a:solidFill>
        </p:spPr>
        <p:txBody>
          <a:bodyPr>
            <a:normAutofit/>
          </a:bodyPr>
          <a:lstStyle/>
          <a:p>
            <a:r>
              <a:rPr lang="en-US" sz="3200" b="1" dirty="0">
                <a:latin typeface="+mn-lt"/>
              </a:rPr>
              <a:t>Ex5. Complete the sentences by putting the verbs in brackets into the simple past or past perfect.</a:t>
            </a:r>
          </a:p>
        </p:txBody>
      </p:sp>
      <p:sp>
        <p:nvSpPr>
          <p:cNvPr id="3" name="Content Placeholder 2">
            <a:extLst>
              <a:ext uri="{FF2B5EF4-FFF2-40B4-BE49-F238E27FC236}">
                <a16:creationId xmlns:a16="http://schemas.microsoft.com/office/drawing/2014/main" xmlns="" id="{9D443D71-D81D-4FF5-B965-13D6042AE5B8}"/>
              </a:ext>
            </a:extLst>
          </p:cNvPr>
          <p:cNvSpPr>
            <a:spLocks noGrp="1"/>
          </p:cNvSpPr>
          <p:nvPr>
            <p:ph idx="4294967295"/>
          </p:nvPr>
        </p:nvSpPr>
        <p:spPr>
          <a:xfrm>
            <a:off x="100484" y="1203692"/>
            <a:ext cx="12192000" cy="4529137"/>
          </a:xfrm>
        </p:spPr>
        <p:txBody>
          <a:bodyPr>
            <a:normAutofit/>
          </a:bodyPr>
          <a:lstStyle/>
          <a:p>
            <a:pPr marL="0" indent="0">
              <a:buNone/>
            </a:pPr>
            <a:r>
              <a:rPr lang="en-US" sz="2800" b="1" dirty="0">
                <a:solidFill>
                  <a:schemeClr val="bg1"/>
                </a:solidFill>
              </a:rPr>
              <a:t>1. Most people (leave) __________ before the volcano (erupt) ________.</a:t>
            </a:r>
          </a:p>
          <a:p>
            <a:pPr marL="0" indent="0">
              <a:buNone/>
            </a:pPr>
            <a:r>
              <a:rPr lang="en-US" sz="2800" b="1" dirty="0">
                <a:solidFill>
                  <a:schemeClr val="bg1"/>
                </a:solidFill>
              </a:rPr>
              <a:t>2. By the time we (arrive) ________ at the canyon, it (stop) ___________ snowing.</a:t>
            </a:r>
          </a:p>
          <a:p>
            <a:pPr marL="0" indent="0">
              <a:buNone/>
            </a:pPr>
            <a:r>
              <a:rPr lang="en-US" sz="2800" b="1" dirty="0">
                <a:solidFill>
                  <a:schemeClr val="bg1"/>
                </a:solidFill>
              </a:rPr>
              <a:t>3. They (spend) _____________ the night in the flooded area before help (arrive) __________.</a:t>
            </a:r>
          </a:p>
          <a:p>
            <a:pPr marL="0" indent="0">
              <a:buNone/>
            </a:pPr>
            <a:r>
              <a:rPr lang="en-US" sz="2800" b="1" dirty="0">
                <a:solidFill>
                  <a:schemeClr val="bg1"/>
                </a:solidFill>
              </a:rPr>
              <a:t>4. Simon (get) __________ lost because he (not take) ______________ a map with him.</a:t>
            </a:r>
          </a:p>
          <a:p>
            <a:pPr marL="0" indent="0">
              <a:buNone/>
            </a:pPr>
            <a:r>
              <a:rPr lang="en-US" sz="2800" b="1" dirty="0">
                <a:solidFill>
                  <a:schemeClr val="bg1"/>
                </a:solidFill>
              </a:rPr>
              <a:t>5. I (find) __________ my pen after I (buy) _____________ a new one.</a:t>
            </a:r>
          </a:p>
        </p:txBody>
      </p:sp>
      <p:sp>
        <p:nvSpPr>
          <p:cNvPr id="4" name="TextBox 3">
            <a:extLst>
              <a:ext uri="{FF2B5EF4-FFF2-40B4-BE49-F238E27FC236}">
                <a16:creationId xmlns:a16="http://schemas.microsoft.com/office/drawing/2014/main" xmlns="" id="{11622062-B09B-4DCF-BEA6-E83A8BF25204}"/>
              </a:ext>
            </a:extLst>
          </p:cNvPr>
          <p:cNvSpPr txBox="1"/>
          <p:nvPr/>
        </p:nvSpPr>
        <p:spPr>
          <a:xfrm>
            <a:off x="3758279" y="1041839"/>
            <a:ext cx="1643394" cy="584775"/>
          </a:xfrm>
          <a:prstGeom prst="rect">
            <a:avLst/>
          </a:prstGeom>
          <a:noFill/>
        </p:spPr>
        <p:txBody>
          <a:bodyPr wrap="square" rtlCol="0">
            <a:spAutoFit/>
          </a:bodyPr>
          <a:lstStyle/>
          <a:p>
            <a:r>
              <a:rPr lang="en-US" sz="3200" b="1" dirty="0">
                <a:solidFill>
                  <a:srgbClr val="FFFF00"/>
                </a:solidFill>
              </a:rPr>
              <a:t>had left</a:t>
            </a:r>
          </a:p>
        </p:txBody>
      </p:sp>
      <p:sp>
        <p:nvSpPr>
          <p:cNvPr id="5" name="TextBox 4">
            <a:extLst>
              <a:ext uri="{FF2B5EF4-FFF2-40B4-BE49-F238E27FC236}">
                <a16:creationId xmlns:a16="http://schemas.microsoft.com/office/drawing/2014/main" xmlns="" id="{AACC8145-8C9F-4396-A12E-A1BBE9B12C55}"/>
              </a:ext>
            </a:extLst>
          </p:cNvPr>
          <p:cNvSpPr txBox="1"/>
          <p:nvPr/>
        </p:nvSpPr>
        <p:spPr>
          <a:xfrm>
            <a:off x="9362553" y="1041839"/>
            <a:ext cx="1784157" cy="584775"/>
          </a:xfrm>
          <a:prstGeom prst="rect">
            <a:avLst/>
          </a:prstGeom>
          <a:noFill/>
        </p:spPr>
        <p:txBody>
          <a:bodyPr wrap="square" rtlCol="0">
            <a:spAutoFit/>
          </a:bodyPr>
          <a:lstStyle/>
          <a:p>
            <a:r>
              <a:rPr lang="en-US" sz="3200" b="1" dirty="0">
                <a:solidFill>
                  <a:srgbClr val="FFFF00"/>
                </a:solidFill>
              </a:rPr>
              <a:t>erupted</a:t>
            </a:r>
          </a:p>
        </p:txBody>
      </p:sp>
      <p:sp>
        <p:nvSpPr>
          <p:cNvPr id="6" name="TextBox 5">
            <a:extLst>
              <a:ext uri="{FF2B5EF4-FFF2-40B4-BE49-F238E27FC236}">
                <a16:creationId xmlns:a16="http://schemas.microsoft.com/office/drawing/2014/main" xmlns="" id="{D2859D8F-A0B3-4523-B351-01C5D80C2829}"/>
              </a:ext>
            </a:extLst>
          </p:cNvPr>
          <p:cNvSpPr txBox="1"/>
          <p:nvPr/>
        </p:nvSpPr>
        <p:spPr>
          <a:xfrm>
            <a:off x="4034535" y="1585148"/>
            <a:ext cx="1643394" cy="584775"/>
          </a:xfrm>
          <a:prstGeom prst="rect">
            <a:avLst/>
          </a:prstGeom>
          <a:noFill/>
        </p:spPr>
        <p:txBody>
          <a:bodyPr wrap="square" rtlCol="0">
            <a:spAutoFit/>
          </a:bodyPr>
          <a:lstStyle/>
          <a:p>
            <a:r>
              <a:rPr lang="en-US" sz="3200" b="1" dirty="0">
                <a:solidFill>
                  <a:srgbClr val="FFFF00"/>
                </a:solidFill>
              </a:rPr>
              <a:t>arrived</a:t>
            </a:r>
          </a:p>
        </p:txBody>
      </p:sp>
      <p:sp>
        <p:nvSpPr>
          <p:cNvPr id="7" name="TextBox 6">
            <a:extLst>
              <a:ext uri="{FF2B5EF4-FFF2-40B4-BE49-F238E27FC236}">
                <a16:creationId xmlns:a16="http://schemas.microsoft.com/office/drawing/2014/main" xmlns="" id="{B48D189F-CEBA-4ADB-98B4-A7398BBCCBA4}"/>
              </a:ext>
            </a:extLst>
          </p:cNvPr>
          <p:cNvSpPr txBox="1"/>
          <p:nvPr/>
        </p:nvSpPr>
        <p:spPr>
          <a:xfrm>
            <a:off x="8853623" y="1612106"/>
            <a:ext cx="2293087" cy="523220"/>
          </a:xfrm>
          <a:prstGeom prst="rect">
            <a:avLst/>
          </a:prstGeom>
          <a:noFill/>
        </p:spPr>
        <p:txBody>
          <a:bodyPr wrap="square" rtlCol="0">
            <a:spAutoFit/>
          </a:bodyPr>
          <a:lstStyle/>
          <a:p>
            <a:r>
              <a:rPr lang="en-US" sz="2800" b="1" dirty="0">
                <a:solidFill>
                  <a:srgbClr val="FFFF00"/>
                </a:solidFill>
              </a:rPr>
              <a:t>had stopped</a:t>
            </a:r>
          </a:p>
        </p:txBody>
      </p:sp>
      <p:sp>
        <p:nvSpPr>
          <p:cNvPr id="8" name="TextBox 7">
            <a:extLst>
              <a:ext uri="{FF2B5EF4-FFF2-40B4-BE49-F238E27FC236}">
                <a16:creationId xmlns:a16="http://schemas.microsoft.com/office/drawing/2014/main" xmlns="" id="{3AD88F26-7FF3-4876-9EAC-D6D194333719}"/>
              </a:ext>
            </a:extLst>
          </p:cNvPr>
          <p:cNvSpPr txBox="1"/>
          <p:nvPr/>
        </p:nvSpPr>
        <p:spPr>
          <a:xfrm>
            <a:off x="2816996" y="2492693"/>
            <a:ext cx="2039236" cy="584775"/>
          </a:xfrm>
          <a:prstGeom prst="rect">
            <a:avLst/>
          </a:prstGeom>
          <a:noFill/>
        </p:spPr>
        <p:txBody>
          <a:bodyPr wrap="square" rtlCol="0">
            <a:spAutoFit/>
          </a:bodyPr>
          <a:lstStyle/>
          <a:p>
            <a:r>
              <a:rPr lang="en-US" sz="3200" b="1" dirty="0">
                <a:solidFill>
                  <a:srgbClr val="FFFF00"/>
                </a:solidFill>
              </a:rPr>
              <a:t>had spent</a:t>
            </a:r>
          </a:p>
        </p:txBody>
      </p:sp>
      <p:sp>
        <p:nvSpPr>
          <p:cNvPr id="9" name="TextBox 8">
            <a:extLst>
              <a:ext uri="{FF2B5EF4-FFF2-40B4-BE49-F238E27FC236}">
                <a16:creationId xmlns:a16="http://schemas.microsoft.com/office/drawing/2014/main" xmlns="" id="{3703A06D-644A-4F0B-ACB8-BC06E8CC169A}"/>
              </a:ext>
            </a:extLst>
          </p:cNvPr>
          <p:cNvSpPr txBox="1"/>
          <p:nvPr/>
        </p:nvSpPr>
        <p:spPr>
          <a:xfrm>
            <a:off x="317742" y="2883485"/>
            <a:ext cx="1550135" cy="584775"/>
          </a:xfrm>
          <a:prstGeom prst="rect">
            <a:avLst/>
          </a:prstGeom>
          <a:noFill/>
        </p:spPr>
        <p:txBody>
          <a:bodyPr wrap="square" rtlCol="0">
            <a:spAutoFit/>
          </a:bodyPr>
          <a:lstStyle/>
          <a:p>
            <a:r>
              <a:rPr lang="en-US" sz="3200" b="1" dirty="0">
                <a:solidFill>
                  <a:srgbClr val="FFFF00"/>
                </a:solidFill>
              </a:rPr>
              <a:t>arrived</a:t>
            </a:r>
          </a:p>
        </p:txBody>
      </p:sp>
      <p:sp>
        <p:nvSpPr>
          <p:cNvPr id="10" name="TextBox 9">
            <a:extLst>
              <a:ext uri="{FF2B5EF4-FFF2-40B4-BE49-F238E27FC236}">
                <a16:creationId xmlns:a16="http://schemas.microsoft.com/office/drawing/2014/main" xmlns="" id="{CC24D3F5-F263-4B03-BEB8-3B3C1681C8DF}"/>
              </a:ext>
            </a:extLst>
          </p:cNvPr>
          <p:cNvSpPr txBox="1"/>
          <p:nvPr/>
        </p:nvSpPr>
        <p:spPr>
          <a:xfrm>
            <a:off x="2436637" y="3383899"/>
            <a:ext cx="1012527" cy="584775"/>
          </a:xfrm>
          <a:prstGeom prst="rect">
            <a:avLst/>
          </a:prstGeom>
          <a:noFill/>
        </p:spPr>
        <p:txBody>
          <a:bodyPr wrap="square" rtlCol="0">
            <a:spAutoFit/>
          </a:bodyPr>
          <a:lstStyle/>
          <a:p>
            <a:r>
              <a:rPr lang="en-US" sz="3200" b="1" dirty="0">
                <a:solidFill>
                  <a:srgbClr val="FFFF00"/>
                </a:solidFill>
              </a:rPr>
              <a:t>got</a:t>
            </a:r>
          </a:p>
        </p:txBody>
      </p:sp>
      <p:sp>
        <p:nvSpPr>
          <p:cNvPr id="11" name="TextBox 10">
            <a:extLst>
              <a:ext uri="{FF2B5EF4-FFF2-40B4-BE49-F238E27FC236}">
                <a16:creationId xmlns:a16="http://schemas.microsoft.com/office/drawing/2014/main" xmlns="" id="{7B711B00-47FE-4D55-8E50-3A6FDC4611EC}"/>
              </a:ext>
            </a:extLst>
          </p:cNvPr>
          <p:cNvSpPr txBox="1"/>
          <p:nvPr/>
        </p:nvSpPr>
        <p:spPr>
          <a:xfrm>
            <a:off x="8175249" y="3383899"/>
            <a:ext cx="2374607" cy="584775"/>
          </a:xfrm>
          <a:prstGeom prst="rect">
            <a:avLst/>
          </a:prstGeom>
          <a:noFill/>
        </p:spPr>
        <p:txBody>
          <a:bodyPr wrap="square" rtlCol="0">
            <a:spAutoFit/>
          </a:bodyPr>
          <a:lstStyle/>
          <a:p>
            <a:r>
              <a:rPr lang="en-US" sz="3200" b="1" dirty="0">
                <a:solidFill>
                  <a:srgbClr val="FFFF00"/>
                </a:solidFill>
              </a:rPr>
              <a:t>hadn’t </a:t>
            </a:r>
            <a:r>
              <a:rPr lang="en-US" sz="3200" b="1" dirty="0">
                <a:solidFill>
                  <a:srgbClr val="FFFF00"/>
                </a:solidFill>
              </a:rPr>
              <a:t>taken</a:t>
            </a:r>
          </a:p>
        </p:txBody>
      </p:sp>
      <p:sp>
        <p:nvSpPr>
          <p:cNvPr id="12" name="TextBox 11">
            <a:extLst>
              <a:ext uri="{FF2B5EF4-FFF2-40B4-BE49-F238E27FC236}">
                <a16:creationId xmlns:a16="http://schemas.microsoft.com/office/drawing/2014/main" xmlns="" id="{90A3ECBB-2180-4C8D-9821-770E294A7FCE}"/>
              </a:ext>
            </a:extLst>
          </p:cNvPr>
          <p:cNvSpPr txBox="1"/>
          <p:nvPr/>
        </p:nvSpPr>
        <p:spPr>
          <a:xfrm>
            <a:off x="1588077" y="4265976"/>
            <a:ext cx="1426645" cy="584775"/>
          </a:xfrm>
          <a:prstGeom prst="rect">
            <a:avLst/>
          </a:prstGeom>
          <a:noFill/>
        </p:spPr>
        <p:txBody>
          <a:bodyPr wrap="square" rtlCol="0">
            <a:spAutoFit/>
          </a:bodyPr>
          <a:lstStyle/>
          <a:p>
            <a:r>
              <a:rPr lang="en-US" sz="3200" b="1" dirty="0">
                <a:solidFill>
                  <a:srgbClr val="FFFF00"/>
                </a:solidFill>
              </a:rPr>
              <a:t>found</a:t>
            </a:r>
          </a:p>
        </p:txBody>
      </p:sp>
      <p:sp>
        <p:nvSpPr>
          <p:cNvPr id="13" name="TextBox 12">
            <a:extLst>
              <a:ext uri="{FF2B5EF4-FFF2-40B4-BE49-F238E27FC236}">
                <a16:creationId xmlns:a16="http://schemas.microsoft.com/office/drawing/2014/main" xmlns="" id="{50BBFE3D-418E-4102-A84F-B8486604DE66}"/>
              </a:ext>
            </a:extLst>
          </p:cNvPr>
          <p:cNvSpPr txBox="1"/>
          <p:nvPr/>
        </p:nvSpPr>
        <p:spPr>
          <a:xfrm>
            <a:off x="6584824" y="4265976"/>
            <a:ext cx="2374606" cy="584775"/>
          </a:xfrm>
          <a:prstGeom prst="rect">
            <a:avLst/>
          </a:prstGeom>
          <a:noFill/>
        </p:spPr>
        <p:txBody>
          <a:bodyPr wrap="square" rtlCol="0">
            <a:spAutoFit/>
          </a:bodyPr>
          <a:lstStyle/>
          <a:p>
            <a:r>
              <a:rPr lang="en-US" sz="3200" b="1" dirty="0">
                <a:solidFill>
                  <a:srgbClr val="FFFF00"/>
                </a:solidFill>
              </a:rPr>
              <a:t>had bought</a:t>
            </a:r>
          </a:p>
        </p:txBody>
      </p:sp>
    </p:spTree>
    <p:extLst>
      <p:ext uri="{BB962C8B-B14F-4D97-AF65-F5344CB8AC3E}">
        <p14:creationId xmlns:p14="http://schemas.microsoft.com/office/powerpoint/2010/main" val="69504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92"/>
            <a:ext cx="10515600" cy="862784"/>
          </a:xfrm>
        </p:spPr>
        <p:txBody>
          <a:bodyPr>
            <a:normAutofit/>
          </a:bodyPr>
          <a:lstStyle/>
          <a:p>
            <a:pPr algn="ctr"/>
            <a:r>
              <a:rPr lang="en-US" sz="5400" b="1" dirty="0" smtClean="0">
                <a:solidFill>
                  <a:srgbClr val="FFFF00"/>
                </a:solidFill>
              </a:rPr>
              <a:t>GRAMMAR QUIZ</a:t>
            </a:r>
            <a:endParaRPr lang="en-US" sz="5400" b="1" dirty="0">
              <a:solidFill>
                <a:srgbClr val="FFFF00"/>
              </a:solidFill>
            </a:endParaRPr>
          </a:p>
        </p:txBody>
      </p:sp>
      <p:sp>
        <p:nvSpPr>
          <p:cNvPr id="3" name="Content Placeholder 2"/>
          <p:cNvSpPr>
            <a:spLocks noGrp="1"/>
          </p:cNvSpPr>
          <p:nvPr>
            <p:ph idx="1"/>
          </p:nvPr>
        </p:nvSpPr>
        <p:spPr>
          <a:xfrm>
            <a:off x="515982" y="740228"/>
            <a:ext cx="11458303" cy="6000205"/>
          </a:xfrm>
        </p:spPr>
        <p:txBody>
          <a:bodyPr>
            <a:noAutofit/>
          </a:bodyPr>
          <a:lstStyle/>
          <a:p>
            <a:pPr marL="0" indent="0">
              <a:buNone/>
            </a:pPr>
            <a:r>
              <a:rPr lang="en-US" b="1" dirty="0" smtClean="0">
                <a:solidFill>
                  <a:srgbClr val="FFFF00"/>
                </a:solidFill>
              </a:rPr>
              <a:t>1.</a:t>
            </a:r>
            <a:r>
              <a:rPr lang="en-US" dirty="0" smtClean="0">
                <a:solidFill>
                  <a:schemeClr val="bg1"/>
                </a:solidFill>
              </a:rPr>
              <a:t> This house was built in 1935. “was built” is</a:t>
            </a:r>
          </a:p>
          <a:p>
            <a:pPr marL="0" indent="0">
              <a:buNone/>
            </a:pPr>
            <a:r>
              <a:rPr lang="en-US" dirty="0" smtClean="0">
                <a:solidFill>
                  <a:schemeClr val="bg1"/>
                </a:solidFill>
              </a:rPr>
              <a:t>A. Passive 				B. Active</a:t>
            </a:r>
          </a:p>
          <a:p>
            <a:pPr marL="0" indent="0">
              <a:buNone/>
            </a:pPr>
            <a:r>
              <a:rPr lang="en-US" b="1" dirty="0" smtClean="0">
                <a:solidFill>
                  <a:srgbClr val="FFFF00"/>
                </a:solidFill>
              </a:rPr>
              <a:t>2.</a:t>
            </a:r>
            <a:r>
              <a:rPr lang="en-US" dirty="0" smtClean="0">
                <a:solidFill>
                  <a:schemeClr val="bg1"/>
                </a:solidFill>
              </a:rPr>
              <a:t> Somebody built this house in 1935.</a:t>
            </a:r>
          </a:p>
          <a:p>
            <a:pPr marL="0" indent="0">
              <a:buNone/>
            </a:pPr>
            <a:r>
              <a:rPr lang="en-US" dirty="0">
                <a:solidFill>
                  <a:schemeClr val="bg1"/>
                </a:solidFill>
              </a:rPr>
              <a:t>A. Passive 			</a:t>
            </a:r>
            <a:r>
              <a:rPr lang="en-US" dirty="0" smtClean="0">
                <a:solidFill>
                  <a:schemeClr val="bg1"/>
                </a:solidFill>
              </a:rPr>
              <a:t>	B</a:t>
            </a:r>
            <a:r>
              <a:rPr lang="en-US" dirty="0">
                <a:solidFill>
                  <a:schemeClr val="bg1"/>
                </a:solidFill>
              </a:rPr>
              <a:t>. </a:t>
            </a:r>
            <a:r>
              <a:rPr lang="en-US" dirty="0" smtClean="0">
                <a:solidFill>
                  <a:schemeClr val="bg1"/>
                </a:solidFill>
              </a:rPr>
              <a:t>Active</a:t>
            </a:r>
            <a:endParaRPr lang="en-US" dirty="0">
              <a:solidFill>
                <a:schemeClr val="bg1"/>
              </a:solidFill>
            </a:endParaRPr>
          </a:p>
          <a:p>
            <a:pPr marL="0" indent="0">
              <a:buNone/>
            </a:pPr>
            <a:r>
              <a:rPr lang="en-US" b="1" dirty="0" smtClean="0">
                <a:solidFill>
                  <a:srgbClr val="FFFF00"/>
                </a:solidFill>
              </a:rPr>
              <a:t>3.</a:t>
            </a:r>
            <a:r>
              <a:rPr lang="en-US" dirty="0" smtClean="0">
                <a:solidFill>
                  <a:schemeClr val="bg1"/>
                </a:solidFill>
              </a:rPr>
              <a:t> When </a:t>
            </a:r>
            <a:r>
              <a:rPr lang="en-US" dirty="0">
                <a:solidFill>
                  <a:schemeClr val="bg1"/>
                </a:solidFill>
              </a:rPr>
              <a:t>we use an active verb, we </a:t>
            </a:r>
            <a:r>
              <a:rPr lang="en-US" dirty="0" smtClean="0">
                <a:solidFill>
                  <a:schemeClr val="bg1"/>
                </a:solidFill>
              </a:rPr>
              <a:t>say</a:t>
            </a:r>
          </a:p>
          <a:p>
            <a:pPr marL="0" indent="0">
              <a:buNone/>
            </a:pPr>
            <a:r>
              <a:rPr lang="en-US" dirty="0" smtClean="0">
                <a:solidFill>
                  <a:schemeClr val="bg1"/>
                </a:solidFill>
              </a:rPr>
              <a:t>A. </a:t>
            </a:r>
            <a:r>
              <a:rPr lang="en-US" dirty="0">
                <a:solidFill>
                  <a:schemeClr val="bg1"/>
                </a:solidFill>
              </a:rPr>
              <a:t>what the subject </a:t>
            </a:r>
            <a:r>
              <a:rPr lang="en-US" dirty="0" smtClean="0">
                <a:solidFill>
                  <a:schemeClr val="bg1"/>
                </a:solidFill>
              </a:rPr>
              <a:t>does		B</a:t>
            </a:r>
            <a:r>
              <a:rPr lang="en-US" dirty="0">
                <a:solidFill>
                  <a:schemeClr val="bg1"/>
                </a:solidFill>
              </a:rPr>
              <a:t>. what happens to the subject</a:t>
            </a:r>
            <a:endParaRPr lang="en-US" dirty="0" smtClean="0">
              <a:solidFill>
                <a:schemeClr val="bg1"/>
              </a:solidFill>
            </a:endParaRPr>
          </a:p>
          <a:p>
            <a:pPr marL="0" indent="0">
              <a:buNone/>
            </a:pPr>
            <a:r>
              <a:rPr lang="en-US" b="1" dirty="0" smtClean="0">
                <a:solidFill>
                  <a:srgbClr val="FFFF00"/>
                </a:solidFill>
              </a:rPr>
              <a:t>4.</a:t>
            </a:r>
            <a:r>
              <a:rPr lang="en-US" dirty="0" smtClean="0">
                <a:solidFill>
                  <a:schemeClr val="bg1"/>
                </a:solidFill>
              </a:rPr>
              <a:t> When </a:t>
            </a:r>
            <a:r>
              <a:rPr lang="en-US" dirty="0">
                <a:solidFill>
                  <a:schemeClr val="bg1"/>
                </a:solidFill>
              </a:rPr>
              <a:t>we use a passive verb, we </a:t>
            </a:r>
            <a:r>
              <a:rPr lang="en-US" dirty="0" smtClean="0">
                <a:solidFill>
                  <a:schemeClr val="bg1"/>
                </a:solidFill>
              </a:rPr>
              <a:t>say </a:t>
            </a:r>
          </a:p>
          <a:p>
            <a:pPr marL="0" indent="0">
              <a:buNone/>
            </a:pPr>
            <a:r>
              <a:rPr lang="en-US" dirty="0">
                <a:solidFill>
                  <a:schemeClr val="bg1"/>
                </a:solidFill>
              </a:rPr>
              <a:t>A. what the subject does	</a:t>
            </a:r>
            <a:r>
              <a:rPr lang="en-US" dirty="0" smtClean="0">
                <a:solidFill>
                  <a:schemeClr val="bg1"/>
                </a:solidFill>
              </a:rPr>
              <a:t>	B</a:t>
            </a:r>
            <a:r>
              <a:rPr lang="en-US" dirty="0">
                <a:solidFill>
                  <a:schemeClr val="bg1"/>
                </a:solidFill>
              </a:rPr>
              <a:t>. what happens to the subject</a:t>
            </a:r>
          </a:p>
          <a:p>
            <a:pPr marL="0" indent="0">
              <a:buNone/>
            </a:pPr>
            <a:r>
              <a:rPr lang="en-US" b="1" dirty="0" smtClean="0">
                <a:solidFill>
                  <a:srgbClr val="FFFF00"/>
                </a:solidFill>
              </a:rPr>
              <a:t>5.</a:t>
            </a:r>
            <a:r>
              <a:rPr lang="en-US" dirty="0" smtClean="0">
                <a:solidFill>
                  <a:schemeClr val="bg1"/>
                </a:solidFill>
              </a:rPr>
              <a:t> When </a:t>
            </a:r>
            <a:r>
              <a:rPr lang="en-US" dirty="0">
                <a:solidFill>
                  <a:schemeClr val="bg1"/>
                </a:solidFill>
              </a:rPr>
              <a:t>we use the passive, who or what causes the action is </a:t>
            </a:r>
            <a:endParaRPr lang="en-US" dirty="0" smtClean="0">
              <a:solidFill>
                <a:schemeClr val="bg1"/>
              </a:solidFill>
            </a:endParaRPr>
          </a:p>
          <a:p>
            <a:pPr marL="0" indent="0">
              <a:buNone/>
            </a:pPr>
            <a:r>
              <a:rPr lang="en-US" dirty="0" smtClean="0">
                <a:solidFill>
                  <a:schemeClr val="bg1"/>
                </a:solidFill>
              </a:rPr>
              <a:t>A. often </a:t>
            </a:r>
            <a:r>
              <a:rPr lang="en-US" dirty="0">
                <a:solidFill>
                  <a:schemeClr val="bg1"/>
                </a:solidFill>
              </a:rPr>
              <a:t>unknown or </a:t>
            </a:r>
            <a:r>
              <a:rPr lang="en-US" dirty="0" smtClean="0">
                <a:solidFill>
                  <a:schemeClr val="bg1"/>
                </a:solidFill>
              </a:rPr>
              <a:t>unimportant	B. very important and it must be clear</a:t>
            </a:r>
          </a:p>
          <a:p>
            <a:pPr marL="0" indent="0">
              <a:buNone/>
            </a:pPr>
            <a:r>
              <a:rPr lang="en-US" b="1" dirty="0" smtClean="0">
                <a:solidFill>
                  <a:srgbClr val="FFFF00"/>
                </a:solidFill>
              </a:rPr>
              <a:t>6. </a:t>
            </a:r>
            <a:r>
              <a:rPr lang="en-US" dirty="0" smtClean="0">
                <a:solidFill>
                  <a:schemeClr val="bg1"/>
                </a:solidFill>
              </a:rPr>
              <a:t>If </a:t>
            </a:r>
            <a:r>
              <a:rPr lang="en-US" dirty="0">
                <a:solidFill>
                  <a:schemeClr val="bg1"/>
                </a:solidFill>
              </a:rPr>
              <a:t>we want to say who does or what causes the action, we use </a:t>
            </a:r>
            <a:endParaRPr lang="en-US" dirty="0" smtClean="0">
              <a:solidFill>
                <a:schemeClr val="bg1"/>
              </a:solidFill>
            </a:endParaRPr>
          </a:p>
          <a:p>
            <a:pPr marL="0" indent="0">
              <a:buNone/>
            </a:pPr>
            <a:r>
              <a:rPr lang="en-US" dirty="0" smtClean="0">
                <a:solidFill>
                  <a:schemeClr val="bg1"/>
                </a:solidFill>
              </a:rPr>
              <a:t>A. with				B. by </a:t>
            </a:r>
            <a:endParaRPr lang="en-US" dirty="0">
              <a:solidFill>
                <a:schemeClr val="bg1"/>
              </a:solidFill>
            </a:endParaRPr>
          </a:p>
        </p:txBody>
      </p:sp>
      <p:sp>
        <p:nvSpPr>
          <p:cNvPr id="4" name="Oval 3"/>
          <p:cNvSpPr/>
          <p:nvPr/>
        </p:nvSpPr>
        <p:spPr>
          <a:xfrm>
            <a:off x="439786" y="1214846"/>
            <a:ext cx="500744" cy="50074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5" name="Oval 4"/>
          <p:cNvSpPr/>
          <p:nvPr/>
        </p:nvSpPr>
        <p:spPr>
          <a:xfrm>
            <a:off x="5007432" y="2220686"/>
            <a:ext cx="500744" cy="50074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6" name="Oval 5"/>
          <p:cNvSpPr/>
          <p:nvPr/>
        </p:nvSpPr>
        <p:spPr>
          <a:xfrm>
            <a:off x="439786" y="3239586"/>
            <a:ext cx="500744" cy="50074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 name="Oval 6"/>
          <p:cNvSpPr/>
          <p:nvPr/>
        </p:nvSpPr>
        <p:spPr>
          <a:xfrm>
            <a:off x="5013964" y="4323803"/>
            <a:ext cx="500744" cy="50074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8" name="Oval 7"/>
          <p:cNvSpPr/>
          <p:nvPr/>
        </p:nvSpPr>
        <p:spPr>
          <a:xfrm>
            <a:off x="465913" y="5347060"/>
            <a:ext cx="500744" cy="50074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9" name="Oval 8"/>
          <p:cNvSpPr/>
          <p:nvPr/>
        </p:nvSpPr>
        <p:spPr>
          <a:xfrm>
            <a:off x="5007432" y="6281052"/>
            <a:ext cx="500744" cy="50074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Tree>
    <p:extLst>
      <p:ext uri="{BB962C8B-B14F-4D97-AF65-F5344CB8AC3E}">
        <p14:creationId xmlns:p14="http://schemas.microsoft.com/office/powerpoint/2010/main" val="148348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70484-16EA-744E-9829-BEF1DFA11BC0}"/>
              </a:ext>
            </a:extLst>
          </p:cNvPr>
          <p:cNvSpPr>
            <a:spLocks noGrp="1"/>
          </p:cNvSpPr>
          <p:nvPr>
            <p:ph type="title"/>
          </p:nvPr>
        </p:nvSpPr>
        <p:spPr>
          <a:xfrm>
            <a:off x="735618" y="22302"/>
            <a:ext cx="3412636" cy="1028202"/>
          </a:xfrm>
          <a:solidFill>
            <a:srgbClr val="011893"/>
          </a:solidFill>
        </p:spPr>
        <p:txBody>
          <a:bodyPr>
            <a:normAutofit/>
          </a:bodyPr>
          <a:lstStyle/>
          <a:p>
            <a:r>
              <a:rPr lang="x-none" sz="4000" b="1" dirty="0">
                <a:solidFill>
                  <a:schemeClr val="accent4">
                    <a:lumMod val="60000"/>
                    <a:lumOff val="40000"/>
                  </a:schemeClr>
                </a:solidFill>
              </a:rPr>
              <a:t>Active voice</a:t>
            </a:r>
          </a:p>
        </p:txBody>
      </p:sp>
      <p:sp>
        <p:nvSpPr>
          <p:cNvPr id="4" name="Rectangle 3">
            <a:extLst>
              <a:ext uri="{FF2B5EF4-FFF2-40B4-BE49-F238E27FC236}">
                <a16:creationId xmlns:a16="http://schemas.microsoft.com/office/drawing/2014/main" xmlns="" id="{1EC55F4A-9D53-1146-B6E2-50C18DEAEBAE}"/>
              </a:ext>
            </a:extLst>
          </p:cNvPr>
          <p:cNvSpPr/>
          <p:nvPr/>
        </p:nvSpPr>
        <p:spPr>
          <a:xfrm>
            <a:off x="745435" y="1237782"/>
            <a:ext cx="3402819"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x-none" sz="4000" dirty="0">
                <a:solidFill>
                  <a:srgbClr val="4472C4">
                    <a:lumMod val="50000"/>
                  </a:srgbClr>
                </a:solidFill>
              </a:rPr>
              <a:t>This company</a:t>
            </a:r>
          </a:p>
        </p:txBody>
      </p:sp>
      <p:sp>
        <p:nvSpPr>
          <p:cNvPr id="5" name="Rectangle 4">
            <a:extLst>
              <a:ext uri="{FF2B5EF4-FFF2-40B4-BE49-F238E27FC236}">
                <a16:creationId xmlns:a16="http://schemas.microsoft.com/office/drawing/2014/main" xmlns="" id="{4EE80AE6-7A2E-0147-9CDE-7C8D51B60649}"/>
              </a:ext>
            </a:extLst>
          </p:cNvPr>
          <p:cNvSpPr/>
          <p:nvPr/>
        </p:nvSpPr>
        <p:spPr>
          <a:xfrm>
            <a:off x="4495276" y="1237782"/>
            <a:ext cx="3091269" cy="79545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x-none" sz="4000" dirty="0">
                <a:solidFill>
                  <a:prstClr val="white"/>
                </a:solidFill>
              </a:rPr>
              <a:t>employs</a:t>
            </a:r>
          </a:p>
        </p:txBody>
      </p:sp>
      <p:sp>
        <p:nvSpPr>
          <p:cNvPr id="6" name="Rectangle 5">
            <a:extLst>
              <a:ext uri="{FF2B5EF4-FFF2-40B4-BE49-F238E27FC236}">
                <a16:creationId xmlns:a16="http://schemas.microsoft.com/office/drawing/2014/main" xmlns="" id="{62E7CE65-A544-0E48-A676-6411DCBCBA12}"/>
              </a:ext>
            </a:extLst>
          </p:cNvPr>
          <p:cNvSpPr/>
          <p:nvPr/>
        </p:nvSpPr>
        <p:spPr>
          <a:xfrm>
            <a:off x="7777452" y="1252650"/>
            <a:ext cx="3864423"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dirty="0">
                <a:solidFill>
                  <a:srgbClr val="4472C4">
                    <a:lumMod val="50000"/>
                  </a:srgbClr>
                </a:solidFill>
              </a:rPr>
              <a:t>e</a:t>
            </a:r>
            <a:r>
              <a:rPr lang="x-none" sz="4000" dirty="0">
                <a:solidFill>
                  <a:srgbClr val="4472C4">
                    <a:lumMod val="50000"/>
                  </a:srgbClr>
                </a:solidFill>
              </a:rPr>
              <a:t>ighty people.</a:t>
            </a:r>
          </a:p>
        </p:txBody>
      </p:sp>
      <p:sp>
        <p:nvSpPr>
          <p:cNvPr id="7" name="Title 1">
            <a:extLst>
              <a:ext uri="{FF2B5EF4-FFF2-40B4-BE49-F238E27FC236}">
                <a16:creationId xmlns:a16="http://schemas.microsoft.com/office/drawing/2014/main" xmlns="" id="{298BD72D-074B-A24B-AB26-3A33602BA549}"/>
              </a:ext>
            </a:extLst>
          </p:cNvPr>
          <p:cNvSpPr txBox="1">
            <a:spLocks/>
          </p:cNvSpPr>
          <p:nvPr/>
        </p:nvSpPr>
        <p:spPr>
          <a:xfrm>
            <a:off x="838200" y="5359147"/>
            <a:ext cx="3657076" cy="1028202"/>
          </a:xfrm>
          <a:prstGeom prst="rect">
            <a:avLst/>
          </a:prstGeom>
          <a:solidFill>
            <a:srgbClr val="01189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x-none" sz="4000" b="1" dirty="0">
                <a:solidFill>
                  <a:srgbClr val="FFC000">
                    <a:lumMod val="60000"/>
                    <a:lumOff val="40000"/>
                  </a:srgbClr>
                </a:solidFill>
              </a:rPr>
              <a:t>Passive voice</a:t>
            </a:r>
          </a:p>
        </p:txBody>
      </p:sp>
      <p:sp>
        <p:nvSpPr>
          <p:cNvPr id="11" name="Rectangle 10">
            <a:extLst>
              <a:ext uri="{FF2B5EF4-FFF2-40B4-BE49-F238E27FC236}">
                <a16:creationId xmlns:a16="http://schemas.microsoft.com/office/drawing/2014/main" xmlns="" id="{BD18917A-72DB-7740-8456-256AD4FA43AA}"/>
              </a:ext>
            </a:extLst>
          </p:cNvPr>
          <p:cNvSpPr/>
          <p:nvPr/>
        </p:nvSpPr>
        <p:spPr>
          <a:xfrm>
            <a:off x="830929" y="4222592"/>
            <a:ext cx="3402819"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x-none" sz="4000" dirty="0">
                <a:solidFill>
                  <a:srgbClr val="4472C4">
                    <a:lumMod val="50000"/>
                  </a:srgbClr>
                </a:solidFill>
              </a:rPr>
              <a:t>Eighty people</a:t>
            </a:r>
          </a:p>
        </p:txBody>
      </p:sp>
      <p:sp>
        <p:nvSpPr>
          <p:cNvPr id="12" name="Rectangle 11">
            <a:extLst>
              <a:ext uri="{FF2B5EF4-FFF2-40B4-BE49-F238E27FC236}">
                <a16:creationId xmlns:a16="http://schemas.microsoft.com/office/drawing/2014/main" xmlns="" id="{13337914-C091-EE4C-A37D-3DF31338514C}"/>
              </a:ext>
            </a:extLst>
          </p:cNvPr>
          <p:cNvSpPr/>
          <p:nvPr/>
        </p:nvSpPr>
        <p:spPr>
          <a:xfrm>
            <a:off x="4513864" y="4222592"/>
            <a:ext cx="3091269" cy="79545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b="1" dirty="0">
                <a:solidFill>
                  <a:srgbClr val="FFFF00"/>
                </a:solidFill>
              </a:rPr>
              <a:t>are</a:t>
            </a:r>
            <a:r>
              <a:rPr lang="en-US" sz="4000" dirty="0">
                <a:solidFill>
                  <a:prstClr val="white"/>
                </a:solidFill>
              </a:rPr>
              <a:t> </a:t>
            </a:r>
            <a:r>
              <a:rPr lang="en-US" sz="4000" dirty="0">
                <a:solidFill>
                  <a:prstClr val="white"/>
                </a:solidFill>
              </a:rPr>
              <a:t>employ</a:t>
            </a:r>
            <a:r>
              <a:rPr lang="en-US" sz="4000" b="1" u="sng" dirty="0">
                <a:solidFill>
                  <a:srgbClr val="FFFF00"/>
                </a:solidFill>
              </a:rPr>
              <a:t>ed</a:t>
            </a:r>
            <a:endParaRPr lang="x-none" sz="4000" b="1" u="sng" dirty="0">
              <a:solidFill>
                <a:srgbClr val="FFFF00"/>
              </a:solidFill>
            </a:endParaRPr>
          </a:p>
        </p:txBody>
      </p:sp>
      <p:sp>
        <p:nvSpPr>
          <p:cNvPr id="13" name="Rectangle 12">
            <a:extLst>
              <a:ext uri="{FF2B5EF4-FFF2-40B4-BE49-F238E27FC236}">
                <a16:creationId xmlns:a16="http://schemas.microsoft.com/office/drawing/2014/main" xmlns="" id="{850AFB32-5FA9-1045-B0BE-04955A91B015}"/>
              </a:ext>
            </a:extLst>
          </p:cNvPr>
          <p:cNvSpPr/>
          <p:nvPr/>
        </p:nvSpPr>
        <p:spPr>
          <a:xfrm>
            <a:off x="7777452" y="4237460"/>
            <a:ext cx="4020537"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dirty="0">
                <a:solidFill>
                  <a:srgbClr val="4472C4">
                    <a:lumMod val="50000"/>
                  </a:srgbClr>
                </a:solidFill>
              </a:rPr>
              <a:t>by this company.</a:t>
            </a:r>
            <a:endParaRPr lang="x-none" sz="4000" dirty="0">
              <a:solidFill>
                <a:srgbClr val="4472C4">
                  <a:lumMod val="50000"/>
                </a:srgbClr>
              </a:solidFill>
            </a:endParaRPr>
          </a:p>
        </p:txBody>
      </p:sp>
      <p:cxnSp>
        <p:nvCxnSpPr>
          <p:cNvPr id="17" name="Elbow Connector 16">
            <a:extLst>
              <a:ext uri="{FF2B5EF4-FFF2-40B4-BE49-F238E27FC236}">
                <a16:creationId xmlns:a16="http://schemas.microsoft.com/office/drawing/2014/main" xmlns="" id="{EF079DDF-EB5D-D54A-8701-0739CF642B81}"/>
              </a:ext>
            </a:extLst>
          </p:cNvPr>
          <p:cNvCxnSpPr>
            <a:cxnSpLocks/>
            <a:stCxn id="4" idx="2"/>
            <a:endCxn id="13" idx="0"/>
          </p:cNvCxnSpPr>
          <p:nvPr/>
        </p:nvCxnSpPr>
        <p:spPr>
          <a:xfrm rot="16200000" flipH="1">
            <a:off x="5015171" y="-535090"/>
            <a:ext cx="2204224" cy="7340876"/>
          </a:xfrm>
          <a:prstGeom prst="bentConnector3">
            <a:avLst>
              <a:gd name="adj1" fmla="val 50000"/>
            </a:avLst>
          </a:prstGeom>
          <a:ln w="571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xmlns="" id="{BC16BE12-6E79-CC4E-B69E-3D5D384AAFE2}"/>
              </a:ext>
            </a:extLst>
          </p:cNvPr>
          <p:cNvCxnSpPr>
            <a:cxnSpLocks/>
          </p:cNvCxnSpPr>
          <p:nvPr/>
        </p:nvCxnSpPr>
        <p:spPr>
          <a:xfrm rot="5400000" flipH="1" flipV="1">
            <a:off x="4953665" y="-487758"/>
            <a:ext cx="2174488" cy="7177325"/>
          </a:xfrm>
          <a:prstGeom prst="bentConnector3">
            <a:avLst>
              <a:gd name="adj1" fmla="val 29487"/>
            </a:avLst>
          </a:prstGeom>
          <a:ln w="5715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B58123A4-0A46-E247-B5EE-A449C532130D}"/>
              </a:ext>
            </a:extLst>
          </p:cNvPr>
          <p:cNvCxnSpPr>
            <a:stCxn id="5" idx="2"/>
            <a:endCxn id="12" idx="0"/>
          </p:cNvCxnSpPr>
          <p:nvPr/>
        </p:nvCxnSpPr>
        <p:spPr>
          <a:xfrm>
            <a:off x="6040911" y="2033236"/>
            <a:ext cx="18588" cy="21893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xmlns="" id="{EF3289F3-7B34-724B-89DA-BFFA10DC4DBB}"/>
              </a:ext>
            </a:extLst>
          </p:cNvPr>
          <p:cNvSpPr txBox="1">
            <a:spLocks/>
          </p:cNvSpPr>
          <p:nvPr/>
        </p:nvSpPr>
        <p:spPr>
          <a:xfrm>
            <a:off x="4418153" y="372851"/>
            <a:ext cx="3398257" cy="608176"/>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Calibri" panose="020F0502020204030204"/>
              </a:rPr>
              <a:t>P</a:t>
            </a:r>
            <a:r>
              <a:rPr lang="x-none" sz="4000" b="1" dirty="0" smtClean="0">
                <a:solidFill>
                  <a:schemeClr val="bg1"/>
                </a:solidFill>
                <a:latin typeface="Calibri" panose="020F0502020204030204"/>
              </a:rPr>
              <a:t>resent </a:t>
            </a:r>
            <a:r>
              <a:rPr lang="x-none" sz="4000" b="1" dirty="0">
                <a:solidFill>
                  <a:schemeClr val="bg1"/>
                </a:solidFill>
                <a:latin typeface="Calibri" panose="020F0502020204030204"/>
              </a:rPr>
              <a:t>simple</a:t>
            </a:r>
          </a:p>
        </p:txBody>
      </p:sp>
      <p:sp>
        <p:nvSpPr>
          <p:cNvPr id="14" name="Title 1">
            <a:extLst>
              <a:ext uri="{FF2B5EF4-FFF2-40B4-BE49-F238E27FC236}">
                <a16:creationId xmlns:a16="http://schemas.microsoft.com/office/drawing/2014/main" xmlns="" id="{BC209F20-04F2-BA42-A564-0AD9381E0695}"/>
              </a:ext>
            </a:extLst>
          </p:cNvPr>
          <p:cNvSpPr txBox="1">
            <a:spLocks/>
          </p:cNvSpPr>
          <p:nvPr/>
        </p:nvSpPr>
        <p:spPr>
          <a:xfrm>
            <a:off x="4289987" y="5538285"/>
            <a:ext cx="4675930" cy="669926"/>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5400" b="1" dirty="0" smtClean="0">
                <a:solidFill>
                  <a:srgbClr val="011893"/>
                </a:solidFill>
                <a:latin typeface="Calibri" panose="020F0502020204030204"/>
              </a:rPr>
              <a:t>am/is/are + PII</a:t>
            </a:r>
            <a:endParaRPr lang="x-none" sz="5400" b="1" dirty="0">
              <a:solidFill>
                <a:srgbClr val="011893"/>
              </a:solidFill>
              <a:latin typeface="Calibri" panose="020F0502020204030204"/>
            </a:endParaRPr>
          </a:p>
        </p:txBody>
      </p:sp>
    </p:spTree>
    <p:extLst>
      <p:ext uri="{BB962C8B-B14F-4D97-AF65-F5344CB8AC3E}">
        <p14:creationId xmlns:p14="http://schemas.microsoft.com/office/powerpoint/2010/main" val="6794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par>
                                <p:cTn id="24" presetID="22" presetClass="entr" presetSubtype="1"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70484-16EA-744E-9829-BEF1DFA11BC0}"/>
              </a:ext>
            </a:extLst>
          </p:cNvPr>
          <p:cNvSpPr>
            <a:spLocks noGrp="1"/>
          </p:cNvSpPr>
          <p:nvPr>
            <p:ph type="title"/>
          </p:nvPr>
        </p:nvSpPr>
        <p:spPr>
          <a:xfrm>
            <a:off x="646410" y="200718"/>
            <a:ext cx="10515600" cy="1028202"/>
          </a:xfrm>
          <a:solidFill>
            <a:srgbClr val="011893"/>
          </a:solidFill>
        </p:spPr>
        <p:txBody>
          <a:bodyPr>
            <a:normAutofit/>
          </a:bodyPr>
          <a:lstStyle/>
          <a:p>
            <a:r>
              <a:rPr lang="x-none" sz="3200" b="1" dirty="0">
                <a:solidFill>
                  <a:schemeClr val="accent4">
                    <a:lumMod val="60000"/>
                    <a:lumOff val="40000"/>
                  </a:schemeClr>
                </a:solidFill>
              </a:rPr>
              <a:t>Active voice</a:t>
            </a:r>
          </a:p>
        </p:txBody>
      </p:sp>
      <p:sp>
        <p:nvSpPr>
          <p:cNvPr id="4" name="Rectangle 3">
            <a:extLst>
              <a:ext uri="{FF2B5EF4-FFF2-40B4-BE49-F238E27FC236}">
                <a16:creationId xmlns:a16="http://schemas.microsoft.com/office/drawing/2014/main" xmlns="" id="{1EC55F4A-9D53-1146-B6E2-50C18DEAEBAE}"/>
              </a:ext>
            </a:extLst>
          </p:cNvPr>
          <p:cNvSpPr/>
          <p:nvPr/>
        </p:nvSpPr>
        <p:spPr>
          <a:xfrm>
            <a:off x="232484" y="1393896"/>
            <a:ext cx="994629"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dirty="0">
                <a:solidFill>
                  <a:srgbClr val="4472C4">
                    <a:lumMod val="50000"/>
                  </a:srgbClr>
                </a:solidFill>
              </a:rPr>
              <a:t>We</a:t>
            </a:r>
            <a:endParaRPr lang="x-none" sz="3200" dirty="0">
              <a:solidFill>
                <a:srgbClr val="4472C4">
                  <a:lumMod val="50000"/>
                </a:srgbClr>
              </a:solidFill>
            </a:endParaRPr>
          </a:p>
        </p:txBody>
      </p:sp>
      <p:sp>
        <p:nvSpPr>
          <p:cNvPr id="5" name="Rectangle 4">
            <a:extLst>
              <a:ext uri="{FF2B5EF4-FFF2-40B4-BE49-F238E27FC236}">
                <a16:creationId xmlns:a16="http://schemas.microsoft.com/office/drawing/2014/main" xmlns="" id="{4EE80AE6-7A2E-0147-9CDE-7C8D51B60649}"/>
              </a:ext>
            </a:extLst>
          </p:cNvPr>
          <p:cNvSpPr/>
          <p:nvPr/>
        </p:nvSpPr>
        <p:spPr>
          <a:xfrm>
            <a:off x="1342660" y="1395744"/>
            <a:ext cx="2639027" cy="79545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dirty="0">
                <a:solidFill>
                  <a:prstClr val="white"/>
                </a:solidFill>
              </a:rPr>
              <a:t>have removed</a:t>
            </a:r>
            <a:endParaRPr lang="x-none" sz="3200" dirty="0">
              <a:solidFill>
                <a:prstClr val="white"/>
              </a:solidFill>
            </a:endParaRPr>
          </a:p>
        </p:txBody>
      </p:sp>
      <p:sp>
        <p:nvSpPr>
          <p:cNvPr id="6" name="Rectangle 5">
            <a:extLst>
              <a:ext uri="{FF2B5EF4-FFF2-40B4-BE49-F238E27FC236}">
                <a16:creationId xmlns:a16="http://schemas.microsoft.com/office/drawing/2014/main" xmlns="" id="{62E7CE65-A544-0E48-A676-6411DCBCBA12}"/>
              </a:ext>
            </a:extLst>
          </p:cNvPr>
          <p:cNvSpPr/>
          <p:nvPr/>
        </p:nvSpPr>
        <p:spPr>
          <a:xfrm>
            <a:off x="4097235" y="1394321"/>
            <a:ext cx="2951748"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3200" dirty="0">
                <a:solidFill>
                  <a:srgbClr val="4472C4">
                    <a:lumMod val="50000"/>
                  </a:srgbClr>
                </a:solidFill>
              </a:rPr>
              <a:t>all the furniture</a:t>
            </a:r>
            <a:endParaRPr lang="x-none" sz="3200" dirty="0">
              <a:solidFill>
                <a:srgbClr val="4472C4">
                  <a:lumMod val="50000"/>
                </a:srgbClr>
              </a:solidFill>
            </a:endParaRPr>
          </a:p>
        </p:txBody>
      </p:sp>
      <p:sp>
        <p:nvSpPr>
          <p:cNvPr id="7" name="Title 1">
            <a:extLst>
              <a:ext uri="{FF2B5EF4-FFF2-40B4-BE49-F238E27FC236}">
                <a16:creationId xmlns:a16="http://schemas.microsoft.com/office/drawing/2014/main" xmlns="" id="{298BD72D-074B-A24B-AB26-3A33602BA549}"/>
              </a:ext>
            </a:extLst>
          </p:cNvPr>
          <p:cNvSpPr txBox="1">
            <a:spLocks/>
          </p:cNvSpPr>
          <p:nvPr/>
        </p:nvSpPr>
        <p:spPr>
          <a:xfrm>
            <a:off x="748992" y="5537563"/>
            <a:ext cx="3657076" cy="1028202"/>
          </a:xfrm>
          <a:prstGeom prst="rect">
            <a:avLst/>
          </a:prstGeom>
          <a:solidFill>
            <a:srgbClr val="01189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x-none" sz="3200" b="1" dirty="0">
                <a:solidFill>
                  <a:srgbClr val="FFC000">
                    <a:lumMod val="60000"/>
                    <a:lumOff val="40000"/>
                  </a:srgbClr>
                </a:solidFill>
              </a:rPr>
              <a:t>Passive voice</a:t>
            </a:r>
          </a:p>
        </p:txBody>
      </p:sp>
      <p:sp>
        <p:nvSpPr>
          <p:cNvPr id="11" name="Rectangle 10">
            <a:extLst>
              <a:ext uri="{FF2B5EF4-FFF2-40B4-BE49-F238E27FC236}">
                <a16:creationId xmlns:a16="http://schemas.microsoft.com/office/drawing/2014/main" xmlns="" id="{BD18917A-72DB-7740-8456-256AD4FA43AA}"/>
              </a:ext>
            </a:extLst>
          </p:cNvPr>
          <p:cNvSpPr/>
          <p:nvPr/>
        </p:nvSpPr>
        <p:spPr>
          <a:xfrm>
            <a:off x="278184" y="4421798"/>
            <a:ext cx="2915096"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x-none" sz="3200" dirty="0">
                <a:solidFill>
                  <a:srgbClr val="4472C4">
                    <a:lumMod val="50000"/>
                  </a:srgbClr>
                </a:solidFill>
              </a:rPr>
              <a:t>All the furniture</a:t>
            </a:r>
          </a:p>
        </p:txBody>
      </p:sp>
      <p:sp>
        <p:nvSpPr>
          <p:cNvPr id="12" name="Rectangle 11">
            <a:extLst>
              <a:ext uri="{FF2B5EF4-FFF2-40B4-BE49-F238E27FC236}">
                <a16:creationId xmlns:a16="http://schemas.microsoft.com/office/drawing/2014/main" xmlns="" id="{13337914-C091-EE4C-A37D-3DF31338514C}"/>
              </a:ext>
            </a:extLst>
          </p:cNvPr>
          <p:cNvSpPr/>
          <p:nvPr/>
        </p:nvSpPr>
        <p:spPr>
          <a:xfrm>
            <a:off x="3310565" y="4412583"/>
            <a:ext cx="3439152" cy="79545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a:solidFill>
                  <a:srgbClr val="FFC000">
                    <a:lumMod val="60000"/>
                    <a:lumOff val="40000"/>
                  </a:srgbClr>
                </a:solidFill>
              </a:rPr>
              <a:t>has been </a:t>
            </a:r>
            <a:r>
              <a:rPr lang="en-US" sz="3200" dirty="0">
                <a:solidFill>
                  <a:prstClr val="white"/>
                </a:solidFill>
              </a:rPr>
              <a:t>remov</a:t>
            </a:r>
            <a:r>
              <a:rPr lang="en-US" sz="3200" b="1" u="sng" dirty="0">
                <a:solidFill>
                  <a:srgbClr val="FFC000">
                    <a:lumMod val="60000"/>
                    <a:lumOff val="40000"/>
                  </a:srgbClr>
                </a:solidFill>
              </a:rPr>
              <a:t>ed</a:t>
            </a:r>
            <a:r>
              <a:rPr lang="vi-VN" sz="3200" dirty="0">
                <a:solidFill>
                  <a:prstClr val="white"/>
                </a:solidFill>
              </a:rPr>
              <a:t> </a:t>
            </a:r>
            <a:endParaRPr lang="x-none" sz="3200" b="1" u="sng" dirty="0">
              <a:solidFill>
                <a:prstClr val="white"/>
              </a:solidFill>
            </a:endParaRPr>
          </a:p>
        </p:txBody>
      </p:sp>
      <p:cxnSp>
        <p:nvCxnSpPr>
          <p:cNvPr id="19" name="Elbow Connector 18">
            <a:extLst>
              <a:ext uri="{FF2B5EF4-FFF2-40B4-BE49-F238E27FC236}">
                <a16:creationId xmlns:a16="http://schemas.microsoft.com/office/drawing/2014/main" xmlns="" id="{BC16BE12-6E79-CC4E-B69E-3D5D384AAFE2}"/>
              </a:ext>
            </a:extLst>
          </p:cNvPr>
          <p:cNvCxnSpPr>
            <a:cxnSpLocks/>
            <a:stCxn id="11" idx="0"/>
            <a:endCxn id="6" idx="2"/>
          </p:cNvCxnSpPr>
          <p:nvPr/>
        </p:nvCxnSpPr>
        <p:spPr>
          <a:xfrm rot="5400000" flipH="1" flipV="1">
            <a:off x="2538409" y="1387099"/>
            <a:ext cx="2232023" cy="3837377"/>
          </a:xfrm>
          <a:prstGeom prst="bentConnector3">
            <a:avLst>
              <a:gd name="adj1" fmla="val 50000"/>
            </a:avLst>
          </a:prstGeom>
          <a:ln w="5715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B58123A4-0A46-E247-B5EE-A449C532130D}"/>
              </a:ext>
            </a:extLst>
          </p:cNvPr>
          <p:cNvCxnSpPr>
            <a:cxnSpLocks/>
            <a:stCxn id="5" idx="2"/>
            <a:endCxn id="12" idx="0"/>
          </p:cNvCxnSpPr>
          <p:nvPr/>
        </p:nvCxnSpPr>
        <p:spPr>
          <a:xfrm>
            <a:off x="2662174" y="2191198"/>
            <a:ext cx="2367967" cy="22213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xmlns="" id="{BC209F20-04F2-BA42-A564-0AD9381E0695}"/>
              </a:ext>
            </a:extLst>
          </p:cNvPr>
          <p:cNvSpPr txBox="1">
            <a:spLocks/>
          </p:cNvSpPr>
          <p:nvPr/>
        </p:nvSpPr>
        <p:spPr>
          <a:xfrm>
            <a:off x="4289987" y="397363"/>
            <a:ext cx="3628114" cy="63491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x-none" sz="4000" b="1" dirty="0">
                <a:solidFill>
                  <a:schemeClr val="bg1"/>
                </a:solidFill>
                <a:latin typeface="Calibri" panose="020F0502020204030204"/>
              </a:rPr>
              <a:t>Present </a:t>
            </a:r>
            <a:r>
              <a:rPr lang="x-none" sz="4000" b="1" dirty="0" smtClean="0">
                <a:solidFill>
                  <a:schemeClr val="bg1"/>
                </a:solidFill>
                <a:latin typeface="Calibri" panose="020F0502020204030204"/>
              </a:rPr>
              <a:t>perfect</a:t>
            </a:r>
            <a:endParaRPr lang="x-none" sz="4000" b="1" dirty="0">
              <a:solidFill>
                <a:schemeClr val="bg1"/>
              </a:solidFill>
              <a:latin typeface="Calibri" panose="020F0502020204030204"/>
            </a:endParaRPr>
          </a:p>
        </p:txBody>
      </p:sp>
      <p:sp>
        <p:nvSpPr>
          <p:cNvPr id="15" name="Rectangle 14">
            <a:extLst>
              <a:ext uri="{FF2B5EF4-FFF2-40B4-BE49-F238E27FC236}">
                <a16:creationId xmlns:a16="http://schemas.microsoft.com/office/drawing/2014/main" xmlns="" id="{D12C8381-C16D-9446-96F0-808F027DC15B}"/>
              </a:ext>
            </a:extLst>
          </p:cNvPr>
          <p:cNvSpPr/>
          <p:nvPr/>
        </p:nvSpPr>
        <p:spPr>
          <a:xfrm>
            <a:off x="7164531" y="1389461"/>
            <a:ext cx="3684809" cy="79545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dirty="0">
                <a:solidFill>
                  <a:prstClr val="white"/>
                </a:solidFill>
              </a:rPr>
              <a:t>from the living room.</a:t>
            </a:r>
            <a:endParaRPr lang="x-none" sz="3200" dirty="0">
              <a:solidFill>
                <a:prstClr val="white"/>
              </a:solidFill>
            </a:endParaRPr>
          </a:p>
        </p:txBody>
      </p:sp>
      <p:sp>
        <p:nvSpPr>
          <p:cNvPr id="23" name="Rectangle 22">
            <a:extLst>
              <a:ext uri="{FF2B5EF4-FFF2-40B4-BE49-F238E27FC236}">
                <a16:creationId xmlns:a16="http://schemas.microsoft.com/office/drawing/2014/main" xmlns="" id="{E8973014-5734-0A46-AD72-028CD3D56110}"/>
              </a:ext>
            </a:extLst>
          </p:cNvPr>
          <p:cNvSpPr/>
          <p:nvPr/>
        </p:nvSpPr>
        <p:spPr>
          <a:xfrm>
            <a:off x="6867003" y="4412583"/>
            <a:ext cx="3982338" cy="795455"/>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dirty="0">
                <a:solidFill>
                  <a:prstClr val="white"/>
                </a:solidFill>
              </a:rPr>
              <a:t>from the living room. </a:t>
            </a:r>
            <a:endParaRPr lang="x-none" sz="3200" dirty="0">
              <a:solidFill>
                <a:prstClr val="white"/>
              </a:solidFill>
            </a:endParaRPr>
          </a:p>
        </p:txBody>
      </p:sp>
      <p:sp>
        <p:nvSpPr>
          <p:cNvPr id="16" name="Title 1">
            <a:extLst>
              <a:ext uri="{FF2B5EF4-FFF2-40B4-BE49-F238E27FC236}">
                <a16:creationId xmlns:a16="http://schemas.microsoft.com/office/drawing/2014/main" xmlns="" id="{BC209F20-04F2-BA42-A564-0AD9381E0695}"/>
              </a:ext>
            </a:extLst>
          </p:cNvPr>
          <p:cNvSpPr txBox="1">
            <a:spLocks/>
          </p:cNvSpPr>
          <p:nvPr/>
        </p:nvSpPr>
        <p:spPr>
          <a:xfrm>
            <a:off x="3193280" y="5694156"/>
            <a:ext cx="5989477" cy="669926"/>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5400" b="1" dirty="0" smtClean="0">
                <a:solidFill>
                  <a:srgbClr val="011893"/>
                </a:solidFill>
                <a:latin typeface="Calibri" panose="020F0502020204030204"/>
              </a:rPr>
              <a:t>Have/has been + PII</a:t>
            </a:r>
            <a:endParaRPr lang="x-none" sz="5400" b="1" dirty="0">
              <a:solidFill>
                <a:srgbClr val="011893"/>
              </a:solidFill>
              <a:latin typeface="Calibri" panose="020F0502020204030204"/>
            </a:endParaRPr>
          </a:p>
        </p:txBody>
      </p:sp>
    </p:spTree>
    <p:extLst>
      <p:ext uri="{BB962C8B-B14F-4D97-AF65-F5344CB8AC3E}">
        <p14:creationId xmlns:p14="http://schemas.microsoft.com/office/powerpoint/2010/main" val="57666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par>
                                <p:cTn id="16" presetID="22" presetClass="entr" presetSubtype="1"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up)">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70484-16EA-744E-9829-BEF1DFA11BC0}"/>
              </a:ext>
            </a:extLst>
          </p:cNvPr>
          <p:cNvSpPr>
            <a:spLocks noGrp="1"/>
          </p:cNvSpPr>
          <p:nvPr>
            <p:ph type="title"/>
          </p:nvPr>
        </p:nvSpPr>
        <p:spPr>
          <a:xfrm>
            <a:off x="646410" y="200718"/>
            <a:ext cx="10515600" cy="1028202"/>
          </a:xfrm>
          <a:solidFill>
            <a:srgbClr val="011893"/>
          </a:solidFill>
        </p:spPr>
        <p:txBody>
          <a:bodyPr>
            <a:normAutofit/>
          </a:bodyPr>
          <a:lstStyle/>
          <a:p>
            <a:r>
              <a:rPr lang="x-none" sz="4000" b="1" dirty="0">
                <a:solidFill>
                  <a:schemeClr val="accent4">
                    <a:lumMod val="60000"/>
                    <a:lumOff val="40000"/>
                  </a:schemeClr>
                </a:solidFill>
              </a:rPr>
              <a:t>Active voice</a:t>
            </a:r>
          </a:p>
        </p:txBody>
      </p:sp>
      <p:sp>
        <p:nvSpPr>
          <p:cNvPr id="4" name="Rectangle 3">
            <a:extLst>
              <a:ext uri="{FF2B5EF4-FFF2-40B4-BE49-F238E27FC236}">
                <a16:creationId xmlns:a16="http://schemas.microsoft.com/office/drawing/2014/main" xmlns="" id="{1EC55F4A-9D53-1146-B6E2-50C18DEAEBAE}"/>
              </a:ext>
            </a:extLst>
          </p:cNvPr>
          <p:cNvSpPr/>
          <p:nvPr/>
        </p:nvSpPr>
        <p:spPr>
          <a:xfrm>
            <a:off x="656228" y="1416198"/>
            <a:ext cx="1737538"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x-none" sz="4000" dirty="0">
                <a:solidFill>
                  <a:srgbClr val="4472C4">
                    <a:lumMod val="50000"/>
                  </a:srgbClr>
                </a:solidFill>
              </a:rPr>
              <a:t>They</a:t>
            </a:r>
          </a:p>
        </p:txBody>
      </p:sp>
      <p:sp>
        <p:nvSpPr>
          <p:cNvPr id="5" name="Rectangle 4">
            <a:extLst>
              <a:ext uri="{FF2B5EF4-FFF2-40B4-BE49-F238E27FC236}">
                <a16:creationId xmlns:a16="http://schemas.microsoft.com/office/drawing/2014/main" xmlns="" id="{4EE80AE6-7A2E-0147-9CDE-7C8D51B60649}"/>
              </a:ext>
            </a:extLst>
          </p:cNvPr>
          <p:cNvSpPr/>
          <p:nvPr/>
        </p:nvSpPr>
        <p:spPr>
          <a:xfrm>
            <a:off x="2651637" y="1416198"/>
            <a:ext cx="3860675" cy="79545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dirty="0">
                <a:solidFill>
                  <a:prstClr val="white"/>
                </a:solidFill>
              </a:rPr>
              <a:t>are renovating</a:t>
            </a:r>
            <a:endParaRPr lang="x-none" sz="4000" dirty="0">
              <a:solidFill>
                <a:prstClr val="white"/>
              </a:solidFill>
            </a:endParaRPr>
          </a:p>
        </p:txBody>
      </p:sp>
      <p:sp>
        <p:nvSpPr>
          <p:cNvPr id="6" name="Rectangle 5">
            <a:extLst>
              <a:ext uri="{FF2B5EF4-FFF2-40B4-BE49-F238E27FC236}">
                <a16:creationId xmlns:a16="http://schemas.microsoft.com/office/drawing/2014/main" xmlns="" id="{62E7CE65-A544-0E48-A676-6411DCBCBA12}"/>
              </a:ext>
            </a:extLst>
          </p:cNvPr>
          <p:cNvSpPr/>
          <p:nvPr/>
        </p:nvSpPr>
        <p:spPr>
          <a:xfrm>
            <a:off x="6783338" y="1431066"/>
            <a:ext cx="2676295"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dirty="0">
                <a:solidFill>
                  <a:srgbClr val="4472C4">
                    <a:lumMod val="50000"/>
                  </a:srgbClr>
                </a:solidFill>
              </a:rPr>
              <a:t>the hotel.</a:t>
            </a:r>
            <a:endParaRPr lang="x-none" sz="4000" dirty="0">
              <a:solidFill>
                <a:srgbClr val="4472C4">
                  <a:lumMod val="50000"/>
                </a:srgbClr>
              </a:solidFill>
            </a:endParaRPr>
          </a:p>
        </p:txBody>
      </p:sp>
      <p:sp>
        <p:nvSpPr>
          <p:cNvPr id="7" name="Title 1">
            <a:extLst>
              <a:ext uri="{FF2B5EF4-FFF2-40B4-BE49-F238E27FC236}">
                <a16:creationId xmlns:a16="http://schemas.microsoft.com/office/drawing/2014/main" xmlns="" id="{298BD72D-074B-A24B-AB26-3A33602BA549}"/>
              </a:ext>
            </a:extLst>
          </p:cNvPr>
          <p:cNvSpPr txBox="1">
            <a:spLocks/>
          </p:cNvSpPr>
          <p:nvPr/>
        </p:nvSpPr>
        <p:spPr>
          <a:xfrm>
            <a:off x="748992" y="5537563"/>
            <a:ext cx="3657076" cy="1028202"/>
          </a:xfrm>
          <a:prstGeom prst="rect">
            <a:avLst/>
          </a:prstGeom>
          <a:solidFill>
            <a:srgbClr val="01189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x-none" sz="4000" b="1" dirty="0">
                <a:solidFill>
                  <a:srgbClr val="FFC000">
                    <a:lumMod val="60000"/>
                    <a:lumOff val="40000"/>
                  </a:srgbClr>
                </a:solidFill>
              </a:rPr>
              <a:t>Passive voice</a:t>
            </a:r>
          </a:p>
        </p:txBody>
      </p:sp>
      <p:sp>
        <p:nvSpPr>
          <p:cNvPr id="11" name="Rectangle 10">
            <a:extLst>
              <a:ext uri="{FF2B5EF4-FFF2-40B4-BE49-F238E27FC236}">
                <a16:creationId xmlns:a16="http://schemas.microsoft.com/office/drawing/2014/main" xmlns="" id="{BD18917A-72DB-7740-8456-256AD4FA43AA}"/>
              </a:ext>
            </a:extLst>
          </p:cNvPr>
          <p:cNvSpPr/>
          <p:nvPr/>
        </p:nvSpPr>
        <p:spPr>
          <a:xfrm>
            <a:off x="741721" y="4401008"/>
            <a:ext cx="2256770"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x-none" sz="4000" dirty="0">
                <a:solidFill>
                  <a:srgbClr val="4472C4">
                    <a:lumMod val="50000"/>
                  </a:srgbClr>
                </a:solidFill>
              </a:rPr>
              <a:t>T</a:t>
            </a:r>
            <a:r>
              <a:rPr lang="en-US" sz="4000" dirty="0">
                <a:solidFill>
                  <a:srgbClr val="4472C4">
                    <a:lumMod val="50000"/>
                  </a:srgbClr>
                </a:solidFill>
              </a:rPr>
              <a:t>he hotel</a:t>
            </a:r>
            <a:endParaRPr lang="x-none" sz="4000" dirty="0">
              <a:solidFill>
                <a:srgbClr val="4472C4">
                  <a:lumMod val="50000"/>
                </a:srgbClr>
              </a:solidFill>
            </a:endParaRPr>
          </a:p>
        </p:txBody>
      </p:sp>
      <p:sp>
        <p:nvSpPr>
          <p:cNvPr id="12" name="Rectangle 11">
            <a:extLst>
              <a:ext uri="{FF2B5EF4-FFF2-40B4-BE49-F238E27FC236}">
                <a16:creationId xmlns:a16="http://schemas.microsoft.com/office/drawing/2014/main" xmlns="" id="{13337914-C091-EE4C-A37D-3DF31338514C}"/>
              </a:ext>
            </a:extLst>
          </p:cNvPr>
          <p:cNvSpPr/>
          <p:nvPr/>
        </p:nvSpPr>
        <p:spPr>
          <a:xfrm>
            <a:off x="3047759" y="4401008"/>
            <a:ext cx="4087342" cy="79545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b="1" dirty="0">
                <a:solidFill>
                  <a:srgbClr val="FFC000">
                    <a:lumMod val="60000"/>
                    <a:lumOff val="40000"/>
                  </a:srgbClr>
                </a:solidFill>
              </a:rPr>
              <a:t>is being</a:t>
            </a:r>
            <a:r>
              <a:rPr lang="en-US" sz="4000" dirty="0">
                <a:solidFill>
                  <a:prstClr val="white"/>
                </a:solidFill>
              </a:rPr>
              <a:t> renovat</a:t>
            </a:r>
            <a:r>
              <a:rPr lang="en-US" sz="4000" b="1" u="sng" dirty="0">
                <a:solidFill>
                  <a:srgbClr val="FFC000">
                    <a:lumMod val="60000"/>
                    <a:lumOff val="40000"/>
                  </a:srgbClr>
                </a:solidFill>
              </a:rPr>
              <a:t>ed</a:t>
            </a:r>
            <a:r>
              <a:rPr lang="vi-VN" sz="4000" dirty="0">
                <a:solidFill>
                  <a:prstClr val="white"/>
                </a:solidFill>
              </a:rPr>
              <a:t> </a:t>
            </a:r>
            <a:endParaRPr lang="x-none" sz="4000" b="1" u="sng" dirty="0">
              <a:solidFill>
                <a:prstClr val="white"/>
              </a:solidFill>
            </a:endParaRPr>
          </a:p>
        </p:txBody>
      </p:sp>
      <p:sp>
        <p:nvSpPr>
          <p:cNvPr id="13" name="Rectangle 12">
            <a:extLst>
              <a:ext uri="{FF2B5EF4-FFF2-40B4-BE49-F238E27FC236}">
                <a16:creationId xmlns:a16="http://schemas.microsoft.com/office/drawing/2014/main" xmlns="" id="{850AFB32-5FA9-1045-B0BE-04955A91B015}"/>
              </a:ext>
            </a:extLst>
          </p:cNvPr>
          <p:cNvSpPr/>
          <p:nvPr/>
        </p:nvSpPr>
        <p:spPr>
          <a:xfrm>
            <a:off x="7203698" y="4415876"/>
            <a:ext cx="2676294"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dirty="0">
                <a:solidFill>
                  <a:srgbClr val="4472C4">
                    <a:lumMod val="50000"/>
                  </a:srgbClr>
                </a:solidFill>
              </a:rPr>
              <a:t>(by them) </a:t>
            </a:r>
            <a:endParaRPr lang="x-none" sz="4000" dirty="0">
              <a:solidFill>
                <a:srgbClr val="4472C4">
                  <a:lumMod val="50000"/>
                </a:srgbClr>
              </a:solidFill>
            </a:endParaRPr>
          </a:p>
        </p:txBody>
      </p:sp>
      <p:cxnSp>
        <p:nvCxnSpPr>
          <p:cNvPr id="17" name="Elbow Connector 16">
            <a:extLst>
              <a:ext uri="{FF2B5EF4-FFF2-40B4-BE49-F238E27FC236}">
                <a16:creationId xmlns:a16="http://schemas.microsoft.com/office/drawing/2014/main" xmlns="" id="{EF079DDF-EB5D-D54A-8701-0739CF642B81}"/>
              </a:ext>
            </a:extLst>
          </p:cNvPr>
          <p:cNvCxnSpPr>
            <a:cxnSpLocks/>
            <a:stCxn id="4" idx="2"/>
            <a:endCxn id="13" idx="0"/>
          </p:cNvCxnSpPr>
          <p:nvPr/>
        </p:nvCxnSpPr>
        <p:spPr>
          <a:xfrm rot="16200000" flipH="1">
            <a:off x="3931309" y="-194660"/>
            <a:ext cx="2204224" cy="7016848"/>
          </a:xfrm>
          <a:prstGeom prst="bentConnector3">
            <a:avLst>
              <a:gd name="adj1" fmla="val 50000"/>
            </a:avLst>
          </a:prstGeom>
          <a:ln w="571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xmlns="" id="{BC16BE12-6E79-CC4E-B69E-3D5D384AAFE2}"/>
              </a:ext>
            </a:extLst>
          </p:cNvPr>
          <p:cNvCxnSpPr>
            <a:cxnSpLocks/>
            <a:stCxn id="11" idx="0"/>
            <a:endCxn id="6" idx="2"/>
          </p:cNvCxnSpPr>
          <p:nvPr/>
        </p:nvCxnSpPr>
        <p:spPr>
          <a:xfrm rot="5400000" flipH="1" flipV="1">
            <a:off x="3673998" y="-46479"/>
            <a:ext cx="2174488" cy="6720487"/>
          </a:xfrm>
          <a:prstGeom prst="bentConnector3">
            <a:avLst>
              <a:gd name="adj1" fmla="val 29487"/>
            </a:avLst>
          </a:prstGeom>
          <a:ln w="5715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B58123A4-0A46-E247-B5EE-A449C532130D}"/>
              </a:ext>
            </a:extLst>
          </p:cNvPr>
          <p:cNvCxnSpPr>
            <a:cxnSpLocks/>
            <a:stCxn id="5" idx="2"/>
            <a:endCxn id="12" idx="0"/>
          </p:cNvCxnSpPr>
          <p:nvPr/>
        </p:nvCxnSpPr>
        <p:spPr>
          <a:xfrm>
            <a:off x="4581975" y="2211652"/>
            <a:ext cx="38334" cy="21893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xmlns="" id="{BC209F20-04F2-BA42-A564-0AD9381E0695}"/>
              </a:ext>
            </a:extLst>
          </p:cNvPr>
          <p:cNvSpPr txBox="1">
            <a:spLocks/>
          </p:cNvSpPr>
          <p:nvPr/>
        </p:nvSpPr>
        <p:spPr>
          <a:xfrm>
            <a:off x="4289987" y="432598"/>
            <a:ext cx="4474873" cy="608175"/>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Calibri" panose="020F0502020204030204"/>
              </a:rPr>
              <a:t>P</a:t>
            </a:r>
            <a:r>
              <a:rPr lang="x-none" sz="4000" b="1" dirty="0" smtClean="0">
                <a:solidFill>
                  <a:schemeClr val="bg1"/>
                </a:solidFill>
                <a:latin typeface="Calibri" panose="020F0502020204030204"/>
              </a:rPr>
              <a:t>resent progressive</a:t>
            </a:r>
            <a:endParaRPr lang="x-none" sz="4000" b="1" dirty="0">
              <a:solidFill>
                <a:schemeClr val="bg1"/>
              </a:solidFill>
              <a:latin typeface="Calibri" panose="020F0502020204030204"/>
            </a:endParaRPr>
          </a:p>
        </p:txBody>
      </p:sp>
      <p:sp>
        <p:nvSpPr>
          <p:cNvPr id="15" name="Title 1">
            <a:extLst>
              <a:ext uri="{FF2B5EF4-FFF2-40B4-BE49-F238E27FC236}">
                <a16:creationId xmlns:a16="http://schemas.microsoft.com/office/drawing/2014/main" xmlns="" id="{BC209F20-04F2-BA42-A564-0AD9381E0695}"/>
              </a:ext>
            </a:extLst>
          </p:cNvPr>
          <p:cNvSpPr txBox="1">
            <a:spLocks/>
          </p:cNvSpPr>
          <p:nvPr/>
        </p:nvSpPr>
        <p:spPr>
          <a:xfrm>
            <a:off x="4289986" y="5538285"/>
            <a:ext cx="6170347" cy="669926"/>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5400" b="1" dirty="0" smtClean="0">
                <a:solidFill>
                  <a:srgbClr val="011893"/>
                </a:solidFill>
                <a:latin typeface="Calibri" panose="020F0502020204030204"/>
              </a:rPr>
              <a:t>am/is/are + being PII</a:t>
            </a:r>
            <a:endParaRPr lang="x-none" sz="5400" b="1" dirty="0">
              <a:solidFill>
                <a:srgbClr val="011893"/>
              </a:solidFill>
              <a:latin typeface="Calibri" panose="020F0502020204030204"/>
            </a:endParaRPr>
          </a:p>
        </p:txBody>
      </p:sp>
    </p:spTree>
    <p:extLst>
      <p:ext uri="{BB962C8B-B14F-4D97-AF65-F5344CB8AC3E}">
        <p14:creationId xmlns:p14="http://schemas.microsoft.com/office/powerpoint/2010/main" val="35178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par>
                                <p:cTn id="24" presetID="22" presetClass="entr" presetSubtype="1"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70484-16EA-744E-9829-BEF1DFA11BC0}"/>
              </a:ext>
            </a:extLst>
          </p:cNvPr>
          <p:cNvSpPr>
            <a:spLocks noGrp="1"/>
          </p:cNvSpPr>
          <p:nvPr>
            <p:ph type="title"/>
          </p:nvPr>
        </p:nvSpPr>
        <p:spPr>
          <a:xfrm>
            <a:off x="646410" y="200718"/>
            <a:ext cx="10515600" cy="1028202"/>
          </a:xfrm>
          <a:solidFill>
            <a:srgbClr val="011893"/>
          </a:solidFill>
        </p:spPr>
        <p:txBody>
          <a:bodyPr>
            <a:normAutofit/>
          </a:bodyPr>
          <a:lstStyle/>
          <a:p>
            <a:r>
              <a:rPr lang="x-none" sz="4000" b="1" dirty="0">
                <a:solidFill>
                  <a:schemeClr val="accent4">
                    <a:lumMod val="60000"/>
                    <a:lumOff val="40000"/>
                  </a:schemeClr>
                </a:solidFill>
              </a:rPr>
              <a:t>Active voice</a:t>
            </a:r>
          </a:p>
        </p:txBody>
      </p:sp>
      <p:sp>
        <p:nvSpPr>
          <p:cNvPr id="4" name="Rectangle 3">
            <a:extLst>
              <a:ext uri="{FF2B5EF4-FFF2-40B4-BE49-F238E27FC236}">
                <a16:creationId xmlns:a16="http://schemas.microsoft.com/office/drawing/2014/main" xmlns="" id="{1EC55F4A-9D53-1146-B6E2-50C18DEAEBAE}"/>
              </a:ext>
            </a:extLst>
          </p:cNvPr>
          <p:cNvSpPr/>
          <p:nvPr/>
        </p:nvSpPr>
        <p:spPr>
          <a:xfrm>
            <a:off x="656228" y="1416198"/>
            <a:ext cx="1737538"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x-none" sz="4000" dirty="0">
                <a:solidFill>
                  <a:srgbClr val="4472C4">
                    <a:lumMod val="50000"/>
                  </a:srgbClr>
                </a:solidFill>
              </a:rPr>
              <a:t>They</a:t>
            </a:r>
          </a:p>
        </p:txBody>
      </p:sp>
      <p:sp>
        <p:nvSpPr>
          <p:cNvPr id="5" name="Rectangle 4">
            <a:extLst>
              <a:ext uri="{FF2B5EF4-FFF2-40B4-BE49-F238E27FC236}">
                <a16:creationId xmlns:a16="http://schemas.microsoft.com/office/drawing/2014/main" xmlns="" id="{4EE80AE6-7A2E-0147-9CDE-7C8D51B60649}"/>
              </a:ext>
            </a:extLst>
          </p:cNvPr>
          <p:cNvSpPr/>
          <p:nvPr/>
        </p:nvSpPr>
        <p:spPr>
          <a:xfrm>
            <a:off x="2584731" y="1438500"/>
            <a:ext cx="3182453" cy="79545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dirty="0">
                <a:solidFill>
                  <a:prstClr val="white"/>
                </a:solidFill>
              </a:rPr>
              <a:t>a</a:t>
            </a:r>
            <a:r>
              <a:rPr lang="x-none" sz="4000" dirty="0">
                <a:solidFill>
                  <a:prstClr val="white"/>
                </a:solidFill>
              </a:rPr>
              <a:t>lways serve</a:t>
            </a:r>
          </a:p>
        </p:txBody>
      </p:sp>
      <p:sp>
        <p:nvSpPr>
          <p:cNvPr id="6" name="Rectangle 5">
            <a:extLst>
              <a:ext uri="{FF2B5EF4-FFF2-40B4-BE49-F238E27FC236}">
                <a16:creationId xmlns:a16="http://schemas.microsoft.com/office/drawing/2014/main" xmlns="" id="{62E7CE65-A544-0E48-A676-6411DCBCBA12}"/>
              </a:ext>
            </a:extLst>
          </p:cNvPr>
          <p:cNvSpPr/>
          <p:nvPr/>
        </p:nvSpPr>
        <p:spPr>
          <a:xfrm>
            <a:off x="6002755" y="1431066"/>
            <a:ext cx="983972"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dirty="0">
                <a:solidFill>
                  <a:srgbClr val="4472C4">
                    <a:lumMod val="50000"/>
                  </a:srgbClr>
                </a:solidFill>
              </a:rPr>
              <a:t>tea</a:t>
            </a:r>
            <a:endParaRPr lang="x-none" sz="4000" dirty="0">
              <a:solidFill>
                <a:srgbClr val="4472C4">
                  <a:lumMod val="50000"/>
                </a:srgbClr>
              </a:solidFill>
            </a:endParaRPr>
          </a:p>
        </p:txBody>
      </p:sp>
      <p:sp>
        <p:nvSpPr>
          <p:cNvPr id="7" name="Title 1">
            <a:extLst>
              <a:ext uri="{FF2B5EF4-FFF2-40B4-BE49-F238E27FC236}">
                <a16:creationId xmlns:a16="http://schemas.microsoft.com/office/drawing/2014/main" xmlns="" id="{298BD72D-074B-A24B-AB26-3A33602BA549}"/>
              </a:ext>
            </a:extLst>
          </p:cNvPr>
          <p:cNvSpPr txBox="1">
            <a:spLocks/>
          </p:cNvSpPr>
          <p:nvPr/>
        </p:nvSpPr>
        <p:spPr>
          <a:xfrm>
            <a:off x="748992" y="5426053"/>
            <a:ext cx="3657076" cy="1028202"/>
          </a:xfrm>
          <a:prstGeom prst="rect">
            <a:avLst/>
          </a:prstGeom>
          <a:solidFill>
            <a:srgbClr val="01189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x-none" sz="4000" b="1" dirty="0">
                <a:solidFill>
                  <a:srgbClr val="FFC000">
                    <a:lumMod val="60000"/>
                    <a:lumOff val="40000"/>
                  </a:srgbClr>
                </a:solidFill>
              </a:rPr>
              <a:t>Passive voice</a:t>
            </a:r>
          </a:p>
        </p:txBody>
      </p:sp>
      <p:sp>
        <p:nvSpPr>
          <p:cNvPr id="11" name="Rectangle 10">
            <a:extLst>
              <a:ext uri="{FF2B5EF4-FFF2-40B4-BE49-F238E27FC236}">
                <a16:creationId xmlns:a16="http://schemas.microsoft.com/office/drawing/2014/main" xmlns="" id="{BD18917A-72DB-7740-8456-256AD4FA43AA}"/>
              </a:ext>
            </a:extLst>
          </p:cNvPr>
          <p:cNvSpPr/>
          <p:nvPr/>
        </p:nvSpPr>
        <p:spPr>
          <a:xfrm>
            <a:off x="741722" y="4401008"/>
            <a:ext cx="1318554"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x-none" sz="4000" dirty="0">
                <a:solidFill>
                  <a:srgbClr val="4472C4">
                    <a:lumMod val="50000"/>
                  </a:srgbClr>
                </a:solidFill>
              </a:rPr>
              <a:t>Tea</a:t>
            </a:r>
          </a:p>
        </p:txBody>
      </p:sp>
      <p:sp>
        <p:nvSpPr>
          <p:cNvPr id="12" name="Rectangle 11">
            <a:extLst>
              <a:ext uri="{FF2B5EF4-FFF2-40B4-BE49-F238E27FC236}">
                <a16:creationId xmlns:a16="http://schemas.microsoft.com/office/drawing/2014/main" xmlns="" id="{13337914-C091-EE4C-A37D-3DF31338514C}"/>
              </a:ext>
            </a:extLst>
          </p:cNvPr>
          <p:cNvSpPr/>
          <p:nvPr/>
        </p:nvSpPr>
        <p:spPr>
          <a:xfrm>
            <a:off x="2282256" y="4401008"/>
            <a:ext cx="3809706" cy="79545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b="1" dirty="0">
                <a:solidFill>
                  <a:srgbClr val="FFFF00"/>
                </a:solidFill>
              </a:rPr>
              <a:t>is</a:t>
            </a:r>
            <a:r>
              <a:rPr lang="en-US" sz="4000" dirty="0">
                <a:solidFill>
                  <a:prstClr val="white"/>
                </a:solidFill>
              </a:rPr>
              <a:t> always serv</a:t>
            </a:r>
            <a:r>
              <a:rPr lang="en-US" sz="4000" b="1" u="sng" dirty="0">
                <a:solidFill>
                  <a:srgbClr val="FFFF00"/>
                </a:solidFill>
              </a:rPr>
              <a:t>ed</a:t>
            </a:r>
            <a:endParaRPr lang="x-none" sz="4000" b="1" u="sng" dirty="0">
              <a:solidFill>
                <a:srgbClr val="FFFF00"/>
              </a:solidFill>
            </a:endParaRPr>
          </a:p>
        </p:txBody>
      </p:sp>
      <p:sp>
        <p:nvSpPr>
          <p:cNvPr id="13" name="Rectangle 12">
            <a:extLst>
              <a:ext uri="{FF2B5EF4-FFF2-40B4-BE49-F238E27FC236}">
                <a16:creationId xmlns:a16="http://schemas.microsoft.com/office/drawing/2014/main" xmlns="" id="{850AFB32-5FA9-1045-B0BE-04955A91B015}"/>
              </a:ext>
            </a:extLst>
          </p:cNvPr>
          <p:cNvSpPr/>
          <p:nvPr/>
        </p:nvSpPr>
        <p:spPr>
          <a:xfrm>
            <a:off x="9032488" y="4415876"/>
            <a:ext cx="2676294"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dirty="0">
                <a:solidFill>
                  <a:srgbClr val="4472C4">
                    <a:lumMod val="50000"/>
                  </a:srgbClr>
                </a:solidFill>
              </a:rPr>
              <a:t>(by them) </a:t>
            </a:r>
            <a:endParaRPr lang="x-none" sz="4000" dirty="0">
              <a:solidFill>
                <a:srgbClr val="4472C4">
                  <a:lumMod val="50000"/>
                </a:srgbClr>
              </a:solidFill>
            </a:endParaRPr>
          </a:p>
        </p:txBody>
      </p:sp>
      <p:cxnSp>
        <p:nvCxnSpPr>
          <p:cNvPr id="17" name="Elbow Connector 16">
            <a:extLst>
              <a:ext uri="{FF2B5EF4-FFF2-40B4-BE49-F238E27FC236}">
                <a16:creationId xmlns:a16="http://schemas.microsoft.com/office/drawing/2014/main" xmlns="" id="{EF079DDF-EB5D-D54A-8701-0739CF642B81}"/>
              </a:ext>
            </a:extLst>
          </p:cNvPr>
          <p:cNvCxnSpPr>
            <a:cxnSpLocks/>
            <a:stCxn id="4" idx="2"/>
            <a:endCxn id="13" idx="0"/>
          </p:cNvCxnSpPr>
          <p:nvPr/>
        </p:nvCxnSpPr>
        <p:spPr>
          <a:xfrm rot="16200000" flipH="1">
            <a:off x="4845704" y="-1109055"/>
            <a:ext cx="2204224" cy="8845638"/>
          </a:xfrm>
          <a:prstGeom prst="bentConnector3">
            <a:avLst>
              <a:gd name="adj1" fmla="val 50000"/>
            </a:avLst>
          </a:prstGeom>
          <a:ln w="571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xmlns="" id="{BC16BE12-6E79-CC4E-B69E-3D5D384AAFE2}"/>
              </a:ext>
            </a:extLst>
          </p:cNvPr>
          <p:cNvCxnSpPr>
            <a:cxnSpLocks/>
            <a:stCxn id="11" idx="0"/>
            <a:endCxn id="6" idx="2"/>
          </p:cNvCxnSpPr>
          <p:nvPr/>
        </p:nvCxnSpPr>
        <p:spPr>
          <a:xfrm rot="5400000" flipH="1" flipV="1">
            <a:off x="2860626" y="766893"/>
            <a:ext cx="2174488" cy="5093742"/>
          </a:xfrm>
          <a:prstGeom prst="bentConnector3">
            <a:avLst>
              <a:gd name="adj1" fmla="val 50000"/>
            </a:avLst>
          </a:prstGeom>
          <a:ln w="5715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B58123A4-0A46-E247-B5EE-A449C532130D}"/>
              </a:ext>
            </a:extLst>
          </p:cNvPr>
          <p:cNvCxnSpPr>
            <a:cxnSpLocks/>
            <a:stCxn id="5" idx="2"/>
            <a:endCxn id="12" idx="0"/>
          </p:cNvCxnSpPr>
          <p:nvPr/>
        </p:nvCxnSpPr>
        <p:spPr>
          <a:xfrm>
            <a:off x="4175958" y="2233954"/>
            <a:ext cx="11151" cy="21670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xmlns="" id="{BC209F20-04F2-BA42-A564-0AD9381E0695}"/>
              </a:ext>
            </a:extLst>
          </p:cNvPr>
          <p:cNvSpPr txBox="1">
            <a:spLocks/>
          </p:cNvSpPr>
          <p:nvPr/>
        </p:nvSpPr>
        <p:spPr>
          <a:xfrm>
            <a:off x="4251388" y="545968"/>
            <a:ext cx="3502733" cy="593308"/>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000" b="1" dirty="0">
                <a:solidFill>
                  <a:schemeClr val="bg1"/>
                </a:solidFill>
                <a:latin typeface="Calibri" panose="020F0502020204030204"/>
              </a:rPr>
              <a:t>p</a:t>
            </a:r>
            <a:r>
              <a:rPr lang="x-none" sz="4000" b="1" dirty="0">
                <a:solidFill>
                  <a:schemeClr val="bg1"/>
                </a:solidFill>
                <a:latin typeface="Calibri" panose="020F0502020204030204"/>
              </a:rPr>
              <a:t>resent simple</a:t>
            </a:r>
          </a:p>
        </p:txBody>
      </p:sp>
      <p:sp>
        <p:nvSpPr>
          <p:cNvPr id="15" name="Rectangle 14">
            <a:extLst>
              <a:ext uri="{FF2B5EF4-FFF2-40B4-BE49-F238E27FC236}">
                <a16:creationId xmlns:a16="http://schemas.microsoft.com/office/drawing/2014/main" xmlns="" id="{995C5FA6-A491-6244-A03A-30318D6E46C7}"/>
              </a:ext>
            </a:extLst>
          </p:cNvPr>
          <p:cNvSpPr/>
          <p:nvPr/>
        </p:nvSpPr>
        <p:spPr>
          <a:xfrm>
            <a:off x="6252670" y="4415876"/>
            <a:ext cx="2557838" cy="79545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dirty="0">
                <a:solidFill>
                  <a:prstClr val="white"/>
                </a:solidFill>
              </a:rPr>
              <a:t>with cakes </a:t>
            </a:r>
            <a:endParaRPr lang="x-none" sz="4000" b="1" u="sng" dirty="0">
              <a:solidFill>
                <a:prstClr val="white"/>
              </a:solidFill>
            </a:endParaRPr>
          </a:p>
        </p:txBody>
      </p:sp>
      <p:sp>
        <p:nvSpPr>
          <p:cNvPr id="18" name="Title 1">
            <a:extLst>
              <a:ext uri="{FF2B5EF4-FFF2-40B4-BE49-F238E27FC236}">
                <a16:creationId xmlns:a16="http://schemas.microsoft.com/office/drawing/2014/main" xmlns="" id="{A251C8DF-74FF-2C48-9913-02F2D0A2FB4D}"/>
              </a:ext>
            </a:extLst>
          </p:cNvPr>
          <p:cNvSpPr txBox="1">
            <a:spLocks/>
          </p:cNvSpPr>
          <p:nvPr/>
        </p:nvSpPr>
        <p:spPr>
          <a:xfrm>
            <a:off x="6718672" y="5398607"/>
            <a:ext cx="1874217" cy="1028202"/>
          </a:xfrm>
          <a:prstGeom prst="rect">
            <a:avLst/>
          </a:prstGeom>
          <a:solidFill>
            <a:srgbClr val="01189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x-none" sz="4000" b="1" dirty="0">
                <a:solidFill>
                  <a:srgbClr val="FFC000">
                    <a:lumMod val="60000"/>
                    <a:lumOff val="40000"/>
                  </a:srgbClr>
                </a:solidFill>
              </a:rPr>
              <a:t>adverb</a:t>
            </a:r>
          </a:p>
        </p:txBody>
      </p:sp>
      <p:sp>
        <p:nvSpPr>
          <p:cNvPr id="20" name="Rectangle 19">
            <a:extLst>
              <a:ext uri="{FF2B5EF4-FFF2-40B4-BE49-F238E27FC236}">
                <a16:creationId xmlns:a16="http://schemas.microsoft.com/office/drawing/2014/main" xmlns="" id="{62E7CE65-A544-0E48-A676-6411DCBCBA12}"/>
              </a:ext>
            </a:extLst>
          </p:cNvPr>
          <p:cNvSpPr/>
          <p:nvPr/>
        </p:nvSpPr>
        <p:spPr>
          <a:xfrm>
            <a:off x="7204427" y="1431066"/>
            <a:ext cx="2776924" cy="795454"/>
          </a:xfrm>
          <a:prstGeom prst="rect">
            <a:avLst/>
          </a:prstGeom>
          <a:solidFill>
            <a:srgbClr val="20386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dirty="0">
                <a:solidFill>
                  <a:prstClr val="white"/>
                </a:solidFill>
              </a:rPr>
              <a:t>with </a:t>
            </a:r>
            <a:r>
              <a:rPr lang="vi-VN" sz="4000" dirty="0">
                <a:solidFill>
                  <a:prstClr val="white"/>
                </a:solidFill>
              </a:rPr>
              <a:t>cakes.</a:t>
            </a:r>
            <a:endParaRPr lang="x-none" sz="4000" dirty="0">
              <a:solidFill>
                <a:prstClr val="white"/>
              </a:solidFill>
            </a:endParaRPr>
          </a:p>
        </p:txBody>
      </p:sp>
    </p:spTree>
    <p:extLst>
      <p:ext uri="{BB962C8B-B14F-4D97-AF65-F5344CB8AC3E}">
        <p14:creationId xmlns:p14="http://schemas.microsoft.com/office/powerpoint/2010/main" val="2851042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par>
                                <p:cTn id="24" presetID="22" presetClass="entr" presetSubtype="1"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70484-16EA-744E-9829-BEF1DFA11BC0}"/>
              </a:ext>
            </a:extLst>
          </p:cNvPr>
          <p:cNvSpPr>
            <a:spLocks noGrp="1"/>
          </p:cNvSpPr>
          <p:nvPr>
            <p:ph type="title"/>
          </p:nvPr>
        </p:nvSpPr>
        <p:spPr>
          <a:xfrm>
            <a:off x="646410" y="200718"/>
            <a:ext cx="10515600" cy="1028202"/>
          </a:xfrm>
          <a:solidFill>
            <a:srgbClr val="011893"/>
          </a:solidFill>
        </p:spPr>
        <p:txBody>
          <a:bodyPr>
            <a:normAutofit/>
          </a:bodyPr>
          <a:lstStyle/>
          <a:p>
            <a:r>
              <a:rPr lang="x-none" sz="4000" b="1" dirty="0">
                <a:solidFill>
                  <a:schemeClr val="accent4">
                    <a:lumMod val="60000"/>
                    <a:lumOff val="40000"/>
                  </a:schemeClr>
                </a:solidFill>
              </a:rPr>
              <a:t>Active voice</a:t>
            </a:r>
          </a:p>
        </p:txBody>
      </p:sp>
      <p:sp>
        <p:nvSpPr>
          <p:cNvPr id="4" name="Rectangle 3">
            <a:extLst>
              <a:ext uri="{FF2B5EF4-FFF2-40B4-BE49-F238E27FC236}">
                <a16:creationId xmlns:a16="http://schemas.microsoft.com/office/drawing/2014/main" xmlns="" id="{1EC55F4A-9D53-1146-B6E2-50C18DEAEBAE}"/>
              </a:ext>
            </a:extLst>
          </p:cNvPr>
          <p:cNvSpPr/>
          <p:nvPr/>
        </p:nvSpPr>
        <p:spPr>
          <a:xfrm>
            <a:off x="656228" y="1399264"/>
            <a:ext cx="1318554"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x-none" sz="4000" dirty="0">
                <a:solidFill>
                  <a:srgbClr val="4472C4">
                    <a:lumMod val="50000"/>
                  </a:srgbClr>
                </a:solidFill>
              </a:rPr>
              <a:t>I</a:t>
            </a:r>
          </a:p>
        </p:txBody>
      </p:sp>
      <p:sp>
        <p:nvSpPr>
          <p:cNvPr id="5" name="Rectangle 4">
            <a:extLst>
              <a:ext uri="{FF2B5EF4-FFF2-40B4-BE49-F238E27FC236}">
                <a16:creationId xmlns:a16="http://schemas.microsoft.com/office/drawing/2014/main" xmlns="" id="{4EE80AE6-7A2E-0147-9CDE-7C8D51B60649}"/>
              </a:ext>
            </a:extLst>
          </p:cNvPr>
          <p:cNvSpPr/>
          <p:nvPr/>
        </p:nvSpPr>
        <p:spPr>
          <a:xfrm>
            <a:off x="2227894" y="1416198"/>
            <a:ext cx="2178174" cy="79545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dirty="0">
                <a:solidFill>
                  <a:prstClr val="white"/>
                </a:solidFill>
              </a:rPr>
              <a:t>repaired</a:t>
            </a:r>
            <a:endParaRPr lang="x-none" sz="4000" dirty="0">
              <a:solidFill>
                <a:prstClr val="white"/>
              </a:solidFill>
            </a:endParaRPr>
          </a:p>
        </p:txBody>
      </p:sp>
      <p:sp>
        <p:nvSpPr>
          <p:cNvPr id="6" name="Rectangle 5">
            <a:extLst>
              <a:ext uri="{FF2B5EF4-FFF2-40B4-BE49-F238E27FC236}">
                <a16:creationId xmlns:a16="http://schemas.microsoft.com/office/drawing/2014/main" xmlns="" id="{62E7CE65-A544-0E48-A676-6411DCBCBA12}"/>
              </a:ext>
            </a:extLst>
          </p:cNvPr>
          <p:cNvSpPr/>
          <p:nvPr/>
        </p:nvSpPr>
        <p:spPr>
          <a:xfrm>
            <a:off x="4733920" y="1416190"/>
            <a:ext cx="2028693"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dirty="0">
                <a:solidFill>
                  <a:srgbClr val="4472C4">
                    <a:lumMod val="50000"/>
                  </a:srgbClr>
                </a:solidFill>
              </a:rPr>
              <a:t>the roof</a:t>
            </a:r>
            <a:endParaRPr lang="x-none" sz="4000" dirty="0">
              <a:solidFill>
                <a:srgbClr val="4472C4">
                  <a:lumMod val="50000"/>
                </a:srgbClr>
              </a:solidFill>
            </a:endParaRPr>
          </a:p>
        </p:txBody>
      </p:sp>
      <p:sp>
        <p:nvSpPr>
          <p:cNvPr id="7" name="Title 1">
            <a:extLst>
              <a:ext uri="{FF2B5EF4-FFF2-40B4-BE49-F238E27FC236}">
                <a16:creationId xmlns:a16="http://schemas.microsoft.com/office/drawing/2014/main" xmlns="" id="{298BD72D-074B-A24B-AB26-3A33602BA549}"/>
              </a:ext>
            </a:extLst>
          </p:cNvPr>
          <p:cNvSpPr txBox="1">
            <a:spLocks/>
          </p:cNvSpPr>
          <p:nvPr/>
        </p:nvSpPr>
        <p:spPr>
          <a:xfrm>
            <a:off x="748992" y="5537563"/>
            <a:ext cx="3657076" cy="1028202"/>
          </a:xfrm>
          <a:prstGeom prst="rect">
            <a:avLst/>
          </a:prstGeom>
          <a:solidFill>
            <a:srgbClr val="01189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x-none" sz="4000" b="1" dirty="0">
                <a:solidFill>
                  <a:srgbClr val="FFC000">
                    <a:lumMod val="60000"/>
                    <a:lumOff val="40000"/>
                  </a:srgbClr>
                </a:solidFill>
              </a:rPr>
              <a:t>Passive voice</a:t>
            </a:r>
          </a:p>
        </p:txBody>
      </p:sp>
      <p:sp>
        <p:nvSpPr>
          <p:cNvPr id="11" name="Rectangle 10">
            <a:extLst>
              <a:ext uri="{FF2B5EF4-FFF2-40B4-BE49-F238E27FC236}">
                <a16:creationId xmlns:a16="http://schemas.microsoft.com/office/drawing/2014/main" xmlns="" id="{BD18917A-72DB-7740-8456-256AD4FA43AA}"/>
              </a:ext>
            </a:extLst>
          </p:cNvPr>
          <p:cNvSpPr/>
          <p:nvPr/>
        </p:nvSpPr>
        <p:spPr>
          <a:xfrm>
            <a:off x="741721" y="4401008"/>
            <a:ext cx="2178175"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x-none" sz="4000" dirty="0">
                <a:solidFill>
                  <a:srgbClr val="4472C4">
                    <a:lumMod val="50000"/>
                  </a:srgbClr>
                </a:solidFill>
              </a:rPr>
              <a:t>The roof</a:t>
            </a:r>
          </a:p>
        </p:txBody>
      </p:sp>
      <p:sp>
        <p:nvSpPr>
          <p:cNvPr id="12" name="Rectangle 11">
            <a:extLst>
              <a:ext uri="{FF2B5EF4-FFF2-40B4-BE49-F238E27FC236}">
                <a16:creationId xmlns:a16="http://schemas.microsoft.com/office/drawing/2014/main" xmlns="" id="{13337914-C091-EE4C-A37D-3DF31338514C}"/>
              </a:ext>
            </a:extLst>
          </p:cNvPr>
          <p:cNvSpPr/>
          <p:nvPr/>
        </p:nvSpPr>
        <p:spPr>
          <a:xfrm>
            <a:off x="3176345" y="4401008"/>
            <a:ext cx="3087228" cy="79545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b="1" dirty="0">
                <a:solidFill>
                  <a:srgbClr val="FFFF00"/>
                </a:solidFill>
              </a:rPr>
              <a:t>was</a:t>
            </a:r>
            <a:r>
              <a:rPr lang="en-US" sz="4000" dirty="0">
                <a:solidFill>
                  <a:prstClr val="white"/>
                </a:solidFill>
              </a:rPr>
              <a:t> repair</a:t>
            </a:r>
            <a:r>
              <a:rPr lang="en-US" sz="4000" b="1" u="sng" dirty="0">
                <a:solidFill>
                  <a:srgbClr val="FFFF00"/>
                </a:solidFill>
              </a:rPr>
              <a:t>ed</a:t>
            </a:r>
            <a:r>
              <a:rPr lang="vi-VN" sz="4000" dirty="0">
                <a:solidFill>
                  <a:prstClr val="white"/>
                </a:solidFill>
              </a:rPr>
              <a:t> </a:t>
            </a:r>
            <a:endParaRPr lang="x-none" sz="4000" b="1" u="sng" dirty="0">
              <a:solidFill>
                <a:prstClr val="white"/>
              </a:solidFill>
            </a:endParaRPr>
          </a:p>
        </p:txBody>
      </p:sp>
      <p:sp>
        <p:nvSpPr>
          <p:cNvPr id="13" name="Rectangle 12">
            <a:extLst>
              <a:ext uri="{FF2B5EF4-FFF2-40B4-BE49-F238E27FC236}">
                <a16:creationId xmlns:a16="http://schemas.microsoft.com/office/drawing/2014/main" xmlns="" id="{850AFB32-5FA9-1045-B0BE-04955A91B015}"/>
              </a:ext>
            </a:extLst>
          </p:cNvPr>
          <p:cNvSpPr/>
          <p:nvPr/>
        </p:nvSpPr>
        <p:spPr>
          <a:xfrm>
            <a:off x="6601536" y="4415876"/>
            <a:ext cx="2041027"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dirty="0">
                <a:solidFill>
                  <a:srgbClr val="4472C4">
                    <a:lumMod val="50000"/>
                  </a:srgbClr>
                </a:solidFill>
              </a:rPr>
              <a:t>(by me) </a:t>
            </a:r>
            <a:endParaRPr lang="x-none" sz="4000" dirty="0">
              <a:solidFill>
                <a:srgbClr val="4472C4">
                  <a:lumMod val="50000"/>
                </a:srgbClr>
              </a:solidFill>
            </a:endParaRPr>
          </a:p>
        </p:txBody>
      </p:sp>
      <p:cxnSp>
        <p:nvCxnSpPr>
          <p:cNvPr id="17" name="Elbow Connector 16">
            <a:extLst>
              <a:ext uri="{FF2B5EF4-FFF2-40B4-BE49-F238E27FC236}">
                <a16:creationId xmlns:a16="http://schemas.microsoft.com/office/drawing/2014/main" xmlns="" id="{EF079DDF-EB5D-D54A-8701-0739CF642B81}"/>
              </a:ext>
            </a:extLst>
          </p:cNvPr>
          <p:cNvCxnSpPr>
            <a:cxnSpLocks/>
            <a:stCxn id="4" idx="2"/>
            <a:endCxn id="13" idx="0"/>
          </p:cNvCxnSpPr>
          <p:nvPr/>
        </p:nvCxnSpPr>
        <p:spPr>
          <a:xfrm rot="16200000" flipH="1">
            <a:off x="3358198" y="152024"/>
            <a:ext cx="2221158" cy="6306545"/>
          </a:xfrm>
          <a:prstGeom prst="bentConnector3">
            <a:avLst>
              <a:gd name="adj1" fmla="val 50000"/>
            </a:avLst>
          </a:prstGeom>
          <a:ln w="571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xmlns="" id="{BC16BE12-6E79-CC4E-B69E-3D5D384AAFE2}"/>
              </a:ext>
            </a:extLst>
          </p:cNvPr>
          <p:cNvCxnSpPr>
            <a:cxnSpLocks/>
            <a:stCxn id="11" idx="0"/>
            <a:endCxn id="6" idx="2"/>
          </p:cNvCxnSpPr>
          <p:nvPr/>
        </p:nvCxnSpPr>
        <p:spPr>
          <a:xfrm rot="5400000" flipH="1" flipV="1">
            <a:off x="2694856" y="1347597"/>
            <a:ext cx="2189364" cy="3917458"/>
          </a:xfrm>
          <a:prstGeom prst="bentConnector3">
            <a:avLst>
              <a:gd name="adj1" fmla="val 50000"/>
            </a:avLst>
          </a:prstGeom>
          <a:ln w="5715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B58123A4-0A46-E247-B5EE-A449C532130D}"/>
              </a:ext>
            </a:extLst>
          </p:cNvPr>
          <p:cNvCxnSpPr>
            <a:cxnSpLocks/>
            <a:stCxn id="5" idx="2"/>
            <a:endCxn id="12" idx="0"/>
          </p:cNvCxnSpPr>
          <p:nvPr/>
        </p:nvCxnSpPr>
        <p:spPr>
          <a:xfrm>
            <a:off x="3316981" y="2211652"/>
            <a:ext cx="1402978" cy="21893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xmlns="" id="{BC209F20-04F2-BA42-A564-0AD9381E0695}"/>
              </a:ext>
            </a:extLst>
          </p:cNvPr>
          <p:cNvSpPr txBox="1">
            <a:spLocks/>
          </p:cNvSpPr>
          <p:nvPr/>
        </p:nvSpPr>
        <p:spPr>
          <a:xfrm>
            <a:off x="4289987" y="447040"/>
            <a:ext cx="2649293" cy="66992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000" b="1" dirty="0">
                <a:solidFill>
                  <a:schemeClr val="bg1"/>
                </a:solidFill>
                <a:latin typeface="Calibri" panose="020F0502020204030204"/>
              </a:rPr>
              <a:t>P</a:t>
            </a:r>
            <a:r>
              <a:rPr lang="x-none" sz="4000" b="1" dirty="0">
                <a:solidFill>
                  <a:schemeClr val="bg1"/>
                </a:solidFill>
                <a:latin typeface="Calibri" panose="020F0502020204030204"/>
              </a:rPr>
              <a:t>ast simple</a:t>
            </a:r>
          </a:p>
        </p:txBody>
      </p:sp>
      <p:sp>
        <p:nvSpPr>
          <p:cNvPr id="15" name="Rectangle 14">
            <a:extLst>
              <a:ext uri="{FF2B5EF4-FFF2-40B4-BE49-F238E27FC236}">
                <a16:creationId xmlns:a16="http://schemas.microsoft.com/office/drawing/2014/main" xmlns="" id="{D12C8381-C16D-9446-96F0-808F027DC15B}"/>
              </a:ext>
            </a:extLst>
          </p:cNvPr>
          <p:cNvSpPr/>
          <p:nvPr/>
        </p:nvSpPr>
        <p:spPr>
          <a:xfrm>
            <a:off x="7064797" y="1416190"/>
            <a:ext cx="2041027" cy="79545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dirty="0">
                <a:solidFill>
                  <a:prstClr val="white"/>
                </a:solidFill>
              </a:rPr>
              <a:t>last year.</a:t>
            </a:r>
            <a:endParaRPr lang="x-none" sz="4000" dirty="0">
              <a:solidFill>
                <a:prstClr val="white"/>
              </a:solidFill>
            </a:endParaRPr>
          </a:p>
        </p:txBody>
      </p:sp>
      <p:sp>
        <p:nvSpPr>
          <p:cNvPr id="23" name="Rectangle 22">
            <a:extLst>
              <a:ext uri="{FF2B5EF4-FFF2-40B4-BE49-F238E27FC236}">
                <a16:creationId xmlns:a16="http://schemas.microsoft.com/office/drawing/2014/main" xmlns="" id="{E8973014-5734-0A46-AD72-028CD3D56110}"/>
              </a:ext>
            </a:extLst>
          </p:cNvPr>
          <p:cNvSpPr/>
          <p:nvPr/>
        </p:nvSpPr>
        <p:spPr>
          <a:xfrm>
            <a:off x="8965917" y="4401008"/>
            <a:ext cx="2041027" cy="79545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dirty="0">
                <a:solidFill>
                  <a:prstClr val="white"/>
                </a:solidFill>
              </a:rPr>
              <a:t>last year.</a:t>
            </a:r>
            <a:endParaRPr lang="x-none" sz="4000" dirty="0">
              <a:solidFill>
                <a:prstClr val="white"/>
              </a:solidFill>
            </a:endParaRPr>
          </a:p>
        </p:txBody>
      </p:sp>
      <p:sp>
        <p:nvSpPr>
          <p:cNvPr id="16" name="Title 1">
            <a:extLst>
              <a:ext uri="{FF2B5EF4-FFF2-40B4-BE49-F238E27FC236}">
                <a16:creationId xmlns:a16="http://schemas.microsoft.com/office/drawing/2014/main" xmlns="" id="{BC209F20-04F2-BA42-A564-0AD9381E0695}"/>
              </a:ext>
            </a:extLst>
          </p:cNvPr>
          <p:cNvSpPr txBox="1">
            <a:spLocks/>
          </p:cNvSpPr>
          <p:nvPr/>
        </p:nvSpPr>
        <p:spPr>
          <a:xfrm>
            <a:off x="4289987" y="5663091"/>
            <a:ext cx="4675930" cy="669926"/>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5400" b="1" dirty="0" smtClean="0">
                <a:solidFill>
                  <a:srgbClr val="011893"/>
                </a:solidFill>
                <a:latin typeface="Calibri" panose="020F0502020204030204"/>
              </a:rPr>
              <a:t>was/ were + PII</a:t>
            </a:r>
            <a:endParaRPr lang="x-none" sz="5400" b="1" dirty="0">
              <a:solidFill>
                <a:srgbClr val="011893"/>
              </a:solidFill>
              <a:latin typeface="Calibri" panose="020F0502020204030204"/>
            </a:endParaRPr>
          </a:p>
        </p:txBody>
      </p:sp>
    </p:spTree>
    <p:extLst>
      <p:ext uri="{BB962C8B-B14F-4D97-AF65-F5344CB8AC3E}">
        <p14:creationId xmlns:p14="http://schemas.microsoft.com/office/powerpoint/2010/main" val="246006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par>
                                <p:cTn id="24" presetID="22" presetClass="entr" presetSubtype="1"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70484-16EA-744E-9829-BEF1DFA11BC0}"/>
              </a:ext>
            </a:extLst>
          </p:cNvPr>
          <p:cNvSpPr>
            <a:spLocks noGrp="1"/>
          </p:cNvSpPr>
          <p:nvPr>
            <p:ph type="title"/>
          </p:nvPr>
        </p:nvSpPr>
        <p:spPr>
          <a:xfrm>
            <a:off x="2057768" y="200718"/>
            <a:ext cx="10515600" cy="1028202"/>
          </a:xfrm>
          <a:solidFill>
            <a:srgbClr val="011893"/>
          </a:solidFill>
        </p:spPr>
        <p:txBody>
          <a:bodyPr>
            <a:normAutofit/>
          </a:bodyPr>
          <a:lstStyle/>
          <a:p>
            <a:r>
              <a:rPr lang="x-none" sz="3200" b="1" dirty="0">
                <a:solidFill>
                  <a:schemeClr val="accent4">
                    <a:lumMod val="60000"/>
                    <a:lumOff val="40000"/>
                  </a:schemeClr>
                </a:solidFill>
              </a:rPr>
              <a:t>Active voice</a:t>
            </a:r>
          </a:p>
        </p:txBody>
      </p:sp>
      <p:sp>
        <p:nvSpPr>
          <p:cNvPr id="4" name="Rectangle 3">
            <a:extLst>
              <a:ext uri="{FF2B5EF4-FFF2-40B4-BE49-F238E27FC236}">
                <a16:creationId xmlns:a16="http://schemas.microsoft.com/office/drawing/2014/main" xmlns="" id="{1EC55F4A-9D53-1146-B6E2-50C18DEAEBAE}"/>
              </a:ext>
            </a:extLst>
          </p:cNvPr>
          <p:cNvSpPr/>
          <p:nvPr/>
        </p:nvSpPr>
        <p:spPr>
          <a:xfrm>
            <a:off x="1643842" y="1393896"/>
            <a:ext cx="1269943"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dirty="0">
                <a:solidFill>
                  <a:srgbClr val="4472C4">
                    <a:lumMod val="50000"/>
                  </a:srgbClr>
                </a:solidFill>
              </a:rPr>
              <a:t>Mary</a:t>
            </a:r>
            <a:endParaRPr lang="x-none" sz="3200" dirty="0">
              <a:solidFill>
                <a:srgbClr val="4472C4">
                  <a:lumMod val="50000"/>
                </a:srgbClr>
              </a:solidFill>
            </a:endParaRPr>
          </a:p>
        </p:txBody>
      </p:sp>
      <p:sp>
        <p:nvSpPr>
          <p:cNvPr id="5" name="Rectangle 4">
            <a:extLst>
              <a:ext uri="{FF2B5EF4-FFF2-40B4-BE49-F238E27FC236}">
                <a16:creationId xmlns:a16="http://schemas.microsoft.com/office/drawing/2014/main" xmlns="" id="{4EE80AE6-7A2E-0147-9CDE-7C8D51B60649}"/>
              </a:ext>
            </a:extLst>
          </p:cNvPr>
          <p:cNvSpPr/>
          <p:nvPr/>
        </p:nvSpPr>
        <p:spPr>
          <a:xfrm>
            <a:off x="2993298" y="1395744"/>
            <a:ext cx="2007816" cy="79545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dirty="0">
                <a:solidFill>
                  <a:prstClr val="white"/>
                </a:solidFill>
              </a:rPr>
              <a:t>will pay</a:t>
            </a:r>
            <a:endParaRPr lang="x-none" sz="3200" dirty="0">
              <a:solidFill>
                <a:prstClr val="white"/>
              </a:solidFill>
            </a:endParaRPr>
          </a:p>
        </p:txBody>
      </p:sp>
      <p:sp>
        <p:nvSpPr>
          <p:cNvPr id="6" name="Rectangle 5">
            <a:extLst>
              <a:ext uri="{FF2B5EF4-FFF2-40B4-BE49-F238E27FC236}">
                <a16:creationId xmlns:a16="http://schemas.microsoft.com/office/drawing/2014/main" xmlns="" id="{62E7CE65-A544-0E48-A676-6411DCBCBA12}"/>
              </a:ext>
            </a:extLst>
          </p:cNvPr>
          <p:cNvSpPr/>
          <p:nvPr/>
        </p:nvSpPr>
        <p:spPr>
          <a:xfrm>
            <a:off x="5148472" y="1394322"/>
            <a:ext cx="2007816"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3200" dirty="0">
                <a:solidFill>
                  <a:srgbClr val="4472C4">
                    <a:lumMod val="50000"/>
                  </a:srgbClr>
                </a:solidFill>
              </a:rPr>
              <a:t>the bill</a:t>
            </a:r>
            <a:endParaRPr lang="x-none" sz="3200" dirty="0">
              <a:solidFill>
                <a:srgbClr val="4472C4">
                  <a:lumMod val="50000"/>
                </a:srgbClr>
              </a:solidFill>
            </a:endParaRPr>
          </a:p>
        </p:txBody>
      </p:sp>
      <p:sp>
        <p:nvSpPr>
          <p:cNvPr id="7" name="Title 1">
            <a:extLst>
              <a:ext uri="{FF2B5EF4-FFF2-40B4-BE49-F238E27FC236}">
                <a16:creationId xmlns:a16="http://schemas.microsoft.com/office/drawing/2014/main" xmlns="" id="{298BD72D-074B-A24B-AB26-3A33602BA549}"/>
              </a:ext>
            </a:extLst>
          </p:cNvPr>
          <p:cNvSpPr txBox="1">
            <a:spLocks/>
          </p:cNvSpPr>
          <p:nvPr/>
        </p:nvSpPr>
        <p:spPr>
          <a:xfrm>
            <a:off x="2160350" y="5537563"/>
            <a:ext cx="3657076" cy="1028202"/>
          </a:xfrm>
          <a:prstGeom prst="rect">
            <a:avLst/>
          </a:prstGeom>
          <a:solidFill>
            <a:srgbClr val="01189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x-none" sz="3200" b="1" dirty="0">
                <a:solidFill>
                  <a:srgbClr val="FFC000">
                    <a:lumMod val="60000"/>
                    <a:lumOff val="40000"/>
                  </a:srgbClr>
                </a:solidFill>
              </a:rPr>
              <a:t>Passive voice</a:t>
            </a:r>
          </a:p>
        </p:txBody>
      </p:sp>
      <p:sp>
        <p:nvSpPr>
          <p:cNvPr id="11" name="Rectangle 10">
            <a:extLst>
              <a:ext uri="{FF2B5EF4-FFF2-40B4-BE49-F238E27FC236}">
                <a16:creationId xmlns:a16="http://schemas.microsoft.com/office/drawing/2014/main" xmlns="" id="{BD18917A-72DB-7740-8456-256AD4FA43AA}"/>
              </a:ext>
            </a:extLst>
          </p:cNvPr>
          <p:cNvSpPr/>
          <p:nvPr/>
        </p:nvSpPr>
        <p:spPr>
          <a:xfrm>
            <a:off x="1689542" y="4421798"/>
            <a:ext cx="1570494"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x-none" sz="3200" dirty="0">
                <a:solidFill>
                  <a:srgbClr val="4472C4">
                    <a:lumMod val="50000"/>
                  </a:srgbClr>
                </a:solidFill>
              </a:rPr>
              <a:t>The bill</a:t>
            </a:r>
          </a:p>
        </p:txBody>
      </p:sp>
      <p:sp>
        <p:nvSpPr>
          <p:cNvPr id="12" name="Rectangle 11">
            <a:extLst>
              <a:ext uri="{FF2B5EF4-FFF2-40B4-BE49-F238E27FC236}">
                <a16:creationId xmlns:a16="http://schemas.microsoft.com/office/drawing/2014/main" xmlns="" id="{13337914-C091-EE4C-A37D-3DF31338514C}"/>
              </a:ext>
            </a:extLst>
          </p:cNvPr>
          <p:cNvSpPr/>
          <p:nvPr/>
        </p:nvSpPr>
        <p:spPr>
          <a:xfrm>
            <a:off x="3407292" y="4412583"/>
            <a:ext cx="2455022" cy="79545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a:solidFill>
                  <a:srgbClr val="FFC000">
                    <a:lumMod val="60000"/>
                    <a:lumOff val="40000"/>
                  </a:srgbClr>
                </a:solidFill>
              </a:rPr>
              <a:t>will be</a:t>
            </a:r>
            <a:r>
              <a:rPr lang="en-US" sz="3200" b="1" dirty="0">
                <a:solidFill>
                  <a:srgbClr val="FF0000"/>
                </a:solidFill>
              </a:rPr>
              <a:t> paid</a:t>
            </a:r>
            <a:r>
              <a:rPr lang="vi-VN" sz="3200" dirty="0">
                <a:solidFill>
                  <a:prstClr val="white"/>
                </a:solidFill>
              </a:rPr>
              <a:t> </a:t>
            </a:r>
            <a:endParaRPr lang="x-none" sz="3200" b="1" u="sng" dirty="0">
              <a:solidFill>
                <a:prstClr val="white"/>
              </a:solidFill>
            </a:endParaRPr>
          </a:p>
        </p:txBody>
      </p:sp>
      <p:cxnSp>
        <p:nvCxnSpPr>
          <p:cNvPr id="19" name="Elbow Connector 18">
            <a:extLst>
              <a:ext uri="{FF2B5EF4-FFF2-40B4-BE49-F238E27FC236}">
                <a16:creationId xmlns:a16="http://schemas.microsoft.com/office/drawing/2014/main" xmlns="" id="{BC16BE12-6E79-CC4E-B69E-3D5D384AAFE2}"/>
              </a:ext>
            </a:extLst>
          </p:cNvPr>
          <p:cNvCxnSpPr>
            <a:cxnSpLocks/>
            <a:stCxn id="11" idx="0"/>
            <a:endCxn id="6" idx="2"/>
          </p:cNvCxnSpPr>
          <p:nvPr/>
        </p:nvCxnSpPr>
        <p:spPr>
          <a:xfrm rot="5400000" flipH="1" flipV="1">
            <a:off x="3197573" y="1466992"/>
            <a:ext cx="2232022" cy="3677591"/>
          </a:xfrm>
          <a:prstGeom prst="bentConnector3">
            <a:avLst>
              <a:gd name="adj1" fmla="val 50000"/>
            </a:avLst>
          </a:prstGeom>
          <a:ln w="5715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B58123A4-0A46-E247-B5EE-A449C532130D}"/>
              </a:ext>
            </a:extLst>
          </p:cNvPr>
          <p:cNvCxnSpPr>
            <a:cxnSpLocks/>
            <a:stCxn id="5" idx="2"/>
            <a:endCxn id="12" idx="0"/>
          </p:cNvCxnSpPr>
          <p:nvPr/>
        </p:nvCxnSpPr>
        <p:spPr>
          <a:xfrm>
            <a:off x="3997206" y="2191198"/>
            <a:ext cx="637597" cy="22213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xmlns="" id="{BC209F20-04F2-BA42-A564-0AD9381E0695}"/>
              </a:ext>
            </a:extLst>
          </p:cNvPr>
          <p:cNvSpPr txBox="1">
            <a:spLocks/>
          </p:cNvSpPr>
          <p:nvPr/>
        </p:nvSpPr>
        <p:spPr>
          <a:xfrm>
            <a:off x="4588661" y="399791"/>
            <a:ext cx="3500262" cy="59659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x-none" sz="4000" b="1" dirty="0">
                <a:solidFill>
                  <a:schemeClr val="bg1"/>
                </a:solidFill>
                <a:latin typeface="Calibri" panose="020F0502020204030204"/>
              </a:rPr>
              <a:t>Future: will do </a:t>
            </a:r>
          </a:p>
        </p:txBody>
      </p:sp>
      <p:sp>
        <p:nvSpPr>
          <p:cNvPr id="15" name="Rectangle 14">
            <a:extLst>
              <a:ext uri="{FF2B5EF4-FFF2-40B4-BE49-F238E27FC236}">
                <a16:creationId xmlns:a16="http://schemas.microsoft.com/office/drawing/2014/main" xmlns="" id="{D12C8381-C16D-9446-96F0-808F027DC15B}"/>
              </a:ext>
            </a:extLst>
          </p:cNvPr>
          <p:cNvSpPr/>
          <p:nvPr/>
        </p:nvSpPr>
        <p:spPr>
          <a:xfrm>
            <a:off x="7303646" y="1393896"/>
            <a:ext cx="2212138" cy="79545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dirty="0">
                <a:solidFill>
                  <a:prstClr val="white"/>
                </a:solidFill>
              </a:rPr>
              <a:t>tomorrow.</a:t>
            </a:r>
            <a:endParaRPr lang="x-none" sz="3200" dirty="0">
              <a:solidFill>
                <a:prstClr val="white"/>
              </a:solidFill>
            </a:endParaRPr>
          </a:p>
        </p:txBody>
      </p:sp>
      <p:sp>
        <p:nvSpPr>
          <p:cNvPr id="23" name="Rectangle 22">
            <a:extLst>
              <a:ext uri="{FF2B5EF4-FFF2-40B4-BE49-F238E27FC236}">
                <a16:creationId xmlns:a16="http://schemas.microsoft.com/office/drawing/2014/main" xmlns="" id="{E8973014-5734-0A46-AD72-028CD3D56110}"/>
              </a:ext>
            </a:extLst>
          </p:cNvPr>
          <p:cNvSpPr/>
          <p:nvPr/>
        </p:nvSpPr>
        <p:spPr>
          <a:xfrm>
            <a:off x="8324352" y="4432072"/>
            <a:ext cx="2032223" cy="79545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solidFill>
                  <a:prstClr val="white"/>
                </a:solidFill>
              </a:rPr>
              <a:t>tomorrow. </a:t>
            </a:r>
            <a:endParaRPr lang="x-none" sz="3200" dirty="0">
              <a:solidFill>
                <a:prstClr val="white"/>
              </a:solidFill>
            </a:endParaRPr>
          </a:p>
        </p:txBody>
      </p:sp>
      <p:sp>
        <p:nvSpPr>
          <p:cNvPr id="20" name="Rectangle 19">
            <a:extLst>
              <a:ext uri="{FF2B5EF4-FFF2-40B4-BE49-F238E27FC236}">
                <a16:creationId xmlns:a16="http://schemas.microsoft.com/office/drawing/2014/main" xmlns="" id="{67DCDB9D-1E69-E849-8FCE-F344E6578F77}"/>
              </a:ext>
            </a:extLst>
          </p:cNvPr>
          <p:cNvSpPr/>
          <p:nvPr/>
        </p:nvSpPr>
        <p:spPr>
          <a:xfrm>
            <a:off x="6024595" y="4434559"/>
            <a:ext cx="2212138" cy="795454"/>
          </a:xfrm>
          <a:prstGeom prst="rect">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3200" dirty="0">
                <a:solidFill>
                  <a:srgbClr val="4472C4">
                    <a:lumMod val="50000"/>
                  </a:srgbClr>
                </a:solidFill>
              </a:rPr>
              <a:t>(by Mary)</a:t>
            </a:r>
            <a:endParaRPr lang="x-none" sz="3200" dirty="0">
              <a:solidFill>
                <a:srgbClr val="4472C4">
                  <a:lumMod val="50000"/>
                </a:srgbClr>
              </a:solidFill>
            </a:endParaRPr>
          </a:p>
        </p:txBody>
      </p:sp>
      <p:cxnSp>
        <p:nvCxnSpPr>
          <p:cNvPr id="21" name="Elbow Connector 20">
            <a:extLst>
              <a:ext uri="{FF2B5EF4-FFF2-40B4-BE49-F238E27FC236}">
                <a16:creationId xmlns:a16="http://schemas.microsoft.com/office/drawing/2014/main" xmlns="" id="{32EBE7F3-BDBC-CA4F-8FE7-017C8BFF45C1}"/>
              </a:ext>
            </a:extLst>
          </p:cNvPr>
          <p:cNvCxnSpPr>
            <a:cxnSpLocks/>
            <a:stCxn id="4" idx="2"/>
            <a:endCxn id="20" idx="0"/>
          </p:cNvCxnSpPr>
          <p:nvPr/>
        </p:nvCxnSpPr>
        <p:spPr>
          <a:xfrm rot="16200000" flipH="1">
            <a:off x="3582135" y="886029"/>
            <a:ext cx="2245209" cy="4851850"/>
          </a:xfrm>
          <a:prstGeom prst="bentConnector3">
            <a:avLst>
              <a:gd name="adj1" fmla="val 66822"/>
            </a:avLst>
          </a:prstGeom>
          <a:ln w="571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xmlns="" id="{BC209F20-04F2-BA42-A564-0AD9381E0695}"/>
              </a:ext>
            </a:extLst>
          </p:cNvPr>
          <p:cNvSpPr txBox="1">
            <a:spLocks/>
          </p:cNvSpPr>
          <p:nvPr/>
        </p:nvSpPr>
        <p:spPr>
          <a:xfrm>
            <a:off x="4588661" y="5716701"/>
            <a:ext cx="3500262" cy="669926"/>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5400" b="1" dirty="0">
                <a:solidFill>
                  <a:srgbClr val="011893"/>
                </a:solidFill>
                <a:latin typeface="Calibri" panose="020F0502020204030204"/>
              </a:rPr>
              <a:t>w</a:t>
            </a:r>
            <a:r>
              <a:rPr lang="en-US" sz="5400" b="1" dirty="0" smtClean="0">
                <a:solidFill>
                  <a:srgbClr val="011893"/>
                </a:solidFill>
                <a:latin typeface="Calibri" panose="020F0502020204030204"/>
              </a:rPr>
              <a:t>ill be + PII</a:t>
            </a:r>
            <a:endParaRPr lang="x-none" sz="5400" b="1" dirty="0">
              <a:solidFill>
                <a:srgbClr val="011893"/>
              </a:solidFill>
              <a:latin typeface="Calibri" panose="020F0502020204030204"/>
            </a:endParaRPr>
          </a:p>
        </p:txBody>
      </p:sp>
    </p:spTree>
    <p:extLst>
      <p:ext uri="{BB962C8B-B14F-4D97-AF65-F5344CB8AC3E}">
        <p14:creationId xmlns:p14="http://schemas.microsoft.com/office/powerpoint/2010/main" val="333901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par>
                                <p:cTn id="24" presetID="22" presetClass="entr" presetSubtype="1"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0"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0511A41-1469-4D11-B056-FB091E8B25D8}"/>
              </a:ext>
            </a:extLst>
          </p:cNvPr>
          <p:cNvSpPr>
            <a:spLocks noGrp="1"/>
          </p:cNvSpPr>
          <p:nvPr>
            <p:ph type="title"/>
          </p:nvPr>
        </p:nvSpPr>
        <p:spPr>
          <a:xfrm>
            <a:off x="100484" y="130025"/>
            <a:ext cx="11887200" cy="553263"/>
          </a:xfrm>
          <a:solidFill>
            <a:schemeClr val="accent4"/>
          </a:solidFill>
        </p:spPr>
        <p:txBody>
          <a:bodyPr>
            <a:normAutofit/>
          </a:bodyPr>
          <a:lstStyle/>
          <a:p>
            <a:r>
              <a:rPr lang="en-US" sz="3200" b="1" dirty="0" smtClean="0">
                <a:latin typeface="+mn-lt"/>
              </a:rPr>
              <a:t>Ex3. </a:t>
            </a:r>
            <a:r>
              <a:rPr lang="en-US" sz="3200" b="1" dirty="0">
                <a:latin typeface="+mn-lt"/>
              </a:rPr>
              <a:t>Rewrite the following sentences using the correct passive voice.</a:t>
            </a:r>
            <a:endParaRPr lang="en-US" sz="3200" b="1" dirty="0">
              <a:latin typeface="+mn-lt"/>
            </a:endParaRPr>
          </a:p>
        </p:txBody>
      </p:sp>
      <p:sp>
        <p:nvSpPr>
          <p:cNvPr id="5" name="Content Placeholder 2">
            <a:extLst>
              <a:ext uri="{FF2B5EF4-FFF2-40B4-BE49-F238E27FC236}">
                <a16:creationId xmlns:a16="http://schemas.microsoft.com/office/drawing/2014/main" xmlns="" id="{9D443D71-D81D-4FF5-B965-13D6042AE5B8}"/>
              </a:ext>
            </a:extLst>
          </p:cNvPr>
          <p:cNvSpPr>
            <a:spLocks noGrp="1"/>
          </p:cNvSpPr>
          <p:nvPr>
            <p:ph idx="4294967295"/>
          </p:nvPr>
        </p:nvSpPr>
        <p:spPr>
          <a:xfrm>
            <a:off x="100484" y="811806"/>
            <a:ext cx="12192000" cy="5518656"/>
          </a:xfrm>
        </p:spPr>
        <p:txBody>
          <a:bodyPr>
            <a:noAutofit/>
          </a:bodyPr>
          <a:lstStyle/>
          <a:p>
            <a:pPr marL="0" indent="0">
              <a:buNone/>
            </a:pPr>
            <a:r>
              <a:rPr lang="en-US" b="1" dirty="0">
                <a:solidFill>
                  <a:schemeClr val="bg1"/>
                </a:solidFill>
              </a:rPr>
              <a:t>1. Volunteers have given out food and blankets to homeless people.</a:t>
            </a:r>
          </a:p>
          <a:p>
            <a:pPr marL="0" indent="0">
              <a:buNone/>
            </a:pPr>
            <a:r>
              <a:rPr lang="en-US" b="1" dirty="0">
                <a:solidFill>
                  <a:schemeClr val="bg1"/>
                </a:solidFill>
              </a:rPr>
              <a:t>__________________________________________________________________</a:t>
            </a:r>
          </a:p>
          <a:p>
            <a:pPr marL="0" indent="0">
              <a:buNone/>
            </a:pPr>
            <a:r>
              <a:rPr lang="en-US" b="1" dirty="0">
                <a:solidFill>
                  <a:schemeClr val="bg1"/>
                </a:solidFill>
              </a:rPr>
              <a:t>2. So far, rescue workers have freed ten people trapped in collapsed buildings.</a:t>
            </a:r>
          </a:p>
          <a:p>
            <a:pPr marL="0" indent="0">
              <a:buNone/>
            </a:pPr>
            <a:r>
              <a:rPr lang="en-US" b="1" dirty="0">
                <a:solidFill>
                  <a:schemeClr val="bg1"/>
                </a:solidFill>
              </a:rPr>
              <a:t>__________________________________________________________________</a:t>
            </a:r>
          </a:p>
          <a:p>
            <a:pPr marL="0" indent="0">
              <a:buNone/>
            </a:pPr>
            <a:r>
              <a:rPr lang="en-US" b="1" dirty="0">
                <a:solidFill>
                  <a:schemeClr val="bg1"/>
                </a:solidFill>
              </a:rPr>
              <a:t>3. Did the storm destroy the whole village?</a:t>
            </a:r>
          </a:p>
          <a:p>
            <a:pPr marL="0" indent="0">
              <a:buNone/>
            </a:pPr>
            <a:r>
              <a:rPr lang="en-US" b="1" dirty="0">
                <a:solidFill>
                  <a:schemeClr val="bg1"/>
                </a:solidFill>
              </a:rPr>
              <a:t>__________________________________________________________________</a:t>
            </a:r>
          </a:p>
          <a:p>
            <a:pPr marL="0" indent="0">
              <a:buNone/>
            </a:pPr>
            <a:r>
              <a:rPr lang="en-US" b="1" dirty="0">
                <a:solidFill>
                  <a:schemeClr val="bg1"/>
                </a:solidFill>
              </a:rPr>
              <a:t>4. If the storm hits the area, it will cause a lot of damage.</a:t>
            </a:r>
          </a:p>
          <a:p>
            <a:pPr marL="0" indent="0">
              <a:buNone/>
            </a:pPr>
            <a:r>
              <a:rPr lang="en-US" b="1" dirty="0">
                <a:solidFill>
                  <a:schemeClr val="bg1"/>
                </a:solidFill>
              </a:rPr>
              <a:t>__________________________________________________________________</a:t>
            </a:r>
          </a:p>
          <a:p>
            <a:pPr marL="0" indent="0">
              <a:buNone/>
            </a:pPr>
            <a:r>
              <a:rPr lang="en-US" b="1" dirty="0">
                <a:solidFill>
                  <a:schemeClr val="bg1"/>
                </a:solidFill>
              </a:rPr>
              <a:t>5. They are going to </a:t>
            </a:r>
            <a:r>
              <a:rPr lang="en-US" b="1" dirty="0" err="1">
                <a:solidFill>
                  <a:schemeClr val="bg1"/>
                </a:solidFill>
              </a:rPr>
              <a:t>organise</a:t>
            </a:r>
            <a:r>
              <a:rPr lang="en-US" b="1" dirty="0">
                <a:solidFill>
                  <a:schemeClr val="bg1"/>
                </a:solidFill>
              </a:rPr>
              <a:t> a garden party to raise money for the victims of the flood.</a:t>
            </a:r>
          </a:p>
          <a:p>
            <a:pPr marL="0" indent="0">
              <a:buNone/>
            </a:pPr>
            <a:r>
              <a:rPr lang="en-US" b="1" dirty="0">
                <a:solidFill>
                  <a:schemeClr val="bg1"/>
                </a:solidFill>
              </a:rPr>
              <a:t>__________________________________________________________________</a:t>
            </a:r>
            <a:endParaRPr lang="en-US" b="1" dirty="0">
              <a:solidFill>
                <a:schemeClr val="bg1"/>
              </a:solidFill>
            </a:endParaRPr>
          </a:p>
        </p:txBody>
      </p:sp>
      <p:sp>
        <p:nvSpPr>
          <p:cNvPr id="6" name="TextBox 5">
            <a:extLst>
              <a:ext uri="{FF2B5EF4-FFF2-40B4-BE49-F238E27FC236}">
                <a16:creationId xmlns:a16="http://schemas.microsoft.com/office/drawing/2014/main" xmlns="" id="{11622062-B09B-4DCF-BEA6-E83A8BF25204}"/>
              </a:ext>
            </a:extLst>
          </p:cNvPr>
          <p:cNvSpPr txBox="1"/>
          <p:nvPr/>
        </p:nvSpPr>
        <p:spPr>
          <a:xfrm>
            <a:off x="100484" y="1202612"/>
            <a:ext cx="11776668" cy="584775"/>
          </a:xfrm>
          <a:prstGeom prst="rect">
            <a:avLst/>
          </a:prstGeom>
          <a:noFill/>
        </p:spPr>
        <p:txBody>
          <a:bodyPr wrap="square" rtlCol="0">
            <a:spAutoFit/>
          </a:bodyPr>
          <a:lstStyle/>
          <a:p>
            <a:r>
              <a:rPr lang="en-US" sz="3200" b="1" dirty="0" smtClean="0">
                <a:solidFill>
                  <a:srgbClr val="FFFF00"/>
                </a:solidFill>
              </a:rPr>
              <a:t>Food and blankets have been given out to homeless people.</a:t>
            </a:r>
            <a:endParaRPr lang="en-US" sz="3200" b="1" dirty="0">
              <a:solidFill>
                <a:srgbClr val="FFFF00"/>
              </a:solidFill>
            </a:endParaRPr>
          </a:p>
        </p:txBody>
      </p:sp>
      <p:sp>
        <p:nvSpPr>
          <p:cNvPr id="7" name="TextBox 6">
            <a:extLst>
              <a:ext uri="{FF2B5EF4-FFF2-40B4-BE49-F238E27FC236}">
                <a16:creationId xmlns:a16="http://schemas.microsoft.com/office/drawing/2014/main" xmlns="" id="{AACC8145-8C9F-4396-A12E-A1BBE9B12C55}"/>
              </a:ext>
            </a:extLst>
          </p:cNvPr>
          <p:cNvSpPr txBox="1"/>
          <p:nvPr/>
        </p:nvSpPr>
        <p:spPr>
          <a:xfrm>
            <a:off x="100484" y="2178193"/>
            <a:ext cx="11887200" cy="1077218"/>
          </a:xfrm>
          <a:prstGeom prst="rect">
            <a:avLst/>
          </a:prstGeom>
          <a:noFill/>
        </p:spPr>
        <p:txBody>
          <a:bodyPr wrap="square" rtlCol="0">
            <a:spAutoFit/>
          </a:bodyPr>
          <a:lstStyle/>
          <a:p>
            <a:pPr algn="r"/>
            <a:r>
              <a:rPr lang="en-US" sz="3200" b="1" dirty="0" smtClean="0">
                <a:solidFill>
                  <a:srgbClr val="FFFF00"/>
                </a:solidFill>
              </a:rPr>
              <a:t>Ten people trapped in collapsed buildings have been freed (by the rescue workers) so far.</a:t>
            </a:r>
            <a:endParaRPr lang="en-US" sz="3200" b="1" dirty="0">
              <a:solidFill>
                <a:srgbClr val="FFFF00"/>
              </a:solidFill>
            </a:endParaRPr>
          </a:p>
        </p:txBody>
      </p:sp>
      <p:sp>
        <p:nvSpPr>
          <p:cNvPr id="8" name="TextBox 7">
            <a:extLst>
              <a:ext uri="{FF2B5EF4-FFF2-40B4-BE49-F238E27FC236}">
                <a16:creationId xmlns:a16="http://schemas.microsoft.com/office/drawing/2014/main" xmlns="" id="{AACC8145-8C9F-4396-A12E-A1BBE9B12C55}"/>
              </a:ext>
            </a:extLst>
          </p:cNvPr>
          <p:cNvSpPr txBox="1"/>
          <p:nvPr/>
        </p:nvSpPr>
        <p:spPr>
          <a:xfrm>
            <a:off x="100484" y="3203125"/>
            <a:ext cx="11887200" cy="584775"/>
          </a:xfrm>
          <a:prstGeom prst="rect">
            <a:avLst/>
          </a:prstGeom>
          <a:noFill/>
        </p:spPr>
        <p:txBody>
          <a:bodyPr wrap="square" rtlCol="0">
            <a:spAutoFit/>
          </a:bodyPr>
          <a:lstStyle/>
          <a:p>
            <a:r>
              <a:rPr lang="en-US" sz="3200" b="1" dirty="0" smtClean="0">
                <a:solidFill>
                  <a:srgbClr val="FFFF00"/>
                </a:solidFill>
              </a:rPr>
              <a:t>Was the whole village destroyed (by the storm)?</a:t>
            </a:r>
          </a:p>
        </p:txBody>
      </p:sp>
      <p:sp>
        <p:nvSpPr>
          <p:cNvPr id="9" name="TextBox 8">
            <a:extLst>
              <a:ext uri="{FF2B5EF4-FFF2-40B4-BE49-F238E27FC236}">
                <a16:creationId xmlns:a16="http://schemas.microsoft.com/office/drawing/2014/main" xmlns="" id="{AACC8145-8C9F-4396-A12E-A1BBE9B12C55}"/>
              </a:ext>
            </a:extLst>
          </p:cNvPr>
          <p:cNvSpPr txBox="1"/>
          <p:nvPr/>
        </p:nvSpPr>
        <p:spPr>
          <a:xfrm>
            <a:off x="100484" y="4228057"/>
            <a:ext cx="11887200" cy="584775"/>
          </a:xfrm>
          <a:prstGeom prst="rect">
            <a:avLst/>
          </a:prstGeom>
          <a:noFill/>
        </p:spPr>
        <p:txBody>
          <a:bodyPr wrap="square" rtlCol="0">
            <a:spAutoFit/>
          </a:bodyPr>
          <a:lstStyle/>
          <a:p>
            <a:r>
              <a:rPr lang="en-US" sz="3200" b="1" dirty="0" smtClean="0">
                <a:solidFill>
                  <a:srgbClr val="FFFF00"/>
                </a:solidFill>
              </a:rPr>
              <a:t>If the area is hit by the storm, a lot of damage will be caused.</a:t>
            </a:r>
          </a:p>
        </p:txBody>
      </p:sp>
      <p:sp>
        <p:nvSpPr>
          <p:cNvPr id="10" name="TextBox 9">
            <a:extLst>
              <a:ext uri="{FF2B5EF4-FFF2-40B4-BE49-F238E27FC236}">
                <a16:creationId xmlns:a16="http://schemas.microsoft.com/office/drawing/2014/main" xmlns="" id="{AACC8145-8C9F-4396-A12E-A1BBE9B12C55}"/>
              </a:ext>
            </a:extLst>
          </p:cNvPr>
          <p:cNvSpPr txBox="1"/>
          <p:nvPr/>
        </p:nvSpPr>
        <p:spPr>
          <a:xfrm>
            <a:off x="100484" y="5654923"/>
            <a:ext cx="11887200" cy="1077218"/>
          </a:xfrm>
          <a:prstGeom prst="rect">
            <a:avLst/>
          </a:prstGeom>
          <a:noFill/>
        </p:spPr>
        <p:txBody>
          <a:bodyPr wrap="square" rtlCol="0">
            <a:spAutoFit/>
          </a:bodyPr>
          <a:lstStyle/>
          <a:p>
            <a:r>
              <a:rPr lang="en-US" sz="3200" b="1" dirty="0" smtClean="0">
                <a:solidFill>
                  <a:srgbClr val="FFFF00"/>
                </a:solidFill>
              </a:rPr>
              <a:t>A garden party is going to be </a:t>
            </a:r>
            <a:r>
              <a:rPr lang="en-US" sz="3200" b="1" dirty="0" err="1" smtClean="0">
                <a:solidFill>
                  <a:srgbClr val="FFFF00"/>
                </a:solidFill>
              </a:rPr>
              <a:t>organised</a:t>
            </a:r>
            <a:r>
              <a:rPr lang="en-US" sz="3200" b="1" dirty="0" smtClean="0">
                <a:solidFill>
                  <a:srgbClr val="FFFF00"/>
                </a:solidFill>
              </a:rPr>
              <a:t> to raise money for the victims of the flood.</a:t>
            </a:r>
          </a:p>
        </p:txBody>
      </p:sp>
    </p:spTree>
    <p:extLst>
      <p:ext uri="{BB962C8B-B14F-4D97-AF65-F5344CB8AC3E}">
        <p14:creationId xmlns:p14="http://schemas.microsoft.com/office/powerpoint/2010/main" val="40559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644</TotalTime>
  <Words>763</Words>
  <Application>Microsoft Office PowerPoint</Application>
  <PresentationFormat>Widescreen</PresentationFormat>
  <Paragraphs>177</Paragraphs>
  <Slides>14</Slides>
  <Notes>0</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Tw Cen MT</vt:lpstr>
      <vt:lpstr>Tw Cen MT Condensed</vt:lpstr>
      <vt:lpstr>Wingdings 3</vt:lpstr>
      <vt:lpstr>1_Office Theme</vt:lpstr>
      <vt:lpstr>Integral</vt:lpstr>
      <vt:lpstr>PowerPoint Presentation</vt:lpstr>
      <vt:lpstr>GRAMMAR QUIZ</vt:lpstr>
      <vt:lpstr>Active voice</vt:lpstr>
      <vt:lpstr>Active voice</vt:lpstr>
      <vt:lpstr>Active voice</vt:lpstr>
      <vt:lpstr>Active voice</vt:lpstr>
      <vt:lpstr>Active voice</vt:lpstr>
      <vt:lpstr>Active voice</vt:lpstr>
      <vt:lpstr>Ex3. Rewrite the following sentences using the correct passive voice.</vt:lpstr>
      <vt:lpstr>Ex2. Complete the sentences using the correct passive form of the verbs in brackets.</vt:lpstr>
      <vt:lpstr>PowerPoint Presentation</vt:lpstr>
      <vt:lpstr>PowerPoint Presentation</vt:lpstr>
      <vt:lpstr>PowerPoint Presentation</vt:lpstr>
      <vt:lpstr>Ex5. Complete the sentences by putting the verbs in brackets into the simple past or past perfect.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8</cp:revision>
  <dcterms:created xsi:type="dcterms:W3CDTF">2023-03-01T05:49:42Z</dcterms:created>
  <dcterms:modified xsi:type="dcterms:W3CDTF">2023-03-01T16:34:35Z</dcterms:modified>
</cp:coreProperties>
</file>