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9" r:id="rId9"/>
  </p:sldMasterIdLst>
  <p:notesMasterIdLst>
    <p:notesMasterId r:id="rId41"/>
  </p:notesMasterIdLst>
  <p:sldIdLst>
    <p:sldId id="271" r:id="rId10"/>
    <p:sldId id="289" r:id="rId11"/>
    <p:sldId id="290" r:id="rId12"/>
    <p:sldId id="291" r:id="rId13"/>
    <p:sldId id="292" r:id="rId14"/>
    <p:sldId id="293" r:id="rId15"/>
    <p:sldId id="294" r:id="rId16"/>
    <p:sldId id="295" r:id="rId17"/>
    <p:sldId id="272" r:id="rId18"/>
    <p:sldId id="298" r:id="rId19"/>
    <p:sldId id="299" r:id="rId20"/>
    <p:sldId id="297" r:id="rId21"/>
    <p:sldId id="300" r:id="rId22"/>
    <p:sldId id="259" r:id="rId23"/>
    <p:sldId id="304" r:id="rId24"/>
    <p:sldId id="305" r:id="rId25"/>
    <p:sldId id="306" r:id="rId26"/>
    <p:sldId id="307" r:id="rId27"/>
    <p:sldId id="303" r:id="rId28"/>
    <p:sldId id="308" r:id="rId29"/>
    <p:sldId id="309" r:id="rId30"/>
    <p:sldId id="310" r:id="rId31"/>
    <p:sldId id="311" r:id="rId32"/>
    <p:sldId id="301" r:id="rId33"/>
    <p:sldId id="313" r:id="rId34"/>
    <p:sldId id="314" r:id="rId35"/>
    <p:sldId id="316" r:id="rId36"/>
    <p:sldId id="317" r:id="rId37"/>
    <p:sldId id="315" r:id="rId38"/>
    <p:sldId id="318" r:id="rId39"/>
    <p:sldId id="288"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458"/>
    <a:srgbClr val="54A32C"/>
    <a:srgbClr val="FB9000"/>
    <a:srgbClr val="FF3B65"/>
    <a:srgbClr val="FFA1B5"/>
    <a:srgbClr val="FFC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5785" autoAdjust="0"/>
  </p:normalViewPr>
  <p:slideViewPr>
    <p:cSldViewPr snapToGrid="0">
      <p:cViewPr varScale="1">
        <p:scale>
          <a:sx n="110" d="100"/>
          <a:sy n="110"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644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1975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42909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5130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609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1" y="1535113"/>
            <a:ext cx="5386916"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4" name="内容占位符 3"/>
          <p:cNvSpPr>
            <a:spLocks noGrp="1"/>
          </p:cNvSpPr>
          <p:nvPr>
            <p:ph sz="half" idx="2"/>
          </p:nvPr>
        </p:nvSpPr>
        <p:spPr>
          <a:xfrm>
            <a:off x="609601" y="2174875"/>
            <a:ext cx="5386916"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98" y="1535113"/>
            <a:ext cx="5389033"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6" name="内容占位符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163094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13435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663712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4" y="273049"/>
            <a:ext cx="4011083" cy="1162051"/>
          </a:xfrm>
        </p:spPr>
        <p:txBody>
          <a:bodyPr anchor="b"/>
          <a:lstStyle>
            <a:lvl1pPr algn="l">
              <a:defRPr sz="2700" b="1"/>
            </a:lvl1pPr>
          </a:lstStyle>
          <a:p>
            <a:r>
              <a:rPr lang="en-US" altLang="zh-CN"/>
              <a:t>Click to edit Master title style</a:t>
            </a:r>
            <a:endParaRPr lang="zh-CN" altLang="en-US"/>
          </a:p>
        </p:txBody>
      </p:sp>
      <p:sp>
        <p:nvSpPr>
          <p:cNvPr id="3" name="内容占位符 2"/>
          <p:cNvSpPr>
            <a:spLocks noGrp="1"/>
          </p:cNvSpPr>
          <p:nvPr>
            <p:ph idx="1"/>
          </p:nvPr>
        </p:nvSpPr>
        <p:spPr>
          <a:xfrm>
            <a:off x="4766736" y="27308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4" y="1435109"/>
            <a:ext cx="4011083" cy="46910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685265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7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267" indent="0">
              <a:buNone/>
              <a:defRPr sz="3700"/>
            </a:lvl2pPr>
            <a:lvl3pPr marL="1218570" indent="0">
              <a:buNone/>
              <a:defRPr sz="3200"/>
            </a:lvl3pPr>
            <a:lvl4pPr marL="1827848" indent="0">
              <a:buNone/>
              <a:defRPr sz="2700"/>
            </a:lvl4pPr>
            <a:lvl5pPr marL="2437138" indent="0">
              <a:buNone/>
              <a:defRPr sz="2700"/>
            </a:lvl5pPr>
            <a:lvl6pPr marL="3046404" indent="0">
              <a:buNone/>
              <a:defRPr sz="2700"/>
            </a:lvl6pPr>
            <a:lvl7pPr marL="3655671" indent="0">
              <a:buNone/>
              <a:defRPr sz="2700"/>
            </a:lvl7pPr>
            <a:lvl8pPr marL="4264960" indent="0">
              <a:buNone/>
              <a:defRPr sz="2700"/>
            </a:lvl8pPr>
            <a:lvl9pPr marL="4874239" indent="0">
              <a:buNone/>
              <a:defRPr sz="2700"/>
            </a:lvl9pPr>
          </a:lstStyle>
          <a:p>
            <a:r>
              <a:rPr lang="en-US" altLang="zh-CN"/>
              <a:t>Click icon to add picture</a:t>
            </a:r>
            <a:endParaRPr lang="zh-CN" altLang="en-US"/>
          </a:p>
        </p:txBody>
      </p:sp>
      <p:sp>
        <p:nvSpPr>
          <p:cNvPr id="4" name="文本占位符 3"/>
          <p:cNvSpPr>
            <a:spLocks noGrp="1"/>
          </p:cNvSpPr>
          <p:nvPr>
            <p:ph type="body" sz="half" idx="2"/>
          </p:nvPr>
        </p:nvSpPr>
        <p:spPr>
          <a:xfrm>
            <a:off x="2389717" y="5367369"/>
            <a:ext cx="7315200" cy="8048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56901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012070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4" y="206377"/>
            <a:ext cx="2743201" cy="4387851"/>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301976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2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0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71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5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5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432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40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3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4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90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90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86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68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5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3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46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24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23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6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44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0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13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8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31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77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847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040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8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69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78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53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32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925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08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71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2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060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701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77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61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64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445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292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563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56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475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2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7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2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97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363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06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75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57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36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94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4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11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37034017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5467254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41620882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3145996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262626">
                  <a:tint val="75000"/>
                </a:srgbClr>
              </a:solidFill>
            </a:endParaRPr>
          </a:p>
        </p:txBody>
      </p:sp>
      <p:sp>
        <p:nvSpPr>
          <p:cNvPr id="9" name="灯片编号占位符 8"/>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4280486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22438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805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422107216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597303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77410831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8449990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50000"/>
                    <a:lumOff val="50000"/>
                  </a:srgbClr>
                </a:solidFill>
              </a:rPr>
              <a:pPr/>
              <a:t>‹#›</a:t>
            </a:fld>
            <a:endParaRPr lang="en-US" dirty="0">
              <a:solidFill>
                <a:srgbClr val="262626">
                  <a:lumMod val="50000"/>
                  <a:lumOff val="50000"/>
                </a:srgbClr>
              </a:solidFill>
            </a:endParaRPr>
          </a:p>
        </p:txBody>
      </p:sp>
    </p:spTree>
    <p:extLst>
      <p:ext uri="{BB962C8B-B14F-4D97-AF65-F5344CB8AC3E}">
        <p14:creationId xmlns:p14="http://schemas.microsoft.com/office/powerpoint/2010/main" val="9795152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1176619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smtClean="0">
                <a:solidFill>
                  <a:srgbClr val="FEFEFE"/>
                </a:solidFill>
                <a:latin typeface="Montserrat" charset="0"/>
                <a:ea typeface="Montserrat" charset="0"/>
                <a:cs typeface="Montserrat" charset="0"/>
              </a:rPr>
              <a:pPr algn="ctr"/>
              <a:t>‹#›</a:t>
            </a:fld>
            <a:endParaRPr lang="en-US" sz="8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30213778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57"/>
            <a:ext cx="10363200" cy="1470025"/>
          </a:xfr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67" indent="0" algn="ctr">
              <a:buNone/>
              <a:defRPr>
                <a:solidFill>
                  <a:schemeClr val="tx1">
                    <a:tint val="75000"/>
                  </a:schemeClr>
                </a:solidFill>
              </a:defRPr>
            </a:lvl2pPr>
            <a:lvl3pPr marL="1218570" indent="0" algn="ctr">
              <a:buNone/>
              <a:defRPr>
                <a:solidFill>
                  <a:schemeClr val="tx1">
                    <a:tint val="75000"/>
                  </a:schemeClr>
                </a:solidFill>
              </a:defRPr>
            </a:lvl3pPr>
            <a:lvl4pPr marL="1827848" indent="0" algn="ctr">
              <a:buNone/>
              <a:defRPr>
                <a:solidFill>
                  <a:schemeClr val="tx1">
                    <a:tint val="75000"/>
                  </a:schemeClr>
                </a:solidFill>
              </a:defRPr>
            </a:lvl4pPr>
            <a:lvl5pPr marL="2437138" indent="0" algn="ctr">
              <a:buNone/>
              <a:defRPr>
                <a:solidFill>
                  <a:schemeClr val="tx1">
                    <a:tint val="75000"/>
                  </a:schemeClr>
                </a:solidFill>
              </a:defRPr>
            </a:lvl5pPr>
            <a:lvl6pPr marL="3046404" indent="0" algn="ctr">
              <a:buNone/>
              <a:defRPr>
                <a:solidFill>
                  <a:schemeClr val="tx1">
                    <a:tint val="75000"/>
                  </a:schemeClr>
                </a:solidFill>
              </a:defRPr>
            </a:lvl6pPr>
            <a:lvl7pPr marL="3655671" indent="0" algn="ctr">
              <a:buNone/>
              <a:defRPr>
                <a:solidFill>
                  <a:schemeClr val="tx1">
                    <a:tint val="75000"/>
                  </a:schemeClr>
                </a:solidFill>
              </a:defRPr>
            </a:lvl7pPr>
            <a:lvl8pPr marL="4264960" indent="0" algn="ctr">
              <a:buNone/>
              <a:defRPr>
                <a:solidFill>
                  <a:schemeClr val="tx1">
                    <a:tint val="75000"/>
                  </a:schemeClr>
                </a:solidFill>
              </a:defRPr>
            </a:lvl8pPr>
            <a:lvl9pPr marL="4874239" indent="0" algn="ctr">
              <a:buNone/>
              <a:defRPr>
                <a:solidFill>
                  <a:schemeClr val="tx1">
                    <a:tint val="75000"/>
                  </a:schemeClr>
                </a:solidFill>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641175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924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spTree>
    <p:extLst>
      <p:ext uri="{BB962C8B-B14F-4D97-AF65-F5344CB8AC3E}">
        <p14:creationId xmlns:p14="http://schemas.microsoft.com/office/powerpoint/2010/main" val="25903819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spTree>
    <p:extLst>
      <p:ext uri="{BB962C8B-B14F-4D97-AF65-F5344CB8AC3E}">
        <p14:creationId xmlns:p14="http://schemas.microsoft.com/office/powerpoint/2010/main" val="95820140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91"/>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289"/>
            <a:ext cx="2856617" cy="2856619"/>
          </a:xfrm>
          <a:prstGeom prst="rect">
            <a:avLst/>
          </a:prstGeom>
        </p:spPr>
      </p:pic>
      <p:grpSp>
        <p:nvGrpSpPr>
          <p:cNvPr id="11" name="组合 10"/>
          <p:cNvGrpSpPr/>
          <p:nvPr userDrawn="1"/>
        </p:nvGrpSpPr>
        <p:grpSpPr>
          <a:xfrm>
            <a:off x="-1901479" y="-74385"/>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9920385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9"/>
            <a:ext cx="12192000" cy="3492500"/>
          </a:xfrm>
          <a:prstGeom prst="rect">
            <a:avLst/>
          </a:prstGeom>
        </p:spPr>
      </p:pic>
      <p:grpSp>
        <p:nvGrpSpPr>
          <p:cNvPr id="4" name="组合 3"/>
          <p:cNvGrpSpPr/>
          <p:nvPr userDrawn="1"/>
        </p:nvGrpSpPr>
        <p:grpSpPr>
          <a:xfrm>
            <a:off x="-1901479" y="-74385"/>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1175880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67" indent="0">
              <a:buNone/>
              <a:defRPr sz="2400">
                <a:solidFill>
                  <a:schemeClr val="tx1">
                    <a:tint val="75000"/>
                  </a:schemeClr>
                </a:solidFill>
              </a:defRPr>
            </a:lvl2pPr>
            <a:lvl3pPr marL="1218570" indent="0">
              <a:buNone/>
              <a:defRPr sz="2100">
                <a:solidFill>
                  <a:schemeClr val="tx1">
                    <a:tint val="75000"/>
                  </a:schemeClr>
                </a:solidFill>
              </a:defRPr>
            </a:lvl3pPr>
            <a:lvl4pPr marL="1827848" indent="0">
              <a:buNone/>
              <a:defRPr sz="1900">
                <a:solidFill>
                  <a:schemeClr val="tx1">
                    <a:tint val="75000"/>
                  </a:schemeClr>
                </a:solidFill>
              </a:defRPr>
            </a:lvl4pPr>
            <a:lvl5pPr marL="2437138" indent="0">
              <a:buNone/>
              <a:defRPr sz="1900">
                <a:solidFill>
                  <a:schemeClr val="tx1">
                    <a:tint val="75000"/>
                  </a:schemeClr>
                </a:solidFill>
              </a:defRPr>
            </a:lvl5pPr>
            <a:lvl6pPr marL="3046404" indent="0">
              <a:buNone/>
              <a:defRPr sz="1900">
                <a:solidFill>
                  <a:schemeClr val="tx1">
                    <a:tint val="75000"/>
                  </a:schemeClr>
                </a:solidFill>
              </a:defRPr>
            </a:lvl6pPr>
            <a:lvl7pPr marL="3655671" indent="0">
              <a:buNone/>
              <a:defRPr sz="1900">
                <a:solidFill>
                  <a:schemeClr val="tx1">
                    <a:tint val="75000"/>
                  </a:schemeClr>
                </a:solidFill>
              </a:defRPr>
            </a:lvl7pPr>
            <a:lvl8pPr marL="4264960" indent="0">
              <a:buNone/>
              <a:defRPr sz="1900">
                <a:solidFill>
                  <a:schemeClr val="tx1">
                    <a:tint val="75000"/>
                  </a:schemeClr>
                </a:solidFill>
              </a:defRPr>
            </a:lvl8pPr>
            <a:lvl9pPr marL="4874239" indent="0">
              <a:buNone/>
              <a:defRPr sz="19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3347691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2021/9/15</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718294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9/15/2021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36806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9/15/2021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37732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9/15/2021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04531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9/15/2021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1117751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9/15/2021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14504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9/15/2021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2100459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solidFill>
                  <a:srgbClr val="262626">
                    <a:tint val="75000"/>
                  </a:srgbClr>
                </a:solidFill>
              </a:rPr>
              <a:pPr/>
              <a:t>2021/9/15</a:t>
            </a:fld>
            <a:endParaRPr lang="zh-CN" altLang="en-US">
              <a:solidFill>
                <a:srgbClr val="262626">
                  <a:tint val="75000"/>
                </a:srgbClr>
              </a:solidFill>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262626">
                  <a:tint val="75000"/>
                </a:srgbClr>
              </a:solidFill>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1401182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64" tIns="60932" rIns="121864" bIns="60932"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864" tIns="60932" rIns="121864" bIns="6093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21864" tIns="60932" rIns="121864" bIns="60932" rtlCol="0" anchor="ctr"/>
          <a:lstStyle>
            <a:lvl1pPr algn="l">
              <a:defRPr sz="1600">
                <a:solidFill>
                  <a:schemeClr val="tx1">
                    <a:tint val="75000"/>
                  </a:schemeClr>
                </a:solidFill>
              </a:defRPr>
            </a:lvl1pPr>
          </a:lstStyle>
          <a:p>
            <a:pPr defTabSz="1218570"/>
            <a:fld id="{BB9E6C50-F2B0-4117-AF69-C839F5CC2C8C}" type="datetimeFigureOut">
              <a:rPr lang="zh-CN" altLang="en-US" smtClean="0">
                <a:solidFill>
                  <a:srgbClr val="000000">
                    <a:tint val="75000"/>
                  </a:srgbClr>
                </a:solidFill>
              </a:rPr>
              <a:pPr defTabSz="1218570"/>
              <a:t>2021/9/15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121864" tIns="60932" rIns="121864" bIns="60932" rtlCol="0" anchor="ctr"/>
          <a:lstStyle>
            <a:lvl1pPr algn="ctr">
              <a:defRPr sz="1600">
                <a:solidFill>
                  <a:schemeClr val="tx1">
                    <a:tint val="75000"/>
                  </a:schemeClr>
                </a:solidFill>
              </a:defRPr>
            </a:lvl1pPr>
          </a:lstStyle>
          <a:p>
            <a:pPr defTabSz="12185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3" y="6356352"/>
            <a:ext cx="2844800" cy="365125"/>
          </a:xfrm>
          <a:prstGeom prst="rect">
            <a:avLst/>
          </a:prstGeom>
        </p:spPr>
        <p:txBody>
          <a:bodyPr vert="horz" lIns="121864" tIns="60932" rIns="121864" bIns="60932" rtlCol="0" anchor="ctr"/>
          <a:lstStyle>
            <a:lvl1pPr algn="r">
              <a:defRPr sz="1600">
                <a:solidFill>
                  <a:schemeClr val="tx1">
                    <a:tint val="75000"/>
                  </a:schemeClr>
                </a:solidFill>
              </a:defRPr>
            </a:lvl1pPr>
          </a:lstStyle>
          <a:p>
            <a:pPr defTabSz="1218570"/>
            <a:fld id="{2B6AB1BC-A075-4A18-8F82-2A7D645F5683}" type="slidenum">
              <a:rPr lang="zh-CN" altLang="en-US" smtClean="0">
                <a:solidFill>
                  <a:srgbClr val="000000">
                    <a:tint val="75000"/>
                  </a:srgbClr>
                </a:solidFill>
              </a:rPr>
              <a:pPr defTabSz="1218570"/>
              <a:t>‹#›</a:t>
            </a:fld>
            <a:endParaRPr lang="zh-CN" altLang="en-US">
              <a:solidFill>
                <a:srgbClr val="000000">
                  <a:tint val="75000"/>
                </a:srgbClr>
              </a:solidFill>
            </a:endParaRPr>
          </a:p>
        </p:txBody>
      </p:sp>
    </p:spTree>
    <p:extLst>
      <p:ext uri="{BB962C8B-B14F-4D97-AF65-F5344CB8AC3E}">
        <p14:creationId xmlns:p14="http://schemas.microsoft.com/office/powerpoint/2010/main" val="15040571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8570" rtl="0" eaLnBrk="1" latinLnBrk="0" hangingPunct="1">
        <a:spcBef>
          <a:spcPct val="0"/>
        </a:spcBef>
        <a:buNone/>
        <a:defRPr sz="5900" kern="1200">
          <a:solidFill>
            <a:schemeClr val="tx1"/>
          </a:solidFill>
          <a:latin typeface="+mj-lt"/>
          <a:ea typeface="+mj-ea"/>
          <a:cs typeface="+mj-cs"/>
        </a:defRPr>
      </a:lvl1pPr>
    </p:titleStyle>
    <p:bodyStyle>
      <a:lvl1pPr marL="456951" indent="-456951" algn="l" defTabSz="12185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094" indent="-380804" algn="l" defTabSz="12185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203" indent="-304632" algn="l" defTabSz="12185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48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77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03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328"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60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884"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70" rtl="0" eaLnBrk="1" latinLnBrk="0" hangingPunct="1">
        <a:defRPr sz="2400" kern="1200">
          <a:solidFill>
            <a:schemeClr val="tx1"/>
          </a:solidFill>
          <a:latin typeface="+mn-lt"/>
          <a:ea typeface="+mn-ea"/>
          <a:cs typeface="+mn-cs"/>
        </a:defRPr>
      </a:lvl1pPr>
      <a:lvl2pPr marL="609267" algn="l" defTabSz="1218570" rtl="0" eaLnBrk="1" latinLnBrk="0" hangingPunct="1">
        <a:defRPr sz="2400" kern="1200">
          <a:solidFill>
            <a:schemeClr val="tx1"/>
          </a:solidFill>
          <a:latin typeface="+mn-lt"/>
          <a:ea typeface="+mn-ea"/>
          <a:cs typeface="+mn-cs"/>
        </a:defRPr>
      </a:lvl2pPr>
      <a:lvl3pPr marL="1218570" algn="l" defTabSz="1218570" rtl="0" eaLnBrk="1" latinLnBrk="0" hangingPunct="1">
        <a:defRPr sz="2400" kern="1200">
          <a:solidFill>
            <a:schemeClr val="tx1"/>
          </a:solidFill>
          <a:latin typeface="+mn-lt"/>
          <a:ea typeface="+mn-ea"/>
          <a:cs typeface="+mn-cs"/>
        </a:defRPr>
      </a:lvl3pPr>
      <a:lvl4pPr marL="1827848" algn="l" defTabSz="1218570" rtl="0" eaLnBrk="1" latinLnBrk="0" hangingPunct="1">
        <a:defRPr sz="2400" kern="1200">
          <a:solidFill>
            <a:schemeClr val="tx1"/>
          </a:solidFill>
          <a:latin typeface="+mn-lt"/>
          <a:ea typeface="+mn-ea"/>
          <a:cs typeface="+mn-cs"/>
        </a:defRPr>
      </a:lvl4pPr>
      <a:lvl5pPr marL="2437138" algn="l" defTabSz="1218570" rtl="0" eaLnBrk="1" latinLnBrk="0" hangingPunct="1">
        <a:defRPr sz="2400" kern="1200">
          <a:solidFill>
            <a:schemeClr val="tx1"/>
          </a:solidFill>
          <a:latin typeface="+mn-lt"/>
          <a:ea typeface="+mn-ea"/>
          <a:cs typeface="+mn-cs"/>
        </a:defRPr>
      </a:lvl5pPr>
      <a:lvl6pPr marL="3046404" algn="l" defTabSz="1218570" rtl="0" eaLnBrk="1" latinLnBrk="0" hangingPunct="1">
        <a:defRPr sz="2400" kern="1200">
          <a:solidFill>
            <a:schemeClr val="tx1"/>
          </a:solidFill>
          <a:latin typeface="+mn-lt"/>
          <a:ea typeface="+mn-ea"/>
          <a:cs typeface="+mn-cs"/>
        </a:defRPr>
      </a:lvl6pPr>
      <a:lvl7pPr marL="3655671" algn="l" defTabSz="1218570" rtl="0" eaLnBrk="1" latinLnBrk="0" hangingPunct="1">
        <a:defRPr sz="2400" kern="1200">
          <a:solidFill>
            <a:schemeClr val="tx1"/>
          </a:solidFill>
          <a:latin typeface="+mn-lt"/>
          <a:ea typeface="+mn-ea"/>
          <a:cs typeface="+mn-cs"/>
        </a:defRPr>
      </a:lvl7pPr>
      <a:lvl8pPr marL="4264960" algn="l" defTabSz="1218570" rtl="0" eaLnBrk="1" latinLnBrk="0" hangingPunct="1">
        <a:defRPr sz="2400" kern="1200">
          <a:solidFill>
            <a:schemeClr val="tx1"/>
          </a:solidFill>
          <a:latin typeface="+mn-lt"/>
          <a:ea typeface="+mn-ea"/>
          <a:cs typeface="+mn-cs"/>
        </a:defRPr>
      </a:lvl8pPr>
      <a:lvl9pPr marL="4874239" algn="l" defTabSz="1218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11.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8.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image" Target="../media/image14.gif"/><Relationship Id="rId4" Type="http://schemas.openxmlformats.org/officeDocument/2006/relationships/slide" Target="slide4.xml"/><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slide" Target="slide3.xml"/><Relationship Id="rId4" Type="http://schemas.openxmlformats.org/officeDocument/2006/relationships/notesSlide" Target="../notesSlides/notesSlide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538893" y="1396984"/>
            <a:ext cx="8753539"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THỰC HÀNH TIẾNG VIỆT </a:t>
            </a:r>
            <a:endParaRPr lang="zh-CN" altLang="en-US"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7" name="矩形 16"/>
          <p:cNvSpPr/>
          <p:nvPr/>
        </p:nvSpPr>
        <p:spPr>
          <a:xfrm>
            <a:off x="2939167" y="536840"/>
            <a:ext cx="1522853" cy="646331"/>
          </a:xfrm>
          <a:prstGeom prst="rect">
            <a:avLst/>
          </a:prstGeom>
        </p:spPr>
        <p:txBody>
          <a:bodyPr wrap="none">
            <a:spAutoFit/>
          </a:bodyPr>
          <a:lstStyle/>
          <a:p>
            <a:r>
              <a:rPr lang="en-US" altLang="zh-CN" sz="3600" dirty="0">
                <a:solidFill>
                  <a:schemeClr val="accent3"/>
                </a:solidFill>
                <a:latin typeface="Times New Roman" pitchFamily="18" charset="0"/>
                <a:ea typeface="华文细黑" panose="02010600040101010101" pitchFamily="2" charset="-122"/>
                <a:cs typeface="Times New Roman" pitchFamily="18" charset="0"/>
              </a:rPr>
              <a:t>TIẾT 4</a:t>
            </a:r>
            <a:endParaRPr lang="zh-CN" altLang="en-US" sz="3600" dirty="0">
              <a:solidFill>
                <a:schemeClr val="accent3"/>
              </a:solidFill>
              <a:latin typeface="Times New Roman" pitchFamily="18" charset="0"/>
              <a:ea typeface="华文细黑" panose="02010600040101010101" pitchFamily="2" charset="-122"/>
              <a:cs typeface="Times New Roman" pitchFamily="18" charset="0"/>
            </a:endParaRPr>
          </a:p>
        </p:txBody>
      </p:sp>
      <p:sp>
        <p:nvSpPr>
          <p:cNvPr id="18" name="矩形: 圆角 17"/>
          <p:cNvSpPr/>
          <p:nvPr/>
        </p:nvSpPr>
        <p:spPr>
          <a:xfrm>
            <a:off x="6108785" y="3802745"/>
            <a:ext cx="3476235" cy="582749"/>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32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938992"/>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HÌNH THÀNH KIẾN THỨC</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362453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chemeClr val="bg2"/>
                </a:solidFill>
                <a:latin typeface="Times New Roman" pitchFamily="18" charset="0"/>
                <a:cs typeface="Times New Roman" pitchFamily="18" charset="0"/>
              </a:rPr>
              <a:t>I. </a:t>
            </a:r>
            <a:r>
              <a:rPr lang="en-US" sz="5400" dirty="0" err="1">
                <a:solidFill>
                  <a:schemeClr val="bg2"/>
                </a:solidFill>
                <a:latin typeface="Times New Roman" pitchFamily="18" charset="0"/>
                <a:cs typeface="Times New Roman" pitchFamily="18" charset="0"/>
              </a:rPr>
              <a:t>Củng</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cố</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lý</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thuyết</a:t>
            </a:r>
            <a:r>
              <a:rPr lang="en-US" sz="5400" dirty="0">
                <a:solidFill>
                  <a:schemeClr val="bg2"/>
                </a:solidFill>
                <a:latin typeface="Times New Roman" pitchFamily="18" charset="0"/>
                <a:cs typeface="Times New Roman" pitchFamily="18" charset="0"/>
              </a:rPr>
              <a:t>:</a:t>
            </a:r>
            <a:endParaRPr lang="x-none" sz="5400" dirty="0">
              <a:solidFill>
                <a:schemeClr val="bg2"/>
              </a:solidFill>
              <a:latin typeface="Times New Roman" pitchFamily="18" charset="0"/>
              <a:cs typeface="Times New Roman" pitchFamily="18" charset="0"/>
            </a:endParaRPr>
          </a:p>
        </p:txBody>
      </p:sp>
    </p:spTree>
    <p:extLst>
      <p:ext uri="{BB962C8B-B14F-4D97-AF65-F5344CB8AC3E}">
        <p14:creationId xmlns:p14="http://schemas.microsoft.com/office/powerpoint/2010/main" val="3299950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12192"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54761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gọi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bằng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p>
        </p:txBody>
      </p:sp>
      <p:sp>
        <p:nvSpPr>
          <p:cNvPr id="7" name="Rounded Rectangle 6"/>
          <p:cNvSpPr/>
          <p:nvPr/>
        </p:nvSpPr>
        <p:spPr>
          <a:xfrm>
            <a:off x="486808" y="2219970"/>
            <a:ext cx="2170176" cy="914400"/>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1. </a:t>
            </a:r>
            <a:r>
              <a:rPr lang="en-US" sz="4000" dirty="0" err="1">
                <a:solidFill>
                  <a:schemeClr val="tx1"/>
                </a:solidFill>
                <a:latin typeface="Times New Roman" pitchFamily="18" charset="0"/>
                <a:cs typeface="Times New Roman" pitchFamily="18" charset="0"/>
              </a:rPr>
              <a:t>Ẩn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dụ</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niệm</a:t>
            </a:r>
            <a:endParaRPr lang="en-US" sz="2800" dirty="0">
              <a:solidFill>
                <a:schemeClr val="tx1"/>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677170"/>
            <a:ext cx="1658984" cy="19269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Rounded Rectangular Callout 32"/>
          <p:cNvSpPr/>
          <p:nvPr/>
        </p:nvSpPr>
        <p:spPr>
          <a:xfrm>
            <a:off x="1054556" y="99594"/>
            <a:ext cx="5609192" cy="1941576"/>
          </a:xfrm>
          <a:prstGeom prst="wedgeRoundRectCallout">
            <a:avLst>
              <a:gd name="adj1" fmla="val -53822"/>
              <a:gd name="adj2" fmla="val -9385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34" name="Rounded Rectangular Callout 33"/>
          <p:cNvSpPr/>
          <p:nvPr/>
        </p:nvSpPr>
        <p:spPr>
          <a:xfrm>
            <a:off x="1279288" y="20392"/>
            <a:ext cx="5609192" cy="1941576"/>
          </a:xfrm>
          <a:prstGeom prst="wedgeRoundRectCallout">
            <a:avLst>
              <a:gd name="adj1" fmla="val -69690"/>
              <a:gd name="adj2" fmla="val 7568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Về thăm nhà Bác Làng Sen</a:t>
            </a:r>
          </a:p>
          <a:p>
            <a:pPr algn="ctr"/>
            <a:r>
              <a:rPr lang="vi-VN" sz="2800" dirty="0">
                <a:latin typeface="Times New Roman" pitchFamily="18" charset="0"/>
                <a:cs typeface="Times New Roman" pitchFamily="18" charset="0"/>
              </a:rPr>
              <a:t>Có hàng râm bụt thắp lên lửa hồng”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5" name="Rounded Rectangular Callout 34"/>
          <p:cNvSpPr/>
          <p:nvPr/>
        </p:nvSpPr>
        <p:spPr>
          <a:xfrm>
            <a:off x="1279288" y="-1628"/>
            <a:ext cx="5609192" cy="1941576"/>
          </a:xfrm>
          <a:prstGeom prst="wedgeRoundRectCallout">
            <a:avLst>
              <a:gd name="adj1" fmla="val -72515"/>
              <a:gd name="adj2" fmla="val 825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“Ăn quả nhớ kẻ trồng cây”</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6" name="Rounded Rectangular Callout 35"/>
          <p:cNvSpPr/>
          <p:nvPr/>
        </p:nvSpPr>
        <p:spPr>
          <a:xfrm>
            <a:off x="1279288" y="-34584"/>
            <a:ext cx="5609192" cy="1941576"/>
          </a:xfrm>
          <a:prstGeom prst="wedgeRoundRectCallout">
            <a:avLst>
              <a:gd name="adj1" fmla="val -72733"/>
              <a:gd name="adj2" fmla="val 819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“Người Cha mái tóc bạc</a:t>
            </a:r>
          </a:p>
          <a:p>
            <a:pPr algn="ctr"/>
            <a:r>
              <a:rPr lang="vi-VN" sz="2800" dirty="0">
                <a:latin typeface="Times New Roman" pitchFamily="18" charset="0"/>
                <a:cs typeface="Times New Roman" pitchFamily="18" charset="0"/>
              </a:rPr>
              <a:t>Đốt lửa cho anh nằm”</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p:txBody>
      </p:sp>
      <p:sp>
        <p:nvSpPr>
          <p:cNvPr id="37" name="Rounded Rectangular Callout 36"/>
          <p:cNvSpPr/>
          <p:nvPr/>
        </p:nvSpPr>
        <p:spPr>
          <a:xfrm>
            <a:off x="1267096" y="-79207"/>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“Trời nắng giòn tan: nói đến trời nắng to, có thể làm khô mọi vật”</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
        <p:nvSpPr>
          <p:cNvPr id="38" name="Rounded Rectangular Callout 37"/>
          <p:cNvSpPr/>
          <p:nvPr/>
        </p:nvSpPr>
        <p:spPr>
          <a:xfrm>
            <a:off x="1200325" y="-105153"/>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019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arn(inVertical)">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14489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vi-VN" sz="2800" dirty="0">
                <a:solidFill>
                  <a:srgbClr val="000000"/>
                </a:solidFill>
                <a:latin typeface="Times New Roman" pitchFamily="18" charset="0"/>
                <a:ea typeface="Calibri"/>
                <a:cs typeface="Times New Roman" pitchFamily="18" charset="0"/>
              </a:rPr>
              <a:t>đối chiếu sự vật, sự việc này với sự vật, sự việc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solidFill>
                <a:prstClr val="white"/>
              </a:solidFill>
            </a:endParaRPr>
          </a:p>
        </p:txBody>
      </p:sp>
      <p:sp>
        <p:nvSpPr>
          <p:cNvPr id="7" name="Rounded Rectangle 6"/>
          <p:cNvSpPr/>
          <p:nvPr/>
        </p:nvSpPr>
        <p:spPr>
          <a:xfrm>
            <a:off x="0" y="1889472"/>
            <a:ext cx="2656984" cy="1402368"/>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prstClr val="black"/>
                </a:solidFill>
                <a:latin typeface="Times New Roman" pitchFamily="18" charset="0"/>
                <a:cs typeface="Times New Roman" pitchFamily="18" charset="0"/>
              </a:rPr>
              <a:t>2.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endParaRPr lang="en-US" sz="2800" dirty="0">
              <a:solidFill>
                <a:prstClr val="black"/>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endParaRPr lang="en-US" sz="28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590656"/>
            <a:ext cx="1658984" cy="20134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ounded Rectangular Callout 12"/>
          <p:cNvSpPr/>
          <p:nvPr/>
        </p:nvSpPr>
        <p:spPr>
          <a:xfrm>
            <a:off x="2714361" y="659240"/>
            <a:ext cx="6441831" cy="1931416"/>
          </a:xfrm>
          <a:prstGeom prst="wedgeRoundRectCallout">
            <a:avLst>
              <a:gd name="adj1" fmla="val -67202"/>
              <a:gd name="adj2" fmla="val 41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20" name="Rounded Rectangular Callout 19"/>
          <p:cNvSpPr/>
          <p:nvPr/>
        </p:nvSpPr>
        <p:spPr>
          <a:xfrm>
            <a:off x="2796849" y="659240"/>
            <a:ext cx="6441831" cy="2379616"/>
          </a:xfrm>
          <a:prstGeom prst="wedgeRoundRectCallout">
            <a:avLst>
              <a:gd name="adj1" fmla="val -67770"/>
              <a:gd name="adj2" fmla="val 35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Đ</a:t>
            </a:r>
            <a:r>
              <a:rPr lang="vi-VN" sz="2800" dirty="0">
                <a:latin typeface="Times New Roman" pitchFamily="18" charset="0"/>
                <a:cs typeface="Times New Roman" pitchFamily="18" charset="0"/>
              </a:rPr>
              <a:t>ường vô xứ nghệ quanh quanh</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on xanh nước biếc như tranh họa đồ</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1" name="Rounded Rectangular Callout 20"/>
          <p:cNvSpPr/>
          <p:nvPr/>
        </p:nvSpPr>
        <p:spPr>
          <a:xfrm>
            <a:off x="3045336" y="984727"/>
            <a:ext cx="6441831"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Thầy thuốc như mẹ hiền.</a:t>
            </a:r>
            <a:endParaRPr lang="en-US"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3" name="Rounded Rectangular Callout 22"/>
          <p:cNvSpPr/>
          <p:nvPr/>
        </p:nvSpPr>
        <p:spPr>
          <a:xfrm>
            <a:off x="2666078" y="1217751"/>
            <a:ext cx="7725476"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Cá nước bơi hàng đàn đen trũi nhô lên hụp xuống như người bơi ếch giữa những đầu sóng trắng.</a:t>
            </a:r>
          </a:p>
          <a:p>
            <a:pPr algn="ctr"/>
            <a:endParaRPr lang="vi-VN"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4" name="Rounded Rectangular Callout 23"/>
          <p:cNvSpPr/>
          <p:nvPr/>
        </p:nvSpPr>
        <p:spPr>
          <a:xfrm>
            <a:off x="3188375" y="1256801"/>
            <a:ext cx="6461425" cy="1835468"/>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hai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kiểu</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2689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13" grpId="0" animBg="1"/>
      <p:bldP spid="13"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5125481"/>
              </p:ext>
            </p:extLst>
          </p:nvPr>
        </p:nvGraphicFramePr>
        <p:xfrm>
          <a:off x="390144" y="470746"/>
          <a:ext cx="11472672" cy="4771814"/>
        </p:xfrm>
        <a:graphic>
          <a:graphicData uri="http://schemas.openxmlformats.org/drawingml/2006/table">
            <a:tbl>
              <a:tblPr firstRow="1" bandRow="1">
                <a:tableStyleId>{5C22544A-7EE6-4342-B048-85BDC9FD1C3A}</a:tableStyleId>
              </a:tblPr>
              <a:tblGrid>
                <a:gridCol w="2682240">
                  <a:extLst>
                    <a:ext uri="{9D8B030D-6E8A-4147-A177-3AD203B41FA5}">
                      <a16:colId xmlns:a16="http://schemas.microsoft.com/office/drawing/2014/main" val="20000"/>
                    </a:ext>
                  </a:extLst>
                </a:gridCol>
                <a:gridCol w="3815228">
                  <a:extLst>
                    <a:ext uri="{9D8B030D-6E8A-4147-A177-3AD203B41FA5}">
                      <a16:colId xmlns:a16="http://schemas.microsoft.com/office/drawing/2014/main" val="20001"/>
                    </a:ext>
                  </a:extLst>
                </a:gridCol>
                <a:gridCol w="4975204">
                  <a:extLst>
                    <a:ext uri="{9D8B030D-6E8A-4147-A177-3AD203B41FA5}">
                      <a16:colId xmlns:a16="http://schemas.microsoft.com/office/drawing/2014/main" val="20002"/>
                    </a:ext>
                  </a:extLst>
                </a:gridCol>
              </a:tblGrid>
              <a:tr h="883669">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90605">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22975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indent="0" algn="just">
                        <a:buFontTx/>
                        <a:buNone/>
                      </a:pPr>
                      <a:endParaRPr lang="en-US" sz="2400" dirty="0">
                        <a:latin typeface="Times New Roman" pitchFamily="18" charset="0"/>
                        <a:cs typeface="Times New Roman" pitchFamily="18" charset="0"/>
                      </a:endParaRPr>
                    </a:p>
                    <a:p>
                      <a:pPr marL="0" indent="0" algn="just">
                        <a:buFontTx/>
                        <a:buNone/>
                      </a:pPr>
                      <a:endParaRPr lang="vi-VN" sz="2400" b="0" i="1" dirty="0">
                        <a:solidFill>
                          <a:srgbClr val="000000"/>
                        </a:solidFill>
                        <a:effectLst/>
                        <a:latin typeface="+mj-lt"/>
                      </a:endParaRP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6466101"/>
              </p:ext>
            </p:extLst>
          </p:nvPr>
        </p:nvGraphicFramePr>
        <p:xfrm>
          <a:off x="560832" y="470746"/>
          <a:ext cx="11301984" cy="5394960"/>
        </p:xfrm>
        <a:graphic>
          <a:graphicData uri="http://schemas.openxmlformats.org/drawingml/2006/table">
            <a:tbl>
              <a:tblPr firstRow="1" bandRow="1">
                <a:tableStyleId>{5C22544A-7EE6-4342-B048-85BDC9FD1C3A}</a:tableStyleId>
              </a:tblPr>
              <a:tblGrid>
                <a:gridCol w="1304544">
                  <a:extLst>
                    <a:ext uri="{9D8B030D-6E8A-4147-A177-3AD203B41FA5}">
                      <a16:colId xmlns:a16="http://schemas.microsoft.com/office/drawing/2014/main" val="20000"/>
                    </a:ext>
                  </a:extLst>
                </a:gridCol>
                <a:gridCol w="5096256">
                  <a:extLst>
                    <a:ext uri="{9D8B030D-6E8A-4147-A177-3AD203B41FA5}">
                      <a16:colId xmlns:a16="http://schemas.microsoft.com/office/drawing/2014/main" val="20001"/>
                    </a:ext>
                  </a:extLst>
                </a:gridCol>
                <a:gridCol w="4901184">
                  <a:extLst>
                    <a:ext uri="{9D8B030D-6E8A-4147-A177-3AD203B41FA5}">
                      <a16:colId xmlns:a16="http://schemas.microsoft.com/office/drawing/2014/main" val="20002"/>
                    </a:ext>
                  </a:extLst>
                </a:gridCol>
              </a:tblGrid>
              <a:tr h="370840">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r>
                        <a:rPr lang="en-US" sz="2400" b="0" i="0" dirty="0">
                          <a:solidFill>
                            <a:srgbClr val="262626"/>
                          </a:solidFill>
                          <a:effectLst/>
                          <a:latin typeface="Times New Roman" pitchFamily="18" charset="0"/>
                          <a:cs typeface="Times New Roman" pitchFamily="18" charset="0"/>
                        </a:rPr>
                        <a:t>Đ</a:t>
                      </a:r>
                      <a:r>
                        <a:rPr lang="vi-VN" sz="2400" b="0" i="0" dirty="0">
                          <a:solidFill>
                            <a:srgbClr val="262626"/>
                          </a:solidFill>
                          <a:effectLst/>
                          <a:latin typeface="Times New Roman" pitchFamily="18" charset="0"/>
                          <a:cs typeface="Times New Roman" pitchFamily="18" charset="0"/>
                        </a:rPr>
                        <a:t>ều dựa trên cơ sở liên tưởng những nét tương đồng giữa các sự vật, sự việc khác 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3708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So sánh thường cần đến từ so sánh hoặc dấu hiệu nhận biết phân biệt giữa các vế so sánh và vế được so sánh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marL="342900" indent="-342900" algn="just">
                        <a:buFontTx/>
                        <a:buChar char="-"/>
                      </a:pPr>
                      <a:r>
                        <a:rPr lang="vi-VN" sz="2400" dirty="0">
                          <a:latin typeface="Times New Roman" pitchFamily="18" charset="0"/>
                          <a:cs typeface="Times New Roman" pitchFamily="18" charset="0"/>
                        </a:rPr>
                        <a:t>So sánh có thể ngang bằng hoặc không ngang bằng.</a:t>
                      </a:r>
                      <a:endParaRPr lang="en-US" sz="2400" dirty="0">
                        <a:latin typeface="Times New Roman" pitchFamily="18" charset="0"/>
                        <a:cs typeface="Times New Roman" pitchFamily="18" charset="0"/>
                      </a:endParaRPr>
                    </a:p>
                    <a:p>
                      <a:pPr marL="0" indent="0" algn="just">
                        <a:buFontTx/>
                        <a:buNone/>
                      </a:pPr>
                      <a:endParaRPr lang="en-US" sz="2400" dirty="0">
                        <a:latin typeface="Times New Roman" pitchFamily="18" charset="0"/>
                        <a:cs typeface="Times New Roman" pitchFamily="18" charset="0"/>
                      </a:endParaRPr>
                    </a:p>
                    <a:p>
                      <a:pPr marL="0" indent="0" algn="just">
                        <a:buFontTx/>
                        <a:buNone/>
                      </a:pPr>
                      <a:r>
                        <a:rPr lang="en-US" sz="2400" dirty="0" err="1">
                          <a:latin typeface="Times New Roman" pitchFamily="18" charset="0"/>
                          <a:cs typeface="Times New Roman" pitchFamily="18" charset="0"/>
                        </a:rPr>
                        <a:t>Ví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r>
                        <a:rPr lang="en-US" sz="2400" baseline="0" dirty="0">
                          <a:latin typeface="Times New Roman" pitchFamily="18" charset="0"/>
                          <a:cs typeface="Times New Roman" pitchFamily="18" charset="0"/>
                        </a:rPr>
                        <a:t>:</a:t>
                      </a:r>
                    </a:p>
                    <a:p>
                      <a:pPr algn="ctr" fontAlgn="base"/>
                      <a:r>
                        <a:rPr lang="vi-VN" sz="2400" b="0" i="1" dirty="0">
                          <a:solidFill>
                            <a:srgbClr val="000000"/>
                          </a:solidFill>
                          <a:effectLst/>
                          <a:latin typeface="+mj-lt"/>
                        </a:rPr>
                        <a:t>Hồ Chí Minh – Người là con sông lớn</a:t>
                      </a:r>
                    </a:p>
                    <a:p>
                      <a:pPr algn="ctr" fontAlgn="base"/>
                      <a:r>
                        <a:rPr lang="vi-VN" sz="2400" b="0" i="1" dirty="0">
                          <a:solidFill>
                            <a:srgbClr val="000000"/>
                          </a:solidFill>
                          <a:effectLst/>
                          <a:latin typeface="+mj-lt"/>
                        </a:rPr>
                        <a:t>Người là mặt trời, Người là mặt trăng.</a:t>
                      </a: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r>
                        <a:rPr lang="en-US" sz="2400" b="0" i="0" dirty="0">
                          <a:solidFill>
                            <a:srgbClr val="262626"/>
                          </a:solidFill>
                          <a:effectLst/>
                          <a:latin typeface="Times New Roman" pitchFamily="18" charset="0"/>
                          <a:cs typeface="Times New Roman" pitchFamily="18" charset="0"/>
                        </a:rPr>
                        <a:t>- </a:t>
                      </a:r>
                      <a:r>
                        <a:rPr lang="vi-VN" sz="2400" b="0" i="0" dirty="0">
                          <a:solidFill>
                            <a:srgbClr val="262626"/>
                          </a:solidFill>
                          <a:effectLst/>
                          <a:latin typeface="Times New Roman" pitchFamily="18" charset="0"/>
                          <a:cs typeface="Times New Roman" pitchFamily="18" charset="0"/>
                        </a:rPr>
                        <a:t>Ẩn dụ không cần từ hay dấu câu phân biệt giữa các sự vật sự việc được nêu ra. </a:t>
                      </a:r>
                      <a:endParaRPr lang="en-US" sz="2400" b="0" i="0" dirty="0">
                        <a:solidFill>
                          <a:srgbClr val="262626"/>
                        </a:solidFill>
                        <a:effectLst/>
                        <a:latin typeface="Times New Roman" pitchFamily="18" charset="0"/>
                        <a:cs typeface="Times New Roman" pitchFamily="18" charset="0"/>
                      </a:endParaRPr>
                    </a:p>
                    <a:p>
                      <a:pPr algn="just"/>
                      <a:endParaRPr lang="en-US" sz="2400" b="0" i="0" dirty="0">
                        <a:solidFill>
                          <a:srgbClr val="262626"/>
                        </a:solidFill>
                        <a:effectLst/>
                        <a:latin typeface="Times New Roman" pitchFamily="18" charset="0"/>
                        <a:cs typeface="Times New Roman" pitchFamily="18" charset="0"/>
                      </a:endParaRPr>
                    </a:p>
                    <a:p>
                      <a:pPr marL="342900" indent="-342900" algn="just">
                        <a:buFontTx/>
                        <a:buChar char="-"/>
                      </a:pPr>
                      <a:r>
                        <a:rPr lang="vi-VN" sz="2400" b="0" i="0" dirty="0">
                          <a:solidFill>
                            <a:srgbClr val="262626"/>
                          </a:solidFill>
                          <a:effectLst/>
                          <a:latin typeface="Times New Roman" pitchFamily="18" charset="0"/>
                          <a:cs typeface="Times New Roman" pitchFamily="18" charset="0"/>
                        </a:rPr>
                        <a:t>Phép ẩn dụ giữa các sự vật sự việc thường mang ý nghĩa ngang bằng, tương đương.</a:t>
                      </a:r>
                      <a:endParaRPr lang="en-US" sz="2400" b="0" i="0" dirty="0">
                        <a:solidFill>
                          <a:srgbClr val="262626"/>
                        </a:solidFill>
                        <a:effectLst/>
                        <a:latin typeface="Times New Roman" pitchFamily="18" charset="0"/>
                        <a:cs typeface="Times New Roman" pitchFamily="18" charset="0"/>
                      </a:endParaRPr>
                    </a:p>
                    <a:p>
                      <a:pPr marL="0" indent="0" algn="just">
                        <a:buFontTx/>
                        <a:buNone/>
                      </a:pPr>
                      <a:r>
                        <a:rPr lang="en-US" sz="2400" b="0" i="0" dirty="0" err="1">
                          <a:solidFill>
                            <a:srgbClr val="262626"/>
                          </a:solidFill>
                          <a:effectLst/>
                          <a:latin typeface="Times New Roman" pitchFamily="18" charset="0"/>
                          <a:cs typeface="Times New Roman" pitchFamily="18" charset="0"/>
                        </a:rPr>
                        <a:t>Ví</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dụ</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đi</a:t>
                      </a:r>
                      <a:r>
                        <a:rPr lang="en-US" sz="2400" b="0" i="0" baseline="0" dirty="0">
                          <a:solidFill>
                            <a:srgbClr val="262626"/>
                          </a:solidFill>
                          <a:effectLst/>
                          <a:latin typeface="Times New Roman" pitchFamily="18" charset="0"/>
                          <a:cs typeface="Times New Roman" pitchFamily="18" charset="0"/>
                        </a:rPr>
                        <a:t> qua </a:t>
                      </a:r>
                      <a:r>
                        <a:rPr lang="en-US" sz="2400" b="0" i="0" baseline="0" dirty="0" err="1">
                          <a:solidFill>
                            <a:srgbClr val="262626"/>
                          </a:solidFill>
                          <a:effectLst/>
                          <a:latin typeface="Times New Roman" pitchFamily="18" charset="0"/>
                          <a:cs typeface="Times New Roman" pitchFamily="18" charset="0"/>
                        </a:rPr>
                        <a:t>trên</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endParaRPr lang="en-US" sz="2400" b="0" i="0" baseline="0" dirty="0">
                        <a:solidFill>
                          <a:srgbClr val="262626"/>
                        </a:solidFill>
                        <a:effectLst/>
                        <a:latin typeface="Times New Roman" pitchFamily="18" charset="0"/>
                        <a:cs typeface="Times New Roman" pitchFamily="18" charset="0"/>
                      </a:endParaRPr>
                    </a:p>
                    <a:p>
                      <a:pPr marL="0" indent="0" algn="just">
                        <a:buFontTx/>
                        <a:buNone/>
                      </a:pPr>
                      <a:r>
                        <a:rPr lang="en-US" sz="2400" b="0" i="0" baseline="0" dirty="0" err="1">
                          <a:solidFill>
                            <a:srgbClr val="262626"/>
                          </a:solidFill>
                          <a:effectLst/>
                          <a:latin typeface="Times New Roman" pitchFamily="18" charset="0"/>
                          <a:cs typeface="Times New Roman" pitchFamily="18" charset="0"/>
                        </a:rPr>
                        <a:t>Thấy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một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trong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rất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đỏ</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0569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rgbClr val="262626"/>
                </a:solidFill>
                <a:latin typeface="Times New Roman" pitchFamily="18" charset="0"/>
                <a:cs typeface="Times New Roman" pitchFamily="18" charset="0"/>
              </a:rPr>
              <a:t>II. </a:t>
            </a:r>
            <a:r>
              <a:rPr lang="en-US" sz="5400" dirty="0" err="1">
                <a:solidFill>
                  <a:srgbClr val="262626"/>
                </a:solidFill>
                <a:latin typeface="Times New Roman" pitchFamily="18" charset="0"/>
                <a:cs typeface="Times New Roman" pitchFamily="18" charset="0"/>
              </a:rPr>
              <a:t>Luyện</a:t>
            </a:r>
            <a:r>
              <a:rPr lang="en-US" sz="5400" dirty="0">
                <a:solidFill>
                  <a:srgbClr val="262626"/>
                </a:solidFill>
                <a:latin typeface="Times New Roman" pitchFamily="18" charset="0"/>
                <a:cs typeface="Times New Roman" pitchFamily="18" charset="0"/>
              </a:rPr>
              <a:t> </a:t>
            </a:r>
            <a:r>
              <a:rPr lang="en-US" sz="5400" dirty="0" err="1">
                <a:solidFill>
                  <a:srgbClr val="262626"/>
                </a:solidFill>
                <a:latin typeface="Times New Roman" pitchFamily="18" charset="0"/>
                <a:cs typeface="Times New Roman" pitchFamily="18" charset="0"/>
              </a:rPr>
              <a:t>tập</a:t>
            </a:r>
            <a:r>
              <a:rPr lang="en-US" sz="5400" dirty="0">
                <a:solidFill>
                  <a:srgbClr val="262626"/>
                </a:solidFill>
                <a:latin typeface="Times New Roman" pitchFamily="18" charset="0"/>
                <a:cs typeface="Times New Roman" pitchFamily="18" charset="0"/>
              </a:rPr>
              <a:t>:</a:t>
            </a:r>
            <a:endParaRPr lang="x-none" sz="5400" dirty="0">
              <a:solidFill>
                <a:srgbClr val="262626"/>
              </a:solidFill>
              <a:latin typeface="Times New Roman" pitchFamily="18" charset="0"/>
              <a:cs typeface="Times New Roman" pitchFamily="18" charset="0"/>
            </a:endParaRPr>
          </a:p>
        </p:txBody>
      </p:sp>
    </p:spTree>
    <p:extLst>
      <p:ext uri="{BB962C8B-B14F-4D97-AF65-F5344CB8AC3E}">
        <p14:creationId xmlns:p14="http://schemas.microsoft.com/office/powerpoint/2010/main" val="31166838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474416" y="78521"/>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6461" y="3"/>
            <a:ext cx="7997702"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1: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chuyên</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gia</a:t>
            </a:r>
            <a:r>
              <a:rPr lang="en-US" sz="4000" b="1" dirty="0">
                <a:solidFill>
                  <a:prstClr val="black"/>
                </a:solidFill>
                <a:latin typeface="Times New Roman"/>
                <a:ea typeface="Calibri"/>
                <a:cs typeface="Times New Roman"/>
              </a:rPr>
              <a:t> (10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7449187" y="5705278"/>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2087" y="275507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sp>
        <p:nvSpPr>
          <p:cNvPr id="6" name="Rectangle 5"/>
          <p:cNvSpPr/>
          <p:nvPr/>
        </p:nvSpPr>
        <p:spPr>
          <a:xfrm>
            <a:off x="8588603" y="3263881"/>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sp>
        <p:nvSpPr>
          <p:cNvPr id="7" name="Rectangle 6"/>
          <p:cNvSpPr/>
          <p:nvPr/>
        </p:nvSpPr>
        <p:spPr>
          <a:xfrm>
            <a:off x="1814695" y="5501068"/>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701600" y="1510287"/>
            <a:ext cx="5279136"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55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0" y="-53985"/>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193" y="3"/>
            <a:ext cx="8924238"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2: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các</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mảnh</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ghép</a:t>
            </a:r>
            <a:r>
              <a:rPr lang="en-US" sz="4000" b="1" dirty="0">
                <a:solidFill>
                  <a:prstClr val="black"/>
                </a:solidFill>
                <a:latin typeface="Times New Roman"/>
                <a:ea typeface="Calibri"/>
                <a:cs typeface="Times New Roman"/>
              </a:rPr>
              <a:t> (15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6864096" y="5705278"/>
            <a:ext cx="3430203"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48132" y="2755076"/>
            <a:ext cx="3114956"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sp>
        <p:nvSpPr>
          <p:cNvPr id="6" name="Rectangle 5"/>
          <p:cNvSpPr/>
          <p:nvPr/>
        </p:nvSpPr>
        <p:spPr>
          <a:xfrm>
            <a:off x="8139764" y="3263881"/>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1, 2,3,4</a:t>
            </a:r>
          </a:p>
        </p:txBody>
      </p:sp>
      <p:sp>
        <p:nvSpPr>
          <p:cNvPr id="7" name="Rectangle 6"/>
          <p:cNvSpPr/>
          <p:nvPr/>
        </p:nvSpPr>
        <p:spPr>
          <a:xfrm>
            <a:off x="1365856" y="5501068"/>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3488531" y="1468118"/>
            <a:ext cx="4149113" cy="433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82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latin typeface="Times New Roman"/>
                <a:ea typeface="Calibri"/>
                <a:cs typeface="Times New Roman"/>
              </a:rPr>
              <a:t>Bài</a:t>
            </a:r>
            <a:r>
              <a:rPr lang="en-US" sz="3600" b="1" dirty="0">
                <a:latin typeface="Times New Roman"/>
                <a:ea typeface="Calibri"/>
                <a:cs typeface="Times New Roman"/>
              </a:rPr>
              <a:t> </a:t>
            </a:r>
            <a:r>
              <a:rPr lang="en-US" sz="3600" b="1" dirty="0" err="1">
                <a:latin typeface="Times New Roman"/>
                <a:ea typeface="Calibri"/>
                <a:cs typeface="Times New Roman"/>
              </a:rPr>
              <a:t>tập</a:t>
            </a:r>
            <a:r>
              <a:rPr lang="en-US" sz="3600" b="1" dirty="0">
                <a:latin typeface="Times New Roman"/>
                <a:ea typeface="Calibri"/>
                <a:cs typeface="Times New Roman"/>
              </a:rPr>
              <a:t> 1 SGK </a:t>
            </a:r>
            <a:r>
              <a:rPr lang="en-US" sz="3600" b="1" dirty="0" err="1">
                <a:latin typeface="Times New Roman"/>
                <a:ea typeface="Calibri"/>
                <a:cs typeface="Times New Roman"/>
              </a:rPr>
              <a:t>trang</a:t>
            </a:r>
            <a:r>
              <a:rPr lang="en-US" sz="3600" b="1" dirty="0">
                <a:latin typeface="Times New Roman"/>
                <a:ea typeface="Calibri"/>
                <a:cs typeface="Times New Roman"/>
              </a:rPr>
              <a:t> 113 – 114</a:t>
            </a:r>
            <a:endParaRPr lang="en-US" sz="36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254679957"/>
              </p:ext>
            </p:extLst>
          </p:nvPr>
        </p:nvGraphicFramePr>
        <p:xfrm>
          <a:off x="762000" y="2302842"/>
          <a:ext cx="10668000" cy="4016869"/>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1879014">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quả</a:t>
                      </a:r>
                      <a:r>
                        <a:rPr lang="en-US" sz="2400" dirty="0">
                          <a:effectLst/>
                          <a:latin typeface="Times New Roman"/>
                          <a:ea typeface="Calibri"/>
                          <a:cs typeface="Times New Roman"/>
                        </a:rPr>
                        <a:t> </a:t>
                      </a:r>
                      <a:r>
                        <a:rPr lang="en-US" sz="2400" dirty="0" err="1">
                          <a:effectLst/>
                          <a:latin typeface="Times New Roman"/>
                          <a:ea typeface="Calibri"/>
                          <a:cs typeface="Times New Roman"/>
                        </a:rPr>
                        <a:t>trứng</a:t>
                      </a:r>
                      <a:r>
                        <a:rPr lang="en-US" sz="2400" dirty="0">
                          <a:effectLst/>
                          <a:latin typeface="Times New Roman"/>
                          <a:ea typeface="Calibri"/>
                          <a:cs typeface="Times New Roman"/>
                        </a:rPr>
                        <a:t> </a:t>
                      </a:r>
                      <a:r>
                        <a:rPr lang="en-US" sz="2400" dirty="0" err="1">
                          <a:effectLst/>
                          <a:latin typeface="Times New Roman"/>
                          <a:ea typeface="Calibri"/>
                          <a:cs typeface="Times New Roman"/>
                        </a:rPr>
                        <a:t>hồng</a:t>
                      </a:r>
                      <a:r>
                        <a:rPr lang="en-US" sz="2400" dirty="0">
                          <a:effectLst/>
                          <a:latin typeface="Times New Roman"/>
                          <a:ea typeface="Calibri"/>
                          <a:cs typeface="Times New Roman"/>
                        </a:rPr>
                        <a:t> </a:t>
                      </a:r>
                      <a:r>
                        <a:rPr lang="en-US" sz="2400" dirty="0" err="1">
                          <a:effectLst/>
                          <a:latin typeface="Times New Roman"/>
                          <a:ea typeface="Calibri"/>
                          <a:cs typeface="Times New Roman"/>
                        </a:rPr>
                        <a:t>hào</a:t>
                      </a:r>
                      <a:r>
                        <a:rPr lang="en-US" sz="2400" dirty="0">
                          <a:effectLst/>
                          <a:latin typeface="Times New Roman"/>
                          <a:ea typeface="Calibri"/>
                          <a:cs typeface="Times New Roman"/>
                        </a:rPr>
                        <a:t> </a:t>
                      </a:r>
                      <a:r>
                        <a:rPr lang="en-US" sz="2400" dirty="0" err="1">
                          <a:effectLst/>
                          <a:latin typeface="Times New Roman"/>
                          <a:ea typeface="Calibri"/>
                          <a:cs typeface="Times New Roman"/>
                        </a:rPr>
                        <a:t>thăm</a:t>
                      </a:r>
                      <a:r>
                        <a:rPr lang="en-US" sz="2400" dirty="0">
                          <a:effectLst/>
                          <a:latin typeface="Times New Roman"/>
                          <a:ea typeface="Calibri"/>
                          <a:cs typeface="Times New Roman"/>
                        </a:rPr>
                        <a:t> </a:t>
                      </a:r>
                      <a:r>
                        <a:rPr lang="en-US" sz="2400" dirty="0" err="1">
                          <a:effectLst/>
                          <a:latin typeface="Times New Roman"/>
                          <a:ea typeface="Calibri"/>
                          <a:cs typeface="Times New Roman"/>
                        </a:rPr>
                        <a:t>thẳm</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đường</a:t>
                      </a:r>
                      <a:r>
                        <a:rPr lang="en-US" sz="2400" dirty="0">
                          <a:effectLst/>
                          <a:latin typeface="Times New Roman"/>
                          <a:ea typeface="Calibri"/>
                          <a:cs typeface="Times New Roman"/>
                        </a:rPr>
                        <a:t> </a:t>
                      </a:r>
                      <a:r>
                        <a:rPr lang="en-US" sz="2400" dirty="0" err="1">
                          <a:effectLst/>
                          <a:latin typeface="Times New Roman"/>
                          <a:ea typeface="Calibri"/>
                          <a:cs typeface="Times New Roman"/>
                        </a:rPr>
                        <a:t>bệ</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bầu</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612486" y="1392679"/>
            <a:ext cx="668773" cy="916982"/>
          </a:xfrm>
          <a:prstGeom prst="rect">
            <a:avLst/>
          </a:prstGeom>
        </p:spPr>
        <p:txBody>
          <a:bodyPr wrap="none">
            <a:spAutoFit/>
          </a:bodyPr>
          <a:lstStyle/>
          <a:p>
            <a:pPr algn="just">
              <a:lnSpc>
                <a:spcPct val="150000"/>
              </a:lnSpc>
              <a:spcAft>
                <a:spcPts val="800"/>
              </a:spcAft>
              <a:tabLst>
                <a:tab pos="90170" algn="l"/>
                <a:tab pos="180340" algn="l"/>
              </a:tabLst>
            </a:pPr>
            <a:r>
              <a:rPr lang="en-US" sz="4000" dirty="0">
                <a:latin typeface="Times New Roman"/>
                <a:ea typeface="Calibri"/>
                <a:cs typeface="Times New Roman"/>
              </a:rPr>
              <a:t>a. </a:t>
            </a:r>
            <a:endParaRPr lang="en-US" sz="4000" dirty="0">
              <a:ea typeface="Calibri"/>
              <a:cs typeface="Times New Roman"/>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591" y="2298198"/>
            <a:ext cx="3002280" cy="17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592" y="4791456"/>
            <a:ext cx="3002280" cy="153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39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Effect transition="in" filter="barn(inVertical)">
                                      <p:cBhvr>
                                        <p:cTn id="3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KHỞI ĐỘNG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612062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167885432"/>
              </p:ext>
            </p:extLst>
          </p:nvPr>
        </p:nvGraphicFramePr>
        <p:xfrm>
          <a:off x="762000" y="2144744"/>
          <a:ext cx="10668000" cy="4548664"/>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2491246">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bể</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biển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7418">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cái</a:t>
                      </a:r>
                      <a:r>
                        <a:rPr lang="en-US" sz="2400" dirty="0">
                          <a:effectLst/>
                          <a:latin typeface="Times New Roman"/>
                          <a:ea typeface="Calibri"/>
                          <a:cs typeface="Times New Roman"/>
                        </a:rPr>
                        <a:t> </a:t>
                      </a:r>
                      <a:r>
                        <a:rPr lang="en-US" sz="2400" dirty="0" err="1">
                          <a:effectLst/>
                          <a:latin typeface="Times New Roman"/>
                          <a:ea typeface="Calibri"/>
                          <a:cs typeface="Times New Roman"/>
                        </a:rPr>
                        <a:t>chất</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r>
                        <a:rPr lang="en-US" sz="2400" dirty="0">
                          <a:effectLst/>
                          <a:latin typeface="Times New Roman"/>
                          <a:ea typeface="Calibri"/>
                          <a:cs typeface="Times New Roman"/>
                        </a:rPr>
                        <a:t> </a:t>
                      </a:r>
                      <a:r>
                        <a:rPr lang="en-US" sz="2400" dirty="0" err="1">
                          <a:effectLst/>
                          <a:latin typeface="Times New Roman"/>
                          <a:ea typeface="Calibri"/>
                          <a:cs typeface="Times New Roman"/>
                        </a:rPr>
                        <a:t>nén</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độ</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sự</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2735592" y="1392679"/>
            <a:ext cx="572593" cy="752065"/>
          </a:xfrm>
          <a:prstGeom prst="rect">
            <a:avLst/>
          </a:prstGeom>
        </p:spPr>
        <p:txBody>
          <a:bodyPr wrap="non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a.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5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barn(in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sp>
        <p:nvSpPr>
          <p:cNvPr id="4" name="Rectangle 3"/>
          <p:cNvSpPr/>
          <p:nvPr/>
        </p:nvSpPr>
        <p:spPr>
          <a:xfrm>
            <a:off x="1836773" y="1407662"/>
            <a:ext cx="6588663" cy="1672253"/>
          </a:xfrm>
          <a:prstGeom prst="rect">
            <a:avLst/>
          </a:prstGeom>
        </p:spPr>
        <p:txBody>
          <a:bodyPr wrap="none">
            <a:spAutoFit/>
          </a:bodyPr>
          <a:lstStyle/>
          <a:p>
            <a:pPr algn="just">
              <a:lnSpc>
                <a:spcPct val="150000"/>
              </a:lnSpc>
              <a:spcAft>
                <a:spcPts val="800"/>
              </a:spcAft>
              <a:tabLst>
                <a:tab pos="90170" algn="l"/>
                <a:tab pos="180340" algn="l"/>
              </a:tabLst>
            </a:pPr>
            <a:r>
              <a:rPr lang="vi-VN" sz="3200" dirty="0">
                <a:solidFill>
                  <a:prstClr val="black"/>
                </a:solidFill>
                <a:latin typeface="Times New Roman"/>
                <a:ea typeface="Calibri"/>
                <a:cs typeface="Times New Roman"/>
              </a:rPr>
              <a:t>b. Biện pháp tu từ được sử dụng: ẩn dụ</a:t>
            </a: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5360" y="2699111"/>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a:ea typeface="Calibri"/>
                <a:cs typeface="Times New Roman"/>
                <a:sym typeface="Wingdings"/>
              </a:rPr>
              <a: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sức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diễn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thể</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đây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vẻ</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đẹp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ảnh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Cô</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Tô</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10" y="5124450"/>
            <a:ext cx="29987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9" y="5038725"/>
            <a:ext cx="2998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15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par>
                                <p:cTn id="24" presetID="16" presetClass="entr" presetSubtype="21"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barn(inVertical)">
                                      <p:cBhvr>
                                        <p:cTn id="26" dur="500"/>
                                        <p:tgtEl>
                                          <p:spTgt spid="6147"/>
                                        </p:tgtEl>
                                      </p:cBhvr>
                                    </p:animEffect>
                                  </p:childTnLst>
                                </p:cTn>
                              </p:par>
                              <p:par>
                                <p:cTn id="27" presetID="16" presetClass="entr" presetSubtype="21"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barn(inVertical)">
                                      <p:cBhvr>
                                        <p:cTn id="32" dur="5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2410916"/>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a. </a:t>
            </a:r>
            <a:r>
              <a:rPr lang="en-US" sz="3200" i="1" dirty="0" err="1">
                <a:latin typeface="Times New Roman"/>
                <a:ea typeface="Calibri"/>
                <a:cs typeface="Times New Roman"/>
              </a:rPr>
              <a:t>Mỗi</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cát</a:t>
            </a:r>
            <a:r>
              <a:rPr lang="en-US" sz="3200" i="1" dirty="0">
                <a:latin typeface="Times New Roman"/>
                <a:ea typeface="Calibri"/>
                <a:cs typeface="Times New Roman"/>
              </a:rPr>
              <a:t> </a:t>
            </a:r>
            <a:r>
              <a:rPr lang="en-US" sz="3200" i="1" dirty="0" err="1">
                <a:latin typeface="Times New Roman"/>
                <a:ea typeface="Calibri"/>
                <a:cs typeface="Times New Roman"/>
              </a:rPr>
              <a:t>bắn</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má</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gáy</a:t>
            </a:r>
            <a:r>
              <a:rPr lang="en-US" sz="3200" i="1" dirty="0">
                <a:latin typeface="Times New Roman"/>
                <a:ea typeface="Calibri"/>
                <a:cs typeface="Times New Roman"/>
              </a:rPr>
              <a:t> </a:t>
            </a:r>
            <a:r>
              <a:rPr lang="en-US" sz="3200" i="1" dirty="0" err="1">
                <a:latin typeface="Times New Roman"/>
                <a:ea typeface="Calibri"/>
                <a:cs typeface="Times New Roman"/>
              </a:rPr>
              <a:t>lúc</a:t>
            </a:r>
            <a:r>
              <a:rPr lang="en-US" sz="3200" i="1" dirty="0">
                <a:latin typeface="Times New Roman"/>
                <a:ea typeface="Calibri"/>
                <a:cs typeface="Times New Roman"/>
              </a:rPr>
              <a:t> </a:t>
            </a:r>
            <a:r>
              <a:rPr lang="en-US" sz="3200" i="1" dirty="0" err="1">
                <a:latin typeface="Times New Roman"/>
                <a:ea typeface="Calibri"/>
                <a:cs typeface="Times New Roman"/>
              </a:rPr>
              <a:t>này</a:t>
            </a:r>
            <a:r>
              <a:rPr lang="en-US" sz="3200" i="1" dirty="0">
                <a:latin typeface="Times New Roman"/>
                <a:ea typeface="Calibri"/>
                <a:cs typeface="Times New Roman"/>
              </a:rPr>
              <a:t> </a:t>
            </a:r>
            <a:r>
              <a:rPr lang="en-US" sz="3200" i="1" dirty="0" err="1">
                <a:latin typeface="Times New Roman"/>
                <a:ea typeface="Calibri"/>
                <a:cs typeface="Times New Roman"/>
              </a:rPr>
              <a:t>buốt</a:t>
            </a:r>
            <a:r>
              <a:rPr lang="en-US" sz="3200" i="1" dirty="0">
                <a:latin typeface="Times New Roman"/>
                <a:ea typeface="Calibri"/>
                <a:cs typeface="Times New Roman"/>
              </a:rPr>
              <a:t> </a:t>
            </a:r>
            <a:r>
              <a:rPr lang="en-US" sz="3200" i="1" dirty="0" err="1">
                <a:latin typeface="Times New Roman"/>
                <a:ea typeface="Calibri"/>
                <a:cs typeface="Times New Roman"/>
              </a:rPr>
              <a:t>như</a:t>
            </a:r>
            <a:r>
              <a:rPr lang="en-US" sz="3200" i="1" dirty="0">
                <a:latin typeface="Times New Roman"/>
                <a:ea typeface="Calibri"/>
                <a:cs typeface="Times New Roman"/>
              </a:rPr>
              <a:t> </a:t>
            </a:r>
            <a:r>
              <a:rPr lang="en-US" sz="3200" i="1" dirty="0" err="1">
                <a:latin typeface="Times New Roman"/>
                <a:ea typeface="Calibri"/>
                <a:cs typeface="Times New Roman"/>
              </a:rPr>
              <a:t>một</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đạn</a:t>
            </a:r>
            <a:r>
              <a:rPr lang="en-US" sz="3200" i="1" dirty="0">
                <a:latin typeface="Times New Roman"/>
                <a:ea typeface="Calibri"/>
                <a:cs typeface="Times New Roman"/>
              </a:rPr>
              <a:t> </a:t>
            </a:r>
            <a:r>
              <a:rPr lang="en-US" sz="3200" i="1" dirty="0" err="1">
                <a:latin typeface="Times New Roman"/>
                <a:ea typeface="Calibri"/>
                <a:cs typeface="Times New Roman"/>
              </a:rPr>
              <a:t>mũi</a:t>
            </a:r>
            <a:r>
              <a:rPr lang="en-US" sz="3200" i="1" dirty="0">
                <a:latin typeface="Times New Roman"/>
                <a:ea typeface="Calibri"/>
                <a:cs typeface="Times New Roman"/>
              </a:rPr>
              <a:t> </a:t>
            </a:r>
            <a:r>
              <a:rPr lang="en-US" sz="3200" i="1" dirty="0" err="1">
                <a:latin typeface="Times New Roman"/>
                <a:ea typeface="Calibri"/>
                <a:cs typeface="Times New Roman"/>
              </a:rPr>
              <a:t>kim</a:t>
            </a:r>
            <a:r>
              <a:rPr lang="en-US" sz="3200" i="1" dirty="0">
                <a:latin typeface="Times New Roman"/>
                <a:ea typeface="Calibri"/>
                <a:cs typeface="Times New Roman"/>
              </a:rPr>
              <a:t>.</a:t>
            </a:r>
            <a:endParaRPr lang="en-US" sz="2400" dirty="0">
              <a:ea typeface="Calibri"/>
              <a:cs typeface="Times New Roman"/>
            </a:endParaRP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sp>
        <p:nvSpPr>
          <p:cNvPr id="10" name="Rectangle 9"/>
          <p:cNvSpPr/>
          <p:nvPr/>
        </p:nvSpPr>
        <p:spPr>
          <a:xfrm>
            <a:off x="691415" y="2907327"/>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latin typeface="Times New Roman"/>
                <a:ea typeface="Calibri"/>
              </a:rPr>
              <a:t>- </a:t>
            </a:r>
            <a:r>
              <a:rPr lang="en-US" sz="2800" dirty="0" err="1">
                <a:latin typeface="Times New Roman"/>
                <a:ea typeface="Calibri"/>
              </a:rPr>
              <a:t>Biện</a:t>
            </a:r>
            <a:r>
              <a:rPr lang="en-US" sz="2800" dirty="0">
                <a:latin typeface="Times New Roman"/>
                <a:ea typeface="Calibri"/>
              </a:rPr>
              <a:t> </a:t>
            </a:r>
            <a:r>
              <a:rPr lang="en-US" sz="2800" dirty="0" err="1">
                <a:latin typeface="Times New Roman"/>
                <a:ea typeface="Calibri"/>
              </a:rPr>
              <a:t>pháp</a:t>
            </a:r>
            <a:r>
              <a:rPr lang="en-US" sz="2800" dirty="0">
                <a:latin typeface="Times New Roman"/>
                <a:ea typeface="Calibri"/>
              </a:rPr>
              <a:t> </a:t>
            </a:r>
            <a:r>
              <a:rPr lang="en-US" sz="2800" dirty="0" err="1">
                <a:latin typeface="Times New Roman"/>
                <a:ea typeface="Calibri"/>
              </a:rPr>
              <a:t>tu</a:t>
            </a:r>
            <a:r>
              <a:rPr lang="en-US" sz="2800" dirty="0">
                <a:latin typeface="Times New Roman"/>
                <a:ea typeface="Calibri"/>
              </a:rPr>
              <a:t> </a:t>
            </a:r>
            <a:r>
              <a:rPr lang="en-US" sz="2800" dirty="0" err="1">
                <a:latin typeface="Times New Roman"/>
                <a:ea typeface="Calibri"/>
              </a:rPr>
              <a:t>từ</a:t>
            </a:r>
            <a:r>
              <a:rPr lang="en-US" sz="2800" dirty="0">
                <a:latin typeface="Times New Roman"/>
                <a:ea typeface="Calibri"/>
              </a:rPr>
              <a:t>: so </a:t>
            </a:r>
            <a:r>
              <a:rPr lang="en-US" sz="2800" dirty="0" err="1">
                <a:latin typeface="Times New Roman"/>
                <a:ea typeface="Calibri"/>
              </a:rPr>
              <a:t>sánh</a:t>
            </a:r>
            <a:r>
              <a:rPr lang="en-US" sz="2800" dirty="0">
                <a:latin typeface="Times New Roman"/>
                <a:ea typeface="Calibri"/>
              </a:rPr>
              <a:t>. </a:t>
            </a:r>
            <a:endParaRPr lang="en-US" sz="2800" dirty="0">
              <a:solidFill>
                <a:prstClr val="black"/>
              </a:solidFill>
              <a:ea typeface="Calibri"/>
              <a:cs typeface="Times New Roman"/>
            </a:endParaRPr>
          </a:p>
        </p:txBody>
      </p:sp>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8124789" y="1795332"/>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6809914" y="2453700"/>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1414" y="3979287"/>
            <a:ext cx="6623785" cy="1384995"/>
          </a:xfrm>
          <a:prstGeom prst="rect">
            <a:avLst/>
          </a:prstGeom>
        </p:spPr>
        <p:txBody>
          <a:bodyPr wrap="square">
            <a:spAutoFit/>
          </a:bodyPr>
          <a:lstStyle/>
          <a:p>
            <a:pPr algn="just"/>
            <a:r>
              <a:rPr lang="en-US" sz="2800" dirty="0">
                <a:latin typeface="+mj-lt"/>
              </a:rPr>
              <a:t>-&gt; </a:t>
            </a:r>
            <a:r>
              <a:rPr lang="vi-VN" sz="2800" dirty="0">
                <a:latin typeface="+mj-lt"/>
              </a:rPr>
              <a:t>So sánh hợp lý vì hạt cát nhỏ, viên đạn mũi kim cũng nhỏ, khi bắn chỉ tập trung làm đau buốt một điểm..</a:t>
            </a:r>
          </a:p>
        </p:txBody>
      </p:sp>
      <p:sp>
        <p:nvSpPr>
          <p:cNvPr id="6" name="Rounded Rectangular Callout 5"/>
          <p:cNvSpPr/>
          <p:nvPr/>
        </p:nvSpPr>
        <p:spPr>
          <a:xfrm>
            <a:off x="6787415" y="2551397"/>
            <a:ext cx="4848991" cy="2154966"/>
          </a:xfrm>
          <a:prstGeom prst="wedgeRoundRectCallout">
            <a:avLst>
              <a:gd name="adj1" fmla="val -118892"/>
              <a:gd name="adj2" fmla="val -155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so sánh việc cát bắn vào má (do gió bão) mạnh và đau buốt như bị viên đạn mũi kim bắn vào</a:t>
            </a:r>
          </a:p>
        </p:txBody>
      </p:sp>
      <p:sp>
        <p:nvSpPr>
          <p:cNvPr id="18" name="Rounded Rectangular Callout 17"/>
          <p:cNvSpPr/>
          <p:nvPr/>
        </p:nvSpPr>
        <p:spPr>
          <a:xfrm>
            <a:off x="2952027" y="225064"/>
            <a:ext cx="4143716" cy="2154966"/>
          </a:xfrm>
          <a:prstGeom prst="wedgeRoundRectCallout">
            <a:avLst>
              <a:gd name="adj1" fmla="val -35416"/>
              <a:gd name="adj2" fmla="val 87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So sánh mỗi một hạt cát như một viên đạn mũi kim</a:t>
            </a:r>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2994" y="4807952"/>
            <a:ext cx="3429006" cy="180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1415" y="3635028"/>
            <a:ext cx="6096000" cy="2246769"/>
          </a:xfrm>
          <a:prstGeom prst="rect">
            <a:avLst/>
          </a:prstGeom>
        </p:spPr>
        <p:txBody>
          <a:bodyPr>
            <a:spAutoFit/>
          </a:bodyPr>
          <a:lstStyle/>
          <a:p>
            <a:pPr algn="just"/>
            <a:r>
              <a:rPr lang="vi-VN" sz="2800" dirty="0">
                <a:latin typeface="+mj-lt"/>
              </a:rPr>
              <a:t>- Tác dụng: Làm tăng sức gợi hình gợi cảm cho sự diễn đạt. Cụ thể là làm rõ và cụ thể hóa cảm giác bị cát bắn vào mặt. Từ đó cho thấy sự dữ dội của cơn bão ở Cô Tô.</a:t>
            </a:r>
            <a:endParaRPr lang="en-US" sz="2800" dirty="0">
              <a:latin typeface="+mj-lt"/>
            </a:endParaRPr>
          </a:p>
        </p:txBody>
      </p:sp>
    </p:spTree>
    <p:extLst>
      <p:ext uri="{BB962C8B-B14F-4D97-AF65-F5344CB8AC3E}">
        <p14:creationId xmlns:p14="http://schemas.microsoft.com/office/powerpoint/2010/main" val="218424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8195"/>
                                        </p:tgtEl>
                                        <p:attrNameLst>
                                          <p:attrName>style.visibility</p:attrName>
                                        </p:attrNameLst>
                                      </p:cBhvr>
                                      <p:to>
                                        <p:strVal val="visible"/>
                                      </p:to>
                                    </p:set>
                                    <p:animEffect transition="in" filter="barn(inVertical)">
                                      <p:cBhvr>
                                        <p:cTn id="44" dur="500"/>
                                        <p:tgtEl>
                                          <p:spTgt spid="8195"/>
                                        </p:tgtEl>
                                      </p:cBhvr>
                                    </p:animEffect>
                                  </p:childTnLst>
                                </p:cTn>
                              </p:par>
                              <p:par>
                                <p:cTn id="45" presetID="16" presetClass="entr" presetSubtype="21"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3" grpId="0"/>
      <p:bldP spid="3" grpId="1"/>
      <p:bldP spid="6" grpId="0" animBg="1"/>
      <p:bldP spid="6"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280766"/>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762994" y="-38814"/>
            <a:ext cx="1645359" cy="1204767"/>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1307537"/>
          </a:xfrm>
          <a:prstGeom prst="rect">
            <a:avLst/>
          </a:prstGeom>
        </p:spPr>
        <p:txBody>
          <a:bodyPr wrap="square">
            <a:spAutoFit/>
          </a:bodyPr>
          <a:lstStyle/>
          <a:p>
            <a:pPr algn="just">
              <a:lnSpc>
                <a:spcPct val="150000"/>
              </a:lnSpc>
              <a:spcAft>
                <a:spcPts val="800"/>
              </a:spcAft>
              <a:tabLst>
                <a:tab pos="90170" algn="l"/>
                <a:tab pos="180340" algn="l"/>
              </a:tabLst>
            </a:pPr>
            <a:r>
              <a:rPr lang="vi-VN" sz="2800" i="1" dirty="0">
                <a:solidFill>
                  <a:prstClr val="black"/>
                </a:solidFill>
                <a:latin typeface="Times New Roman"/>
                <a:ea typeface="Calibri"/>
                <a:cs typeface="Times New Roman"/>
              </a:rPr>
              <a:t>b. Hình như gió bão chờ chúng tôi lọt hết vào trận địa cánh cung bãi cát, rồi mới tăng thêm hỏa lực của gió.</a:t>
            </a:r>
          </a:p>
        </p:txBody>
      </p:sp>
      <p:sp>
        <p:nvSpPr>
          <p:cNvPr id="10" name="Rectangle 9"/>
          <p:cNvSpPr/>
          <p:nvPr/>
        </p:nvSpPr>
        <p:spPr>
          <a:xfrm>
            <a:off x="691414" y="2537995"/>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solidFill>
                  <a:prstClr val="black"/>
                </a:solidFill>
                <a:latin typeface="Times New Roman"/>
                <a:ea typeface="Calibri"/>
              </a:rPr>
              <a:t>- </a:t>
            </a:r>
            <a:r>
              <a:rPr lang="en-US" sz="2800" dirty="0" err="1">
                <a:solidFill>
                  <a:prstClr val="black"/>
                </a:solidFill>
                <a:latin typeface="Times New Roman"/>
                <a:ea typeface="Calibri"/>
              </a:rPr>
              <a:t>Biện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pháp</a:t>
            </a:r>
            <a:r>
              <a:rPr lang="en-US" sz="2800" dirty="0">
                <a:solidFill>
                  <a:prstClr val="black"/>
                </a:solidFill>
                <a:latin typeface="Times New Roman"/>
                <a:ea typeface="Calibri"/>
              </a:rPr>
              <a:t> </a:t>
            </a:r>
            <a:r>
              <a:rPr lang="en-US" sz="2800" dirty="0" err="1">
                <a:solidFill>
                  <a:prstClr val="black"/>
                </a:solidFill>
                <a:latin typeface="Times New Roman"/>
                <a:ea typeface="Calibri"/>
              </a:rPr>
              <a:t>tu</a:t>
            </a:r>
            <a:r>
              <a:rPr lang="en-US" sz="2800" dirty="0">
                <a:solidFill>
                  <a:prstClr val="black"/>
                </a:solidFill>
                <a:latin typeface="Times New Roman"/>
                <a:ea typeface="Calibri"/>
              </a:rPr>
              <a:t> </a:t>
            </a: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Ẩn</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a:t>
            </a:r>
            <a:r>
              <a:rPr lang="en-US" sz="2800" dirty="0">
                <a:solidFill>
                  <a:prstClr val="black"/>
                </a:solidFill>
                <a:latin typeface="Times New Roman"/>
                <a:ea typeface="Calibri"/>
              </a:rPr>
              <a:t>  </a:t>
            </a:r>
            <a:endParaRPr lang="en-US" sz="2800" dirty="0">
              <a:solidFill>
                <a:prstClr val="black"/>
              </a:solidFill>
              <a:ea typeface="Calibri"/>
              <a:cs typeface="Times New Roman"/>
            </a:endParaRPr>
          </a:p>
        </p:txBody>
      </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94" b="100000" l="0" r="99394">
                        <a14:foregroundMark x1="51970" y1="29358" x2="51970" y2="29358"/>
                        <a14:foregroundMark x1="53788" y1="25000" x2="53788" y2="25000"/>
                        <a14:foregroundMark x1="53788" y1="28899" x2="53788" y2="28899"/>
                        <a14:foregroundMark x1="53182" y1="33716" x2="53182" y2="33716"/>
                        <a14:foregroundMark x1="52273" y1="39450" x2="52273" y2="39450"/>
                        <a14:foregroundMark x1="60000" y1="44037" x2="60000" y2="44037"/>
                        <a14:foregroundMark x1="63788" y1="42661" x2="63788" y2="42661"/>
                        <a14:foregroundMark x1="65758" y1="45413" x2="65758" y2="45413"/>
                        <a14:foregroundMark x1="67273" y1="49771" x2="67273" y2="49771"/>
                        <a14:foregroundMark x1="64545" y1="58716" x2="64545" y2="58716"/>
                        <a14:foregroundMark x1="60152" y1="55963" x2="60152" y2="55963"/>
                        <a14:foregroundMark x1="58182" y1="43578" x2="58182" y2="43578"/>
                        <a14:foregroundMark x1="63182" y1="37844" x2="65758" y2="36468"/>
                        <a14:foregroundMark x1="69242" y1="34174" x2="70152" y2="32798"/>
                        <a14:foregroundMark x1="69848" y1="24083" x2="69848" y2="24083"/>
                        <a14:foregroundMark x1="66970" y1="18349" x2="64848" y2="13303"/>
                        <a14:foregroundMark x1="59394" y1="5734" x2="59394" y2="5734"/>
                        <a14:foregroundMark x1="56364" y1="5505" x2="56364" y2="5505"/>
                        <a14:foregroundMark x1="47879" y1="6651" x2="47879" y2="6651"/>
                        <a14:foregroundMark x1="40606" y1="10780" x2="39091" y2="12385"/>
                        <a14:foregroundMark x1="31515" y1="17890" x2="31515" y2="17890"/>
                        <a14:foregroundMark x1="28333" y1="21330" x2="28333" y2="21330"/>
                        <a14:foregroundMark x1="26515" y1="28899" x2="26515" y2="30275"/>
                        <a14:foregroundMark x1="25606" y1="37844" x2="25606" y2="37844"/>
                        <a14:foregroundMark x1="24848" y1="43578" x2="24848" y2="46560"/>
                        <a14:foregroundMark x1="24848" y1="47477" x2="24848" y2="47477"/>
                        <a14:foregroundMark x1="22727" y1="50229" x2="22727" y2="50229"/>
                        <a14:foregroundMark x1="19242" y1="49771" x2="19242" y2="49771"/>
                        <a14:foregroundMark x1="8636" y1="48853" x2="8636" y2="48853"/>
                        <a14:foregroundMark x1="7273" y1="48853" x2="6667" y2="50688"/>
                        <a14:foregroundMark x1="5758" y1="53670" x2="5758" y2="53670"/>
                        <a14:foregroundMark x1="5455" y1="58257" x2="11667" y2="57798"/>
                        <a14:foregroundMark x1="14242" y1="56881" x2="14242" y2="56881"/>
                        <a14:foregroundMark x1="19242" y1="56422" x2="22424" y2="55505"/>
                        <a14:foregroundMark x1="24848" y1="55505" x2="24848" y2="55505"/>
                        <a14:foregroundMark x1="25606" y1="55505" x2="28030" y2="54587"/>
                        <a14:foregroundMark x1="30000" y1="54128" x2="30909" y2="53670"/>
                        <a14:foregroundMark x1="33030" y1="52752" x2="35000" y2="51147"/>
                        <a14:foregroundMark x1="37424" y1="47018" x2="37424" y2="47018"/>
                        <a14:foregroundMark x1="38485" y1="39220" x2="38788" y2="36927"/>
                        <a14:foregroundMark x1="38788" y1="32339" x2="38788" y2="30734"/>
                        <a14:foregroundMark x1="38788" y1="24541" x2="38788" y2="24541"/>
                        <a14:foregroundMark x1="36212" y1="24541" x2="33636" y2="30734"/>
                        <a14:foregroundMark x1="33333" y1="32110" x2="33333" y2="32110"/>
                        <a14:foregroundMark x1="33030" y1="33257" x2="33030" y2="33257"/>
                        <a14:foregroundMark x1="34091" y1="22706" x2="31212" y2="39908"/>
                        <a14:foregroundMark x1="29394" y1="44495" x2="29394" y2="44495"/>
                        <a14:foregroundMark x1="33030" y1="40826" x2="33030" y2="40826"/>
                        <a14:foregroundMark x1="33788" y1="40826" x2="33788" y2="40826"/>
                        <a14:foregroundMark x1="33030" y1="43119" x2="31818" y2="46101"/>
                        <a14:foregroundMark x1="25909" y1="49771" x2="25909" y2="49771"/>
                        <a14:foregroundMark x1="23333" y1="50229" x2="23333" y2="50229"/>
                        <a14:foregroundMark x1="16515" y1="50229" x2="16515" y2="50229"/>
                        <a14:foregroundMark x1="12727" y1="50229" x2="12727" y2="50229"/>
                        <a14:foregroundMark x1="11818" y1="50229" x2="11061" y2="50229"/>
                        <a14:foregroundMark x1="9545" y1="49771" x2="9545" y2="49771"/>
                        <a14:foregroundMark x1="6364" y1="50229" x2="6364" y2="50229"/>
                        <a14:foregroundMark x1="11364" y1="52064" x2="15758" y2="52752"/>
                        <a14:foregroundMark x1="16061" y1="52752" x2="19545" y2="54128"/>
                        <a14:foregroundMark x1="20606" y1="54128" x2="23333" y2="55046"/>
                        <a14:foregroundMark x1="26515" y1="55046" x2="26515" y2="55046"/>
                        <a14:foregroundMark x1="17727" y1="56422" x2="10455" y2="54587"/>
                        <a14:foregroundMark x1="8939" y1="54128" x2="8939" y2="54128"/>
                        <a14:foregroundMark x1="8939" y1="54128" x2="4848" y2="52064"/>
                        <a14:foregroundMark x1="3939" y1="51147" x2="3939" y2="51147"/>
                        <a14:foregroundMark x1="3636" y1="52752" x2="3636" y2="52752"/>
                        <a14:foregroundMark x1="4848" y1="58716" x2="6061" y2="60321"/>
                        <a14:foregroundMark x1="6364" y1="60780" x2="12424" y2="60321"/>
                        <a14:foregroundMark x1="13939" y1="59862" x2="17727" y2="60321"/>
                        <a14:foregroundMark x1="11364" y1="64450" x2="11364" y2="64450"/>
                        <a14:foregroundMark x1="11364" y1="64450" x2="27727" y2="59862"/>
                        <a14:foregroundMark x1="20152" y1="59862" x2="20152" y2="59862"/>
                        <a14:foregroundMark x1="7727" y1="60321" x2="37121" y2="47018"/>
                        <a14:foregroundMark x1="39394" y1="44037" x2="39394" y2="44037"/>
                        <a14:foregroundMark x1="40303" y1="37844" x2="40303" y2="37844"/>
                        <a14:foregroundMark x1="40606" y1="33257" x2="40606" y2="33257"/>
                        <a14:foregroundMark x1="40606" y1="25459" x2="40606" y2="25459"/>
                        <a14:foregroundMark x1="40606" y1="24083" x2="40606" y2="24083"/>
                        <a14:foregroundMark x1="40000" y1="19495" x2="40000" y2="19495"/>
                        <a14:foregroundMark x1="52879" y1="20413" x2="52879" y2="20413"/>
                        <a14:foregroundMark x1="49394" y1="26147" x2="49394" y2="23624"/>
                        <a14:foregroundMark x1="49394" y1="19954" x2="50000" y2="18349"/>
                        <a14:foregroundMark x1="52879" y1="13303" x2="55000" y2="9862"/>
                        <a14:foregroundMark x1="56364" y1="7110" x2="56364" y2="7110"/>
                        <a14:foregroundMark x1="56364" y1="7110" x2="56364" y2="7110"/>
                        <a14:foregroundMark x1="54394" y1="8028" x2="46970" y2="8486"/>
                        <a14:foregroundMark x1="46970" y1="8486" x2="46970" y2="8486"/>
                        <a14:foregroundMark x1="48182" y1="8028" x2="48788" y2="16055"/>
                        <a14:foregroundMark x1="46515" y1="23165" x2="46515" y2="24541"/>
                        <a14:foregroundMark x1="46515" y1="27982" x2="46515" y2="27982"/>
                        <a14:foregroundMark x1="48182" y1="25688" x2="48182" y2="25688"/>
                        <a14:foregroundMark x1="66061" y1="10780" x2="66061" y2="10780"/>
                        <a14:foregroundMark x1="66364" y1="11239" x2="66970" y2="19495"/>
                        <a14:foregroundMark x1="64545" y1="19495" x2="64545" y2="19495"/>
                        <a14:foregroundMark x1="58485" y1="16055" x2="58485" y2="16055"/>
                        <a14:foregroundMark x1="57273" y1="10780" x2="57273" y2="10780"/>
                        <a14:foregroundMark x1="57273" y1="9862" x2="58182" y2="23624"/>
                        <a14:foregroundMark x1="58182" y1="23624" x2="58182" y2="23624"/>
                        <a14:foregroundMark x1="58182" y1="23624" x2="58182" y2="23624"/>
                        <a14:foregroundMark x1="68485" y1="21330" x2="68485" y2="21330"/>
                        <a14:foregroundMark x1="68788" y1="18807" x2="68788" y2="18807"/>
                        <a14:foregroundMark x1="70455" y1="11239" x2="72273" y2="12385"/>
                        <a14:foregroundMark x1="71061" y1="22248" x2="72576" y2="20872"/>
                        <a14:foregroundMark x1="73333" y1="19954" x2="73333" y2="19954"/>
                        <a14:foregroundMark x1="74545" y1="19037" x2="74545" y2="19037"/>
                        <a14:foregroundMark x1="75758" y1="17431" x2="78939" y2="16972"/>
                        <a14:foregroundMark x1="80455" y1="16055" x2="81970" y2="16514"/>
                        <a14:foregroundMark x1="81970" y1="16514" x2="81970" y2="16514"/>
                        <a14:foregroundMark x1="81970" y1="17431" x2="80152" y2="32798"/>
                        <a14:foregroundMark x1="81364" y1="32110" x2="81364" y2="32110"/>
                        <a14:foregroundMark x1="83030" y1="31193" x2="83333" y2="35550"/>
                        <a14:foregroundMark x1="83333" y1="37844" x2="83333" y2="37844"/>
                        <a14:foregroundMark x1="89242" y1="35092" x2="89242" y2="35092"/>
                        <a14:foregroundMark x1="90455" y1="36009" x2="92424" y2="40367"/>
                        <a14:foregroundMark x1="92424" y1="40367" x2="93939" y2="42661"/>
                        <a14:foregroundMark x1="94545" y1="41743" x2="94848" y2="44495"/>
                        <a14:foregroundMark x1="92424" y1="44495" x2="92424" y2="44495"/>
                        <a14:foregroundMark x1="87424" y1="47477" x2="87424" y2="47477"/>
                        <a14:foregroundMark x1="83636" y1="41284" x2="78939" y2="42661"/>
                        <a14:foregroundMark x1="61667" y1="43578" x2="61667" y2="43578"/>
                        <a14:foregroundMark x1="56061" y1="41743" x2="49394" y2="53211"/>
                        <a14:foregroundMark x1="45909" y1="53211" x2="45909" y2="53211"/>
                        <a14:foregroundMark x1="40909" y1="52752" x2="40909" y2="52752"/>
                        <a14:foregroundMark x1="37727" y1="55046" x2="37727" y2="55046"/>
                        <a14:foregroundMark x1="37727" y1="55046" x2="38030" y2="57798"/>
                        <a14:foregroundMark x1="37727" y1="58257" x2="37727" y2="58257"/>
                        <a14:foregroundMark x1="45606" y1="45872" x2="48788" y2="50688"/>
                        <a14:foregroundMark x1="48182" y1="54128" x2="48182" y2="54128"/>
                        <a14:foregroundMark x1="38485" y1="54128" x2="38485" y2="54128"/>
                        <a14:foregroundMark x1="38485" y1="54128" x2="38485" y2="54128"/>
                        <a14:foregroundMark x1="36212" y1="46560" x2="38030" y2="47018"/>
                        <a14:foregroundMark x1="41818" y1="51147" x2="41818" y2="51147"/>
                        <a14:foregroundMark x1="45606" y1="55505" x2="45606" y2="55505"/>
                        <a14:foregroundMark x1="45909" y1="52523" x2="50000" y2="59174"/>
                        <a14:foregroundMark x1="50000" y1="59174" x2="52576" y2="65826"/>
                        <a14:foregroundMark x1="48788" y1="63532" x2="47273" y2="63073"/>
                        <a14:foregroundMark x1="38182" y1="60321" x2="38030" y2="61697"/>
                        <a14:foregroundMark x1="36515" y1="61239" x2="36515" y2="61239"/>
                        <a14:foregroundMark x1="33788" y1="59862" x2="27121" y2="57798"/>
                        <a14:foregroundMark x1="27121" y1="57798" x2="28333" y2="57798"/>
                        <a14:foregroundMark x1="28939" y1="59404" x2="30303" y2="63532"/>
                        <a14:foregroundMark x1="30000" y1="65826" x2="30606" y2="66972"/>
                        <a14:foregroundMark x1="31212" y1="66972" x2="32727" y2="66972"/>
                        <a14:foregroundMark x1="34394" y1="66514" x2="41515" y2="69725"/>
                        <a14:foregroundMark x1="42424" y1="68807" x2="42424" y2="68807"/>
                        <a14:foregroundMark x1="42879" y1="67431" x2="48485" y2="69266"/>
                        <a14:foregroundMark x1="48788" y1="69266" x2="46818" y2="75459"/>
                        <a14:foregroundMark x1="39394" y1="74541" x2="39394" y2="74541"/>
                        <a14:foregroundMark x1="37424" y1="73165" x2="33333" y2="70642"/>
                        <a14:foregroundMark x1="28030" y1="67431" x2="28030" y2="67431"/>
                        <a14:foregroundMark x1="28030" y1="67431" x2="28030" y2="67431"/>
                        <a14:foregroundMark x1="28030" y1="67431" x2="28030" y2="67431"/>
                        <a14:foregroundMark x1="27424" y1="68807" x2="27424" y2="68807"/>
                        <a14:foregroundMark x1="25909" y1="72477" x2="25909" y2="72477"/>
                        <a14:foregroundMark x1="25909" y1="72477" x2="25909" y2="72477"/>
                        <a14:foregroundMark x1="25909" y1="72477" x2="25909" y2="72477"/>
                        <a14:foregroundMark x1="26212" y1="72477" x2="31212" y2="73165"/>
                        <a14:foregroundMark x1="32121" y1="72706" x2="34697" y2="72706"/>
                        <a14:foregroundMark x1="35606" y1="73165" x2="39091" y2="80275"/>
                        <a14:foregroundMark x1="36818" y1="80734" x2="36818" y2="80734"/>
                        <a14:foregroundMark x1="33030" y1="80734" x2="33030" y2="80734"/>
                        <a14:foregroundMark x1="32727" y1="79817" x2="32727" y2="82110"/>
                        <a14:foregroundMark x1="32727" y1="82110" x2="32727" y2="82110"/>
                        <a14:foregroundMark x1="32727" y1="82569" x2="32727" y2="82569"/>
                        <a14:foregroundMark x1="33788" y1="83028" x2="33788" y2="83028"/>
                        <a14:foregroundMark x1="35303" y1="82569" x2="36818" y2="82569"/>
                        <a14:foregroundMark x1="38485" y1="82569" x2="42879" y2="81651"/>
                        <a14:foregroundMark x1="45909" y1="79358" x2="49697" y2="80734"/>
                        <a14:foregroundMark x1="49697" y1="80734" x2="53788" y2="79358"/>
                        <a14:foregroundMark x1="55000" y1="76376" x2="55000" y2="76376"/>
                        <a14:foregroundMark x1="55303" y1="75459" x2="58182" y2="82110"/>
                        <a14:foregroundMark x1="50909" y1="81651" x2="51667" y2="81651"/>
                        <a14:foregroundMark x1="51667" y1="81651" x2="53788" y2="82569"/>
                        <a14:foregroundMark x1="55000" y1="81193" x2="59091" y2="81193"/>
                        <a14:foregroundMark x1="62576" y1="75000" x2="64848" y2="72477"/>
                        <a14:foregroundMark x1="66061" y1="64450" x2="66061" y2="64450"/>
                        <a14:foregroundMark x1="66061" y1="58716" x2="66061" y2="58716"/>
                        <a14:foregroundMark x1="67273" y1="52064" x2="67576" y2="50688"/>
                        <a14:foregroundMark x1="68182" y1="45413" x2="68182" y2="45413"/>
                        <a14:foregroundMark x1="68939" y1="40367" x2="68939" y2="40367"/>
                        <a14:foregroundMark x1="68485" y1="34174" x2="68485" y2="34174"/>
                        <a14:foregroundMark x1="67273" y1="35092" x2="66061" y2="39450"/>
                        <a14:foregroundMark x1="60000" y1="44954" x2="58485" y2="45413"/>
                        <a14:foregroundMark x1="56970" y1="49312" x2="58182" y2="52752"/>
                        <a14:foregroundMark x1="57879" y1="56422" x2="57879" y2="56422"/>
                        <a14:foregroundMark x1="58485" y1="56422" x2="62879" y2="56422"/>
                        <a14:foregroundMark x1="66970" y1="56422" x2="73939" y2="58257"/>
                        <a14:foregroundMark x1="73939" y1="58257" x2="73939" y2="58257"/>
                        <a14:foregroundMark x1="75152" y1="58257" x2="78939" y2="57798"/>
                        <a14:foregroundMark x1="80455" y1="56881" x2="81667" y2="56881"/>
                        <a14:foregroundMark x1="81667" y1="56881" x2="82121" y2="58257"/>
                        <a14:foregroundMark x1="81364" y1="62615" x2="81364" y2="62615"/>
                        <a14:foregroundMark x1="78939" y1="66514" x2="78636" y2="67890"/>
                        <a14:foregroundMark x1="71667" y1="74541" x2="71667" y2="74541"/>
                        <a14:foregroundMark x1="70758" y1="76835" x2="71061" y2="79817"/>
                        <a14:foregroundMark x1="71364" y1="80275" x2="71364" y2="80275"/>
                        <a14:foregroundMark x1="71364" y1="80275" x2="72273" y2="80275"/>
                        <a14:foregroundMark x1="75758" y1="76376" x2="77576" y2="75917"/>
                        <a14:foregroundMark x1="78333" y1="73165" x2="84545" y2="66514"/>
                        <a14:foregroundMark x1="84545" y1="66514" x2="89545" y2="65367"/>
                        <a14:foregroundMark x1="89545" y1="65367" x2="91818" y2="67890"/>
                        <a14:foregroundMark x1="91818" y1="68349" x2="89545" y2="68349"/>
                        <a14:foregroundMark x1="76364" y1="72477" x2="76364" y2="72477"/>
                        <a14:foregroundMark x1="73333" y1="78211" x2="73333" y2="78211"/>
                        <a14:foregroundMark x1="66970" y1="81651" x2="66970" y2="81651"/>
                        <a14:foregroundMark x1="67273" y1="86009" x2="70152" y2="89220"/>
                        <a14:foregroundMark x1="70152" y1="87844" x2="70152" y2="87844"/>
                        <a14:foregroundMark x1="70455" y1="87385" x2="73636" y2="83945"/>
                        <a14:foregroundMark x1="76364" y1="82569" x2="76364" y2="82569"/>
                      </a14:backgroundRemoval>
                    </a14:imgEffect>
                  </a14:imgLayer>
                </a14:imgProps>
              </a:ext>
              <a:ext uri="{28A0092B-C50C-407E-A947-70E740481C1C}">
                <a14:useLocalDpi xmlns:a14="http://schemas.microsoft.com/office/drawing/2010/main" val="0"/>
              </a:ext>
            </a:extLst>
          </a:blip>
          <a:srcRect/>
          <a:stretch>
            <a:fillRect/>
          </a:stretch>
        </p:blipFill>
        <p:spPr bwMode="auto">
          <a:xfrm>
            <a:off x="8847622" y="1165953"/>
            <a:ext cx="3195308" cy="211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50" b="99083" l="10000" r="90000"/>
                    </a14:imgEffect>
                  </a14:imgLayer>
                </a14:imgProps>
              </a:ext>
              <a:ext uri="{28A0092B-C50C-407E-A947-70E740481C1C}">
                <a14:useLocalDpi xmlns:a14="http://schemas.microsoft.com/office/drawing/2010/main" val="0"/>
              </a:ext>
            </a:extLst>
          </a:blip>
          <a:srcRect/>
          <a:stretch>
            <a:fillRect/>
          </a:stretch>
        </p:blipFill>
        <p:spPr bwMode="auto">
          <a:xfrm>
            <a:off x="6074623" y="2243505"/>
            <a:ext cx="4333730" cy="43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1415" y="3694693"/>
            <a:ext cx="6096000" cy="954107"/>
          </a:xfrm>
          <a:prstGeom prst="rect">
            <a:avLst/>
          </a:prstGeom>
        </p:spPr>
        <p:txBody>
          <a:bodyPr>
            <a:spAutoFit/>
          </a:bodyPr>
          <a:lstStyle/>
          <a:p>
            <a:pPr marL="457200" indent="-457200">
              <a:buFontTx/>
              <a:buChar char="-"/>
            </a:pPr>
            <a:r>
              <a:rPr lang="vi-VN" sz="2800" dirty="0">
                <a:latin typeface="Times New Roman" pitchFamily="18" charset="0"/>
                <a:cs typeface="Times New Roman" pitchFamily="18" charset="0"/>
              </a:rPr>
              <a:t>Tác 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endParaRPr lang="en-US" sz="2800" dirty="0">
              <a:latin typeface="Times New Roman" pitchFamily="18" charset="0"/>
              <a:cs typeface="Times New Roman" pitchFamily="18" charset="0"/>
            </a:endParaRPr>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228" y="4809742"/>
            <a:ext cx="3386772" cy="1905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7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barn(inVertical)">
                                      <p:cBhvr>
                                        <p:cTn id="31" dur="500"/>
                                        <p:tgtEl>
                                          <p:spTgt spid="9222"/>
                                        </p:tgtEl>
                                      </p:cBhvr>
                                    </p:animEffect>
                                  </p:childTnLst>
                                </p:cTn>
                              </p:par>
                              <p:par>
                                <p:cTn id="32" presetID="16" presetClass="entr" presetSubtype="21" fill="hold" nodeType="with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barn(inVertical)">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224"/>
                                        </p:tgtEl>
                                        <p:attrNameLst>
                                          <p:attrName>style.visibility</p:attrName>
                                        </p:attrNameLst>
                                      </p:cBhvr>
                                      <p:to>
                                        <p:strVal val="visible"/>
                                      </p:to>
                                    </p:set>
                                    <p:animEffect transition="in" filter="barn(inVertical)">
                                      <p:cBhvr>
                                        <p:cTn id="44"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70595" t="16030" r="11513" b="45820"/>
          <a:stretch>
            <a:fillRect/>
          </a:stretch>
        </p:blipFill>
        <p:spPr>
          <a:xfrm>
            <a:off x="7493657" y="40081"/>
            <a:ext cx="1119540" cy="134278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70595" t="60052" r="9485"/>
          <a:stretch>
            <a:fillRect/>
          </a:stretch>
        </p:blipFill>
        <p:spPr>
          <a:xfrm>
            <a:off x="1661616" y="196551"/>
            <a:ext cx="1618032" cy="1186312"/>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latin typeface="Times New Roman" pitchFamily="18" charset="0"/>
                <a:ea typeface="Calibri"/>
                <a:cs typeface="Times New Roman" pitchFamily="18" charset="0"/>
              </a:rPr>
              <a:t>Bài</a:t>
            </a:r>
            <a:r>
              <a:rPr lang="fr-FR" sz="3200" b="1" dirty="0">
                <a:latin typeface="Times New Roman" pitchFamily="18" charset="0"/>
                <a:ea typeface="Calibri"/>
                <a:cs typeface="Times New Roman" pitchFamily="18" charset="0"/>
              </a:rPr>
              <a:t> </a:t>
            </a:r>
            <a:r>
              <a:rPr lang="fr-FR" sz="3200" b="1" dirty="0" err="1">
                <a:latin typeface="Times New Roman" pitchFamily="18" charset="0"/>
                <a:ea typeface="Calibri"/>
                <a:cs typeface="Times New Roman" pitchFamily="18" charset="0"/>
              </a:rPr>
              <a:t>tập</a:t>
            </a:r>
            <a:r>
              <a:rPr lang="fr-FR" sz="3200" b="1" dirty="0">
                <a:latin typeface="Times New Roman" pitchFamily="18" charset="0"/>
                <a:ea typeface="Calibri"/>
                <a:cs typeface="Times New Roman" pitchFamily="18" charset="0"/>
              </a:rPr>
              <a:t> 3 SGK </a:t>
            </a:r>
            <a:r>
              <a:rPr lang="fr-FR" sz="3200" b="1" dirty="0" err="1">
                <a:latin typeface="Times New Roman" pitchFamily="18" charset="0"/>
                <a:ea typeface="Calibri"/>
                <a:cs typeface="Times New Roman" pitchFamily="18" charset="0"/>
              </a:rPr>
              <a:t>trang</a:t>
            </a:r>
            <a:r>
              <a:rPr lang="fr-FR" sz="3200" b="1" dirty="0">
                <a:latin typeface="Times New Roman" pitchFamily="18" charset="0"/>
                <a:ea typeface="Calibri"/>
                <a:cs typeface="Times New Roman" pitchFamily="18" charset="0"/>
              </a:rPr>
              <a:t> 114</a:t>
            </a:r>
            <a:endParaRPr lang="en-US" sz="3200" dirty="0">
              <a:latin typeface="Times New Roman" pitchFamily="18" charset="0"/>
              <a:ea typeface="Calibri"/>
              <a:cs typeface="Times New Roman" pitchFamily="18" charset="0"/>
            </a:endParaRPr>
          </a:p>
        </p:txBody>
      </p:sp>
      <p:sp>
        <p:nvSpPr>
          <p:cNvPr id="7" name="Rectangle 6"/>
          <p:cNvSpPr/>
          <p:nvPr/>
        </p:nvSpPr>
        <p:spPr>
          <a:xfrm>
            <a:off x="571461" y="1515236"/>
            <a:ext cx="10767099" cy="830997"/>
          </a:xfrm>
          <a:prstGeom prst="rect">
            <a:avLst/>
          </a:prstGeom>
        </p:spPr>
        <p:txBody>
          <a:bodyPr wrap="square">
            <a:spAutoFit/>
          </a:bodyPr>
          <a:lstStyle/>
          <a:p>
            <a:pPr lvl="0" algn="ctr">
              <a:tabLst>
                <a:tab pos="90170" algn="l"/>
                <a:tab pos="180340" algn="l"/>
              </a:tabLst>
            </a:pP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Cô</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Tô</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Nguyễn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Tuân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nhiều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hình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ảnh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sinh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động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ctr">
              <a:tabLst>
                <a:tab pos="90170" algn="l"/>
                <a:tab pos="180340" algn="l"/>
              </a:tabLst>
            </a:pPr>
            <a:r>
              <a:rPr lang="fr-FR" sz="2400" dirty="0">
                <a:solidFill>
                  <a:prstClr val="black"/>
                </a:solidFill>
                <a:latin typeface="Times New Roman" pitchFamily="18" charset="0"/>
                <a:ea typeface="Calibri"/>
                <a:cs typeface="Times New Roman" pitchFamily="18" charset="0"/>
              </a:rPr>
              <a:t>Ba </a:t>
            </a:r>
            <a:r>
              <a:rPr lang="fr-FR" sz="2400" dirty="0" err="1">
                <a:solidFill>
                  <a:prstClr val="black"/>
                </a:solidFill>
                <a:latin typeface="Times New Roman" pitchFamily="18" charset="0"/>
                <a:ea typeface="Calibri"/>
                <a:cs typeface="Times New Roman" pitchFamily="18" charset="0"/>
              </a:rPr>
              <a:t>câu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văn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biện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pháp</a:t>
            </a:r>
            <a:r>
              <a:rPr lang="fr-FR" sz="2400" dirty="0">
                <a:solidFill>
                  <a:prstClr val="black"/>
                </a:solidFill>
                <a:latin typeface="Times New Roman" pitchFamily="18" charset="0"/>
                <a:ea typeface="Calibri"/>
                <a:cs typeface="Times New Roman" pitchFamily="18" charset="0"/>
              </a:rPr>
              <a:t> tu </a:t>
            </a:r>
            <a:r>
              <a:rPr lang="fr-FR" sz="2400" dirty="0" err="1">
                <a:solidFill>
                  <a:prstClr val="black"/>
                </a:solidFill>
                <a:latin typeface="Times New Roman" pitchFamily="18" charset="0"/>
                <a:ea typeface="Calibri"/>
                <a:cs typeface="Times New Roman" pitchFamily="18" charset="0"/>
              </a:rPr>
              <a:t>từ</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đoạn</a:t>
            </a:r>
            <a:r>
              <a:rPr lang="fr-FR" sz="2400" dirty="0">
                <a:solidFill>
                  <a:prstClr val="black"/>
                </a:solidFill>
                <a:latin typeface="Times New Roman" pitchFamily="18" charset="0"/>
                <a:ea typeface="Calibri"/>
                <a:cs typeface="Times New Roman" pitchFamily="18" charset="0"/>
              </a:rPr>
              <a:t> 1</a:t>
            </a:r>
            <a:endParaRPr lang="en-US" sz="2400" dirty="0">
              <a:solidFill>
                <a:prstClr val="black"/>
              </a:solidFill>
              <a:latin typeface="Times New Roman" pitchFamily="18" charset="0"/>
              <a:ea typeface="Calibri"/>
              <a:cs typeface="Times New Roman" pitchFamily="18" charset="0"/>
            </a:endParaRPr>
          </a:p>
        </p:txBody>
      </p:sp>
      <p:sp>
        <p:nvSpPr>
          <p:cNvPr id="8" name="Rectangle 7"/>
          <p:cNvSpPr/>
          <p:nvPr/>
        </p:nvSpPr>
        <p:spPr>
          <a:xfrm>
            <a:off x="283920" y="2346233"/>
            <a:ext cx="5043984"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Mỗi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bắn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má</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gáy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này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buốt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một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đạn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mũi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kim</a:t>
            </a:r>
            <a:endParaRPr lang="en-US" sz="24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7128913" y="5706892"/>
            <a:ext cx="4502255" cy="646331"/>
          </a:xfrm>
          <a:prstGeom prst="rect">
            <a:avLst/>
          </a:prstGeom>
        </p:spPr>
        <p:txBody>
          <a:bodyPr wrap="square">
            <a:spAutoFit/>
          </a:bodyPr>
          <a:lstStyle/>
          <a:p>
            <a:pPr lvl="0" algn="just">
              <a:lnSpc>
                <a:spcPct val="150000"/>
              </a:lnSpc>
              <a:spcAft>
                <a:spcPts val="800"/>
              </a:spcAf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kỳ</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quái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ghê</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rợn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đáng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sợ</a:t>
            </a:r>
            <a:endParaRPr lang="en-US" sz="2400" dirty="0">
              <a:solidFill>
                <a:prstClr val="black"/>
              </a:solidFill>
              <a:latin typeface="Times New Roman" pitchFamily="18" charset="0"/>
              <a:ea typeface="Calibri"/>
              <a:cs typeface="Times New Roman" pitchFamily="18" charset="0"/>
            </a:endParaRPr>
          </a:p>
        </p:txBody>
      </p:sp>
      <p:sp>
        <p:nvSpPr>
          <p:cNvPr id="10" name="Rectangle 9"/>
          <p:cNvSpPr/>
          <p:nvPr/>
        </p:nvSpPr>
        <p:spPr>
          <a:xfrm>
            <a:off x="6096000" y="2623231"/>
            <a:ext cx="3914854" cy="646331"/>
          </a:xfrm>
          <a:prstGeom prst="rect">
            <a:avLst/>
          </a:prstGeom>
        </p:spPr>
        <p:txBody>
          <a:bodyPr wrap="non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hiểm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bão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biển</a:t>
            </a:r>
            <a:endParaRPr lang="en-US" sz="24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377952" y="3709889"/>
            <a:ext cx="6096000" cy="1754326"/>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Sóng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nhau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mà</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bờ</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vua</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cho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loài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tộc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rung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thêm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trống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trận</a:t>
            </a:r>
            <a:r>
              <a:rPr lang="fr-FR" sz="2400" i="1"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880821" y="3709889"/>
            <a:ext cx="4274859"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tăng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thêm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dữ</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dội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những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đợt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sóng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475488" y="5464215"/>
            <a:ext cx="6096000" cy="1200329"/>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Nó</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rít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rú</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kiểu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người</a:t>
            </a:r>
            <a:r>
              <a:rPr lang="fr-FR" sz="2400" i="1" dirty="0">
                <a:solidFill>
                  <a:prstClr val="black"/>
                </a:solidFill>
                <a:latin typeface="Times New Roman" pitchFamily="18" charset="0"/>
                <a:ea typeface="Calibri"/>
                <a:cs typeface="Times New Roman" pitchFamily="18" charset="0"/>
              </a:rPr>
              <a:t> ta </a:t>
            </a:r>
            <a:r>
              <a:rPr lang="fr-FR" sz="2400" i="1" dirty="0" err="1">
                <a:solidFill>
                  <a:prstClr val="black"/>
                </a:solidFill>
                <a:latin typeface="Times New Roman" pitchFamily="18" charset="0"/>
                <a:ea typeface="Calibri"/>
                <a:cs typeface="Times New Roman" pitchFamily="18" charset="0"/>
              </a:rPr>
              <a:t>vẫn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thường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gọi</a:t>
            </a:r>
            <a:r>
              <a:rPr lang="fr-FR" sz="2400" i="1" dirty="0">
                <a:solidFill>
                  <a:prstClr val="black"/>
                </a:solidFill>
                <a:latin typeface="Times New Roman" pitchFamily="18" charset="0"/>
                <a:ea typeface="Calibri"/>
                <a:cs typeface="Times New Roman" pitchFamily="18" charset="0"/>
              </a:rPr>
              <a:t> là </a:t>
            </a:r>
            <a:r>
              <a:rPr lang="fr-FR" sz="2400" i="1" dirty="0" err="1">
                <a:solidFill>
                  <a:prstClr val="black"/>
                </a:solidFill>
                <a:latin typeface="Times New Roman" pitchFamily="18" charset="0"/>
                <a:ea typeface="Calibri"/>
                <a:cs typeface="Times New Roman" pitchFamily="18" charset="0"/>
              </a:rPr>
              <a:t>quỷ</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khốc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thần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linh</a:t>
            </a:r>
            <a:endParaRPr lang="en-US" sz="2400" dirty="0">
              <a:solidFill>
                <a:prstClr val="black"/>
              </a:solidFill>
              <a:latin typeface="Times New Roman" pitchFamily="18" charset="0"/>
              <a:ea typeface="Calibri"/>
              <a:cs typeface="Times New Roman" pitchFamily="18" charset="0"/>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075" y="1103902"/>
            <a:ext cx="2359266" cy="26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 y="711472"/>
            <a:ext cx="4223004" cy="28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406" y="398074"/>
            <a:ext cx="4087092" cy="30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143" y="1267968"/>
            <a:ext cx="4260762" cy="254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0406" y="1935159"/>
            <a:ext cx="32464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9994" y="4615906"/>
            <a:ext cx="1861123" cy="11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barn(inVertical)">
                                      <p:cBhvr>
                                        <p:cTn id="36" dur="500"/>
                                        <p:tgtEl>
                                          <p:spTgt spid="102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Effect transition="in" filter="barn(inVertical)">
                                      <p:cBhvr>
                                        <p:cTn id="51" dur="500"/>
                                        <p:tgtEl>
                                          <p:spTgt spid="10244"/>
                                        </p:tgtEl>
                                      </p:cBhvr>
                                    </p:animEffect>
                                  </p:childTnLst>
                                </p:cTn>
                              </p:par>
                              <p:par>
                                <p:cTn id="52" presetID="16" presetClass="entr" presetSubtype="21" fill="hold" nodeType="withEffect">
                                  <p:stCondLst>
                                    <p:cond delay="0"/>
                                  </p:stCondLst>
                                  <p:childTnLst>
                                    <p:set>
                                      <p:cBhvr>
                                        <p:cTn id="53" dur="1" fill="hold">
                                          <p:stCondLst>
                                            <p:cond delay="0"/>
                                          </p:stCondLst>
                                        </p:cTn>
                                        <p:tgtEl>
                                          <p:spTgt spid="10243"/>
                                        </p:tgtEl>
                                        <p:attrNameLst>
                                          <p:attrName>style.visibility</p:attrName>
                                        </p:attrNameLst>
                                      </p:cBhvr>
                                      <p:to>
                                        <p:strVal val="visible"/>
                                      </p:to>
                                    </p:set>
                                    <p:animEffect transition="in" filter="barn(inVertical)">
                                      <p:cBhvr>
                                        <p:cTn id="54" dur="500"/>
                                        <p:tgtEl>
                                          <p:spTgt spid="10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244"/>
                                        </p:tgtEl>
                                      </p:cBhvr>
                                    </p:animEffect>
                                    <p:set>
                                      <p:cBhvr>
                                        <p:cTn id="59" dur="1" fill="hold">
                                          <p:stCondLst>
                                            <p:cond delay="499"/>
                                          </p:stCondLst>
                                        </p:cTn>
                                        <p:tgtEl>
                                          <p:spTgt spid="1024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43"/>
                                        </p:tgtEl>
                                      </p:cBhvr>
                                    </p:animEffect>
                                    <p:set>
                                      <p:cBhvr>
                                        <p:cTn id="62" dur="1" fill="hold">
                                          <p:stCondLst>
                                            <p:cond delay="499"/>
                                          </p:stCondLst>
                                        </p:cTn>
                                        <p:tgtEl>
                                          <p:spTgt spid="102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Effect transition="in" filter="barn(inVertical)">
                                      <p:cBhvr>
                                        <p:cTn id="77" dur="500"/>
                                        <p:tgtEl>
                                          <p:spTgt spid="10246"/>
                                        </p:tgtEl>
                                      </p:cBhvr>
                                    </p:animEffect>
                                  </p:childTnLst>
                                </p:cTn>
                              </p:par>
                              <p:par>
                                <p:cTn id="78" presetID="16" presetClass="entr" presetSubtype="21" fill="hold" nodeType="withEffect">
                                  <p:stCondLst>
                                    <p:cond delay="0"/>
                                  </p:stCondLst>
                                  <p:childTnLst>
                                    <p:set>
                                      <p:cBhvr>
                                        <p:cTn id="79" dur="1" fill="hold">
                                          <p:stCondLst>
                                            <p:cond delay="0"/>
                                          </p:stCondLst>
                                        </p:cTn>
                                        <p:tgtEl>
                                          <p:spTgt spid="10245"/>
                                        </p:tgtEl>
                                        <p:attrNameLst>
                                          <p:attrName>style.visibility</p:attrName>
                                        </p:attrNameLst>
                                      </p:cBhvr>
                                      <p:to>
                                        <p:strVal val="visible"/>
                                      </p:to>
                                    </p:set>
                                    <p:animEffect transition="in" filter="barn(inVertical)">
                                      <p:cBhvr>
                                        <p:cTn id="80" dur="500"/>
                                        <p:tgtEl>
                                          <p:spTgt spid="102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246"/>
                                        </p:tgtEl>
                                      </p:cBhvr>
                                    </p:animEffect>
                                    <p:set>
                                      <p:cBhvr>
                                        <p:cTn id="85" dur="1" fill="hold">
                                          <p:stCondLst>
                                            <p:cond delay="499"/>
                                          </p:stCondLst>
                                        </p:cTn>
                                        <p:tgtEl>
                                          <p:spTgt spid="1024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245"/>
                                        </p:tgtEl>
                                      </p:cBhvr>
                                    </p:animEffect>
                                    <p:set>
                                      <p:cBhvr>
                                        <p:cTn id="88" dur="1" fill="hold">
                                          <p:stCondLst>
                                            <p:cond delay="499"/>
                                          </p:stCondLst>
                                        </p:cTn>
                                        <p:tgtEl>
                                          <p:spTgt spid="10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247"/>
                                        </p:tgtEl>
                                        <p:attrNameLst>
                                          <p:attrName>style.visibility</p:attrName>
                                        </p:attrNameLst>
                                      </p:cBhvr>
                                      <p:to>
                                        <p:strVal val="visible"/>
                                      </p:to>
                                    </p:set>
                                    <p:animEffect transition="in" filter="barn(inVertical)">
                                      <p:cBhvr>
                                        <p:cTn id="93"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179525" y="75765"/>
            <a:ext cx="1645359" cy="1260443"/>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730994" y="75765"/>
            <a:ext cx="1618032" cy="1549771"/>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solidFill>
                  <a:prstClr val="black"/>
                </a:solidFill>
                <a:latin typeface="Times New Roman" pitchFamily="18" charset="0"/>
                <a:ea typeface="Calibri"/>
                <a:cs typeface="Times New Roman" pitchFamily="18" charset="0"/>
              </a:rPr>
              <a:t>Bài</a:t>
            </a:r>
            <a:r>
              <a:rPr lang="fr-FR" sz="3200" b="1" dirty="0">
                <a:solidFill>
                  <a:prstClr val="black"/>
                </a:solidFill>
                <a:latin typeface="Times New Roman" pitchFamily="18" charset="0"/>
                <a:ea typeface="Calibri"/>
                <a:cs typeface="Times New Roman" pitchFamily="18" charset="0"/>
              </a:rPr>
              <a:t> </a:t>
            </a:r>
            <a:r>
              <a:rPr lang="fr-FR" sz="3200" b="1" dirty="0" err="1">
                <a:solidFill>
                  <a:prstClr val="black"/>
                </a:solidFill>
                <a:latin typeface="Times New Roman" pitchFamily="18" charset="0"/>
                <a:ea typeface="Calibri"/>
                <a:cs typeface="Times New Roman" pitchFamily="18" charset="0"/>
              </a:rPr>
              <a:t>tập</a:t>
            </a:r>
            <a:r>
              <a:rPr lang="fr-FR" sz="3200" b="1" dirty="0">
                <a:solidFill>
                  <a:prstClr val="black"/>
                </a:solidFill>
                <a:latin typeface="Times New Roman" pitchFamily="18" charset="0"/>
                <a:ea typeface="Calibri"/>
                <a:cs typeface="Times New Roman" pitchFamily="18" charset="0"/>
              </a:rPr>
              <a:t> 3 SGK </a:t>
            </a:r>
            <a:r>
              <a:rPr lang="fr-FR" sz="3200" b="1" dirty="0" err="1">
                <a:solidFill>
                  <a:prstClr val="black"/>
                </a:solidFill>
                <a:latin typeface="Times New Roman" pitchFamily="18" charset="0"/>
                <a:ea typeface="Calibri"/>
                <a:cs typeface="Times New Roman" pitchFamily="18" charset="0"/>
              </a:rPr>
              <a:t>trang</a:t>
            </a:r>
            <a:r>
              <a:rPr lang="fr-FR" sz="3200" b="1" dirty="0">
                <a:solidFill>
                  <a:prstClr val="black"/>
                </a:solidFill>
                <a:latin typeface="Times New Roman" pitchFamily="18" charset="0"/>
                <a:ea typeface="Calibri"/>
                <a:cs typeface="Times New Roman" pitchFamily="18" charset="0"/>
              </a:rPr>
              <a:t> 114</a:t>
            </a:r>
            <a:endParaRPr lang="en-US" sz="3200" dirty="0">
              <a:solidFill>
                <a:prstClr val="black"/>
              </a:solidFill>
              <a:latin typeface="Times New Roman" pitchFamily="18" charset="0"/>
              <a:ea typeface="Calibri"/>
              <a:cs typeface="Times New Roman" pitchFamily="18" charset="0"/>
            </a:endParaRPr>
          </a:p>
        </p:txBody>
      </p:sp>
      <p:sp>
        <p:nvSpPr>
          <p:cNvPr id="2" name="Rectangle 1"/>
          <p:cNvSpPr/>
          <p:nvPr/>
        </p:nvSpPr>
        <p:spPr>
          <a:xfrm>
            <a:off x="1523730" y="1608347"/>
            <a:ext cx="8313494" cy="523220"/>
          </a:xfrm>
          <a:prstGeom prst="rect">
            <a:avLst/>
          </a:prstGeom>
        </p:spPr>
        <p:txBody>
          <a:bodyPr wrap="none">
            <a:spAutoFit/>
          </a:bodyPr>
          <a:lstStyle/>
          <a:p>
            <a:r>
              <a:rPr lang="vi-VN" sz="2800" dirty="0">
                <a:latin typeface="Times New Roman" pitchFamily="18" charset="0"/>
                <a:cs typeface="Times New Roman" pitchFamily="18" charset="0"/>
              </a:rPr>
              <a:t>Ba câu văn sử dụng biện pháp tu từ so sánh trong đoạn 2</a:t>
            </a:r>
            <a:endParaRPr lang="en-US" sz="2800" dirty="0">
              <a:latin typeface="Times New Roman" pitchFamily="18" charset="0"/>
              <a:cs typeface="Times New Roman" pitchFamily="18" charset="0"/>
            </a:endParaRPr>
          </a:p>
        </p:txBody>
      </p:sp>
      <p:sp>
        <p:nvSpPr>
          <p:cNvPr id="3" name="Rectangle 2"/>
          <p:cNvSpPr/>
          <p:nvPr/>
        </p:nvSpPr>
        <p:spPr>
          <a:xfrm>
            <a:off x="301026" y="2153918"/>
            <a:ext cx="6096000" cy="1200329"/>
          </a:xfrm>
          <a:prstGeom prst="rect">
            <a:avLst/>
          </a:prstGeom>
        </p:spPr>
        <p:txBody>
          <a:bodyPr>
            <a:spAutoFit/>
          </a:bodyPr>
          <a:lstStyle/>
          <a:p>
            <a:pPr algn="just">
              <a:lnSpc>
                <a:spcPct val="150000"/>
              </a:lnSpc>
              <a:spcAft>
                <a:spcPts val="800"/>
              </a:spcAft>
              <a:tabLst>
                <a:tab pos="90170" algn="l"/>
                <a:tab pos="180340" algn="l"/>
              </a:tabLst>
            </a:pP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trận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bão</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chân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trời</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ngấn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bể</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sạch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như</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tấm</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kính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lau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mây</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bụi</a:t>
            </a:r>
            <a:endParaRPr lang="en-US" sz="2400" dirty="0">
              <a:latin typeface="Times New Roman" pitchFamily="18" charset="0"/>
              <a:ea typeface="Calibri"/>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9" y="2153918"/>
            <a:ext cx="3536351" cy="2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2534277" y="1244654"/>
            <a:ext cx="9790446" cy="3126064"/>
          </a:xfrm>
          <a:prstGeom prst="wedgeRoundRectCallout">
            <a:avLst>
              <a:gd name="adj1" fmla="val -48977"/>
              <a:gd name="adj2" fmla="val 703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dirty="0">
                <a:solidFill>
                  <a:prstClr val="black"/>
                </a:solidFill>
                <a:latin typeface="Times New Roman" pitchFamily="18" charset="0"/>
                <a:ea typeface="Calibri"/>
                <a:cs typeface="Times New Roman" pitchFamily="18" charset="0"/>
                <a:sym typeface="Wingdings"/>
              </a:rPr>
              <a: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sánh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người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đọc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hình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dung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không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gian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veo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tấm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kính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rất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lau</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mây</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bụi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gợi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cảm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giác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nhẹ</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nhõm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và</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tinh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khiết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lành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tầm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mắt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như</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được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mở</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rộng</a:t>
            </a:r>
            <a:r>
              <a:rPr lang="fr-FR" sz="2800" dirty="0">
                <a:solidFill>
                  <a:prstClr val="black"/>
                </a:solidFill>
                <a:latin typeface="Times New Roman" pitchFamily="18" charset="0"/>
                <a:ea typeface="Calibri"/>
                <a:cs typeface="Times New Roman" pitchFamily="18" charset="0"/>
              </a:rPr>
              <a:t> ra khi </a:t>
            </a:r>
            <a:r>
              <a:rPr lang="fr-FR" sz="2800" dirty="0" err="1">
                <a:solidFill>
                  <a:prstClr val="black"/>
                </a:solidFill>
                <a:latin typeface="Times New Roman" pitchFamily="18" charset="0"/>
                <a:ea typeface="Calibri"/>
                <a:cs typeface="Times New Roman" pitchFamily="18" charset="0"/>
              </a:rPr>
              <a:t>nhìn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chân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ngấn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bể</a:t>
            </a:r>
            <a:r>
              <a:rPr lang="fr-FR" sz="2800" dirty="0">
                <a:solidFill>
                  <a:prstClr val="black"/>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376389" y="3339018"/>
            <a:ext cx="6803136"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Mặt</a:t>
            </a:r>
            <a:r>
              <a:rPr lang="fr-FR" sz="2400" i="1" dirty="0">
                <a:latin typeface="Times New Roman"/>
                <a:ea typeface="Calibri"/>
                <a:cs typeface="Times New Roman"/>
              </a:rPr>
              <a:t> </a:t>
            </a:r>
            <a:r>
              <a:rPr lang="fr-FR" sz="2400" i="1" dirty="0" err="1">
                <a:latin typeface="Times New Roman"/>
                <a:ea typeface="Calibri"/>
                <a:cs typeface="Times New Roman"/>
              </a:rPr>
              <a:t>trời</a:t>
            </a:r>
            <a:r>
              <a:rPr lang="fr-FR" sz="2400" i="1" dirty="0">
                <a:latin typeface="Times New Roman"/>
                <a:ea typeface="Calibri"/>
                <a:cs typeface="Times New Roman"/>
              </a:rPr>
              <a:t> </a:t>
            </a:r>
            <a:r>
              <a:rPr lang="fr-FR" sz="2400" i="1" dirty="0" err="1">
                <a:latin typeface="Times New Roman"/>
                <a:ea typeface="Calibri"/>
                <a:cs typeface="Times New Roman"/>
              </a:rPr>
              <a:t>nhú</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rồi</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cho</a:t>
            </a:r>
            <a:r>
              <a:rPr lang="fr-FR" sz="2400" i="1" dirty="0">
                <a:latin typeface="Times New Roman"/>
                <a:ea typeface="Calibri"/>
                <a:cs typeface="Times New Roman"/>
              </a:rPr>
              <a:t> </a:t>
            </a:r>
            <a:r>
              <a:rPr lang="fr-FR" sz="2400" i="1" dirty="0" err="1">
                <a:latin typeface="Times New Roman"/>
                <a:ea typeface="Calibri"/>
                <a:cs typeface="Times New Roman"/>
              </a:rPr>
              <a:t>kì</a:t>
            </a:r>
            <a:r>
              <a:rPr lang="fr-FR" sz="2400" i="1" dirty="0">
                <a:latin typeface="Times New Roman"/>
                <a:ea typeface="Calibri"/>
                <a:cs typeface="Times New Roman"/>
              </a:rPr>
              <a:t> </a:t>
            </a:r>
            <a:r>
              <a:rPr lang="fr-FR" sz="2400" i="1" dirty="0" err="1">
                <a:latin typeface="Times New Roman"/>
                <a:ea typeface="Calibri"/>
                <a:cs typeface="Times New Roman"/>
              </a:rPr>
              <a:t>hết</a:t>
            </a:r>
            <a:r>
              <a:rPr lang="fr-FR" sz="2400" i="1" dirty="0">
                <a:latin typeface="Times New Roman"/>
                <a:ea typeface="Calibri"/>
                <a:cs typeface="Times New Roman"/>
              </a:rPr>
              <a:t>. </a:t>
            </a:r>
            <a:r>
              <a:rPr lang="fr-FR" sz="2400" i="1" dirty="0" err="1">
                <a:latin typeface="Times New Roman"/>
                <a:ea typeface="Calibri"/>
                <a:cs typeface="Times New Roman"/>
              </a:rPr>
              <a:t>Tròn</a:t>
            </a:r>
            <a:r>
              <a:rPr lang="fr-FR" sz="2400" i="1" dirty="0">
                <a:latin typeface="Times New Roman"/>
                <a:ea typeface="Calibri"/>
                <a:cs typeface="Times New Roman"/>
              </a:rPr>
              <a:t> </a:t>
            </a:r>
            <a:r>
              <a:rPr lang="fr-FR" sz="2400" i="1" dirty="0" err="1">
                <a:latin typeface="Times New Roman"/>
                <a:ea typeface="Calibri"/>
                <a:cs typeface="Times New Roman"/>
              </a:rPr>
              <a:t>trĩnh</a:t>
            </a:r>
            <a:r>
              <a:rPr lang="fr-FR" sz="2400" i="1" dirty="0">
                <a:latin typeface="Times New Roman"/>
                <a:ea typeface="Calibri"/>
                <a:cs typeface="Times New Roman"/>
              </a:rPr>
              <a:t> </a:t>
            </a:r>
            <a:r>
              <a:rPr lang="fr-FR" sz="2400" i="1" dirty="0" err="1">
                <a:latin typeface="Times New Roman"/>
                <a:ea typeface="Calibri"/>
                <a:cs typeface="Times New Roman"/>
              </a:rPr>
              <a:t>phúc</a:t>
            </a:r>
            <a:r>
              <a:rPr lang="fr-FR" sz="2400" i="1" dirty="0">
                <a:latin typeface="Times New Roman"/>
                <a:ea typeface="Calibri"/>
                <a:cs typeface="Times New Roman"/>
              </a:rPr>
              <a:t> </a:t>
            </a:r>
            <a:r>
              <a:rPr lang="fr-FR" sz="2400" i="1" dirty="0" err="1">
                <a:latin typeface="Times New Roman"/>
                <a:ea typeface="Calibri"/>
                <a:cs typeface="Times New Roman"/>
              </a:rPr>
              <a:t>hậu</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lòng</a:t>
            </a:r>
            <a:r>
              <a:rPr lang="fr-FR" sz="2400" i="1" dirty="0">
                <a:latin typeface="Times New Roman"/>
                <a:ea typeface="Calibri"/>
                <a:cs typeface="Times New Roman"/>
              </a:rPr>
              <a:t> </a:t>
            </a:r>
            <a:r>
              <a:rPr lang="fr-FR" sz="2400" i="1" dirty="0" err="1">
                <a:latin typeface="Times New Roman"/>
                <a:ea typeface="Calibri"/>
                <a:cs typeface="Times New Roman"/>
              </a:rPr>
              <a:t>đỏ</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quả</a:t>
            </a:r>
            <a:r>
              <a:rPr lang="fr-FR" sz="2400" i="1" dirty="0">
                <a:latin typeface="Times New Roman"/>
                <a:ea typeface="Calibri"/>
                <a:cs typeface="Times New Roman"/>
              </a:rPr>
              <a:t> </a:t>
            </a:r>
            <a:r>
              <a:rPr lang="fr-FR" sz="2400" i="1" dirty="0" err="1">
                <a:latin typeface="Times New Roman"/>
                <a:ea typeface="Calibri"/>
                <a:cs typeface="Times New Roman"/>
              </a:rPr>
              <a:t>trứng</a:t>
            </a:r>
            <a:r>
              <a:rPr lang="fr-FR" sz="2400" i="1" dirty="0">
                <a:latin typeface="Times New Roman"/>
                <a:ea typeface="Calibri"/>
                <a:cs typeface="Times New Roman"/>
              </a:rPr>
              <a:t> </a:t>
            </a:r>
            <a:r>
              <a:rPr lang="fr-FR" sz="2400" i="1" dirty="0" err="1">
                <a:latin typeface="Times New Roman"/>
                <a:ea typeface="Calibri"/>
                <a:cs typeface="Times New Roman"/>
              </a:rPr>
              <a:t>thiên</a:t>
            </a:r>
            <a:r>
              <a:rPr lang="fr-FR" sz="2400" i="1" dirty="0">
                <a:latin typeface="Times New Roman"/>
                <a:ea typeface="Calibri"/>
                <a:cs typeface="Times New Roman"/>
              </a:rPr>
              <a:t> </a:t>
            </a:r>
            <a:r>
              <a:rPr lang="fr-FR" sz="2400" i="1" dirty="0" err="1">
                <a:latin typeface="Times New Roman"/>
                <a:ea typeface="Calibri"/>
                <a:cs typeface="Times New Roman"/>
              </a:rPr>
              <a:t>nhiên</a:t>
            </a:r>
            <a:r>
              <a:rPr lang="fr-FR" sz="2400" i="1" dirty="0">
                <a:latin typeface="Times New Roman"/>
                <a:ea typeface="Calibri"/>
                <a:cs typeface="Times New Roman"/>
              </a:rPr>
              <a:t> </a:t>
            </a:r>
            <a:r>
              <a:rPr lang="fr-FR" sz="2400" i="1" dirty="0" err="1">
                <a:latin typeface="Times New Roman"/>
                <a:ea typeface="Calibri"/>
                <a:cs typeface="Times New Roman"/>
              </a:rPr>
              <a:t>đầy</a:t>
            </a:r>
            <a:r>
              <a:rPr lang="fr-FR" sz="2400" i="1" dirty="0">
                <a:latin typeface="Times New Roman"/>
                <a:ea typeface="Calibri"/>
                <a:cs typeface="Times New Roman"/>
              </a:rPr>
              <a:t> </a:t>
            </a:r>
            <a:r>
              <a:rPr lang="fr-FR" sz="2400" i="1" dirty="0" err="1">
                <a:latin typeface="Times New Roman"/>
                <a:ea typeface="Calibri"/>
                <a:cs typeface="Times New Roman"/>
              </a:rPr>
              <a:t>đặn</a:t>
            </a:r>
            <a:r>
              <a:rPr lang="fr-FR" sz="2400" i="1" dirty="0">
                <a:latin typeface="Times New Roman"/>
                <a:ea typeface="Calibri"/>
                <a:cs typeface="Times New Roman"/>
              </a:rPr>
              <a:t>. </a:t>
            </a:r>
            <a:endParaRPr lang="en-US" sz="2400" dirty="0">
              <a:ea typeface="Calibri"/>
              <a:cs typeface="Times New Roman"/>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82976"/>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9539" y="4685189"/>
            <a:ext cx="3584946" cy="20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ular Callout 17"/>
          <p:cNvSpPr/>
          <p:nvPr/>
        </p:nvSpPr>
        <p:spPr>
          <a:xfrm>
            <a:off x="2635659" y="1570123"/>
            <a:ext cx="6707736" cy="1762701"/>
          </a:xfrm>
          <a:prstGeom prst="wedgeRoundRectCallout">
            <a:avLst>
              <a:gd name="adj1" fmla="val -59519"/>
              <a:gd name="adj2" fmla="val 8551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cs typeface="Times New Roman"/>
              </a:rPr>
              <a:t> </a:t>
            </a:r>
            <a:r>
              <a:rPr lang="fr-FR" sz="2800" dirty="0" err="1">
                <a:latin typeface="Times New Roman"/>
                <a:ea typeface="Calibri"/>
                <a:cs typeface="Times New Roman"/>
              </a:rPr>
              <a:t>Thấy</a:t>
            </a:r>
            <a:r>
              <a:rPr lang="fr-FR" sz="2800" dirty="0">
                <a:latin typeface="Times New Roman"/>
                <a:ea typeface="Calibri"/>
                <a:cs typeface="Times New Roman"/>
              </a:rPr>
              <a:t> </a:t>
            </a:r>
            <a:r>
              <a:rPr lang="fr-FR" sz="2800" dirty="0" err="1">
                <a:latin typeface="Times New Roman"/>
                <a:ea typeface="Calibri"/>
                <a:cs typeface="Times New Roman"/>
              </a:rPr>
              <a:t>được</a:t>
            </a:r>
            <a:r>
              <a:rPr lang="fr-FR" sz="2800" dirty="0">
                <a:latin typeface="Times New Roman"/>
                <a:ea typeface="Calibri"/>
                <a:cs typeface="Times New Roman"/>
              </a:rPr>
              <a:t> </a:t>
            </a:r>
            <a:r>
              <a:rPr lang="fr-FR" sz="2800" dirty="0" err="1">
                <a:latin typeface="Times New Roman"/>
                <a:ea typeface="Calibri"/>
                <a:cs typeface="Times New Roman"/>
              </a:rPr>
              <a:t>sự</a:t>
            </a:r>
            <a:r>
              <a:rPr lang="fr-FR" sz="2800" dirty="0">
                <a:latin typeface="Times New Roman"/>
                <a:ea typeface="Calibri"/>
                <a:cs typeface="Times New Roman"/>
              </a:rPr>
              <a:t> </a:t>
            </a:r>
            <a:r>
              <a:rPr lang="fr-FR" sz="2800" dirty="0" err="1">
                <a:latin typeface="Times New Roman"/>
                <a:ea typeface="Calibri"/>
                <a:cs typeface="Times New Roman"/>
              </a:rPr>
              <a:t>ngộ</a:t>
            </a:r>
            <a:r>
              <a:rPr lang="fr-FR" sz="2800" dirty="0">
                <a:latin typeface="Times New Roman"/>
                <a:ea typeface="Calibri"/>
                <a:cs typeface="Times New Roman"/>
              </a:rPr>
              <a:t> </a:t>
            </a:r>
            <a:r>
              <a:rPr lang="fr-FR" sz="2800" dirty="0" err="1">
                <a:latin typeface="Times New Roman"/>
                <a:ea typeface="Calibri"/>
                <a:cs typeface="Times New Roman"/>
              </a:rPr>
              <a:t>nghĩnh</a:t>
            </a:r>
            <a:r>
              <a:rPr lang="fr-FR" sz="2800" dirty="0">
                <a:latin typeface="Times New Roman"/>
                <a:ea typeface="Calibri"/>
                <a:cs typeface="Times New Roman"/>
              </a:rPr>
              <a:t>, </a:t>
            </a:r>
            <a:r>
              <a:rPr lang="fr-FR" sz="2800" dirty="0" err="1">
                <a:latin typeface="Times New Roman"/>
                <a:ea typeface="Calibri"/>
                <a:cs typeface="Times New Roman"/>
              </a:rPr>
              <a:t>độc</a:t>
            </a:r>
            <a:r>
              <a:rPr lang="fr-FR" sz="2800" dirty="0">
                <a:latin typeface="Times New Roman"/>
                <a:ea typeface="Calibri"/>
                <a:cs typeface="Times New Roman"/>
              </a:rPr>
              <a:t> </a:t>
            </a:r>
            <a:r>
              <a:rPr lang="fr-FR" sz="2800" dirty="0" err="1">
                <a:latin typeface="Times New Roman"/>
                <a:ea typeface="Calibri"/>
                <a:cs typeface="Times New Roman"/>
              </a:rPr>
              <a:t>đáo</a:t>
            </a:r>
            <a:r>
              <a:rPr lang="fr-FR" sz="2800" dirty="0">
                <a:latin typeface="Times New Roman"/>
                <a:ea typeface="Calibri"/>
                <a:cs typeface="Times New Roman"/>
              </a:rPr>
              <a:t> </a:t>
            </a:r>
            <a:r>
              <a:rPr lang="fr-FR" sz="2800" dirty="0" err="1">
                <a:latin typeface="Times New Roman"/>
                <a:ea typeface="Calibri"/>
                <a:cs typeface="Times New Roman"/>
              </a:rPr>
              <a:t>đồng</a:t>
            </a:r>
            <a:r>
              <a:rPr lang="fr-FR" sz="2800" dirty="0">
                <a:latin typeface="Times New Roman"/>
                <a:ea typeface="Calibri"/>
                <a:cs typeface="Times New Roman"/>
              </a:rPr>
              <a:t> </a:t>
            </a:r>
            <a:r>
              <a:rPr lang="fr-FR" sz="2800" dirty="0" err="1">
                <a:latin typeface="Times New Roman"/>
                <a:ea typeface="Calibri"/>
                <a:cs typeface="Times New Roman"/>
              </a:rPr>
              <a:t>thời</a:t>
            </a:r>
            <a:r>
              <a:rPr lang="fr-FR" sz="2800" dirty="0">
                <a:latin typeface="Times New Roman"/>
                <a:ea typeface="Calibri"/>
                <a:cs typeface="Times New Roman"/>
              </a:rPr>
              <a:t> </a:t>
            </a:r>
            <a:r>
              <a:rPr lang="fr-FR" sz="2800" dirty="0" err="1">
                <a:latin typeface="Times New Roman"/>
                <a:ea typeface="Calibri"/>
                <a:cs typeface="Times New Roman"/>
              </a:rPr>
              <a:t>cũng</a:t>
            </a:r>
            <a:r>
              <a:rPr lang="fr-FR" sz="2800" dirty="0">
                <a:latin typeface="Times New Roman"/>
                <a:ea typeface="Calibri"/>
                <a:cs typeface="Times New Roman"/>
              </a:rPr>
              <a:t> </a:t>
            </a:r>
            <a:r>
              <a:rPr lang="fr-FR" sz="2800" dirty="0" err="1">
                <a:latin typeface="Times New Roman"/>
                <a:ea typeface="Calibri"/>
                <a:cs typeface="Times New Roman"/>
              </a:rPr>
              <a:t>rất</a:t>
            </a:r>
            <a:r>
              <a:rPr lang="fr-FR" sz="2800" dirty="0">
                <a:latin typeface="Times New Roman"/>
                <a:ea typeface="Calibri"/>
                <a:cs typeface="Times New Roman"/>
              </a:rPr>
              <a:t> </a:t>
            </a:r>
            <a:r>
              <a:rPr lang="fr-FR" sz="2800" dirty="0" err="1">
                <a:latin typeface="Times New Roman"/>
                <a:ea typeface="Calibri"/>
                <a:cs typeface="Times New Roman"/>
              </a:rPr>
              <a:t>trang</a:t>
            </a:r>
            <a:r>
              <a:rPr lang="fr-FR" sz="2800" dirty="0">
                <a:latin typeface="Times New Roman"/>
                <a:ea typeface="Calibri"/>
                <a:cs typeface="Times New Roman"/>
              </a:rPr>
              <a:t> </a:t>
            </a:r>
            <a:r>
              <a:rPr lang="fr-FR" sz="2800" dirty="0" err="1">
                <a:latin typeface="Times New Roman"/>
                <a:ea typeface="Calibri"/>
                <a:cs typeface="Times New Roman"/>
              </a:rPr>
              <a:t>trọng</a:t>
            </a:r>
            <a:r>
              <a:rPr lang="fr-FR" sz="2800" dirty="0">
                <a:latin typeface="Times New Roman"/>
                <a:ea typeface="Calibri"/>
                <a:cs typeface="Times New Roman"/>
              </a:rPr>
              <a:t>, </a:t>
            </a:r>
            <a:r>
              <a:rPr lang="fr-FR" sz="2800" dirty="0" err="1">
                <a:latin typeface="Times New Roman"/>
                <a:ea typeface="Calibri"/>
                <a:cs typeface="Times New Roman"/>
              </a:rPr>
              <a:t>linh</a:t>
            </a:r>
            <a:r>
              <a:rPr lang="fr-FR" sz="2800" dirty="0">
                <a:latin typeface="Times New Roman"/>
                <a:ea typeface="Calibri"/>
                <a:cs typeface="Times New Roman"/>
              </a:rPr>
              <a:t> </a:t>
            </a:r>
            <a:r>
              <a:rPr lang="fr-FR" sz="2800" dirty="0" err="1">
                <a:latin typeface="Times New Roman"/>
                <a:ea typeface="Calibri"/>
                <a:cs typeface="Times New Roman"/>
              </a:rPr>
              <a:t>thiêng</a:t>
            </a:r>
            <a:endParaRPr lang="en-US" sz="2000" dirty="0">
              <a:ea typeface="Calibri"/>
              <a:cs typeface="Times New Roman"/>
            </a:endParaRPr>
          </a:p>
        </p:txBody>
      </p:sp>
      <p:sp>
        <p:nvSpPr>
          <p:cNvPr id="10" name="Rectangle 9"/>
          <p:cNvSpPr/>
          <p:nvPr/>
        </p:nvSpPr>
        <p:spPr>
          <a:xfrm>
            <a:off x="203490" y="4947395"/>
            <a:ext cx="7701178"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giếng</a:t>
            </a:r>
            <a:r>
              <a:rPr lang="fr-FR" sz="2400" i="1" dirty="0">
                <a:latin typeface="Times New Roman"/>
                <a:ea typeface="Calibri"/>
                <a:cs typeface="Times New Roman"/>
              </a:rPr>
              <a:t> </a:t>
            </a:r>
            <a:r>
              <a:rPr lang="fr-FR" sz="2400" i="1" dirty="0" err="1">
                <a:latin typeface="Times New Roman"/>
                <a:ea typeface="Calibri"/>
                <a:cs typeface="Times New Roman"/>
              </a:rPr>
              <a:t>ngọt</a:t>
            </a:r>
            <a:r>
              <a:rPr lang="fr-FR" sz="2400" i="1" dirty="0">
                <a:latin typeface="Times New Roman"/>
                <a:ea typeface="Calibri"/>
                <a:cs typeface="Times New Roman"/>
              </a:rPr>
              <a:t> ở ria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hòn</a:t>
            </a:r>
            <a:r>
              <a:rPr lang="fr-FR" sz="2400" i="1" dirty="0">
                <a:latin typeface="Times New Roman"/>
                <a:ea typeface="Calibri"/>
                <a:cs typeface="Times New Roman"/>
              </a:rPr>
              <a:t> </a:t>
            </a:r>
            <a:r>
              <a:rPr lang="fr-FR" sz="2400" i="1" dirty="0" err="1">
                <a:latin typeface="Times New Roman"/>
                <a:ea typeface="Calibri"/>
                <a:cs typeface="Times New Roman"/>
              </a:rPr>
              <a:t>đảo</a:t>
            </a:r>
            <a:r>
              <a:rPr lang="fr-FR" sz="2400" i="1" dirty="0">
                <a:latin typeface="Times New Roman"/>
                <a:ea typeface="Calibri"/>
                <a:cs typeface="Times New Roman"/>
              </a:rPr>
              <a:t> </a:t>
            </a:r>
            <a:r>
              <a:rPr lang="fr-FR" sz="2400" i="1" dirty="0" err="1">
                <a:latin typeface="Times New Roman"/>
                <a:ea typeface="Calibri"/>
                <a:cs typeface="Times New Roman"/>
              </a:rPr>
              <a:t>giữa</a:t>
            </a:r>
            <a:r>
              <a:rPr lang="fr-FR" sz="2400" i="1" dirty="0">
                <a:latin typeface="Times New Roman"/>
                <a:ea typeface="Calibri"/>
                <a:cs typeface="Times New Roman"/>
              </a:rPr>
              <a:t> </a:t>
            </a:r>
            <a:r>
              <a:rPr lang="fr-FR" sz="2400" i="1" dirty="0" err="1">
                <a:latin typeface="Times New Roman"/>
                <a:ea typeface="Calibri"/>
                <a:cs typeface="Times New Roman"/>
              </a:rPr>
              <a:t>biển</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sinh</a:t>
            </a:r>
            <a:r>
              <a:rPr lang="fr-FR" sz="2400" i="1" dirty="0">
                <a:latin typeface="Times New Roman"/>
                <a:ea typeface="Calibri"/>
                <a:cs typeface="Times New Roman"/>
              </a:rPr>
              <a:t> </a:t>
            </a:r>
            <a:r>
              <a:rPr lang="fr-FR" sz="2400" i="1" dirty="0" err="1">
                <a:latin typeface="Times New Roman"/>
                <a:ea typeface="Calibri"/>
                <a:cs typeface="Times New Roman"/>
              </a:rPr>
              <a:t>hoạt</a:t>
            </a:r>
            <a:r>
              <a:rPr lang="fr-FR" sz="2400" i="1" dirty="0">
                <a:latin typeface="Times New Roman"/>
                <a:ea typeface="Calibri"/>
                <a:cs typeface="Times New Roman"/>
              </a:rPr>
              <a:t> </a:t>
            </a:r>
            <a:r>
              <a:rPr lang="fr-FR" sz="2400" i="1" dirty="0" err="1">
                <a:latin typeface="Times New Roman"/>
                <a:ea typeface="Calibri"/>
                <a:cs typeface="Times New Roman"/>
              </a:rPr>
              <a:t>của</a:t>
            </a:r>
            <a:r>
              <a:rPr lang="fr-FR" sz="2400" i="1" dirty="0">
                <a:latin typeface="Times New Roman"/>
                <a:ea typeface="Calibri"/>
                <a:cs typeface="Times New Roman"/>
              </a:rPr>
              <a:t> </a:t>
            </a:r>
            <a:r>
              <a:rPr lang="fr-FR" sz="2400" i="1" dirty="0" err="1">
                <a:latin typeface="Times New Roman"/>
                <a:ea typeface="Calibri"/>
                <a:cs typeface="Times New Roman"/>
              </a:rPr>
              <a:t>nó</a:t>
            </a:r>
            <a:r>
              <a:rPr lang="fr-FR" sz="2400" i="1" dirty="0">
                <a:latin typeface="Times New Roman"/>
                <a:ea typeface="Calibri"/>
                <a:cs typeface="Times New Roman"/>
              </a:rPr>
              <a:t> </a:t>
            </a:r>
            <a:r>
              <a:rPr lang="fr-FR" sz="2400" i="1" dirty="0" err="1">
                <a:latin typeface="Times New Roman"/>
                <a:ea typeface="Calibri"/>
                <a:cs typeface="Times New Roman"/>
              </a:rPr>
              <a:t>vui</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bến</a:t>
            </a:r>
            <a:r>
              <a:rPr lang="fr-FR" sz="2400" i="1" dirty="0">
                <a:latin typeface="Times New Roman"/>
                <a:ea typeface="Calibri"/>
                <a:cs typeface="Times New Roman"/>
              </a:rPr>
              <a:t> </a:t>
            </a:r>
            <a:r>
              <a:rPr lang="fr-FR" sz="2400" i="1" dirty="0" err="1">
                <a:latin typeface="Times New Roman"/>
                <a:ea typeface="Calibri"/>
                <a:cs typeface="Times New Roman"/>
              </a:rPr>
              <a:t>và</a:t>
            </a:r>
            <a:r>
              <a:rPr lang="fr-FR" sz="2400" i="1" dirty="0">
                <a:latin typeface="Times New Roman"/>
                <a:ea typeface="Calibri"/>
                <a:cs typeface="Times New Roman"/>
              </a:rPr>
              <a:t> </a:t>
            </a:r>
            <a:r>
              <a:rPr lang="fr-FR" sz="2400" i="1" dirty="0" err="1">
                <a:latin typeface="Times New Roman"/>
                <a:ea typeface="Calibri"/>
                <a:cs typeface="Times New Roman"/>
              </a:rPr>
              <a:t>đậm</a:t>
            </a:r>
            <a:r>
              <a:rPr lang="fr-FR" sz="2400" i="1" dirty="0">
                <a:latin typeface="Times New Roman"/>
                <a:ea typeface="Calibri"/>
                <a:cs typeface="Times New Roman"/>
              </a:rPr>
              <a:t> </a:t>
            </a:r>
            <a:r>
              <a:rPr lang="fr-FR" sz="2400" i="1" dirty="0" err="1">
                <a:latin typeface="Times New Roman"/>
                <a:ea typeface="Calibri"/>
                <a:cs typeface="Times New Roman"/>
              </a:rPr>
              <a:t>đà</a:t>
            </a:r>
            <a:r>
              <a:rPr lang="fr-FR" sz="2400" i="1" dirty="0">
                <a:latin typeface="Times New Roman"/>
                <a:ea typeface="Calibri"/>
                <a:cs typeface="Times New Roman"/>
              </a:rPr>
              <a:t> </a:t>
            </a:r>
            <a:r>
              <a:rPr lang="fr-FR" sz="2400" i="1" dirty="0" err="1">
                <a:latin typeface="Times New Roman"/>
                <a:ea typeface="Calibri"/>
                <a:cs typeface="Times New Roman"/>
              </a:rPr>
              <a:t>mát</a:t>
            </a:r>
            <a:r>
              <a:rPr lang="fr-FR" sz="2400" i="1" dirty="0">
                <a:latin typeface="Times New Roman"/>
                <a:ea typeface="Calibri"/>
                <a:cs typeface="Times New Roman"/>
              </a:rPr>
              <a:t> </a:t>
            </a:r>
            <a:r>
              <a:rPr lang="fr-FR" sz="2400" i="1" dirty="0" err="1">
                <a:latin typeface="Times New Roman"/>
                <a:ea typeface="Calibri"/>
                <a:cs typeface="Times New Roman"/>
              </a:rPr>
              <a:t>nhẹ</a:t>
            </a:r>
            <a:r>
              <a:rPr lang="fr-FR" sz="2400" i="1" dirty="0">
                <a:latin typeface="Times New Roman"/>
                <a:ea typeface="Calibri"/>
                <a:cs typeface="Times New Roman"/>
              </a:rPr>
              <a:t> </a:t>
            </a:r>
            <a:r>
              <a:rPr lang="fr-FR" sz="2400" i="1" dirty="0" err="1">
                <a:latin typeface="Times New Roman"/>
                <a:ea typeface="Calibri"/>
                <a:cs typeface="Times New Roman"/>
              </a:rPr>
              <a:t>hơn</a:t>
            </a:r>
            <a:r>
              <a:rPr lang="fr-FR" sz="2400" i="1" dirty="0">
                <a:latin typeface="Times New Roman"/>
                <a:ea typeface="Calibri"/>
                <a:cs typeface="Times New Roman"/>
              </a:rPr>
              <a:t> </a:t>
            </a:r>
            <a:r>
              <a:rPr lang="fr-FR" sz="2400" i="1" dirty="0" err="1">
                <a:latin typeface="Times New Roman"/>
                <a:ea typeface="Calibri"/>
                <a:cs typeface="Times New Roman"/>
              </a:rPr>
              <a:t>mọi</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chợ</a:t>
            </a:r>
            <a:r>
              <a:rPr lang="fr-FR" sz="2400" i="1" dirty="0">
                <a:latin typeface="Times New Roman"/>
                <a:ea typeface="Calibri"/>
                <a:cs typeface="Times New Roman"/>
              </a:rPr>
              <a:t> </a:t>
            </a:r>
            <a:r>
              <a:rPr lang="fr-FR" sz="2400" i="1" dirty="0" err="1">
                <a:latin typeface="Times New Roman"/>
                <a:ea typeface="Calibri"/>
                <a:cs typeface="Times New Roman"/>
              </a:rPr>
              <a:t>trong</a:t>
            </a:r>
            <a:r>
              <a:rPr lang="fr-FR" sz="2400" i="1" dirty="0">
                <a:latin typeface="Times New Roman"/>
                <a:ea typeface="Calibri"/>
                <a:cs typeface="Times New Roman"/>
              </a:rPr>
              <a:t> </a:t>
            </a:r>
            <a:r>
              <a:rPr lang="fr-FR" sz="2400" i="1" dirty="0" err="1">
                <a:latin typeface="Times New Roman"/>
                <a:ea typeface="Calibri"/>
                <a:cs typeface="Times New Roman"/>
              </a:rPr>
              <a:t>đất</a:t>
            </a:r>
            <a:r>
              <a:rPr lang="fr-FR" sz="2400" i="1" dirty="0">
                <a:latin typeface="Times New Roman"/>
                <a:ea typeface="Calibri"/>
                <a:cs typeface="Times New Roman"/>
              </a:rPr>
              <a:t> </a:t>
            </a:r>
            <a:r>
              <a:rPr lang="fr-FR" sz="2400" i="1" dirty="0" err="1">
                <a:latin typeface="Times New Roman"/>
                <a:ea typeface="Calibri"/>
                <a:cs typeface="Times New Roman"/>
              </a:rPr>
              <a:t>liền</a:t>
            </a:r>
            <a:endParaRPr lang="en-US" sz="2400" dirty="0">
              <a:ea typeface="Calibri"/>
              <a:cs typeface="Times New Roman"/>
            </a:endParaRPr>
          </a:p>
        </p:txBody>
      </p:sp>
      <p:pic>
        <p:nvPicPr>
          <p:cNvPr id="11269"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2215" y="2985423"/>
            <a:ext cx="4130273" cy="33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4668" y="1171129"/>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ular Callout 19"/>
          <p:cNvSpPr/>
          <p:nvPr/>
        </p:nvSpPr>
        <p:spPr>
          <a:xfrm>
            <a:off x="2733195" y="2009455"/>
            <a:ext cx="4959957" cy="1596461"/>
          </a:xfrm>
          <a:prstGeom prst="wedgeRoundRectCallout">
            <a:avLst>
              <a:gd name="adj1" fmla="val -41083"/>
              <a:gd name="adj2" fmla="val 18861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rPr>
              <a:t> </a:t>
            </a:r>
            <a:r>
              <a:rPr lang="fr-FR" sz="2800" dirty="0" err="1">
                <a:latin typeface="Times New Roman"/>
                <a:ea typeface="Calibri"/>
              </a:rPr>
              <a:t>Cuộc</a:t>
            </a:r>
            <a:r>
              <a:rPr lang="fr-FR" sz="2800" dirty="0">
                <a:latin typeface="Times New Roman"/>
                <a:ea typeface="Calibri"/>
              </a:rPr>
              <a:t> </a:t>
            </a:r>
            <a:r>
              <a:rPr lang="fr-FR" sz="2800" dirty="0" err="1">
                <a:latin typeface="Times New Roman"/>
                <a:ea typeface="Calibri"/>
              </a:rPr>
              <a:t>sống</a:t>
            </a:r>
            <a:r>
              <a:rPr lang="fr-FR" sz="2800" dirty="0">
                <a:latin typeface="Times New Roman"/>
                <a:ea typeface="Calibri"/>
              </a:rPr>
              <a:t> </a:t>
            </a:r>
            <a:r>
              <a:rPr lang="fr-FR" sz="2800" dirty="0" err="1">
                <a:latin typeface="Times New Roman"/>
                <a:ea typeface="Calibri"/>
              </a:rPr>
              <a:t>nhộn</a:t>
            </a:r>
            <a:r>
              <a:rPr lang="fr-FR" sz="2800" dirty="0">
                <a:latin typeface="Times New Roman"/>
                <a:ea typeface="Calibri"/>
              </a:rPr>
              <a:t> </a:t>
            </a:r>
            <a:r>
              <a:rPr lang="fr-FR" sz="2800" dirty="0" err="1">
                <a:latin typeface="Times New Roman"/>
                <a:ea typeface="Calibri"/>
              </a:rPr>
              <a:t>nhịp</a:t>
            </a:r>
            <a:r>
              <a:rPr lang="fr-FR" sz="2800" dirty="0">
                <a:latin typeface="Times New Roman"/>
                <a:ea typeface="Calibri"/>
              </a:rPr>
              <a:t>, </a:t>
            </a:r>
            <a:r>
              <a:rPr lang="fr-FR" sz="2800" dirty="0" err="1">
                <a:latin typeface="Times New Roman"/>
                <a:ea typeface="Calibri"/>
              </a:rPr>
              <a:t>sôi</a:t>
            </a:r>
            <a:r>
              <a:rPr lang="fr-FR" sz="2800" dirty="0">
                <a:latin typeface="Times New Roman"/>
                <a:ea typeface="Calibri"/>
              </a:rPr>
              <a:t> </a:t>
            </a:r>
            <a:r>
              <a:rPr lang="fr-FR" sz="2800" dirty="0" err="1">
                <a:latin typeface="Times New Roman"/>
                <a:ea typeface="Calibri"/>
              </a:rPr>
              <a:t>động</a:t>
            </a:r>
            <a:endParaRPr lang="en-US" sz="2000" dirty="0">
              <a:ea typeface="Calibri"/>
              <a:cs typeface="Times New Roman"/>
            </a:endParaRPr>
          </a:p>
        </p:txBody>
      </p:sp>
    </p:spTree>
    <p:extLst>
      <p:ext uri="{BB962C8B-B14F-4D97-AF65-F5344CB8AC3E}">
        <p14:creationId xmlns:p14="http://schemas.microsoft.com/office/powerpoint/2010/main" val="175176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266"/>
                                        </p:tgtEl>
                                        <p:attrNameLst>
                                          <p:attrName>style.visibility</p:attrName>
                                        </p:attrNameLst>
                                      </p:cBhvr>
                                      <p:to>
                                        <p:strVal val="visible"/>
                                      </p:to>
                                    </p:set>
                                    <p:animEffect transition="in" filter="barn(inVertical)">
                                      <p:cBhvr>
                                        <p:cTn id="41" dur="500"/>
                                        <p:tgtEl>
                                          <p:spTgt spid="112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7"/>
                                        </p:tgtEl>
                                        <p:attrNameLst>
                                          <p:attrName>style.visibility</p:attrName>
                                        </p:attrNameLst>
                                      </p:cBhvr>
                                      <p:to>
                                        <p:strVal val="visible"/>
                                      </p:to>
                                    </p:set>
                                    <p:animEffect transition="in" filter="barn(inVertical)">
                                      <p:cBhvr>
                                        <p:cTn id="46" dur="500"/>
                                        <p:tgtEl>
                                          <p:spTgt spid="11267"/>
                                        </p:tgtEl>
                                      </p:cBhvr>
                                    </p:animEffect>
                                  </p:childTnLst>
                                </p:cTn>
                              </p:par>
                              <p:par>
                                <p:cTn id="47" presetID="16" presetClass="entr" presetSubtype="21" fill="hold" nodeType="withEffect">
                                  <p:stCondLst>
                                    <p:cond delay="0"/>
                                  </p:stCondLst>
                                  <p:childTnLst>
                                    <p:set>
                                      <p:cBhvr>
                                        <p:cTn id="48" dur="1" fill="hold">
                                          <p:stCondLst>
                                            <p:cond delay="0"/>
                                          </p:stCondLst>
                                        </p:cTn>
                                        <p:tgtEl>
                                          <p:spTgt spid="11268"/>
                                        </p:tgtEl>
                                        <p:attrNameLst>
                                          <p:attrName>style.visibility</p:attrName>
                                        </p:attrNameLst>
                                      </p:cBhvr>
                                      <p:to>
                                        <p:strVal val="visible"/>
                                      </p:to>
                                    </p:set>
                                    <p:animEffect transition="in" filter="barn(inVertical)">
                                      <p:cBhvr>
                                        <p:cTn id="49" dur="500"/>
                                        <p:tgtEl>
                                          <p:spTgt spid="112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267"/>
                                        </p:tgtEl>
                                      </p:cBhvr>
                                    </p:animEffect>
                                    <p:set>
                                      <p:cBhvr>
                                        <p:cTn id="67" dur="1" fill="hold">
                                          <p:stCondLst>
                                            <p:cond delay="499"/>
                                          </p:stCondLst>
                                        </p:cTn>
                                        <p:tgtEl>
                                          <p:spTgt spid="112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268"/>
                                        </p:tgtEl>
                                      </p:cBhvr>
                                    </p:animEffect>
                                    <p:set>
                                      <p:cBhvr>
                                        <p:cTn id="70" dur="1" fill="hold">
                                          <p:stCondLst>
                                            <p:cond delay="499"/>
                                          </p:stCondLst>
                                        </p:cTn>
                                        <p:tgtEl>
                                          <p:spTgt spid="112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par>
                                <p:cTn id="76" presetID="16" presetClass="entr" presetSubtype="21" fill="hold" nodeType="withEffect">
                                  <p:stCondLst>
                                    <p:cond delay="0"/>
                                  </p:stCondLst>
                                  <p:childTnLst>
                                    <p:set>
                                      <p:cBhvr>
                                        <p:cTn id="77" dur="1" fill="hold">
                                          <p:stCondLst>
                                            <p:cond delay="0"/>
                                          </p:stCondLst>
                                        </p:cTn>
                                        <p:tgtEl>
                                          <p:spTgt spid="11269"/>
                                        </p:tgtEl>
                                        <p:attrNameLst>
                                          <p:attrName>style.visibility</p:attrName>
                                        </p:attrNameLst>
                                      </p:cBhvr>
                                      <p:to>
                                        <p:strVal val="visible"/>
                                      </p:to>
                                    </p:set>
                                    <p:animEffect transition="in" filter="barn(inVertical)">
                                      <p:cBhvr>
                                        <p:cTn id="78" dur="500"/>
                                        <p:tgtEl>
                                          <p:spTgt spid="11269"/>
                                        </p:tgtEl>
                                      </p:cBhvr>
                                    </p:animEffect>
                                  </p:childTnLst>
                                </p:cTn>
                              </p:par>
                              <p:par>
                                <p:cTn id="79" presetID="16" presetClass="entr" presetSubtype="21" fill="hold" nodeType="withEffect">
                                  <p:stCondLst>
                                    <p:cond delay="0"/>
                                  </p:stCondLst>
                                  <p:childTnLst>
                                    <p:set>
                                      <p:cBhvr>
                                        <p:cTn id="80" dur="1" fill="hold">
                                          <p:stCondLst>
                                            <p:cond delay="0"/>
                                          </p:stCondLst>
                                        </p:cTn>
                                        <p:tgtEl>
                                          <p:spTgt spid="11270"/>
                                        </p:tgtEl>
                                        <p:attrNameLst>
                                          <p:attrName>style.visibility</p:attrName>
                                        </p:attrNameLst>
                                      </p:cBhvr>
                                      <p:to>
                                        <p:strVal val="visible"/>
                                      </p:to>
                                    </p:set>
                                    <p:animEffect transition="in" filter="barn(inVertical)">
                                      <p:cBhvr>
                                        <p:cTn id="81" dur="500"/>
                                        <p:tgtEl>
                                          <p:spTgt spid="112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2" grpId="0" animBg="1"/>
      <p:bldP spid="12" grpId="1" animBg="1"/>
      <p:bldP spid="9" grpId="0"/>
      <p:bldP spid="18" grpId="0" animBg="1"/>
      <p:bldP spid="18" grpId="1" animBg="1"/>
      <p:bldP spid="10" grpId="0"/>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VẬN DỤNG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94750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499616" y="479578"/>
            <a:ext cx="8875776"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4011167"/>
            <a:ext cx="1803467" cy="1526033"/>
          </a:xfrm>
          <a:prstGeom prst="rect">
            <a:avLst/>
          </a:prstGeom>
        </p:spPr>
      </p:pic>
      <p:sp>
        <p:nvSpPr>
          <p:cNvPr id="7" name="文本框 6"/>
          <p:cNvSpPr txBox="1"/>
          <p:nvPr/>
        </p:nvSpPr>
        <p:spPr>
          <a:xfrm>
            <a:off x="3436319" y="1167265"/>
            <a:ext cx="5269123" cy="2968057"/>
          </a:xfrm>
          <a:prstGeom prst="rect">
            <a:avLst/>
          </a:prstGeom>
          <a:noFill/>
        </p:spPr>
        <p:txBody>
          <a:bodyPr wrap="square" rtlCol="0">
            <a:spAutoFit/>
          </a:bodyPr>
          <a:lstStyle/>
          <a:p>
            <a:pPr lvl="0" algn="just">
              <a:lnSpc>
                <a:spcPct val="150000"/>
              </a:lnSpc>
              <a:spcAft>
                <a:spcPts val="800"/>
              </a:spcAft>
            </a:pPr>
            <a:r>
              <a:rPr lang="en-US" sz="3200" i="1" dirty="0" err="1">
                <a:solidFill>
                  <a:schemeClr val="bg1"/>
                </a:solidFill>
                <a:latin typeface="Times New Roman"/>
                <a:ea typeface="Calibri"/>
                <a:cs typeface="Times New Roman"/>
              </a:rPr>
              <a:t>Viết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một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đoạn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văn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khoảng</a:t>
            </a:r>
            <a:r>
              <a:rPr lang="en-US" sz="3200" i="1" dirty="0">
                <a:solidFill>
                  <a:schemeClr val="bg1"/>
                </a:solidFill>
                <a:latin typeface="Times New Roman"/>
                <a:ea typeface="Calibri"/>
                <a:cs typeface="Times New Roman"/>
              </a:rPr>
              <a:t> 5-7 </a:t>
            </a:r>
            <a:r>
              <a:rPr lang="en-US" sz="3200" i="1" dirty="0" err="1">
                <a:solidFill>
                  <a:schemeClr val="bg1"/>
                </a:solidFill>
                <a:latin typeface="Times New Roman"/>
                <a:ea typeface="Calibri"/>
                <a:cs typeface="Times New Roman"/>
              </a:rPr>
              <a:t>câu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miêu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tả</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cảnh</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mà</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em</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ấn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tượng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trong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sử</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dụng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biện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pháp</a:t>
            </a:r>
            <a:r>
              <a:rPr lang="en-US" sz="3200" i="1" dirty="0">
                <a:solidFill>
                  <a:schemeClr val="bg1"/>
                </a:solidFill>
                <a:latin typeface="Times New Roman"/>
                <a:ea typeface="Calibri"/>
                <a:cs typeface="Times New Roman"/>
              </a:rPr>
              <a:t> so </a:t>
            </a:r>
            <a:r>
              <a:rPr lang="en-US" sz="3200" i="1" dirty="0" err="1">
                <a:solidFill>
                  <a:schemeClr val="bg1"/>
                </a:solidFill>
                <a:latin typeface="Times New Roman"/>
                <a:ea typeface="Calibri"/>
                <a:cs typeface="Times New Roman"/>
              </a:rPr>
              <a:t>sánh</a:t>
            </a:r>
            <a:r>
              <a:rPr lang="en-US" sz="3200" i="1" dirty="0">
                <a:solidFill>
                  <a:schemeClr val="bg1"/>
                </a:solidFill>
                <a:latin typeface="Times New Roman"/>
                <a:ea typeface="Calibri"/>
                <a:cs typeface="Times New Roman"/>
              </a:rPr>
              <a:t>. </a:t>
            </a:r>
            <a:endParaRPr lang="en-US" sz="3200" dirty="0">
              <a:solidFill>
                <a:schemeClr val="bg1"/>
              </a:solidFill>
              <a:ea typeface="Calibri"/>
              <a:cs typeface="Times New Roman"/>
            </a:endParaRPr>
          </a:p>
        </p:txBody>
      </p:sp>
    </p:spTree>
    <p:extLst>
      <p:ext uri="{BB962C8B-B14F-4D97-AF65-F5344CB8AC3E}">
        <p14:creationId xmlns:p14="http://schemas.microsoft.com/office/powerpoint/2010/main" val="156055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Hướng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dẫn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viết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bảo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số</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câu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đúng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tắc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chính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có</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sử</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dụng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phép</a:t>
            </a:r>
            <a:r>
              <a:rPr lang="en-US" sz="2800" dirty="0">
                <a:solidFill>
                  <a:srgbClr val="262626"/>
                </a:solidFill>
                <a:latin typeface="Times New Roman" pitchFamily="18" charset="0"/>
                <a:cs typeface="Times New Roman" pitchFamily="18" charset="0"/>
              </a:rPr>
              <a:t> so </a:t>
            </a:r>
            <a:r>
              <a:rPr lang="en-US" sz="2800" dirty="0" err="1">
                <a:solidFill>
                  <a:srgbClr val="262626"/>
                </a:solidFill>
                <a:latin typeface="Times New Roman" pitchFamily="18" charset="0"/>
                <a:cs typeface="Times New Roman" pitchFamily="18" charset="0"/>
              </a:rPr>
              <a:t>sánh</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nội</a:t>
            </a:r>
            <a:r>
              <a:rPr lang="en-US" sz="2800" dirty="0">
                <a:solidFill>
                  <a:srgbClr val="262626"/>
                </a:solidFill>
                <a:latin typeface="Times New Roman" pitchFamily="18" charset="0"/>
                <a:cs typeface="Times New Roman" pitchFamily="18" charset="0"/>
              </a:rPr>
              <a:t> dung: </a:t>
            </a: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mà</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em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ấn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tượng</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Giới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thiệu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khái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quát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các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đặc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điểm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nổi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bật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của</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trình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tự</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thích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hợp</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Khẳng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xúc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096" y="720454"/>
            <a:ext cx="3603181" cy="251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056" y="3630549"/>
            <a:ext cx="4019328"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602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arn(inVertical)">
                                      <p:cBhvr>
                                        <p:cTn id="12" dur="500"/>
                                        <p:tgtEl>
                                          <p:spTgt spid="133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Effect transition="in" filter="barn(inVertical)">
                                      <p:cBhvr>
                                        <p:cTn id="15"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Đối với em, biển là một cảnh đẹp thiên nhiên tuyệt vời nhất đặc biệt là khoảnh khắc bình minh trên biển. Vào lúc sáng sớm, khi mà màn đêm đen vẫn còn vấn vương trên tán lá dừa thì mặt trời đột ngột xuất hiện, nhô lên từ lòng biển. Nó tỏa ra thứ ánh sáng đỏ rực, sáng chói, xua tan đi bóng tối. Dưới thứ ánh sáng kì diệu ấy, cả mặt biển như một tấm gương, lóng lánh màu đỏ rực. Cùng với đó, là thứ âm thanh nhịp nhàng, đều đặn, rì rào của sóng biển giống như bản nhạc của mẹ thiên nhiên đang cố đánh thức mọi người vào buổi sáng sớm. Đằng xa, những hàng dừa cao vút cũng vùng vẫy những cánh tay dài để đón chào bình minh tới. Cứ như thế, một ngày mới lại bắt đầu trên bãi biển bình yên, thơ mộng. </a:t>
            </a:r>
          </a:p>
          <a:p>
            <a:pPr algn="ctr"/>
            <a:r>
              <a:rPr lang="vi-VN" sz="2400"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487" y="532638"/>
            <a:ext cx="38576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385" y="3287586"/>
            <a:ext cx="40179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00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arn(inVertic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defTabSz="685800"/>
            <a:r>
              <a:rPr lang="en-US" sz="2400" b="1">
                <a:solidFill>
                  <a:prstClr val="white"/>
                </a:solidFill>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defTabSz="685800"/>
            <a:r>
              <a:rPr lang="en-US" sz="2400" b="1">
                <a:solidFill>
                  <a:prstClr val="white"/>
                </a:solidFill>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4" name="TextBox 53"/>
          <p:cNvSpPr txBox="1"/>
          <p:nvPr/>
        </p:nvSpPr>
        <p:spPr>
          <a:xfrm>
            <a:off x="7544344" y="1044737"/>
            <a:ext cx="340158" cy="461665"/>
          </a:xfrm>
          <a:prstGeom prst="rect">
            <a:avLst/>
          </a:prstGeom>
          <a:noFill/>
        </p:spPr>
        <p:txBody>
          <a:bodyPr wrap="none" rtlCol="0">
            <a:spAutoFit/>
          </a:bodyPr>
          <a:lstStyle/>
          <a:p>
            <a:pPr defTabSz="685800"/>
            <a:r>
              <a:rPr lang="en-US" sz="2400" b="1" dirty="0">
                <a:solidFill>
                  <a:prstClr val="white"/>
                </a:solidFill>
                <a:cs typeface="Arial"/>
                <a:sym typeface="Arial"/>
              </a:rPr>
              <a:t>5</a:t>
            </a:r>
          </a:p>
        </p:txBody>
      </p:sp>
      <p:sp>
        <p:nvSpPr>
          <p:cNvPr id="55" name="5-Point Star 54">
            <a:hlinkClick r:id="rId6" action="ppaction://hlinksldjump"/>
          </p:cNvPr>
          <p:cNvSpPr/>
          <p:nvPr/>
        </p:nvSpPr>
        <p:spPr>
          <a:xfrm>
            <a:off x="7278942" y="1393639"/>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defTabSz="685800"/>
            <a:r>
              <a:rPr lang="en-US" sz="2400" b="1">
                <a:solidFill>
                  <a:prstClr val="white"/>
                </a:solidFill>
                <a:cs typeface="Arial"/>
                <a:sym typeface="Arial"/>
              </a:rPr>
              <a:t>4</a:t>
            </a:r>
          </a:p>
        </p:txBody>
      </p:sp>
      <p:sp>
        <p:nvSpPr>
          <p:cNvPr id="59" name="5-Point Star 58">
            <a:hlinkClick r:id="rId7"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defTabSz="685800"/>
            <a:r>
              <a:rPr lang="en-US" sz="2400" b="1">
                <a:solidFill>
                  <a:prstClr val="white"/>
                </a:solidFill>
                <a:cs typeface="Arial"/>
                <a:sym typeface="Arial"/>
              </a:rPr>
              <a:t>3</a:t>
            </a:r>
          </a:p>
        </p:txBody>
      </p:sp>
      <p:sp>
        <p:nvSpPr>
          <p:cNvPr id="63" name="5-Point Star 62">
            <a:hlinkClick r:id="rId8"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defTabSz="685800"/>
            <a:r>
              <a:rPr lang="en-US" sz="2400" b="1" dirty="0" err="1">
                <a:solidFill>
                  <a:prstClr val="white"/>
                </a:solidFill>
                <a:cs typeface="Arial"/>
                <a:sym typeface="Arial"/>
              </a:rPr>
              <a:t>Đặc</a:t>
            </a:r>
            <a:r>
              <a:rPr lang="en-US" sz="2400" b="1" dirty="0">
                <a:solidFill>
                  <a:prstClr val="white"/>
                </a:solidFill>
                <a:cs typeface="Arial"/>
                <a:sym typeface="Arial"/>
              </a:rPr>
              <a:t> </a:t>
            </a:r>
            <a:r>
              <a:rPr lang="en-US" sz="2400" b="1" dirty="0" err="1">
                <a:solidFill>
                  <a:prstClr val="white"/>
                </a:solidFill>
                <a:cs typeface="Arial"/>
                <a:sym typeface="Arial"/>
              </a:rPr>
              <a:t>biệt</a:t>
            </a:r>
            <a:endParaRPr lang="en-US" sz="2400" b="1" dirty="0">
              <a:solidFill>
                <a:prstClr val="white"/>
              </a:solidFill>
              <a:cs typeface="Arial"/>
              <a:sym typeface="Arial"/>
            </a:endParaRPr>
          </a:p>
        </p:txBody>
      </p:sp>
      <p:sp>
        <p:nvSpPr>
          <p:cNvPr id="69" name="5-Point Star 68">
            <a:hlinkClick r:id="rId9"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70" name="Pentagon 69">
            <a:hlinkClick r:id="" action="ppaction://noaction"/>
          </p:cNvPr>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algn="ctr" defTabSz="685800"/>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Ngôi</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sao</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may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mắn</a:t>
            </a:r>
            <a:endPar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pPr>
            <a:r>
              <a:rPr lang="en-US" sz="2400" b="1" kern="0">
                <a:solidFill>
                  <a:prstClr val="black"/>
                </a:solidFill>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Tree>
    <p:extLst>
      <p:ext uri="{BB962C8B-B14F-4D97-AF65-F5344CB8AC3E}">
        <p14:creationId xmlns:p14="http://schemas.microsoft.com/office/powerpoint/2010/main" val="11182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childTnLst>
                          </p:cTn>
                        </p:par>
                        <p:par>
                          <p:cTn id="23" fill="hold">
                            <p:stCondLst>
                              <p:cond delay="3250"/>
                            </p:stCondLst>
                            <p:childTnLst>
                              <p:par>
                                <p:cTn id="24" presetID="1" presetClass="mediacall" presetSubtype="0" fill="hold" nodeType="afterEffect">
                                  <p:stCondLst>
                                    <p:cond delay="0"/>
                                  </p:stCondLst>
                                  <p:childTnLst>
                                    <p:cmd type="call" cmd="playFrom(0.0)">
                                      <p:cBhvr>
                                        <p:cTn id="25"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3" presetClass="exit" presetSubtype="544" fill="hold" grpId="0" nodeType="clickEffect">
                                  <p:stCondLst>
                                    <p:cond delay="0"/>
                                  </p:stCondLst>
                                  <p:childTnLst>
                                    <p:anim calcmode="lin" valueType="num">
                                      <p:cBhvr>
                                        <p:cTn id="30" dur="500"/>
                                        <p:tgtEl>
                                          <p:spTgt spid="51"/>
                                        </p:tgtEl>
                                        <p:attrNameLst>
                                          <p:attrName>ppt_w</p:attrName>
                                        </p:attrNameLst>
                                      </p:cBhvr>
                                      <p:tavLst>
                                        <p:tav tm="0">
                                          <p:val>
                                            <p:strVal val="ppt_w"/>
                                          </p:val>
                                        </p:tav>
                                        <p:tav tm="100000">
                                          <p:val>
                                            <p:fltVal val="0"/>
                                          </p:val>
                                        </p:tav>
                                      </p:tavLst>
                                    </p:anim>
                                    <p:anim calcmode="lin" valueType="num">
                                      <p:cBhvr>
                                        <p:cTn id="31" dur="500"/>
                                        <p:tgtEl>
                                          <p:spTgt spid="51"/>
                                        </p:tgtEl>
                                        <p:attrNameLst>
                                          <p:attrName>ppt_h</p:attrName>
                                        </p:attrNameLst>
                                      </p:cBhvr>
                                      <p:tavLst>
                                        <p:tav tm="0">
                                          <p:val>
                                            <p:strVal val="ppt_h"/>
                                          </p:val>
                                        </p:tav>
                                        <p:tav tm="100000">
                                          <p:val>
                                            <p:fltVal val="0"/>
                                          </p:val>
                                        </p:tav>
                                      </p:tavLst>
                                    </p:anim>
                                    <p:anim calcmode="lin" valueType="num">
                                      <p:cBhvr>
                                        <p:cTn id="32" dur="500"/>
                                        <p:tgtEl>
                                          <p:spTgt spid="51"/>
                                        </p:tgtEl>
                                        <p:attrNameLst>
                                          <p:attrName>ppt_x</p:attrName>
                                        </p:attrNameLst>
                                      </p:cBhvr>
                                      <p:tavLst>
                                        <p:tav tm="0">
                                          <p:val>
                                            <p:strVal val="ppt_x"/>
                                          </p:val>
                                        </p:tav>
                                        <p:tav tm="100000">
                                          <p:val>
                                            <p:fltVal val="0.5"/>
                                          </p:val>
                                        </p:tav>
                                      </p:tavLst>
                                    </p:anim>
                                    <p:anim calcmode="lin" valueType="num">
                                      <p:cBhvr>
                                        <p:cTn id="33" dur="500"/>
                                        <p:tgtEl>
                                          <p:spTgt spid="51"/>
                                        </p:tgtEl>
                                        <p:attrNameLst>
                                          <p:attrName>ppt_y</p:attrName>
                                        </p:attrNameLst>
                                      </p:cBhvr>
                                      <p:tavLst>
                                        <p:tav tm="0">
                                          <p:val>
                                            <p:strVal val="ppt_y"/>
                                          </p:val>
                                        </p:tav>
                                        <p:tav tm="100000">
                                          <p:val>
                                            <p:fltVal val="0.5"/>
                                          </p:val>
                                        </p:tav>
                                      </p:tavLst>
                                    </p:anim>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29"/>
                                        </p:tgtEl>
                                      </p:cBhvr>
                                    </p:animEffect>
                                    <p:set>
                                      <p:cBhvr>
                                        <p:cTn id="37"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3" presetClass="exit" presetSubtype="544" fill="hold" grpId="0" nodeType="click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 calcmode="lin" valueType="num">
                                      <p:cBhvr>
                                        <p:cTn id="44" dur="500"/>
                                        <p:tgtEl>
                                          <p:spTgt spid="53"/>
                                        </p:tgtEl>
                                        <p:attrNameLst>
                                          <p:attrName>ppt_x</p:attrName>
                                        </p:attrNameLst>
                                      </p:cBhvr>
                                      <p:tavLst>
                                        <p:tav tm="0">
                                          <p:val>
                                            <p:strVal val="ppt_x"/>
                                          </p:val>
                                        </p:tav>
                                        <p:tav tm="100000">
                                          <p:val>
                                            <p:fltVal val="0.5"/>
                                          </p:val>
                                        </p:tav>
                                      </p:tavLst>
                                    </p:anim>
                                    <p:anim calcmode="lin" valueType="num">
                                      <p:cBhvr>
                                        <p:cTn id="45" dur="500"/>
                                        <p:tgtEl>
                                          <p:spTgt spid="53"/>
                                        </p:tgtEl>
                                        <p:attrNameLst>
                                          <p:attrName>ppt_y</p:attrName>
                                        </p:attrNameLst>
                                      </p:cBhvr>
                                      <p:tavLst>
                                        <p:tav tm="0">
                                          <p:val>
                                            <p:strVal val="ppt_y"/>
                                          </p:val>
                                        </p:tav>
                                        <p:tav tm="100000">
                                          <p:val>
                                            <p:fltVal val="0.5"/>
                                          </p:val>
                                        </p:tav>
                                      </p:tavLst>
                                    </p:anim>
                                    <p:set>
                                      <p:cBhvr>
                                        <p:cTn id="46" dur="1" fill="hold">
                                          <p:stCondLst>
                                            <p:cond delay="499"/>
                                          </p:stCondLst>
                                        </p:cTn>
                                        <p:tgtEl>
                                          <p:spTgt spid="5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3" presetClass="exit" presetSubtype="544" fill="hold" grpId="0" nodeType="clickEffect">
                                  <p:stCondLst>
                                    <p:cond delay="0"/>
                                  </p:stCondLst>
                                  <p:childTnLst>
                                    <p:anim calcmode="lin" valueType="num">
                                      <p:cBhvr>
                                        <p:cTn id="54" dur="500"/>
                                        <p:tgtEl>
                                          <p:spTgt spid="55"/>
                                        </p:tgtEl>
                                        <p:attrNameLst>
                                          <p:attrName>ppt_w</p:attrName>
                                        </p:attrNameLst>
                                      </p:cBhvr>
                                      <p:tavLst>
                                        <p:tav tm="0">
                                          <p:val>
                                            <p:strVal val="ppt_w"/>
                                          </p:val>
                                        </p:tav>
                                        <p:tav tm="100000">
                                          <p:val>
                                            <p:fltVal val="0"/>
                                          </p:val>
                                        </p:tav>
                                      </p:tavLst>
                                    </p:anim>
                                    <p:anim calcmode="lin" valueType="num">
                                      <p:cBhvr>
                                        <p:cTn id="55" dur="500"/>
                                        <p:tgtEl>
                                          <p:spTgt spid="55"/>
                                        </p:tgtEl>
                                        <p:attrNameLst>
                                          <p:attrName>ppt_h</p:attrName>
                                        </p:attrNameLst>
                                      </p:cBhvr>
                                      <p:tavLst>
                                        <p:tav tm="0">
                                          <p:val>
                                            <p:strVal val="ppt_h"/>
                                          </p:val>
                                        </p:tav>
                                        <p:tav tm="100000">
                                          <p:val>
                                            <p:fltVal val="0"/>
                                          </p:val>
                                        </p:tav>
                                      </p:tavLst>
                                    </p:anim>
                                    <p:anim calcmode="lin" valueType="num">
                                      <p:cBhvr>
                                        <p:cTn id="56" dur="500"/>
                                        <p:tgtEl>
                                          <p:spTgt spid="55"/>
                                        </p:tgtEl>
                                        <p:attrNameLst>
                                          <p:attrName>ppt_x</p:attrName>
                                        </p:attrNameLst>
                                      </p:cBhvr>
                                      <p:tavLst>
                                        <p:tav tm="0">
                                          <p:val>
                                            <p:strVal val="ppt_x"/>
                                          </p:val>
                                        </p:tav>
                                        <p:tav tm="100000">
                                          <p:val>
                                            <p:fltVal val="0.5"/>
                                          </p:val>
                                        </p:tav>
                                      </p:tavLst>
                                    </p:anim>
                                    <p:anim calcmode="lin" valueType="num">
                                      <p:cBhvr>
                                        <p:cTn id="57" dur="500"/>
                                        <p:tgtEl>
                                          <p:spTgt spid="55"/>
                                        </p:tgtEl>
                                        <p:attrNameLst>
                                          <p:attrName>ppt_y</p:attrName>
                                        </p:attrNameLst>
                                      </p:cBhvr>
                                      <p:tavLst>
                                        <p:tav tm="0">
                                          <p:val>
                                            <p:strVal val="ppt_y"/>
                                          </p:val>
                                        </p:tav>
                                        <p:tav tm="100000">
                                          <p:val>
                                            <p:fltVal val="0.5"/>
                                          </p:val>
                                        </p:tav>
                                      </p:tavLst>
                                    </p:anim>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
                                        <p:tgtEl>
                                          <p:spTgt spid="54"/>
                                        </p:tgtEl>
                                      </p:cBhvr>
                                    </p:animEffect>
                                    <p:set>
                                      <p:cBhvr>
                                        <p:cTn id="61"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23" presetClass="exit" presetSubtype="544" fill="hold" grpId="0" nodeType="clickEffect">
                                  <p:stCondLst>
                                    <p:cond delay="0"/>
                                  </p:stCondLst>
                                  <p:childTnLst>
                                    <p:anim calcmode="lin" valueType="num">
                                      <p:cBhvr>
                                        <p:cTn id="66" dur="500"/>
                                        <p:tgtEl>
                                          <p:spTgt spid="59"/>
                                        </p:tgtEl>
                                        <p:attrNameLst>
                                          <p:attrName>ppt_w</p:attrName>
                                        </p:attrNameLst>
                                      </p:cBhvr>
                                      <p:tavLst>
                                        <p:tav tm="0">
                                          <p:val>
                                            <p:strVal val="ppt_w"/>
                                          </p:val>
                                        </p:tav>
                                        <p:tav tm="100000">
                                          <p:val>
                                            <p:fltVal val="0"/>
                                          </p:val>
                                        </p:tav>
                                      </p:tavLst>
                                    </p:anim>
                                    <p:anim calcmode="lin" valueType="num">
                                      <p:cBhvr>
                                        <p:cTn id="67" dur="500"/>
                                        <p:tgtEl>
                                          <p:spTgt spid="59"/>
                                        </p:tgtEl>
                                        <p:attrNameLst>
                                          <p:attrName>ppt_h</p:attrName>
                                        </p:attrNameLst>
                                      </p:cBhvr>
                                      <p:tavLst>
                                        <p:tav tm="0">
                                          <p:val>
                                            <p:strVal val="ppt_h"/>
                                          </p:val>
                                        </p:tav>
                                        <p:tav tm="100000">
                                          <p:val>
                                            <p:fltVal val="0"/>
                                          </p:val>
                                        </p:tav>
                                      </p:tavLst>
                                    </p:anim>
                                    <p:anim calcmode="lin" valueType="num">
                                      <p:cBhvr>
                                        <p:cTn id="68" dur="500"/>
                                        <p:tgtEl>
                                          <p:spTgt spid="59"/>
                                        </p:tgtEl>
                                        <p:attrNameLst>
                                          <p:attrName>ppt_x</p:attrName>
                                        </p:attrNameLst>
                                      </p:cBhvr>
                                      <p:tavLst>
                                        <p:tav tm="0">
                                          <p:val>
                                            <p:strVal val="ppt_x"/>
                                          </p:val>
                                        </p:tav>
                                        <p:tav tm="100000">
                                          <p:val>
                                            <p:fltVal val="0.5"/>
                                          </p:val>
                                        </p:tav>
                                      </p:tavLst>
                                    </p:anim>
                                    <p:anim calcmode="lin" valueType="num">
                                      <p:cBhvr>
                                        <p:cTn id="69" dur="500"/>
                                        <p:tgtEl>
                                          <p:spTgt spid="59"/>
                                        </p:tgtEl>
                                        <p:attrNameLst>
                                          <p:attrName>ppt_y</p:attrName>
                                        </p:attrNameLst>
                                      </p:cBhvr>
                                      <p:tavLst>
                                        <p:tav tm="0">
                                          <p:val>
                                            <p:strVal val="ppt_y"/>
                                          </p:val>
                                        </p:tav>
                                        <p:tav tm="100000">
                                          <p:val>
                                            <p:fltVal val="0.5"/>
                                          </p:val>
                                        </p:tav>
                                      </p:tavLst>
                                    </p:anim>
                                    <p:set>
                                      <p:cBhvr>
                                        <p:cTn id="70" dur="1" fill="hold">
                                          <p:stCondLst>
                                            <p:cond delay="499"/>
                                          </p:stCondLst>
                                        </p:cTn>
                                        <p:tgtEl>
                                          <p:spTgt spid="5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
                                        <p:tgtEl>
                                          <p:spTgt spid="58"/>
                                        </p:tgtEl>
                                      </p:cBhvr>
                                    </p:animEffect>
                                    <p:set>
                                      <p:cBhvr>
                                        <p:cTn id="73"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23" presetClass="exit" presetSubtype="544" fill="hold" grpId="0" nodeType="clickEffect">
                                  <p:stCondLst>
                                    <p:cond delay="0"/>
                                  </p:stCondLst>
                                  <p:childTnLst>
                                    <p:anim calcmode="lin" valueType="num">
                                      <p:cBhvr>
                                        <p:cTn id="78" dur="500"/>
                                        <p:tgtEl>
                                          <p:spTgt spid="63"/>
                                        </p:tgtEl>
                                        <p:attrNameLst>
                                          <p:attrName>ppt_w</p:attrName>
                                        </p:attrNameLst>
                                      </p:cBhvr>
                                      <p:tavLst>
                                        <p:tav tm="0">
                                          <p:val>
                                            <p:strVal val="ppt_w"/>
                                          </p:val>
                                        </p:tav>
                                        <p:tav tm="100000">
                                          <p:val>
                                            <p:fltVal val="0"/>
                                          </p:val>
                                        </p:tav>
                                      </p:tavLst>
                                    </p:anim>
                                    <p:anim calcmode="lin" valueType="num">
                                      <p:cBhvr>
                                        <p:cTn id="79" dur="500"/>
                                        <p:tgtEl>
                                          <p:spTgt spid="63"/>
                                        </p:tgtEl>
                                        <p:attrNameLst>
                                          <p:attrName>ppt_h</p:attrName>
                                        </p:attrNameLst>
                                      </p:cBhvr>
                                      <p:tavLst>
                                        <p:tav tm="0">
                                          <p:val>
                                            <p:strVal val="ppt_h"/>
                                          </p:val>
                                        </p:tav>
                                        <p:tav tm="100000">
                                          <p:val>
                                            <p:fltVal val="0"/>
                                          </p:val>
                                        </p:tav>
                                      </p:tavLst>
                                    </p:anim>
                                    <p:anim calcmode="lin" valueType="num">
                                      <p:cBhvr>
                                        <p:cTn id="80" dur="500"/>
                                        <p:tgtEl>
                                          <p:spTgt spid="63"/>
                                        </p:tgtEl>
                                        <p:attrNameLst>
                                          <p:attrName>ppt_x</p:attrName>
                                        </p:attrNameLst>
                                      </p:cBhvr>
                                      <p:tavLst>
                                        <p:tav tm="0">
                                          <p:val>
                                            <p:strVal val="ppt_x"/>
                                          </p:val>
                                        </p:tav>
                                        <p:tav tm="100000">
                                          <p:val>
                                            <p:fltVal val="0.5"/>
                                          </p:val>
                                        </p:tav>
                                      </p:tavLst>
                                    </p:anim>
                                    <p:anim calcmode="lin" valueType="num">
                                      <p:cBhvr>
                                        <p:cTn id="81" dur="500"/>
                                        <p:tgtEl>
                                          <p:spTgt spid="63"/>
                                        </p:tgtEl>
                                        <p:attrNameLst>
                                          <p:attrName>ppt_y</p:attrName>
                                        </p:attrNameLst>
                                      </p:cBhvr>
                                      <p:tavLst>
                                        <p:tav tm="0">
                                          <p:val>
                                            <p:strVal val="ppt_y"/>
                                          </p:val>
                                        </p:tav>
                                        <p:tav tm="100000">
                                          <p:val>
                                            <p:fltVal val="0.5"/>
                                          </p:val>
                                        </p:tav>
                                      </p:tavLst>
                                    </p:anim>
                                    <p:set>
                                      <p:cBhvr>
                                        <p:cTn id="82" dur="1" fill="hold">
                                          <p:stCondLst>
                                            <p:cond delay="499"/>
                                          </p:stCondLst>
                                        </p:cTn>
                                        <p:tgtEl>
                                          <p:spTgt spid="63"/>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
                                        <p:tgtEl>
                                          <p:spTgt spid="62"/>
                                        </p:tgtEl>
                                      </p:cBhvr>
                                    </p:animEffect>
                                    <p:set>
                                      <p:cBhvr>
                                        <p:cTn id="85"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23" presetClass="exit" presetSubtype="544" fill="hold" grpId="0" nodeType="clickEffect">
                                  <p:stCondLst>
                                    <p:cond delay="0"/>
                                  </p:stCondLst>
                                  <p:childTnLst>
                                    <p:anim calcmode="lin" valueType="num">
                                      <p:cBhvr>
                                        <p:cTn id="90" dur="500"/>
                                        <p:tgtEl>
                                          <p:spTgt spid="69"/>
                                        </p:tgtEl>
                                        <p:attrNameLst>
                                          <p:attrName>ppt_w</p:attrName>
                                        </p:attrNameLst>
                                      </p:cBhvr>
                                      <p:tavLst>
                                        <p:tav tm="0">
                                          <p:val>
                                            <p:strVal val="ppt_w"/>
                                          </p:val>
                                        </p:tav>
                                        <p:tav tm="100000">
                                          <p:val>
                                            <p:fltVal val="0"/>
                                          </p:val>
                                        </p:tav>
                                      </p:tavLst>
                                    </p:anim>
                                    <p:anim calcmode="lin" valueType="num">
                                      <p:cBhvr>
                                        <p:cTn id="91" dur="500"/>
                                        <p:tgtEl>
                                          <p:spTgt spid="69"/>
                                        </p:tgtEl>
                                        <p:attrNameLst>
                                          <p:attrName>ppt_h</p:attrName>
                                        </p:attrNameLst>
                                      </p:cBhvr>
                                      <p:tavLst>
                                        <p:tav tm="0">
                                          <p:val>
                                            <p:strVal val="ppt_h"/>
                                          </p:val>
                                        </p:tav>
                                        <p:tav tm="100000">
                                          <p:val>
                                            <p:fltVal val="0"/>
                                          </p:val>
                                        </p:tav>
                                      </p:tavLst>
                                    </p:anim>
                                    <p:anim calcmode="lin" valueType="num">
                                      <p:cBhvr>
                                        <p:cTn id="92" dur="500"/>
                                        <p:tgtEl>
                                          <p:spTgt spid="69"/>
                                        </p:tgtEl>
                                        <p:attrNameLst>
                                          <p:attrName>ppt_x</p:attrName>
                                        </p:attrNameLst>
                                      </p:cBhvr>
                                      <p:tavLst>
                                        <p:tav tm="0">
                                          <p:val>
                                            <p:strVal val="ppt_x"/>
                                          </p:val>
                                        </p:tav>
                                        <p:tav tm="100000">
                                          <p:val>
                                            <p:fltVal val="0.5"/>
                                          </p:val>
                                        </p:tav>
                                      </p:tavLst>
                                    </p:anim>
                                    <p:anim calcmode="lin" valueType="num">
                                      <p:cBhvr>
                                        <p:cTn id="93" dur="500"/>
                                        <p:tgtEl>
                                          <p:spTgt spid="69"/>
                                        </p:tgtEl>
                                        <p:attrNameLst>
                                          <p:attrName>ppt_y</p:attrName>
                                        </p:attrNameLst>
                                      </p:cBhvr>
                                      <p:tavLst>
                                        <p:tav tm="0">
                                          <p:val>
                                            <p:strVal val="ppt_y"/>
                                          </p:val>
                                        </p:tav>
                                        <p:tav tm="100000">
                                          <p:val>
                                            <p:fltVal val="0.5"/>
                                          </p:val>
                                        </p:tav>
                                      </p:tavLst>
                                    </p:anim>
                                    <p:set>
                                      <p:cBhvr>
                                        <p:cTn id="94" dur="1" fill="hold">
                                          <p:stCondLst>
                                            <p:cond delay="499"/>
                                          </p:stCondLst>
                                        </p:cTn>
                                        <p:tgtEl>
                                          <p:spTgt spid="6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
                                        <p:tgtEl>
                                          <p:spTgt spid="68"/>
                                        </p:tgtEl>
                                      </p:cBhvr>
                                    </p:animEffect>
                                    <p:set>
                                      <p:cBhvr>
                                        <p:cTn id="97"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98"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024" y="1972397"/>
            <a:ext cx="1146301" cy="141468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156" y="1890396"/>
            <a:ext cx="1098621" cy="137438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06" y="4169947"/>
            <a:ext cx="1121937" cy="140355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021" y="4179796"/>
            <a:ext cx="1194307" cy="1473925"/>
          </a:xfrm>
          <a:prstGeom prst="rect">
            <a:avLst/>
          </a:prstGeom>
        </p:spPr>
      </p:pic>
      <p:grpSp>
        <p:nvGrpSpPr>
          <p:cNvPr id="10" name="组合 9"/>
          <p:cNvGrpSpPr/>
          <p:nvPr/>
        </p:nvGrpSpPr>
        <p:grpSpPr>
          <a:xfrm>
            <a:off x="2486262" y="1972371"/>
            <a:ext cx="3270049" cy="1456636"/>
            <a:chOff x="1864675" y="1479273"/>
            <a:chExt cx="2452537" cy="1092477"/>
          </a:xfrm>
        </p:grpSpPr>
        <p:sp>
          <p:nvSpPr>
            <p:cNvPr id="2" name="圆角矩形 1"/>
            <p:cNvSpPr/>
            <p:nvPr/>
          </p:nvSpPr>
          <p:spPr>
            <a:xfrm>
              <a:off x="1864675" y="1479273"/>
              <a:ext cx="2448272" cy="109247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40"/>
              <a:endParaRPr lang="zh-CN" altLang="en-US">
                <a:solidFill>
                  <a:srgbClr val="FFFFFF"/>
                </a:solidFill>
              </a:endParaRPr>
            </a:p>
          </p:txBody>
        </p:sp>
        <p:sp>
          <p:nvSpPr>
            <p:cNvPr id="11" name="矩形 10"/>
            <p:cNvSpPr/>
            <p:nvPr/>
          </p:nvSpPr>
          <p:spPr>
            <a:xfrm>
              <a:off x="1879983" y="1603513"/>
              <a:ext cx="2437229" cy="549381"/>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Học</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endParaRPr lang="zh-CN" altLang="en-US" sz="3200" dirty="0">
                <a:solidFill>
                  <a:srgbClr val="000000"/>
                </a:solidFill>
                <a:latin typeface="Times New Roman" pitchFamily="18" charset="0"/>
                <a:cs typeface="Times New Roman" pitchFamily="18" charset="0"/>
              </a:endParaRPr>
            </a:p>
          </p:txBody>
        </p:sp>
      </p:grpSp>
      <p:grpSp>
        <p:nvGrpSpPr>
          <p:cNvPr id="15" name="组合 14"/>
          <p:cNvGrpSpPr/>
          <p:nvPr/>
        </p:nvGrpSpPr>
        <p:grpSpPr>
          <a:xfrm>
            <a:off x="7497820" y="1891059"/>
            <a:ext cx="3264363" cy="1723549"/>
            <a:chOff x="5623363" y="1418288"/>
            <a:chExt cx="2448272" cy="1292662"/>
          </a:xfrm>
        </p:grpSpPr>
        <p:sp>
          <p:nvSpPr>
            <p:cNvPr id="4" name="圆角矩形 3"/>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8540"/>
              <a:endParaRPr lang="zh-CN" altLang="en-US">
                <a:solidFill>
                  <a:srgbClr val="FFFFFF"/>
                </a:solidFill>
              </a:endParaRPr>
            </a:p>
          </p:txBody>
        </p:sp>
        <p:sp>
          <p:nvSpPr>
            <p:cNvPr id="12" name="矩形 11"/>
            <p:cNvSpPr/>
            <p:nvPr/>
          </p:nvSpPr>
          <p:spPr>
            <a:xfrm>
              <a:off x="5634405" y="1418288"/>
              <a:ext cx="2437230" cy="1292662"/>
            </a:xfrm>
            <a:prstGeom prst="rect">
              <a:avLst/>
            </a:prstGeom>
          </p:spPr>
          <p:txBody>
            <a:bodyPr wrap="square">
              <a:spAutoFit/>
            </a:bodyPr>
            <a:lstStyle/>
            <a:p>
              <a:pPr algn="just" defTabSz="1218540">
                <a:lnSpc>
                  <a:spcPct val="130000"/>
                </a:lnSpc>
              </a:pPr>
              <a:r>
                <a:rPr lang="en-US" altLang="zh-CN" sz="2700" dirty="0" err="1">
                  <a:solidFill>
                    <a:srgbClr val="000000"/>
                  </a:solidFill>
                  <a:latin typeface="Times New Roman" pitchFamily="18" charset="0"/>
                  <a:cs typeface="Times New Roman" pitchFamily="18" charset="0"/>
                </a:rPr>
                <a:t>Khái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quát</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nội</a:t>
              </a:r>
              <a:r>
                <a:rPr lang="en-US" altLang="zh-CN" sz="2700" dirty="0">
                  <a:solidFill>
                    <a:srgbClr val="000000"/>
                  </a:solidFill>
                  <a:latin typeface="Times New Roman" pitchFamily="18" charset="0"/>
                  <a:cs typeface="Times New Roman" pitchFamily="18" charset="0"/>
                </a:rPr>
                <a:t> dung </a:t>
              </a:r>
              <a:r>
                <a:rPr lang="en-US" altLang="zh-CN" sz="2700" dirty="0" err="1">
                  <a:solidFill>
                    <a:srgbClr val="000000"/>
                  </a:solidFill>
                  <a:latin typeface="Times New Roman" pitchFamily="18" charset="0"/>
                  <a:cs typeface="Times New Roman" pitchFamily="18" charset="0"/>
                </a:rPr>
                <a:t>bài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học</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bằng</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sơ</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đồ</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tư</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duy</a:t>
              </a:r>
              <a:r>
                <a:rPr lang="en-US" altLang="zh-CN" sz="2700" dirty="0">
                  <a:solidFill>
                    <a:srgbClr val="000000"/>
                  </a:solidFill>
                  <a:latin typeface="Times New Roman" pitchFamily="18" charset="0"/>
                  <a:cs typeface="Times New Roman" pitchFamily="18" charset="0"/>
                </a:rPr>
                <a:t>.</a:t>
              </a:r>
              <a:endParaRPr lang="zh-CN" altLang="en-US" sz="2700" dirty="0">
                <a:solidFill>
                  <a:srgbClr val="000000"/>
                </a:solidFill>
                <a:latin typeface="Times New Roman" pitchFamily="18" charset="0"/>
                <a:cs typeface="Times New Roman" pitchFamily="18" charset="0"/>
              </a:endParaRPr>
            </a:p>
          </p:txBody>
        </p:sp>
      </p:grpSp>
      <p:grpSp>
        <p:nvGrpSpPr>
          <p:cNvPr id="16" name="组合 15"/>
          <p:cNvGrpSpPr/>
          <p:nvPr/>
        </p:nvGrpSpPr>
        <p:grpSpPr>
          <a:xfrm>
            <a:off x="2462319" y="4146256"/>
            <a:ext cx="3947622" cy="1772794"/>
            <a:chOff x="1846738" y="3109687"/>
            <a:chExt cx="2549205" cy="1329595"/>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8540"/>
              <a:endParaRPr lang="zh-CN" altLang="en-US">
                <a:solidFill>
                  <a:srgbClr val="FFFFFF"/>
                </a:solidFill>
              </a:endParaRPr>
            </a:p>
          </p:txBody>
        </p:sp>
        <p:sp>
          <p:nvSpPr>
            <p:cNvPr id="13" name="矩形 12"/>
            <p:cNvSpPr/>
            <p:nvPr/>
          </p:nvSpPr>
          <p:spPr>
            <a:xfrm>
              <a:off x="1958712" y="3109687"/>
              <a:ext cx="2437231" cy="1329595"/>
            </a:xfrm>
            <a:prstGeom prst="rect">
              <a:avLst/>
            </a:prstGeom>
          </p:spPr>
          <p:txBody>
            <a:bodyPr wrap="square">
              <a:spAutoFit/>
            </a:bodyPr>
            <a:lstStyle/>
            <a:p>
              <a:pPr defTabSz="1218540">
                <a:lnSpc>
                  <a:spcPct val="130000"/>
                </a:lnSpc>
              </a:pPr>
              <a:r>
                <a:rPr lang="en-US" altLang="zh-CN" sz="2800" dirty="0" err="1">
                  <a:solidFill>
                    <a:srgbClr val="000000"/>
                  </a:solidFill>
                  <a:latin typeface="Times New Roman" pitchFamily="18" charset="0"/>
                  <a:cs typeface="Times New Roman" pitchFamily="18" charset="0"/>
                </a:rPr>
                <a:t>Sưu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tầm</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các</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đoạn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văn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miêu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tả</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có</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sử</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dụng</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phép</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từ</a:t>
              </a:r>
              <a:r>
                <a:rPr lang="en-US" altLang="zh-CN" sz="2800" dirty="0">
                  <a:solidFill>
                    <a:srgbClr val="000000"/>
                  </a:solidFill>
                  <a:latin typeface="Times New Roman" pitchFamily="18" charset="0"/>
                  <a:cs typeface="Times New Roman" pitchFamily="18" charset="0"/>
                </a:rPr>
                <a:t>.</a:t>
              </a:r>
              <a:endParaRPr lang="zh-CN" altLang="en-US" sz="2800" dirty="0">
                <a:solidFill>
                  <a:srgbClr val="000000"/>
                </a:solidFill>
                <a:latin typeface="Times New Roman" pitchFamily="18" charset="0"/>
                <a:cs typeface="Times New Roman" pitchFamily="18" charset="0"/>
              </a:endParaRPr>
            </a:p>
          </p:txBody>
        </p:sp>
      </p:grpSp>
      <p:grpSp>
        <p:nvGrpSpPr>
          <p:cNvPr id="17" name="组合 16"/>
          <p:cNvGrpSpPr/>
          <p:nvPr/>
        </p:nvGrpSpPr>
        <p:grpSpPr>
          <a:xfrm>
            <a:off x="7497819" y="4197090"/>
            <a:ext cx="3678181" cy="1519303"/>
            <a:chOff x="5623363" y="3147813"/>
            <a:chExt cx="2758636" cy="1139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8540"/>
              <a:endParaRPr lang="zh-CN" altLang="en-US">
                <a:solidFill>
                  <a:srgbClr val="FFFFFF"/>
                </a:solidFill>
              </a:endParaRPr>
            </a:p>
          </p:txBody>
        </p:sp>
        <p:sp>
          <p:nvSpPr>
            <p:cNvPr id="14" name="矩形 13"/>
            <p:cNvSpPr/>
            <p:nvPr/>
          </p:nvSpPr>
          <p:spPr>
            <a:xfrm>
              <a:off x="5634404" y="3257778"/>
              <a:ext cx="2747595" cy="1029512"/>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Chuẩn</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bị</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r>
                <a:rPr lang="en-US" altLang="zh-CN" sz="3200" dirty="0">
                  <a:solidFill>
                    <a:srgbClr val="000000"/>
                  </a:solidFill>
                  <a:latin typeface="Times New Roman" pitchFamily="18" charset="0"/>
                  <a:cs typeface="Times New Roman" pitchFamily="18" charset="0"/>
                </a:rPr>
                <a:t>: Hang </a:t>
              </a:r>
              <a:r>
                <a:rPr lang="en-US" altLang="zh-CN" sz="3200" dirty="0" err="1">
                  <a:solidFill>
                    <a:srgbClr val="000000"/>
                  </a:solidFill>
                  <a:latin typeface="Times New Roman" pitchFamily="18" charset="0"/>
                  <a:cs typeface="Times New Roman" pitchFamily="18" charset="0"/>
                </a:rPr>
                <a:t>Én</a:t>
              </a:r>
              <a:r>
                <a:rPr lang="en-US" altLang="zh-CN" sz="3200" dirty="0">
                  <a:solidFill>
                    <a:srgbClr val="000000"/>
                  </a:solidFill>
                  <a:latin typeface="Times New Roman" pitchFamily="18" charset="0"/>
                  <a:cs typeface="Times New Roman" pitchFamily="18" charset="0"/>
                </a:rPr>
                <a:t>.</a:t>
              </a:r>
              <a:endParaRPr lang="zh-CN" altLang="en-US" sz="3200" dirty="0">
                <a:solidFill>
                  <a:srgbClr val="000000"/>
                </a:solidFill>
                <a:latin typeface="Times New Roman" pitchFamily="18" charset="0"/>
                <a:cs typeface="Times New Roman" pitchFamily="18" charset="0"/>
              </a:endParaRPr>
            </a:p>
          </p:txBody>
        </p:sp>
      </p:grpSp>
      <p:sp>
        <p:nvSpPr>
          <p:cNvPr id="18" name="TextBox 17"/>
          <p:cNvSpPr txBox="1"/>
          <p:nvPr/>
        </p:nvSpPr>
        <p:spPr>
          <a:xfrm>
            <a:off x="508007" y="381000"/>
            <a:ext cx="5426935" cy="697573"/>
          </a:xfrm>
          <a:prstGeom prst="rect">
            <a:avLst/>
          </a:prstGeom>
        </p:spPr>
        <p:style>
          <a:lnRef idx="0">
            <a:schemeClr val="accent6"/>
          </a:lnRef>
          <a:fillRef idx="3">
            <a:schemeClr val="accent6"/>
          </a:fillRef>
          <a:effectRef idx="3">
            <a:schemeClr val="accent6"/>
          </a:effectRef>
          <a:fontRef idx="minor">
            <a:schemeClr val="lt1"/>
          </a:fontRef>
        </p:style>
        <p:txBody>
          <a:bodyPr wrap="none" lIns="121861" tIns="60930" rIns="121861" bIns="60930" rtlCol="0">
            <a:spAutoFit/>
          </a:bodyPr>
          <a:lstStyle/>
          <a:p>
            <a:pPr defTabSz="1218540"/>
            <a:r>
              <a:rPr lang="en-US" altLang="zh-CN" sz="3700" b="1" dirty="0">
                <a:solidFill>
                  <a:srgbClr val="FFFFFF"/>
                </a:solidFill>
                <a:latin typeface="Times New Roman" pitchFamily="18" charset="0"/>
                <a:cs typeface="Times New Roman" pitchFamily="18" charset="0"/>
              </a:rPr>
              <a:t>HƯỚNG DẪN TỰ HỌC:</a:t>
            </a:r>
            <a:endParaRPr lang="zh-CN" altLang="en-US" sz="37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93967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ppt_w</p:attrName>
                                        </p:attrNameLst>
                                      </p:cBhvr>
                                      <p:tavLst>
                                        <p:tav tm="0" fmla="#ppt_w*sin(2.5*pi*$)">
                                          <p:val>
                                            <p:fltVal val="0"/>
                                          </p:val>
                                        </p:tav>
                                        <p:tav tm="100000">
                                          <p:val>
                                            <p:fltVal val="1"/>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strVal val="#ppt_w*0.70"/>
                                          </p:val>
                                        </p:tav>
                                        <p:tav tm="100000">
                                          <p:val>
                                            <p:strVal val="#ppt_w"/>
                                          </p:val>
                                        </p:tav>
                                      </p:tavLst>
                                    </p:anim>
                                    <p:anim calcmode="lin" valueType="num">
                                      <p:cBhvr>
                                        <p:cTn id="29" dur="750" fill="hold"/>
                                        <p:tgtEl>
                                          <p:spTgt spid="10"/>
                                        </p:tgtEl>
                                        <p:attrNameLst>
                                          <p:attrName>ppt_h</p:attrName>
                                        </p:attrNameLst>
                                      </p:cBhvr>
                                      <p:tavLst>
                                        <p:tav tm="0">
                                          <p:val>
                                            <p:strVal val="#ppt_h"/>
                                          </p:val>
                                        </p:tav>
                                        <p:tav tm="100000">
                                          <p:val>
                                            <p:strVal val="#ppt_h"/>
                                          </p:val>
                                        </p:tav>
                                      </p:tavLst>
                                    </p:anim>
                                    <p:animEffect transition="in" filter="fade">
                                      <p:cBhvr>
                                        <p:cTn id="30" dur="750"/>
                                        <p:tgtEl>
                                          <p:spTgt spid="10"/>
                                        </p:tgtEl>
                                      </p:cBhvr>
                                    </p:animEffect>
                                  </p:childTnLst>
                                </p:cTn>
                              </p:par>
                              <p:par>
                                <p:cTn id="31" presetID="55" presetClass="entr" presetSubtype="0"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par>
                                <p:cTn id="36" presetID="55" presetClass="entr" presetSubtype="0"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strVal val="#ppt_w*0.70"/>
                                          </p:val>
                                        </p:tav>
                                        <p:tav tm="100000">
                                          <p:val>
                                            <p:strVal val="#ppt_w"/>
                                          </p:val>
                                        </p:tav>
                                      </p:tavLst>
                                    </p:anim>
                                    <p:anim calcmode="lin" valueType="num">
                                      <p:cBhvr>
                                        <p:cTn id="39" dur="750" fill="hold"/>
                                        <p:tgtEl>
                                          <p:spTgt spid="16"/>
                                        </p:tgtEl>
                                        <p:attrNameLst>
                                          <p:attrName>ppt_h</p:attrName>
                                        </p:attrNameLst>
                                      </p:cBhvr>
                                      <p:tavLst>
                                        <p:tav tm="0">
                                          <p:val>
                                            <p:strVal val="#ppt_h"/>
                                          </p:val>
                                        </p:tav>
                                        <p:tav tm="100000">
                                          <p:val>
                                            <p:strVal val="#ppt_h"/>
                                          </p:val>
                                        </p:tav>
                                      </p:tavLst>
                                    </p:anim>
                                    <p:animEffect transition="in" filter="fade">
                                      <p:cBhvr>
                                        <p:cTn id="40" dur="750"/>
                                        <p:tgtEl>
                                          <p:spTgt spid="16"/>
                                        </p:tgtEl>
                                      </p:cBhvr>
                                    </p:animEffect>
                                  </p:childTnLst>
                                </p:cTn>
                              </p:par>
                              <p:par>
                                <p:cTn id="41" presetID="55" presetClass="entr" presetSubtype="0" fill="hold" nodeType="withEffect">
                                  <p:stCondLst>
                                    <p:cond delay="15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strVal val="#ppt_w*0.70"/>
                                          </p:val>
                                        </p:tav>
                                        <p:tav tm="100000">
                                          <p:val>
                                            <p:strVal val="#ppt_w"/>
                                          </p:val>
                                        </p:tav>
                                      </p:tavLst>
                                    </p:anim>
                                    <p:anim calcmode="lin" valueType="num">
                                      <p:cBhvr>
                                        <p:cTn id="44" dur="750" fill="hold"/>
                                        <p:tgtEl>
                                          <p:spTgt spid="17"/>
                                        </p:tgtEl>
                                        <p:attrNameLst>
                                          <p:attrName>ppt_h</p:attrName>
                                        </p:attrNameLst>
                                      </p:cBhvr>
                                      <p:tavLst>
                                        <p:tav tm="0">
                                          <p:val>
                                            <p:strVal val="#ppt_h"/>
                                          </p:val>
                                        </p:tav>
                                        <p:tav tm="100000">
                                          <p:val>
                                            <p:strVal val="#ppt_h"/>
                                          </p:val>
                                        </p:tav>
                                      </p:tavLst>
                                    </p:anim>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719233" y="1731161"/>
            <a:ext cx="8753539" cy="9233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CHÚC CÁC EM HỌC TỐT</a:t>
            </a:r>
            <a:endParaRPr lang="zh-CN" altLang="en-US"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8" name="矩形: 圆角 17"/>
          <p:cNvSpPr/>
          <p:nvPr/>
        </p:nvSpPr>
        <p:spPr>
          <a:xfrm>
            <a:off x="5296404" y="3051960"/>
            <a:ext cx="2677164" cy="370318"/>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28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mj-lt"/>
              </a:rPr>
              <a:t>Câu 1: Từ “Người cha” trong câu thơ “Người cha mái tóc bạc /Đốt lửa cho anh nằm” chỉ ai?</a:t>
            </a:r>
            <a:endParaRPr lang="en-US" sz="2800" b="1" dirty="0">
              <a:solidFill>
                <a:prstClr val="white"/>
              </a:solidFill>
              <a:latin typeface="+mj-lt"/>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prstClr val="black"/>
                </a:solidFill>
                <a:latin typeface="Times New Roman" pitchFamily="18" charset="0"/>
                <a:cs typeface="Times New Roman" pitchFamily="18" charset="0"/>
                <a:sym typeface="Arial"/>
              </a:rPr>
              <a:t>Bác</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Hồ</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3676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2: Trong câu ca dao “Gần bùn mà chẳng hôi tanh mùi bùn”, theo em “bùn” chỉ điều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err="1">
                <a:solidFill>
                  <a:prstClr val="black"/>
                </a:solidFill>
                <a:latin typeface="Times New Roman" pitchFamily="18" charset="0"/>
                <a:cs typeface="Times New Roman" pitchFamily="18" charset="0"/>
              </a:rPr>
              <a:t>Xấu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thấp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kém</a:t>
            </a:r>
            <a:r>
              <a:rPr lang="en-US" sz="2400" b="1" dirty="0">
                <a:solidFill>
                  <a:prstClr val="black"/>
                </a:solidFill>
                <a:latin typeface="Times New Roman" pitchFamily="18" charset="0"/>
                <a:cs typeface="Times New Roman" pitchFamily="18" charset="0"/>
              </a:rPr>
              <a:t>…</a:t>
            </a: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4585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3: Trong câu ca dao “Thuyền ơi có nhớ bến chăng/ Bến thì một dạ khăng khăng đợi thuyền”, “thuyền” chỉ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002060"/>
                </a:solidFill>
                <a:latin typeface="Times New Roman" pitchFamily="18" charset="0"/>
                <a:cs typeface="Times New Roman" pitchFamily="18" charset="0"/>
                <a:sym typeface="Arial"/>
              </a:rPr>
              <a:t>Người</a:t>
            </a:r>
            <a:r>
              <a:rPr lang="en-US" sz="3200" b="1" dirty="0">
                <a:solidFill>
                  <a:srgbClr val="002060"/>
                </a:solidFill>
                <a:latin typeface="Times New Roman" pitchFamily="18" charset="0"/>
                <a:cs typeface="Times New Roman" pitchFamily="18" charset="0"/>
                <a:sym typeface="Arial"/>
              </a:rPr>
              <a:t> con </a:t>
            </a:r>
            <a:r>
              <a:rPr lang="en-US" sz="3200" b="1" dirty="0" err="1">
                <a:solidFill>
                  <a:srgbClr val="002060"/>
                </a:solidFill>
                <a:latin typeface="Times New Roman" pitchFamily="18" charset="0"/>
                <a:cs typeface="Times New Roman" pitchFamily="18" charset="0"/>
                <a:sym typeface="Arial"/>
              </a:rPr>
              <a:t>trai</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algn="ctr" defTabSz="685800">
              <a:defRPr/>
            </a:pPr>
            <a:r>
              <a:rPr lang="en-US" sz="3600" b="1">
                <a:solidFill>
                  <a:srgbClr val="FF0000"/>
                </a:solidFill>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2142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4: Đọc một câu tục ngữ khuyên răn chúng ta phải biết ơn những người đã giúp đỡ mình?</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Ăn quả nhớ kẻ trồng cây; Uống nước nhớ nguồn…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889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schemeClr val="tx1"/>
                </a:solidFill>
                <a:latin typeface="Times New Roman" pitchFamily="18" charset="0"/>
                <a:cs typeface="Times New Roman" pitchFamily="18" charset="0"/>
              </a:rPr>
              <a:t>Câu 5: Em hiểu như thế nào về câu thơ: </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“Lưng mẹ cứ còng dần xuống</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Cho con ngày một thêm cao”?</a:t>
            </a:r>
            <a:endParaRPr lang="en-US" sz="2400" b="1" dirty="0">
              <a:solidFill>
                <a:schemeClr val="tx1"/>
              </a:solidFill>
              <a:latin typeface="Times New Roman" pitchFamily="18" charset="0"/>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Mẹ vất vả hi sinh để nuôi con khôn lớn, trưởng thành</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7439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2194296" y="659240"/>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180216" y="438912"/>
            <a:ext cx="1142465" cy="3371235"/>
          </a:xfrm>
          <a:prstGeom prst="rect">
            <a:avLst/>
          </a:prstGeom>
        </p:spPr>
      </p:pic>
      <p:sp>
        <p:nvSpPr>
          <p:cNvPr id="7" name="Heart 6"/>
          <p:cNvSpPr/>
          <p:nvPr/>
        </p:nvSpPr>
        <p:spPr>
          <a:xfrm>
            <a:off x="3506842" y="1257779"/>
            <a:ext cx="2296550" cy="21712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Ẩn</a:t>
            </a:r>
            <a:endParaRPr lang="en-US" sz="6000" dirty="0">
              <a:latin typeface="Times New Roman" pitchFamily="18" charset="0"/>
              <a:cs typeface="Times New Roman" pitchFamily="18" charset="0"/>
            </a:endParaRPr>
          </a:p>
        </p:txBody>
      </p:sp>
      <p:sp>
        <p:nvSpPr>
          <p:cNvPr id="31" name="Heart 30"/>
          <p:cNvSpPr/>
          <p:nvPr/>
        </p:nvSpPr>
        <p:spPr>
          <a:xfrm>
            <a:off x="5305970" y="2015887"/>
            <a:ext cx="2121139" cy="209281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Dụ</a:t>
            </a:r>
            <a:endParaRPr lang="en-US" sz="6000" dirty="0">
              <a:latin typeface="Times New Roman" pitchFamily="18" charset="0"/>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GO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7"/>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(8)</Template>
  <TotalTime>266</TotalTime>
  <Words>1747</Words>
  <Application>Microsoft Office PowerPoint</Application>
  <PresentationFormat>Widescreen</PresentationFormat>
  <Paragraphs>189</Paragraphs>
  <Slides>31</Slides>
  <Notes>21</Notes>
  <HiddenSlides>0</HiddenSlides>
  <MMClips>2</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31</vt:i4>
      </vt:variant>
    </vt:vector>
  </HeadingPairs>
  <TitlesOfParts>
    <vt:vector size="46" baseType="lpstr">
      <vt:lpstr>Arial</vt:lpstr>
      <vt:lpstr>Calibri</vt:lpstr>
      <vt:lpstr>Calibri Light</vt:lpstr>
      <vt:lpstr>Montserrat</vt:lpstr>
      <vt:lpstr>Montserrat Light</vt:lpstr>
      <vt:lpstr>Times New Roman</vt:lpstr>
      <vt:lpstr>Slide PowerPoint Hoat Hinh _ Toan Hoa  (8)</vt:lpstr>
      <vt:lpstr>7_Office Theme</vt:lpstr>
      <vt:lpstr>8_Office Theme</vt:lpstr>
      <vt:lpstr>9_Office Theme</vt:lpstr>
      <vt:lpstr>10_Office Theme</vt:lpstr>
      <vt:lpstr>11_Office Theme</vt:lpstr>
      <vt:lpstr>12_Office Theme</vt:lpstr>
      <vt:lpstr>1_Office 主题</vt:lpstr>
      <vt:lpstr>Slide PowerPoint Hoat Hinh _ Toan Hoa  (53)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longduc0968408057@gmail.com</cp:lastModifiedBy>
  <cp:revision>42</cp:revision>
  <dcterms:created xsi:type="dcterms:W3CDTF">2021-09-12T02:58:53Z</dcterms:created>
  <dcterms:modified xsi:type="dcterms:W3CDTF">2021-09-15T06:23:51Z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