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Roboto" panose="020B0604020202020204" charset="0"/>
      <p:regular r:id="rId36"/>
      <p:bold r:id="rId37"/>
      <p:italic r:id="rId38"/>
      <p:boldItalic r:id="rId39"/>
    </p:embeddedFont>
    <p:embeddedFont>
      <p:font typeface="Roboto Condensed Light" panose="020B0604020202020204" charset="0"/>
      <p:regular r:id="rId40"/>
      <p:italic r:id="rId41"/>
    </p:embeddedFont>
    <p:embeddedFont>
      <p:font typeface="Lato" panose="020B0604020202020204" charset="0"/>
      <p:regular r:id="rId42"/>
      <p:bold r:id="rId43"/>
      <p:italic r:id="rId44"/>
      <p:boldItalic r:id="rId45"/>
    </p:embeddedFont>
    <p:embeddedFont>
      <p:font typeface="Patrick Hand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00565584"/>
        <c:axId val="700563088"/>
      </c:barChart>
      <c:catAx>
        <c:axId val="70056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700563088"/>
        <c:crosses val="autoZero"/>
        <c:auto val="1"/>
        <c:lblAlgn val="ctr"/>
        <c:lblOffset val="100"/>
        <c:noMultiLvlLbl val="0"/>
      </c:catAx>
      <c:valAx>
        <c:axId val="7005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70056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vi-V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6852336"/>
        <c:axId val="966829456"/>
      </c:barChart>
      <c:catAx>
        <c:axId val="9668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966829456"/>
        <c:crosses val="autoZero"/>
        <c:auto val="1"/>
        <c:lblAlgn val="ctr"/>
        <c:lblOffset val="100"/>
        <c:noMultiLvlLbl val="0"/>
      </c:catAx>
      <c:valAx>
        <c:axId val="9668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9668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vi-V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1FD9FF10-7EC3-4551-AA0F-1309EB69FCDD}"/>
            </a:ext>
          </a:extLst>
        </cdr:cNvPr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D4FD0DBC-64EE-44C7-A766-996DAE0E3F7E}"/>
            </a:ext>
          </a:extLst>
        </cdr:cNvPr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+mn-lt"/>
              </a:rPr>
              <a:t>LUYỆN TẬP</a:t>
            </a:r>
            <a:br>
              <a:rPr lang="en-US" sz="6600" dirty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(KTCN)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dường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nông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(KTNN)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10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(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).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14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,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ở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9243"/>
              </p:ext>
            </p:extLst>
          </p:nvPr>
        </p:nvGraphicFramePr>
        <p:xfrm>
          <a:off x="353492" y="2603663"/>
          <a:ext cx="4938392" cy="1486418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Nhiều nhất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Ít nhất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Dựa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14,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KTCN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 </a:t>
            </a:r>
            <a:r>
              <a:rPr lang="en-US" sz="2000" dirty="0" err="1"/>
              <a:t>về</a:t>
            </a:r>
            <a:r>
              <a:rPr lang="en-US" sz="2000" dirty="0"/>
              <a:t> KTNN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tránh</a:t>
            </a:r>
            <a:r>
              <a:rPr lang="en-US" sz="2000" dirty="0"/>
              <a:t> </a:t>
            </a:r>
            <a:r>
              <a:rPr lang="en-US" sz="2000" dirty="0" err="1"/>
              <a:t>lãng</a:t>
            </a:r>
            <a:r>
              <a:rPr lang="en-US" sz="2000" dirty="0"/>
              <a:t>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(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1 </a:t>
            </a:r>
            <a:r>
              <a:rPr lang="en-US" sz="2000" dirty="0" err="1"/>
              <a:t>cốc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45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(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ể 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/>
              <a:t>a)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15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củ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1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700 000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2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/>
              <a:t> </a:t>
            </a:r>
            <a:r>
              <a:rPr lang="en-US" sz="2000" smtClean="0"/>
              <a:t>400 </a:t>
            </a:r>
            <a:r>
              <a:rPr lang="en-US" sz="2000" dirty="0"/>
              <a:t>000 </a:t>
            </a:r>
            <a:r>
              <a:rPr lang="en-US" sz="2000" dirty="0" err="1"/>
              <a:t>đồng</a:t>
            </a:r>
            <a:r>
              <a:rPr lang="en-US" sz="2000" dirty="0"/>
              <a:t>.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“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”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Trong hai ngày mỗi cửa hàng đó đã bán được: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1: </a:t>
            </a:r>
            <a:r>
              <a:rPr lang="vi-VN" sz="2000" b="1" dirty="0">
                <a:solidFill>
                  <a:srgbClr val="002060"/>
                </a:solidFill>
              </a:rPr>
              <a:t>6 + 3 = 9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2: </a:t>
            </a:r>
            <a:r>
              <a:rPr lang="vi-VN" sz="2000" b="1" dirty="0">
                <a:solidFill>
                  <a:srgbClr val="002060"/>
                </a:solidFill>
              </a:rPr>
              <a:t>8 + 4 = 12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3.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16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a. So </a:t>
            </a:r>
            <a:r>
              <a:rPr lang="en-US" sz="1800" dirty="0" err="1"/>
              <a:t>sánh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</a:t>
            </a:r>
            <a:r>
              <a:rPr lang="en-US" sz="1800" dirty="0"/>
              <a:t> vi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Ở 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b.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3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</a:t>
            </a:r>
            <a:r>
              <a:rPr lang="en-US" sz="2000" dirty="0"/>
              <a:t> vi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do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ý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rẻ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chăm</a:t>
            </a:r>
            <a:r>
              <a:rPr lang="en-US" sz="1800" dirty="0"/>
              <a:t> </a:t>
            </a:r>
            <a:r>
              <a:rPr lang="en-US" sz="1800" dirty="0" err="1"/>
              <a:t>sóc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tốt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lựa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thuận</a:t>
            </a:r>
            <a:r>
              <a:rPr lang="en-US" sz="1800" dirty="0"/>
              <a:t> </a:t>
            </a:r>
            <a:r>
              <a:rPr lang="en-US" sz="1800" dirty="0" err="1"/>
              <a:t>lợi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 World Cup 2018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hay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lượng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d.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mươi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2018),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năm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>
                <a:solidFill>
                  <a:srgbClr val="002060"/>
                </a:solidFill>
              </a:rPr>
              <a:t>Làm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/>
              <a:t>-  </a:t>
            </a:r>
            <a:r>
              <a:rPr lang="en-US" sz="2800" b="1" u="sng" dirty="0" err="1"/>
              <a:t>Yêu</a:t>
            </a:r>
            <a:r>
              <a:rPr lang="en-US" sz="2800" b="1" u="sng" dirty="0"/>
              <a:t> </a:t>
            </a:r>
            <a:r>
              <a:rPr lang="en-US" sz="2800" b="1" u="sng" dirty="0" err="1"/>
              <a:t>cầu</a:t>
            </a:r>
            <a:r>
              <a:rPr lang="en-US" sz="2800" b="1" u="sng" dirty="0"/>
              <a:t>: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1, 2, 3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- </a:t>
            </a:r>
            <a:r>
              <a:rPr lang="en-US" sz="2800" b="1" u="sng" dirty="0" err="1"/>
              <a:t>Thời</a:t>
            </a:r>
            <a:r>
              <a:rPr lang="en-US" sz="2800" b="1" u="sng" dirty="0"/>
              <a:t> </a:t>
            </a:r>
            <a:r>
              <a:rPr lang="en-US" sz="2800" b="1" u="sng" dirty="0" err="1"/>
              <a:t>gian</a:t>
            </a:r>
            <a:r>
              <a:rPr lang="en-US" sz="2800" b="1" u="sng" dirty="0"/>
              <a:t>: </a:t>
            </a:r>
            <a:r>
              <a:rPr lang="en-US" sz="2800" dirty="0"/>
              <a:t>10 </a:t>
            </a:r>
            <a:r>
              <a:rPr lang="en-US" sz="2800" dirty="0" err="1"/>
              <a:t>phút</a:t>
            </a:r>
            <a:r>
              <a:rPr lang="en-US" sz="2800" dirty="0"/>
              <a:t>.</a:t>
            </a:r>
            <a:r>
              <a:rPr lang="en-US" sz="28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2018.</a:t>
            </a:r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xã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 </a:t>
            </a:r>
            <a:r>
              <a:rPr lang="en-US" sz="2000" dirty="0" err="1"/>
              <a:t>năm</a:t>
            </a:r>
            <a:r>
              <a:rPr lang="en-US" sz="2000" dirty="0"/>
              <a:t> 2017.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Số</a:t>
              </a:r>
              <a:r>
                <a:rPr lang="en-US" b="1" dirty="0"/>
                <a:t> </a:t>
              </a:r>
              <a:r>
                <a:rPr lang="en-US" b="1" dirty="0" err="1"/>
                <a:t>lượng</a:t>
              </a:r>
              <a:r>
                <a:rPr lang="en-US" b="1" dirty="0"/>
                <a:t> (</a:t>
              </a:r>
              <a:r>
                <a:rPr lang="en-US" b="1" dirty="0" err="1"/>
                <a:t>chiếc</a:t>
              </a:r>
              <a:r>
                <a:rPr lang="en-US" b="1" dirty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các</a:t>
            </a:r>
            <a:r>
              <a:rPr lang="en-US" sz="2400" dirty="0"/>
              <a:t> </a:t>
            </a:r>
            <a:r>
              <a:rPr lang="en-GB" sz="2400" dirty="0" err="1"/>
              <a:t>bài</a:t>
            </a:r>
            <a:r>
              <a:rPr lang="en-GB" sz="2400" dirty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(2 </a:t>
            </a:r>
            <a:r>
              <a:rPr lang="en-US" sz="3200" b="1" dirty="0" err="1"/>
              <a:t>tiết</a:t>
            </a:r>
            <a:r>
              <a:rPr lang="en-US" sz="3200" b="1" dirty="0"/>
              <a:t>)</a:t>
            </a:r>
            <a:endParaRPr lang="vi-VN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>
                  <a:solidFill>
                    <a:srgbClr val="002060"/>
                  </a:solidFill>
                </a:rPr>
                <a:t>Quan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sát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10,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đọc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mô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tả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phân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tích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xử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nhận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biết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được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của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chương</a:t>
            </a:r>
            <a:r>
              <a:rPr lang="en-US" sz="1800" dirty="0"/>
              <a:t>: </a:t>
            </a:r>
            <a:r>
              <a:rPr lang="en-US" sz="1800" b="1" dirty="0" err="1"/>
              <a:t>Vàng</a:t>
            </a:r>
            <a:r>
              <a:rPr lang="en-US" sz="1800" b="1" dirty="0"/>
              <a:t>, </a:t>
            </a:r>
            <a:r>
              <a:rPr lang="en-US" sz="1800" b="1" dirty="0" err="1"/>
              <a:t>Bạc</a:t>
            </a:r>
            <a:r>
              <a:rPr lang="en-US" sz="1800" b="1" dirty="0"/>
              <a:t>, </a:t>
            </a:r>
            <a:r>
              <a:rPr lang="en-US" sz="1800" b="1" dirty="0" err="1"/>
              <a:t>Đồng</a:t>
            </a:r>
            <a:r>
              <a:rPr lang="en-US" sz="1800" b="1" dirty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: </a:t>
            </a: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huy</a:t>
            </a:r>
            <a:r>
              <a:rPr lang="en-US" sz="1800" b="1" dirty="0"/>
              <a:t> </a:t>
            </a:r>
            <a:r>
              <a:rPr lang="en-US" sz="1800" b="1" dirty="0" err="1"/>
              <a:t>chương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loại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nước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, </a:t>
            </a:r>
            <a:r>
              <a:rPr lang="en-US" sz="1800" dirty="0" err="1"/>
              <a:t>lần</a:t>
            </a:r>
            <a:r>
              <a:rPr lang="en-US" sz="1800" dirty="0"/>
              <a:t> </a:t>
            </a:r>
            <a:r>
              <a:rPr lang="en-US" sz="1800" dirty="0" err="1"/>
              <a:t>lượt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ở </a:t>
            </a:r>
            <a:r>
              <a:rPr lang="en-US" sz="1800" dirty="0" err="1"/>
              <a:t>trục</a:t>
            </a:r>
            <a:r>
              <a:rPr lang="en-US" sz="1800" dirty="0"/>
              <a:t> </a:t>
            </a:r>
            <a:r>
              <a:rPr lang="en-US" sz="1800" dirty="0" err="1"/>
              <a:t>thẳng</a:t>
            </a:r>
            <a:r>
              <a:rPr lang="en-US" sz="1800" dirty="0"/>
              <a:t> </a:t>
            </a:r>
            <a:r>
              <a:rPr lang="en-US" sz="1800" dirty="0" err="1"/>
              <a:t>đứng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Việt</a:t>
            </a:r>
            <a:r>
              <a:rPr lang="en-US" sz="1800" dirty="0"/>
              <a:t> Nam,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Thái</a:t>
            </a:r>
            <a:r>
              <a:rPr lang="en-US" sz="1800" dirty="0"/>
              <a:t> Lan,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Khôi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10 </a:t>
            </a:r>
            <a:r>
              <a:rPr lang="en-US" sz="2000" dirty="0" err="1"/>
              <a:t>điểm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 ở </a:t>
            </a:r>
            <a:r>
              <a:rPr lang="en-US" sz="2000" dirty="0" err="1"/>
              <a:t>Hình</a:t>
            </a:r>
            <a:r>
              <a:rPr lang="en-US" sz="2000" dirty="0"/>
              <a:t> 12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3,26 + </a:t>
            </a:r>
            <a:r>
              <a:rPr lang="en-US" sz="2000" b="1" i="1">
                <a:solidFill>
                  <a:srgbClr val="002060"/>
                </a:solidFill>
              </a:rPr>
              <a:t>2,55 + 4,02 </a:t>
            </a:r>
            <a:r>
              <a:rPr lang="en-US" sz="2000" b="1" i="1" dirty="0">
                <a:solidFill>
                  <a:srgbClr val="002060"/>
                </a:solidFill>
              </a:rPr>
              <a:t>+ 17,8 + 5,27 + 18,7 + 6,0 + 20,3 = 77,9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28 </a:t>
            </a:r>
            <a:r>
              <a:rPr lang="en-US" sz="2000" dirty="0" err="1"/>
              <a:t>triệu</a:t>
            </a:r>
            <a:r>
              <a:rPr lang="en-US" sz="2000" dirty="0"/>
              <a:t>.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Số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 du </a:t>
            </a:r>
            <a:r>
              <a:rPr lang="en-US" sz="2000" b="1" i="1" dirty="0" err="1">
                <a:solidFill>
                  <a:srgbClr val="002060"/>
                </a:solidFill>
              </a:rPr>
              <a:t>lịch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đến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Nội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năm</a:t>
            </a:r>
            <a:r>
              <a:rPr lang="en-US" sz="2000" b="1" i="1" dirty="0">
                <a:solidFill>
                  <a:srgbClr val="002060"/>
                </a:solidFill>
              </a:rPr>
              <a:t> 2018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Vậy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thông</a:t>
            </a:r>
            <a:r>
              <a:rPr lang="en-US" sz="2000" b="1" i="1" dirty="0">
                <a:solidFill>
                  <a:srgbClr val="002060"/>
                </a:solidFill>
              </a:rPr>
              <a:t> tin </a:t>
            </a:r>
            <a:r>
              <a:rPr lang="en-US" sz="2000" b="1" i="1" dirty="0" err="1">
                <a:solidFill>
                  <a:srgbClr val="002060"/>
                </a:solidFill>
              </a:rPr>
              <a:t>bài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báo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không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chính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xác</a:t>
            </a:r>
            <a:r>
              <a:rPr lang="en-US" sz="20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13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nữ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: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,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, </a:t>
            </a:r>
            <a:r>
              <a:rPr lang="en-US" sz="2000" dirty="0" err="1"/>
              <a:t>bơi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Giải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đá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sinh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1834</Words>
  <Application>Microsoft Office PowerPoint</Application>
  <PresentationFormat>On-screen Show (16:9)</PresentationFormat>
  <Paragraphs>146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Calibri</vt:lpstr>
      <vt:lpstr>Wingdings</vt:lpstr>
      <vt:lpstr>Open Sans</vt:lpstr>
      <vt:lpstr>Roboto</vt:lpstr>
      <vt:lpstr>Roboto Condensed Light</vt:lpstr>
      <vt:lpstr>Livvic</vt:lpstr>
      <vt:lpstr>Lato</vt:lpstr>
      <vt:lpstr>Arial</vt:lpstr>
      <vt:lpstr>Times New Roman</vt:lpstr>
      <vt:lpstr>Patrick Hand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46</cp:revision>
  <dcterms:modified xsi:type="dcterms:W3CDTF">2023-02-03T03:19:58Z</dcterms:modified>
</cp:coreProperties>
</file>