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66" r:id="rId3"/>
    <p:sldId id="257" r:id="rId4"/>
    <p:sldId id="258" r:id="rId5"/>
    <p:sldId id="267" r:id="rId6"/>
    <p:sldId id="260" r:id="rId7"/>
    <p:sldId id="261" r:id="rId8"/>
    <p:sldId id="262" r:id="rId9"/>
    <p:sldId id="276" r:id="rId10"/>
    <p:sldId id="277" r:id="rId11"/>
    <p:sldId id="259" r:id="rId12"/>
    <p:sldId id="263" r:id="rId13"/>
    <p:sldId id="281" r:id="rId14"/>
    <p:sldId id="264" r:id="rId15"/>
    <p:sldId id="28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2" autoAdjust="0"/>
    <p:restoredTop sz="94660"/>
  </p:normalViewPr>
  <p:slideViewPr>
    <p:cSldViewPr snapToGrid="0">
      <p:cViewPr varScale="1">
        <p:scale>
          <a:sx n="73" d="100"/>
          <a:sy n="73" d="100"/>
        </p:scale>
        <p:origin x="-582"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pPr/>
              <a:t>1/31/2021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pPr/>
              <a:t>1/31/2021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pPr/>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pPr/>
              <a:t>1/31/2021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pPr/>
              <a:t>1/31/2021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pPr/>
              <a:t>1/31/2021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1/31/2021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pPr/>
              <a:t>1/31/2021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7895"/>
          </a:xfrm>
        </p:spPr>
        <p:txBody>
          <a:bodyPr/>
          <a:lstStyle/>
          <a:p>
            <a:r>
              <a:rPr lang="vi-VN" altLang="en-US" sz="4000" b="1"/>
              <a:t>Thí nghiệm 2:</a:t>
            </a:r>
          </a:p>
        </p:txBody>
      </p:sp>
      <p:sp>
        <p:nvSpPr>
          <p:cNvPr id="3" name="Content Placeholder 2"/>
          <p:cNvSpPr>
            <a:spLocks noGrp="1"/>
          </p:cNvSpPr>
          <p:nvPr>
            <p:ph idx="1"/>
          </p:nvPr>
        </p:nvSpPr>
        <p:spPr>
          <a:xfrm>
            <a:off x="838200" y="1603375"/>
            <a:ext cx="10515600" cy="4945380"/>
          </a:xfrm>
        </p:spPr>
        <p:txBody>
          <a:bodyPr>
            <a:noAutofit/>
          </a:bodyPr>
          <a:lstStyle/>
          <a:p>
            <a:pPr marL="0" indent="0">
              <a:buNone/>
            </a:pPr>
            <a:endParaRPr lang="en-US" altLang="en-US" sz="3200">
              <a:latin typeface="Times New Roman" panose="02020603050405020304" charset="0"/>
              <a:cs typeface="Times New Roman" panose="02020603050405020304" charset="0"/>
            </a:endParaRPr>
          </a:p>
          <a:p>
            <a:pPr marL="0" indent="0">
              <a:buNone/>
            </a:pPr>
            <a:endParaRPr lang="en-US" altLang="en-US" sz="3200">
              <a:latin typeface="Times New Roman" panose="02020603050405020304" charset="0"/>
              <a:cs typeface="Times New Roman" panose="02020603050405020304" charset="0"/>
            </a:endParaRPr>
          </a:p>
          <a:p>
            <a:pPr marL="0" indent="0">
              <a:buNone/>
            </a:pPr>
            <a:endParaRPr lang="en-US" altLang="en-US" sz="3200">
              <a:latin typeface="Times New Roman" panose="02020603050405020304" charset="0"/>
              <a:cs typeface="Times New Roman" panose="02020603050405020304" charset="0"/>
            </a:endParaRPr>
          </a:p>
          <a:p>
            <a:pPr marL="0" indent="0">
              <a:buNone/>
            </a:pPr>
            <a:endParaRPr lang="en-US" altLang="en-US" sz="3200">
              <a:latin typeface="Times New Roman" panose="02020603050405020304" charset="0"/>
              <a:cs typeface="Times New Roman" panose="02020603050405020304" charset="0"/>
            </a:endParaRPr>
          </a:p>
          <a:p>
            <a:pPr marL="0" indent="0">
              <a:buNone/>
            </a:pPr>
            <a:endParaRPr lang="en-US" altLang="en-US" sz="3200">
              <a:latin typeface="Times New Roman" panose="02020603050405020304" charset="0"/>
              <a:cs typeface="Times New Roman" panose="02020603050405020304" charset="0"/>
            </a:endParaRPr>
          </a:p>
          <a:p>
            <a:pPr marL="0" indent="0">
              <a:buNone/>
            </a:pPr>
            <a:endParaRPr lang="en-US" altLang="en-US" sz="3200">
              <a:latin typeface="Times New Roman" panose="02020603050405020304" charset="0"/>
              <a:cs typeface="Times New Roman" panose="02020603050405020304" charset="0"/>
            </a:endParaRPr>
          </a:p>
          <a:p>
            <a:r>
              <a:rPr lang="vi-VN" altLang="en-US" sz="3200">
                <a:latin typeface="Times New Roman" panose="02020603050405020304" charset="0"/>
                <a:cs typeface="Times New Roman" panose="02020603050405020304" charset="0"/>
              </a:rPr>
              <a:t>Trường hợp nào giữa những cây đinh và miếng xốp có diện tích lớn hơn?</a:t>
            </a:r>
          </a:p>
          <a:p>
            <a:r>
              <a:rPr lang="vi-VN" altLang="en-US" sz="3200">
                <a:latin typeface="Times New Roman" panose="02020603050405020304" charset="0"/>
                <a:cs typeface="Times New Roman" panose="02020603050405020304" charset="0"/>
              </a:rPr>
              <a:t>Trường hợp nào áp lực tác dụng mạnh hơn?</a:t>
            </a:r>
          </a:p>
          <a:p>
            <a:pPr marL="0" indent="0">
              <a:buNone/>
            </a:pPr>
            <a:endParaRPr lang="vi-VN" altLang="en-US" sz="3200">
              <a:latin typeface="Times New Roman" panose="02020603050405020304" charset="0"/>
              <a:cs typeface="Times New Roman" panose="02020603050405020304" charset="0"/>
            </a:endParaRPr>
          </a:p>
        </p:txBody>
      </p:sp>
      <p:sp>
        <p:nvSpPr>
          <p:cNvPr id="4" name="Rectangles 3"/>
          <p:cNvSpPr/>
          <p:nvPr/>
        </p:nvSpPr>
        <p:spPr>
          <a:xfrm>
            <a:off x="1324610" y="2870200"/>
            <a:ext cx="4233545" cy="401955"/>
          </a:xfrm>
          <a:prstGeom prst="rect">
            <a:avLst/>
          </a:prstGeom>
          <a:pattFill prst="pct3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s 4"/>
          <p:cNvSpPr/>
          <p:nvPr/>
        </p:nvSpPr>
        <p:spPr>
          <a:xfrm>
            <a:off x="1318260" y="3623310"/>
            <a:ext cx="4233545" cy="401955"/>
          </a:xfrm>
          <a:prstGeom prst="rect">
            <a:avLst/>
          </a:prstGeom>
          <a:pattFill prst="pct3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s 7"/>
          <p:cNvSpPr/>
          <p:nvPr/>
        </p:nvSpPr>
        <p:spPr>
          <a:xfrm>
            <a:off x="6753225" y="2781300"/>
            <a:ext cx="4233545" cy="401955"/>
          </a:xfrm>
          <a:prstGeom prst="rect">
            <a:avLst/>
          </a:prstGeom>
          <a:pattFill prst="pct3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s 8"/>
          <p:cNvSpPr/>
          <p:nvPr/>
        </p:nvSpPr>
        <p:spPr>
          <a:xfrm>
            <a:off x="6743065" y="3647440"/>
            <a:ext cx="4233545" cy="401955"/>
          </a:xfrm>
          <a:prstGeom prst="rect">
            <a:avLst/>
          </a:prstGeom>
          <a:pattFill prst="pct3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flipV="1">
            <a:off x="7158355" y="3089275"/>
            <a:ext cx="5715" cy="9271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0565765" y="3082290"/>
            <a:ext cx="0" cy="9271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s 11"/>
          <p:cNvSpPr/>
          <p:nvPr/>
        </p:nvSpPr>
        <p:spPr>
          <a:xfrm>
            <a:off x="7243445" y="1714500"/>
            <a:ext cx="332232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3" name="Straight Arrow Connector 12"/>
          <p:cNvCxnSpPr/>
          <p:nvPr/>
        </p:nvCxnSpPr>
        <p:spPr>
          <a:xfrm flipH="1" flipV="1">
            <a:off x="1789430" y="2938145"/>
            <a:ext cx="4445" cy="9575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7646670" y="3082290"/>
            <a:ext cx="5715" cy="9271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0325735" y="3082290"/>
            <a:ext cx="0" cy="9271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7402830" y="3082290"/>
            <a:ext cx="5715" cy="9271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7913370" y="3106420"/>
            <a:ext cx="5715" cy="9271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8180070" y="3082290"/>
            <a:ext cx="5715" cy="9271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8459470" y="3082290"/>
            <a:ext cx="5715" cy="9271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8771255" y="3082290"/>
            <a:ext cx="5715" cy="9271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9055735" y="3082290"/>
            <a:ext cx="5715" cy="9271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9386570" y="3082290"/>
            <a:ext cx="5715" cy="9271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9690735" y="3082290"/>
            <a:ext cx="5715" cy="9271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10008235" y="3089275"/>
            <a:ext cx="5715" cy="9271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4979035" y="2928620"/>
            <a:ext cx="14605" cy="9671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 Box 21"/>
          <p:cNvSpPr txBox="1"/>
          <p:nvPr/>
        </p:nvSpPr>
        <p:spPr>
          <a:xfrm>
            <a:off x="2627630" y="4150995"/>
            <a:ext cx="818515" cy="521970"/>
          </a:xfrm>
          <a:prstGeom prst="rect">
            <a:avLst/>
          </a:prstGeom>
          <a:noFill/>
          <a:ln>
            <a:solidFill>
              <a:schemeClr val="tx1">
                <a:lumMod val="95000"/>
                <a:lumOff val="5000"/>
              </a:schemeClr>
            </a:solidFill>
          </a:ln>
        </p:spPr>
        <p:txBody>
          <a:bodyPr wrap="square" rtlCol="0">
            <a:spAutoFit/>
          </a:bodyPr>
          <a:lstStyle/>
          <a:p>
            <a:pPr algn="ctr"/>
            <a:r>
              <a:rPr lang="vi-VN" altLang="en-US" sz="2800" b="1">
                <a:latin typeface="Times New Roman" panose="02020603050405020304" charset="0"/>
                <a:cs typeface="Times New Roman" panose="02020603050405020304" charset="0"/>
              </a:rPr>
              <a:t>B</a:t>
            </a:r>
          </a:p>
        </p:txBody>
      </p:sp>
      <p:sp>
        <p:nvSpPr>
          <p:cNvPr id="35" name="Text Box 34"/>
          <p:cNvSpPr txBox="1"/>
          <p:nvPr/>
        </p:nvSpPr>
        <p:spPr>
          <a:xfrm>
            <a:off x="8494395" y="4102735"/>
            <a:ext cx="818515" cy="521970"/>
          </a:xfrm>
          <a:prstGeom prst="rect">
            <a:avLst/>
          </a:prstGeom>
          <a:noFill/>
          <a:ln>
            <a:solidFill>
              <a:schemeClr val="tx1">
                <a:lumMod val="95000"/>
                <a:lumOff val="5000"/>
              </a:schemeClr>
            </a:solidFill>
          </a:ln>
        </p:spPr>
        <p:txBody>
          <a:bodyPr wrap="square" rtlCol="0">
            <a:spAutoFit/>
          </a:bodyPr>
          <a:lstStyle/>
          <a:p>
            <a:pPr algn="ctr"/>
            <a:r>
              <a:rPr lang="vi-VN" altLang="en-US" sz="2800" b="1">
                <a:latin typeface="Times New Roman" panose="02020603050405020304" charset="0"/>
                <a:cs typeface="Times New Roman" panose="02020603050405020304" charset="0"/>
              </a:rPr>
              <a:t>C</a:t>
            </a:r>
          </a:p>
        </p:txBody>
      </p:sp>
      <p:sp>
        <p:nvSpPr>
          <p:cNvPr id="36" name="Rectangles 35"/>
          <p:cNvSpPr/>
          <p:nvPr/>
        </p:nvSpPr>
        <p:spPr>
          <a:xfrm>
            <a:off x="1773555" y="1802130"/>
            <a:ext cx="332232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Up Arrow 36"/>
          <p:cNvSpPr/>
          <p:nvPr/>
        </p:nvSpPr>
        <p:spPr>
          <a:xfrm>
            <a:off x="1659890" y="3044190"/>
            <a:ext cx="267970" cy="40195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Up Arrow 37"/>
          <p:cNvSpPr/>
          <p:nvPr/>
        </p:nvSpPr>
        <p:spPr>
          <a:xfrm>
            <a:off x="4853940" y="3068955"/>
            <a:ext cx="267970" cy="40195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Up Arrow 38"/>
          <p:cNvSpPr/>
          <p:nvPr/>
        </p:nvSpPr>
        <p:spPr>
          <a:xfrm>
            <a:off x="7026910" y="3183255"/>
            <a:ext cx="267970" cy="40195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Up Arrow 39"/>
          <p:cNvSpPr/>
          <p:nvPr/>
        </p:nvSpPr>
        <p:spPr>
          <a:xfrm>
            <a:off x="7294880" y="3211195"/>
            <a:ext cx="267970" cy="40195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Up Arrow 40"/>
          <p:cNvSpPr/>
          <p:nvPr/>
        </p:nvSpPr>
        <p:spPr>
          <a:xfrm>
            <a:off x="7562850" y="3183255"/>
            <a:ext cx="267970" cy="40195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Up Arrow 41"/>
          <p:cNvSpPr/>
          <p:nvPr/>
        </p:nvSpPr>
        <p:spPr>
          <a:xfrm>
            <a:off x="7781925" y="3192145"/>
            <a:ext cx="267970" cy="40195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Up Arrow 42"/>
          <p:cNvSpPr/>
          <p:nvPr/>
        </p:nvSpPr>
        <p:spPr>
          <a:xfrm>
            <a:off x="8048625" y="3164840"/>
            <a:ext cx="267970" cy="40195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Up Arrow 43"/>
          <p:cNvSpPr/>
          <p:nvPr/>
        </p:nvSpPr>
        <p:spPr>
          <a:xfrm>
            <a:off x="8328025" y="3192145"/>
            <a:ext cx="267970" cy="40195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Up Arrow 44"/>
          <p:cNvSpPr/>
          <p:nvPr/>
        </p:nvSpPr>
        <p:spPr>
          <a:xfrm>
            <a:off x="8640445" y="3211195"/>
            <a:ext cx="267970" cy="40195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Up Arrow 45"/>
          <p:cNvSpPr/>
          <p:nvPr/>
        </p:nvSpPr>
        <p:spPr>
          <a:xfrm>
            <a:off x="8908415" y="3164840"/>
            <a:ext cx="267970" cy="40195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Up Arrow 46"/>
          <p:cNvSpPr/>
          <p:nvPr/>
        </p:nvSpPr>
        <p:spPr>
          <a:xfrm>
            <a:off x="9255760" y="3211195"/>
            <a:ext cx="267970" cy="40195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Up Arrow 47"/>
          <p:cNvSpPr/>
          <p:nvPr/>
        </p:nvSpPr>
        <p:spPr>
          <a:xfrm>
            <a:off x="9559925" y="3192145"/>
            <a:ext cx="267970" cy="40195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Up Arrow 48"/>
          <p:cNvSpPr/>
          <p:nvPr/>
        </p:nvSpPr>
        <p:spPr>
          <a:xfrm>
            <a:off x="9876790" y="3164840"/>
            <a:ext cx="267970" cy="40195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Up Arrow 49"/>
          <p:cNvSpPr/>
          <p:nvPr/>
        </p:nvSpPr>
        <p:spPr>
          <a:xfrm>
            <a:off x="10191750" y="3211195"/>
            <a:ext cx="267970" cy="40195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Up Arrow 50"/>
          <p:cNvSpPr/>
          <p:nvPr/>
        </p:nvSpPr>
        <p:spPr>
          <a:xfrm>
            <a:off x="10459720" y="3192145"/>
            <a:ext cx="267970" cy="40195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blinds(horizontal)">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animBg="1"/>
      <p:bldP spid="3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Box 6"/>
          <p:cNvSpPr txBox="1"/>
          <p:nvPr/>
        </p:nvSpPr>
        <p:spPr>
          <a:xfrm>
            <a:off x="1171575" y="3237865"/>
            <a:ext cx="9768840" cy="1660525"/>
          </a:xfrm>
          <a:prstGeom prst="rect">
            <a:avLst/>
          </a:prstGeom>
          <a:noFill/>
        </p:spPr>
        <p:txBody>
          <a:bodyPr wrap="square" rtlCol="0">
            <a:spAutoFit/>
          </a:bodyPr>
          <a:lstStyle/>
          <a:p>
            <a:pPr algn="l">
              <a:lnSpc>
                <a:spcPct val="150000"/>
              </a:lnSpc>
            </a:pPr>
            <a:r>
              <a:rPr lang="vi-VN" altLang="en-US" sz="3400" u="sng">
                <a:latin typeface="Times New Roman" panose="02020603050405020304" charset="0"/>
                <a:cs typeface="Times New Roman" panose="02020603050405020304" charset="0"/>
              </a:rPr>
              <a:t>Áp lực</a:t>
            </a:r>
            <a:r>
              <a:rPr lang="vi-VN" altLang="en-US" sz="3400" b="1">
                <a:latin typeface="Times New Roman" panose="02020603050405020304" charset="0"/>
                <a:cs typeface="Times New Roman" panose="02020603050405020304" charset="0"/>
              </a:rPr>
              <a:t> có tác dụng càng </a:t>
            </a:r>
            <a:r>
              <a:rPr lang="vi-VN" altLang="en-US" sz="3400" b="1" i="1" u="sng">
                <a:latin typeface="Times New Roman" panose="02020603050405020304" charset="0"/>
                <a:cs typeface="Times New Roman" panose="02020603050405020304" charset="0"/>
              </a:rPr>
              <a:t>mạnh</a:t>
            </a:r>
            <a:r>
              <a:rPr lang="vi-VN" altLang="en-US" sz="3400" b="1">
                <a:latin typeface="Times New Roman" panose="02020603050405020304" charset="0"/>
                <a:cs typeface="Times New Roman" panose="02020603050405020304" charset="0"/>
              </a:rPr>
              <a:t> khi áp lực càng..........           </a:t>
            </a:r>
          </a:p>
          <a:p>
            <a:pPr algn="l">
              <a:lnSpc>
                <a:spcPct val="150000"/>
              </a:lnSpc>
            </a:pPr>
            <a:r>
              <a:rPr lang="vi-VN" altLang="en-US" sz="3400" b="1">
                <a:latin typeface="Times New Roman" panose="02020603050405020304" charset="0"/>
                <a:cs typeface="Times New Roman" panose="02020603050405020304" charset="0"/>
              </a:rPr>
              <a:t> và </a:t>
            </a:r>
            <a:r>
              <a:rPr lang="vi-VN" altLang="en-US" sz="3400" u="sng">
                <a:latin typeface="Times New Roman" panose="02020603050405020304" charset="0"/>
                <a:cs typeface="Times New Roman" panose="02020603050405020304" charset="0"/>
              </a:rPr>
              <a:t>diện tích tiếp xúc</a:t>
            </a:r>
            <a:r>
              <a:rPr lang="vi-VN" altLang="en-US" sz="3400" b="1">
                <a:latin typeface="Times New Roman" panose="02020603050405020304" charset="0"/>
                <a:cs typeface="Times New Roman" panose="02020603050405020304" charset="0"/>
              </a:rPr>
              <a:t> càng...................</a:t>
            </a:r>
          </a:p>
        </p:txBody>
      </p:sp>
      <p:sp>
        <p:nvSpPr>
          <p:cNvPr id="10" name="Text Box 9"/>
          <p:cNvSpPr txBox="1"/>
          <p:nvPr/>
        </p:nvSpPr>
        <p:spPr>
          <a:xfrm>
            <a:off x="9811385" y="3376295"/>
            <a:ext cx="989330" cy="614045"/>
          </a:xfrm>
          <a:prstGeom prst="rect">
            <a:avLst/>
          </a:prstGeom>
          <a:noFill/>
        </p:spPr>
        <p:txBody>
          <a:bodyPr wrap="square" rtlCol="0">
            <a:spAutoFit/>
          </a:bodyPr>
          <a:lstStyle/>
          <a:p>
            <a:r>
              <a:rPr lang="vi-VN" altLang="en-US" sz="3400" b="1">
                <a:solidFill>
                  <a:srgbClr val="FF0000"/>
                </a:solidFill>
                <a:latin typeface="Times New Roman" panose="02020603050405020304" charset="0"/>
                <a:cs typeface="Times New Roman" panose="02020603050405020304" charset="0"/>
              </a:rPr>
              <a:t>lớn</a:t>
            </a:r>
          </a:p>
        </p:txBody>
      </p:sp>
      <p:sp>
        <p:nvSpPr>
          <p:cNvPr id="11" name="Text Box 10"/>
          <p:cNvSpPr txBox="1"/>
          <p:nvPr/>
        </p:nvSpPr>
        <p:spPr>
          <a:xfrm>
            <a:off x="6535420" y="4163695"/>
            <a:ext cx="1205230" cy="614045"/>
          </a:xfrm>
          <a:prstGeom prst="rect">
            <a:avLst/>
          </a:prstGeom>
          <a:noFill/>
        </p:spPr>
        <p:txBody>
          <a:bodyPr wrap="square" rtlCol="0">
            <a:spAutoFit/>
          </a:bodyPr>
          <a:lstStyle/>
          <a:p>
            <a:r>
              <a:rPr lang="vi-VN" altLang="en-US" sz="3400" b="1">
                <a:solidFill>
                  <a:srgbClr val="FF0000"/>
                </a:solidFill>
                <a:latin typeface="Times New Roman" panose="02020603050405020304" charset="0"/>
                <a:cs typeface="Times New Roman" panose="02020603050405020304" charset="0"/>
              </a:rPr>
              <a:t>nhỏ</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p:bldP spid="10" grpId="1"/>
      <p:bldP spid="11" grpId="0"/>
      <p:bldP spid="11"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3035"/>
            <a:ext cx="10515600" cy="1143000"/>
          </a:xfrm>
        </p:spPr>
        <p:style>
          <a:lnRef idx="1">
            <a:schemeClr val="accent5"/>
          </a:lnRef>
          <a:fillRef idx="2">
            <a:schemeClr val="accent5"/>
          </a:fillRef>
          <a:effectRef idx="1">
            <a:schemeClr val="accent5"/>
          </a:effectRef>
          <a:fontRef idx="minor">
            <a:schemeClr val="dk1"/>
          </a:fontRef>
        </p:style>
        <p:txBody>
          <a:bodyPr/>
          <a:lstStyle/>
          <a:p>
            <a:pPr algn="ctr"/>
            <a:r>
              <a:rPr lang="vi-VN" altLang="en-US" b="1">
                <a:latin typeface="Times New Roman" panose="02020603050405020304" charset="0"/>
                <a:cs typeface="Times New Roman" panose="02020603050405020304" charset="0"/>
              </a:rPr>
              <a:t>II. ÁP SUẤT</a:t>
            </a:r>
          </a:p>
        </p:txBody>
      </p:sp>
      <p:graphicFrame>
        <p:nvGraphicFramePr>
          <p:cNvPr id="4" name="Content Placeholder 3">
            <a:hlinkClick r:id="" action="ppaction://ole?verb=0"/>
          </p:cNvPr>
          <p:cNvGraphicFramePr>
            <a:graphicFrameLocks/>
          </p:cNvGraphicFramePr>
          <p:nvPr>
            <p:ph sz="half" idx="2"/>
          </p:nvPr>
        </p:nvGraphicFramePr>
        <p:xfrm>
          <a:off x="8305800" y="3893344"/>
          <a:ext cx="914400" cy="215900"/>
        </p:xfrm>
        <a:graphic>
          <a:graphicData uri="http://schemas.openxmlformats.org/presentationml/2006/ole">
            <p:oleObj spid="_x0000_s1025" r:id="rId3" imgW="914400" imgH="215640" progId="Equation.3">
              <p:embed/>
            </p:oleObj>
          </a:graphicData>
        </a:graphic>
      </p:graphicFrame>
      <p:sp>
        <p:nvSpPr>
          <p:cNvPr id="3" name="Content Placeholder 2"/>
          <p:cNvSpPr>
            <a:spLocks noGrp="1"/>
          </p:cNvSpPr>
          <p:nvPr>
            <p:ph sz="half" idx="1"/>
          </p:nvPr>
        </p:nvSpPr>
        <p:spPr>
          <a:xfrm>
            <a:off x="838200" y="1602740"/>
            <a:ext cx="10372725" cy="4574540"/>
          </a:xfrm>
        </p:spPr>
        <p:txBody>
          <a:bodyPr/>
          <a:lstStyle/>
          <a:p>
            <a:r>
              <a:rPr lang="vi-VN" altLang="en-US">
                <a:latin typeface="Times New Roman" panose="02020603050405020304" charset="0"/>
                <a:cs typeface="Times New Roman" panose="02020603050405020304" charset="0"/>
              </a:rPr>
              <a:t>Áp suất được tính bằng áp lực trên một diện tích bị nén.</a:t>
            </a:r>
          </a:p>
          <a:p>
            <a:pPr marL="0" indent="0">
              <a:buNone/>
            </a:pPr>
            <a:endParaRPr lang="vi-VN" altLang="en-US">
              <a:latin typeface="Times New Roman" panose="02020603050405020304" charset="0"/>
              <a:cs typeface="Times New Roman" panose="02020603050405020304" charset="0"/>
            </a:endParaRPr>
          </a:p>
          <a:p>
            <a:pPr marL="0" indent="0">
              <a:buNone/>
            </a:pPr>
            <a:endParaRPr lang="vi-VN" altLang="en-US">
              <a:latin typeface="Times New Roman" panose="02020603050405020304" charset="0"/>
              <a:cs typeface="Times New Roman" panose="02020603050405020304" charset="0"/>
            </a:endParaRPr>
          </a:p>
          <a:p>
            <a:pPr marL="0" indent="0">
              <a:buNone/>
            </a:pPr>
            <a:endParaRPr lang="vi-VN" altLang="en-US">
              <a:latin typeface="Times New Roman" panose="02020603050405020304" charset="0"/>
              <a:cs typeface="Times New Roman" panose="02020603050405020304" charset="0"/>
            </a:endParaRPr>
          </a:p>
          <a:p>
            <a:pPr marL="0" indent="0">
              <a:buNone/>
            </a:pPr>
            <a:endParaRPr lang="vi-VN" altLang="en-US">
              <a:latin typeface="Times New Roman" panose="02020603050405020304" charset="0"/>
              <a:cs typeface="Times New Roman" panose="02020603050405020304" charset="0"/>
            </a:endParaRPr>
          </a:p>
          <a:p>
            <a:pPr marL="0" indent="0">
              <a:buNone/>
            </a:pPr>
            <a:endParaRPr lang="vi-VN" altLang="en-US">
              <a:latin typeface="Times New Roman" panose="02020603050405020304" charset="0"/>
              <a:cs typeface="Times New Roman" panose="02020603050405020304" charset="0"/>
            </a:endParaRPr>
          </a:p>
          <a:p>
            <a:pPr>
              <a:buFont typeface="Wingdings" panose="05000000000000000000" charset="0"/>
              <a:buChar char="Ø"/>
            </a:pPr>
            <a:r>
              <a:rPr lang="vi-VN" altLang="en-US">
                <a:latin typeface="Times New Roman" panose="02020603050405020304" charset="0"/>
                <a:cs typeface="Times New Roman" panose="02020603050405020304" charset="0"/>
              </a:rPr>
              <a:t> Đơn vị của áp suất là Pascal </a:t>
            </a:r>
            <a:r>
              <a:rPr lang="vi-VN" altLang="en-US" b="1">
                <a:solidFill>
                  <a:srgbClr val="FF0000"/>
                </a:solidFill>
                <a:latin typeface="Times New Roman" panose="02020603050405020304" charset="0"/>
                <a:cs typeface="Times New Roman" panose="02020603050405020304" charset="0"/>
              </a:rPr>
              <a:t>(Pa)</a:t>
            </a:r>
            <a:r>
              <a:rPr lang="vi-VN" altLang="en-US">
                <a:latin typeface="Times New Roman" panose="02020603050405020304" charset="0"/>
                <a:cs typeface="Times New Roman" panose="02020603050405020304" charset="0"/>
              </a:rPr>
              <a:t>.</a:t>
            </a:r>
          </a:p>
        </p:txBody>
      </p:sp>
      <p:pic>
        <p:nvPicPr>
          <p:cNvPr id="5" name="Picture 4"/>
          <p:cNvPicPr>
            <a:picLocks noChangeAspect="1"/>
          </p:cNvPicPr>
          <p:nvPr/>
        </p:nvPicPr>
        <p:blipFill>
          <a:blip r:embed="rId4"/>
          <a:srcRect l="22211" t="42240" r="71079" b="39714"/>
          <a:stretch>
            <a:fillRect/>
          </a:stretch>
        </p:blipFill>
        <p:spPr>
          <a:xfrm>
            <a:off x="1406525" y="2720340"/>
            <a:ext cx="1158240" cy="1751965"/>
          </a:xfrm>
          <a:prstGeom prst="rect">
            <a:avLst/>
          </a:prstGeom>
        </p:spPr>
      </p:pic>
      <p:graphicFrame>
        <p:nvGraphicFramePr>
          <p:cNvPr id="6" name="Object 5">
            <a:hlinkClick r:id="" action="ppaction://ole?verb=0"/>
          </p:cNvPr>
          <p:cNvGraphicFramePr>
            <a:graphicFrameLocks/>
          </p:cNvGraphicFramePr>
          <p:nvPr/>
        </p:nvGraphicFramePr>
        <p:xfrm>
          <a:off x="2564765" y="2425700"/>
          <a:ext cx="1584325" cy="2046605"/>
        </p:xfrm>
        <a:graphic>
          <a:graphicData uri="http://schemas.openxmlformats.org/presentationml/2006/ole">
            <p:oleObj spid="_x0000_s1026" r:id="rId5" imgW="304560" imgH="393480" progId="Equation.3">
              <p:embed/>
            </p:oleObj>
          </a:graphicData>
        </a:graphic>
      </p:graphicFrame>
      <p:sp>
        <p:nvSpPr>
          <p:cNvPr id="7" name="Text Box 6"/>
          <p:cNvSpPr txBox="1"/>
          <p:nvPr/>
        </p:nvSpPr>
        <p:spPr>
          <a:xfrm>
            <a:off x="5013325" y="2395220"/>
            <a:ext cx="6003925" cy="2306955"/>
          </a:xfrm>
          <a:prstGeom prst="rect">
            <a:avLst/>
          </a:prstGeom>
          <a:noFill/>
        </p:spPr>
        <p:txBody>
          <a:bodyPr wrap="square" rtlCol="0">
            <a:spAutoFit/>
          </a:bodyPr>
          <a:lstStyle/>
          <a:p>
            <a:pPr marL="571500" indent="-571500">
              <a:buFont typeface="Arial" panose="020B0604020202020204" pitchFamily="34" charset="0"/>
              <a:buChar char="•"/>
            </a:pPr>
            <a:r>
              <a:rPr lang="vi-VN" altLang="en-US" sz="3600">
                <a:latin typeface="Times New Roman" panose="02020603050405020304" charset="0"/>
                <a:cs typeface="Times New Roman" panose="02020603050405020304" charset="0"/>
              </a:rPr>
              <a:t>Trong đó:</a:t>
            </a:r>
          </a:p>
          <a:p>
            <a:r>
              <a:rPr lang="vi-VN" altLang="en-US" sz="3600" b="1">
                <a:latin typeface="Times New Roman" panose="02020603050405020304" charset="0"/>
                <a:cs typeface="Times New Roman" panose="02020603050405020304" charset="0"/>
              </a:rPr>
              <a:t>F</a:t>
            </a:r>
            <a:r>
              <a:rPr lang="vi-VN" altLang="en-US" sz="3600">
                <a:latin typeface="Times New Roman" panose="02020603050405020304" charset="0"/>
                <a:cs typeface="Times New Roman" panose="02020603050405020304" charset="0"/>
              </a:rPr>
              <a:t> là áp lực </a:t>
            </a:r>
            <a:r>
              <a:rPr lang="vi-VN" altLang="en-US" sz="3600" b="1">
                <a:latin typeface="Times New Roman" panose="02020603050405020304" charset="0"/>
                <a:cs typeface="Times New Roman" panose="02020603050405020304" charset="0"/>
              </a:rPr>
              <a:t>(N)</a:t>
            </a:r>
            <a:endParaRPr lang="vi-VN" altLang="en-US" sz="3600">
              <a:latin typeface="Times New Roman" panose="02020603050405020304" charset="0"/>
              <a:cs typeface="Times New Roman" panose="02020603050405020304" charset="0"/>
            </a:endParaRPr>
          </a:p>
          <a:p>
            <a:r>
              <a:rPr lang="vi-VN" altLang="en-US" sz="3600" b="1">
                <a:latin typeface="Times New Roman" panose="02020603050405020304" charset="0"/>
                <a:cs typeface="Times New Roman" panose="02020603050405020304" charset="0"/>
              </a:rPr>
              <a:t>S</a:t>
            </a:r>
            <a:r>
              <a:rPr lang="vi-VN" altLang="en-US" sz="3600">
                <a:latin typeface="Times New Roman" panose="02020603050405020304" charset="0"/>
                <a:cs typeface="Times New Roman" panose="02020603050405020304" charset="0"/>
              </a:rPr>
              <a:t> là diện tích tiếp xúc </a:t>
            </a:r>
            <a:r>
              <a:rPr lang="vi-VN" altLang="en-US" sz="3600" b="1">
                <a:latin typeface="Times New Roman" panose="02020603050405020304" charset="0"/>
                <a:cs typeface="Times New Roman" panose="02020603050405020304" charset="0"/>
              </a:rPr>
              <a:t>(m</a:t>
            </a:r>
            <a:r>
              <a:rPr lang="vi-VN" altLang="en-US" sz="3600" b="1" baseline="30000">
                <a:latin typeface="Times New Roman" panose="02020603050405020304" charset="0"/>
                <a:cs typeface="Times New Roman" panose="02020603050405020304" charset="0"/>
              </a:rPr>
              <a:t>2</a:t>
            </a:r>
            <a:r>
              <a:rPr lang="vi-VN" altLang="en-US" sz="3600" b="1">
                <a:latin typeface="Times New Roman" panose="02020603050405020304" charset="0"/>
                <a:cs typeface="Times New Roman" panose="02020603050405020304" charset="0"/>
              </a:rPr>
              <a:t>)</a:t>
            </a:r>
            <a:endParaRPr lang="vi-VN" altLang="en-US" sz="3600">
              <a:latin typeface="Times New Roman" panose="02020603050405020304" charset="0"/>
              <a:cs typeface="Times New Roman" panose="02020603050405020304" charset="0"/>
            </a:endParaRPr>
          </a:p>
          <a:p>
            <a:endParaRPr lang="vi-VN" altLang="en-US" sz="3600">
              <a:latin typeface="Times New Roman" panose="02020603050405020304" charset="0"/>
              <a:cs typeface="Times New Roman" panose="02020603050405020304" charset="0"/>
            </a:endParaRPr>
          </a:p>
        </p:txBody>
      </p:sp>
      <p:sp>
        <p:nvSpPr>
          <p:cNvPr id="8" name="Rectangles 7"/>
          <p:cNvSpPr/>
          <p:nvPr/>
        </p:nvSpPr>
        <p:spPr>
          <a:xfrm>
            <a:off x="1123950" y="2350770"/>
            <a:ext cx="3215005" cy="2121535"/>
          </a:xfrm>
          <a:prstGeom prst="rect">
            <a:avLst/>
          </a:prstGeom>
          <a:noFill/>
          <a:extLst>
            <a:ext uri="{909E8E84-426E-40DD-AFC4-6F175D3DCCD1}">
              <a14:hiddenFill xmlns:a14="http://schemas.microsoft.com/office/drawing/2010/main" xmlns="">
                <a:solidFill>
                  <a:schemeClr val="lt1"/>
                </a:solidFill>
              </a14:hiddenFill>
            </a:ext>
          </a:ex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par>
                                <p:cTn id="21" presetID="3" presetClass="entr" presetSubtype="1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linds(horizontal)">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 grpId="0"/>
      <p:bldP spid="7" grpId="1"/>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nhà khoa học Pascal"/>
          <p:cNvPicPr>
            <a:picLocks noGrp="1" noChangeAspect="1"/>
          </p:cNvPicPr>
          <p:nvPr>
            <p:ph sz="half" idx="1"/>
          </p:nvPr>
        </p:nvPicPr>
        <p:blipFill>
          <a:blip r:embed="rId2"/>
          <a:stretch>
            <a:fillRect/>
          </a:stretch>
        </p:blipFill>
        <p:spPr>
          <a:xfrm>
            <a:off x="318135" y="414655"/>
            <a:ext cx="5854065" cy="5762625"/>
          </a:xfrm>
          <a:prstGeom prst="rect">
            <a:avLst/>
          </a:prstGeom>
        </p:spPr>
      </p:pic>
      <p:sp>
        <p:nvSpPr>
          <p:cNvPr id="4" name="Content Placeholder 3"/>
          <p:cNvSpPr>
            <a:spLocks noGrp="1"/>
          </p:cNvSpPr>
          <p:nvPr>
            <p:ph sz="half" idx="2"/>
          </p:nvPr>
        </p:nvSpPr>
        <p:spPr>
          <a:xfrm>
            <a:off x="6172200" y="414655"/>
            <a:ext cx="5732145" cy="5762625"/>
          </a:xfrm>
        </p:spPr>
        <p:txBody>
          <a:bodyPr/>
          <a:lstStyle/>
          <a:p>
            <a:r>
              <a:rPr lang="vi-VN" altLang="en-US" sz="3200">
                <a:latin typeface="Times New Roman" panose="02020603050405020304" charset="0"/>
                <a:cs typeface="Times New Roman" panose="02020603050405020304" charset="0"/>
              </a:rPr>
              <a:t>Blaise Pascal là nhà toán học, vật lý học, nhà phát minh, tác giả, triết gia Cơ đốc người Pháp.</a:t>
            </a:r>
          </a:p>
          <a:p>
            <a:r>
              <a:rPr lang="vi-VN" altLang="en-US" sz="3200">
                <a:latin typeface="Times New Roman" panose="02020603050405020304" charset="0"/>
                <a:cs typeface="Times New Roman" panose="02020603050405020304" charset="0"/>
              </a:rPr>
              <a:t>Ông </a:t>
            </a:r>
            <a:r>
              <a:rPr lang="vi-VN" altLang="en-US" sz="3200">
                <a:latin typeface="Times New Roman" panose="02020603050405020304" charset="0"/>
                <a:cs typeface="Times New Roman" panose="02020603050405020304" charset="0"/>
                <a:sym typeface="+mn-ea"/>
              </a:rPr>
              <a:t>có những đóng góp quan trọng về nghiên cứu chất lưu và </a:t>
            </a:r>
            <a:r>
              <a:rPr lang="vi-VN" altLang="en-US" sz="3200">
                <a:latin typeface="Times New Roman" panose="02020603050405020304" charset="0"/>
                <a:cs typeface="Times New Roman" panose="02020603050405020304" charset="0"/>
              </a:rPr>
              <a:t>đã làm sáng tỏ được những khái niệm về </a:t>
            </a:r>
            <a:r>
              <a:rPr lang="vi-VN" altLang="en-US" sz="3200" i="1">
                <a:latin typeface="Times New Roman" panose="02020603050405020304" charset="0"/>
                <a:cs typeface="Times New Roman" panose="02020603050405020304" charset="0"/>
              </a:rPr>
              <a:t>áp suất</a:t>
            </a:r>
            <a:r>
              <a:rPr lang="vi-VN" altLang="en-US" sz="3200">
                <a:latin typeface="Times New Roman" panose="02020603050405020304" charset="0"/>
                <a:cs typeface="Times New Roman" panose="02020603050405020304" charset="0"/>
              </a:rPr>
              <a:t> và chân không,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linds(horizontal)">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1048385"/>
          </a:xfrm>
        </p:spPr>
        <p:style>
          <a:lnRef idx="1">
            <a:schemeClr val="accent5"/>
          </a:lnRef>
          <a:fillRef idx="2">
            <a:schemeClr val="accent5"/>
          </a:fillRef>
          <a:effectRef idx="1">
            <a:schemeClr val="accent5"/>
          </a:effectRef>
          <a:fontRef idx="minor">
            <a:schemeClr val="dk1"/>
          </a:fontRef>
        </p:style>
        <p:txBody>
          <a:bodyPr/>
          <a:lstStyle/>
          <a:p>
            <a:pPr algn="ctr"/>
            <a:r>
              <a:rPr lang="vi-VN" altLang="en-US" b="1">
                <a:latin typeface="Times New Roman" panose="02020603050405020304" charset="0"/>
                <a:cs typeface="Times New Roman" panose="02020603050405020304" charset="0"/>
              </a:rPr>
              <a:t>BÀI TẬP VẬN DỤNG</a:t>
            </a:r>
          </a:p>
        </p:txBody>
      </p:sp>
      <p:sp>
        <p:nvSpPr>
          <p:cNvPr id="6" name="Content Placeholder 5"/>
          <p:cNvSpPr>
            <a:spLocks noGrp="1"/>
          </p:cNvSpPr>
          <p:nvPr>
            <p:ph idx="1"/>
          </p:nvPr>
        </p:nvSpPr>
        <p:spPr>
          <a:xfrm>
            <a:off x="838200" y="1624965"/>
            <a:ext cx="10515600" cy="4552315"/>
          </a:xfrm>
        </p:spPr>
        <p:txBody>
          <a:bodyPr/>
          <a:lstStyle/>
          <a:p>
            <a:pPr>
              <a:buFont typeface="Wingdings" panose="05000000000000000000" charset="0"/>
              <a:buChar char="v"/>
            </a:pPr>
            <a:r>
              <a:rPr lang="vi-VN" altLang="en-US" sz="3200">
                <a:latin typeface="Times New Roman" panose="02020603050405020304" charset="0"/>
                <a:cs typeface="Times New Roman" panose="02020603050405020304" charset="0"/>
              </a:rPr>
              <a:t> Một người có trọng lượng P = 500N. Khi người đứng trên mặt sàn nằm ngang, áp lực do người tác dụng lên mặt sàn bằng trọng lượng của người. Cho biết diện tích tiếp xúc giữa chân người này và mặt sàn là 250 cm</a:t>
            </a:r>
            <a:r>
              <a:rPr lang="vi-VN" altLang="en-US" sz="3200" baseline="30000">
                <a:latin typeface="Times New Roman" panose="02020603050405020304" charset="0"/>
                <a:cs typeface="Times New Roman" panose="02020603050405020304" charset="0"/>
              </a:rPr>
              <a:t>2</a:t>
            </a:r>
            <a:r>
              <a:rPr lang="vi-VN" altLang="en-US" sz="3200">
                <a:latin typeface="Times New Roman" panose="02020603050405020304" charset="0"/>
                <a:cs typeface="Times New Roman" panose="02020603050405020304" charset="0"/>
              </a:rPr>
              <a:t>. Tính áp suất do người này tác dụng lên mặt sàn là bao nhiêu Pa?</a:t>
            </a:r>
          </a:p>
          <a:p>
            <a:pPr marL="0" indent="0">
              <a:buFont typeface="Wingdings" panose="05000000000000000000" charset="0"/>
              <a:buNone/>
            </a:pPr>
            <a:endParaRPr lang="vi-VN" altLang="en-US" sz="3200">
              <a:latin typeface="Times New Roman" panose="02020603050405020304" charset="0"/>
              <a:cs typeface="Times New Roman" panose="02020603050405020304" charset="0"/>
            </a:endParaRPr>
          </a:p>
        </p:txBody>
      </p:sp>
      <p:pic>
        <p:nvPicPr>
          <p:cNvPr id="7" name="Picture 6"/>
          <p:cNvPicPr>
            <a:picLocks noChangeAspect="1"/>
          </p:cNvPicPr>
          <p:nvPr/>
        </p:nvPicPr>
        <p:blipFill>
          <a:blip r:embed="rId3"/>
          <a:srcRect l="22211" t="42240" r="71079" b="39714"/>
          <a:stretch>
            <a:fillRect/>
          </a:stretch>
        </p:blipFill>
        <p:spPr>
          <a:xfrm>
            <a:off x="948055" y="4182110"/>
            <a:ext cx="1137285" cy="1751965"/>
          </a:xfrm>
          <a:prstGeom prst="rect">
            <a:avLst/>
          </a:prstGeom>
        </p:spPr>
      </p:pic>
      <p:graphicFrame>
        <p:nvGraphicFramePr>
          <p:cNvPr id="8" name="Object 7">
            <a:hlinkClick r:id="" action="ppaction://ole?verb=0"/>
          </p:cNvPr>
          <p:cNvGraphicFramePr>
            <a:graphicFrameLocks/>
          </p:cNvGraphicFramePr>
          <p:nvPr/>
        </p:nvGraphicFramePr>
        <p:xfrm>
          <a:off x="2076450" y="3887470"/>
          <a:ext cx="9595485" cy="2046605"/>
        </p:xfrm>
        <a:graphic>
          <a:graphicData uri="http://schemas.openxmlformats.org/presentationml/2006/ole">
            <p:oleObj spid="_x0000_s27649" r:id="rId4" imgW="1879560" imgH="393480" progId="Equation.3">
              <p:embed/>
            </p:oleObj>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1775"/>
            <a:ext cx="10515600" cy="731520"/>
          </a:xfrm>
        </p:spPr>
        <p:txBody>
          <a:bodyPr/>
          <a:lstStyle/>
          <a:p>
            <a:r>
              <a:rPr lang="vi-VN" altLang="en-US"/>
              <a:t>HĐ4:</a:t>
            </a:r>
          </a:p>
        </p:txBody>
      </p:sp>
      <p:sp>
        <p:nvSpPr>
          <p:cNvPr id="3" name="Content Placeholder 2"/>
          <p:cNvSpPr>
            <a:spLocks noGrp="1"/>
          </p:cNvSpPr>
          <p:nvPr>
            <p:ph sz="half" idx="1"/>
          </p:nvPr>
        </p:nvSpPr>
        <p:spPr>
          <a:xfrm>
            <a:off x="377190" y="963295"/>
            <a:ext cx="11238230" cy="4351655"/>
          </a:xfrm>
        </p:spPr>
        <p:txBody>
          <a:bodyPr/>
          <a:lstStyle/>
          <a:p>
            <a:pPr marL="0" indent="0">
              <a:buNone/>
            </a:pPr>
            <a:r>
              <a:rPr lang="en-US" sz="3200">
                <a:latin typeface="Times New Roman" panose="02020603050405020304" charset="0"/>
                <a:cs typeface="Times New Roman" panose="02020603050405020304" charset="0"/>
              </a:rPr>
              <a:t>Những chiếc xe tải nhẹ thường chỉ có bốn bánh xe. Tuy nhiên, những chiếc xe tải nặng lại có đến sáu, tám bánh xe hoặc nhiều hơn. Em hãy giải thích vì sao</a:t>
            </a:r>
            <a:r>
              <a:rPr lang="vi-VN" altLang="en-US" sz="3200">
                <a:latin typeface="Times New Roman" panose="02020603050405020304" charset="0"/>
                <a:cs typeface="Times New Roman" panose="02020603050405020304" charset="0"/>
              </a:rPr>
              <a:t>?</a:t>
            </a:r>
            <a:endParaRPr lang="en-US" sz="3200">
              <a:latin typeface="Times New Roman" panose="02020603050405020304" charset="0"/>
              <a:cs typeface="Times New Roman" panose="02020603050405020304" charset="0"/>
            </a:endParaRPr>
          </a:p>
          <a:p>
            <a:pPr marL="0" indent="0">
              <a:buNone/>
            </a:pPr>
            <a:endParaRPr lang="en-US" sz="3200">
              <a:latin typeface="Times New Roman" panose="02020603050405020304" charset="0"/>
              <a:cs typeface="Times New Roman" panose="02020603050405020304" charset="0"/>
            </a:endParaRPr>
          </a:p>
        </p:txBody>
      </p:sp>
      <p:pic>
        <p:nvPicPr>
          <p:cNvPr id="4" name="Content Placeholder 3" descr="xe ô tô"/>
          <p:cNvPicPr>
            <a:picLocks noGrp="1" noChangeAspect="1"/>
          </p:cNvPicPr>
          <p:nvPr>
            <p:ph sz="half" idx="2"/>
          </p:nvPr>
        </p:nvPicPr>
        <p:blipFill>
          <a:blip r:embed="rId2"/>
          <a:srcRect l="12353" r="10343"/>
          <a:stretch>
            <a:fillRect/>
          </a:stretch>
        </p:blipFill>
        <p:spPr>
          <a:xfrm>
            <a:off x="502285" y="2784475"/>
            <a:ext cx="4005580" cy="3236595"/>
          </a:xfrm>
          <a:prstGeom prst="rect">
            <a:avLst/>
          </a:prstGeom>
        </p:spPr>
      </p:pic>
      <p:pic>
        <p:nvPicPr>
          <p:cNvPr id="5" name="Picture 4" descr="xe container"/>
          <p:cNvPicPr>
            <a:picLocks noChangeAspect="1"/>
          </p:cNvPicPr>
          <p:nvPr/>
        </p:nvPicPr>
        <p:blipFill>
          <a:blip r:embed="rId3"/>
          <a:stretch>
            <a:fillRect/>
          </a:stretch>
        </p:blipFill>
        <p:spPr>
          <a:xfrm>
            <a:off x="4703445" y="2583180"/>
            <a:ext cx="7071995" cy="3638550"/>
          </a:xfrm>
          <a:prstGeom prst="rect">
            <a:avLst/>
          </a:prstGeom>
        </p:spPr>
      </p:pic>
      <p:sp>
        <p:nvSpPr>
          <p:cNvPr id="6" name="Down Arrow 5"/>
          <p:cNvSpPr/>
          <p:nvPr/>
        </p:nvSpPr>
        <p:spPr>
          <a:xfrm>
            <a:off x="990600" y="5314950"/>
            <a:ext cx="281940" cy="461010"/>
          </a:xfrm>
          <a:prstGeom prst="downArrow">
            <a:avLst>
              <a:gd name="adj1" fmla="val 5000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2331720" y="5401945"/>
            <a:ext cx="267970" cy="40195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4006215" y="5193665"/>
            <a:ext cx="267970" cy="40195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8415020" y="5803900"/>
            <a:ext cx="297815" cy="41719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7053580" y="5595620"/>
            <a:ext cx="297815" cy="41719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6600190" y="5499100"/>
            <a:ext cx="297815" cy="41719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6042660" y="5401945"/>
            <a:ext cx="297815" cy="41719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5631815" y="5386705"/>
            <a:ext cx="297815" cy="41719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5405120" y="5394325"/>
            <a:ext cx="297815" cy="41719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9389745" y="5654675"/>
            <a:ext cx="297815" cy="41719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6" grpId="0" animBg="1"/>
      <p:bldP spid="1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ảnh động suy nghĩ"/>
          <p:cNvPicPr>
            <a:picLocks noChangeAspect="1"/>
          </p:cNvPicPr>
          <p:nvPr/>
        </p:nvPicPr>
        <p:blipFill>
          <a:blip r:embed="rId2"/>
          <a:stretch>
            <a:fillRect/>
          </a:stretch>
        </p:blipFill>
        <p:spPr>
          <a:xfrm>
            <a:off x="0" y="3234055"/>
            <a:ext cx="3887470" cy="3623945"/>
          </a:xfrm>
          <a:prstGeom prst="rect">
            <a:avLst/>
          </a:prstGeom>
        </p:spPr>
      </p:pic>
      <p:pic>
        <p:nvPicPr>
          <p:cNvPr id="4" name="Picture 3" descr="muỗi chích"/>
          <p:cNvPicPr>
            <a:picLocks noChangeAspect="1"/>
          </p:cNvPicPr>
          <p:nvPr/>
        </p:nvPicPr>
        <p:blipFill>
          <a:blip r:embed="rId3"/>
          <a:stretch>
            <a:fillRect/>
          </a:stretch>
        </p:blipFill>
        <p:spPr>
          <a:xfrm>
            <a:off x="6282055" y="2239645"/>
            <a:ext cx="5607685" cy="4079240"/>
          </a:xfrm>
          <a:prstGeom prst="rect">
            <a:avLst/>
          </a:prstGeom>
        </p:spPr>
      </p:pic>
      <p:sp>
        <p:nvSpPr>
          <p:cNvPr id="3" name="Cloud Callout 2"/>
          <p:cNvSpPr/>
          <p:nvPr/>
        </p:nvSpPr>
        <p:spPr>
          <a:xfrm>
            <a:off x="857250" y="-20955"/>
            <a:ext cx="7262495" cy="3255010"/>
          </a:xfrm>
          <a:prstGeom prst="cloudCallout">
            <a:avLst>
              <a:gd name="adj1" fmla="val -29697"/>
              <a:gd name="adj2" fmla="val 6248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altLang="en-US" sz="2800" b="1">
                <a:latin typeface="Times New Roman" panose="02020603050405020304" charset="0"/>
                <a:cs typeface="Times New Roman" panose="02020603050405020304" charset="0"/>
              </a:rPr>
              <a:t>Tại sao chiếc vòi của con muỗi lại có thể đâm xuyên qua da thịt của chúng ta để hút máu?</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 Box 3"/>
          <p:cNvSpPr txBox="1"/>
          <p:nvPr/>
        </p:nvSpPr>
        <p:spPr>
          <a:xfrm>
            <a:off x="1756410" y="2657475"/>
            <a:ext cx="9136380" cy="2308324"/>
          </a:xfrm>
          <a:prstGeom prst="rect">
            <a:avLst/>
          </a:prstGeom>
          <a:noFill/>
        </p:spPr>
        <p:txBody>
          <a:bodyPr wrap="square" rtlCol="0">
            <a:spAutoFit/>
            <a:scene3d>
              <a:camera prst="orthographicFront"/>
              <a:lightRig rig="threePt" dir="t"/>
            </a:scene3d>
          </a:bodyPr>
          <a:lstStyle/>
          <a:p>
            <a:pPr algn="ctr"/>
            <a:r>
              <a:rPr lang="en-US" altLang="en-US" sz="7200" b="1" smtClean="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charset="0"/>
                <a:cs typeface="Times New Roman" panose="02020603050405020304" charset="0"/>
              </a:rPr>
              <a:t>BÀI 7.</a:t>
            </a:r>
          </a:p>
          <a:p>
            <a:pPr algn="ctr"/>
            <a:r>
              <a:rPr lang="vi-VN" altLang="en-US" sz="7200" b="1" smtClean="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charset="0"/>
                <a:cs typeface="Times New Roman" panose="02020603050405020304" charset="0"/>
              </a:rPr>
              <a:t>ÁP </a:t>
            </a:r>
            <a:r>
              <a:rPr lang="vi-VN" altLang="en-US" sz="72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charset="0"/>
                <a:cs typeface="Times New Roman" panose="02020603050405020304" charset="0"/>
              </a:rPr>
              <a:t>SUẤT</a:t>
            </a: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395"/>
            <a:ext cx="10515600" cy="970280"/>
          </a:xfrm>
        </p:spPr>
        <p:style>
          <a:lnRef idx="1">
            <a:schemeClr val="accent5"/>
          </a:lnRef>
          <a:fillRef idx="2">
            <a:schemeClr val="accent5"/>
          </a:fillRef>
          <a:effectRef idx="1">
            <a:schemeClr val="accent5"/>
          </a:effectRef>
          <a:fontRef idx="minor">
            <a:schemeClr val="dk1"/>
          </a:fontRef>
        </p:style>
        <p:txBody>
          <a:bodyPr/>
          <a:lstStyle/>
          <a:p>
            <a:pPr algn="ctr"/>
            <a:r>
              <a:rPr lang="vi-VN" altLang="en-US" b="1">
                <a:latin typeface="Times New Roman" panose="02020603050405020304" charset="0"/>
                <a:cs typeface="Times New Roman" panose="02020603050405020304" charset="0"/>
              </a:rPr>
              <a:t>I. ÁP LỰC</a:t>
            </a:r>
          </a:p>
        </p:txBody>
      </p:sp>
      <p:pic>
        <p:nvPicPr>
          <p:cNvPr id="4" name="Content Placeholder 3" descr="nữ cảnh sát đứng trên bục"/>
          <p:cNvPicPr>
            <a:picLocks noGrp="1" noChangeAspect="1"/>
          </p:cNvPicPr>
          <p:nvPr>
            <p:ph sz="half" idx="1"/>
          </p:nvPr>
        </p:nvPicPr>
        <p:blipFill>
          <a:blip r:embed="rId2"/>
          <a:stretch>
            <a:fillRect/>
          </a:stretch>
        </p:blipFill>
        <p:spPr>
          <a:xfrm>
            <a:off x="1286510" y="1141095"/>
            <a:ext cx="3989070" cy="5073015"/>
          </a:xfrm>
          <a:prstGeom prst="rect">
            <a:avLst/>
          </a:prstGeom>
        </p:spPr>
      </p:pic>
      <p:pic>
        <p:nvPicPr>
          <p:cNvPr id="5" name="Content Placeholder 4" descr="người ngồi làm việc"/>
          <p:cNvPicPr>
            <a:picLocks noGrp="1" noChangeAspect="1"/>
          </p:cNvPicPr>
          <p:nvPr>
            <p:ph sz="half" idx="2"/>
          </p:nvPr>
        </p:nvPicPr>
        <p:blipFill>
          <a:blip r:embed="rId3"/>
          <a:stretch>
            <a:fillRect/>
          </a:stretch>
        </p:blipFill>
        <p:spPr>
          <a:xfrm>
            <a:off x="6408420" y="1253490"/>
            <a:ext cx="4351655" cy="4351655"/>
          </a:xfrm>
          <a:prstGeom prst="rect">
            <a:avLst/>
          </a:prstGeom>
        </p:spPr>
      </p:pic>
      <p:sp>
        <p:nvSpPr>
          <p:cNvPr id="7" name="Down Arrow 6"/>
          <p:cNvSpPr/>
          <p:nvPr/>
        </p:nvSpPr>
        <p:spPr>
          <a:xfrm>
            <a:off x="3152140" y="5326380"/>
            <a:ext cx="339090" cy="563245"/>
          </a:xfrm>
          <a:prstGeom prst="down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Down Arrow 9"/>
          <p:cNvSpPr/>
          <p:nvPr/>
        </p:nvSpPr>
        <p:spPr>
          <a:xfrm>
            <a:off x="8406130" y="5121275"/>
            <a:ext cx="370840" cy="60261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10182860" y="5321300"/>
            <a:ext cx="260985" cy="47879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9029700" y="5326380"/>
            <a:ext cx="260985" cy="47879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7266940" y="3959860"/>
            <a:ext cx="260985" cy="47879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7922260" y="5209540"/>
            <a:ext cx="260985" cy="47879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7180580" y="5245100"/>
            <a:ext cx="260985" cy="47879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6743700" y="5021580"/>
            <a:ext cx="260985" cy="47879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a:off x="8074660" y="4889500"/>
            <a:ext cx="260985" cy="47879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a:off x="9522460" y="3030220"/>
            <a:ext cx="260985" cy="47879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linds(horizontal)">
                                      <p:cBhvr>
                                        <p:cTn id="30" dur="500"/>
                                        <p:tgtEl>
                                          <p:spTgt spid="18"/>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linds(horizontal)">
                                      <p:cBhvr>
                                        <p:cTn id="33" dur="500"/>
                                        <p:tgtEl>
                                          <p:spTgt spid="19"/>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linds(horizontal)">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linds(horizont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linds(horizontal)">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linds(horizontal)">
                                      <p:cBhvr>
                                        <p:cTn id="51" dur="500"/>
                                        <p:tgtEl>
                                          <p:spTgt spid="16"/>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linds(horizontal)">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blinds(horizontal)">
                                      <p:cBhvr>
                                        <p:cTn id="5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 grpId="0" animBg="1"/>
      <p:bldP spid="7" grpId="1" animBg="1"/>
      <p:bldP spid="10" grpId="0" animBg="1"/>
      <p:bldP spid="10" grpId="1" animBg="1"/>
      <p:bldP spid="11" grpId="0" animBg="1"/>
      <p:bldP spid="11"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5" grpId="0" animBg="1"/>
      <p:bldP spid="25" grpId="1" animBg="1"/>
      <p:bldP spid="26" grpId="0" animBg="1"/>
      <p:bldP spid="2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174625" y="2682875"/>
            <a:ext cx="11842750" cy="1492250"/>
          </a:xfrm>
          <a:noFill/>
          <a:ln>
            <a:noFill/>
          </a:ln>
          <a:extLst>
            <a:ext uri="{909E8E84-426E-40DD-AFC4-6F175D3DCCD1}">
              <a14:hiddenFill xmlns:a14="http://schemas.microsoft.com/office/drawing/2010/main" xmlns="">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14:hiddenFill>
            </a:ext>
          </a:extLst>
        </p:spPr>
        <p:style>
          <a:lnRef idx="1">
            <a:schemeClr val="accent4"/>
          </a:lnRef>
          <a:fillRef idx="2">
            <a:schemeClr val="accent4"/>
          </a:fillRef>
          <a:effectRef idx="1">
            <a:schemeClr val="accent4"/>
          </a:effectRef>
          <a:fontRef idx="minor">
            <a:schemeClr val="dk1"/>
          </a:fontRef>
        </p:style>
        <p:txBody>
          <a:bodyPr>
            <a:noAutofit/>
          </a:bodyPr>
          <a:lstStyle/>
          <a:p>
            <a:pPr algn="ctr">
              <a:buFont typeface="Wingdings" panose="05000000000000000000" charset="0"/>
              <a:buChar char="Ø"/>
            </a:pPr>
            <a:r>
              <a:rPr lang="vi-VN" altLang="en-US" sz="3800">
                <a:latin typeface="Times New Roman" panose="02020603050405020304" charset="0"/>
                <a:cs typeface="Times New Roman" panose="02020603050405020304" charset="0"/>
              </a:rPr>
              <a:t> </a:t>
            </a:r>
            <a:r>
              <a:rPr lang="vi-VN" altLang="en-US" sz="3800" b="1">
                <a:latin typeface="Times New Roman" panose="02020603050405020304" charset="0"/>
                <a:cs typeface="Times New Roman" panose="02020603050405020304" charset="0"/>
              </a:rPr>
              <a:t>Áp lực</a:t>
            </a:r>
            <a:r>
              <a:rPr lang="vi-VN" altLang="en-US" sz="3800">
                <a:latin typeface="Times New Roman" panose="02020603050405020304" charset="0"/>
                <a:cs typeface="Times New Roman" panose="02020603050405020304" charset="0"/>
              </a:rPr>
              <a:t> là lực nén có </a:t>
            </a:r>
            <a:r>
              <a:rPr lang="vi-VN" altLang="en-US" sz="3800" b="1" u="sng">
                <a:solidFill>
                  <a:srgbClr val="FF0000"/>
                </a:solidFill>
                <a:latin typeface="Times New Roman" panose="02020603050405020304" charset="0"/>
                <a:cs typeface="Times New Roman" panose="02020603050405020304" charset="0"/>
              </a:rPr>
              <a:t>phương vuông góc</a:t>
            </a:r>
            <a:r>
              <a:rPr lang="vi-VN" altLang="en-US" sz="3800">
                <a:latin typeface="Times New Roman" panose="02020603050405020304" charset="0"/>
                <a:cs typeface="Times New Roman" panose="02020603050405020304" charset="0"/>
              </a:rPr>
              <a:t> với mặt tiếp xúc.</a:t>
            </a:r>
          </a:p>
        </p:txBody>
      </p:sp>
    </p:spTree>
  </p:cSld>
  <p:clrMapOvr>
    <a:masterClrMapping/>
  </p:clrMapOvr>
  <mc:AlternateContent xmlns:mc="http://schemas.openxmlformats.org/markup-compatibility/2006">
    <mc:Choice xmlns:p14="http://schemas.microsoft.com/office/powerpoint/2010/main" xmlns="" Requires="p14">
      <p:transition p14:dur="5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805" y="197485"/>
            <a:ext cx="11247755" cy="1051560"/>
          </a:xfrm>
        </p:spPr>
        <p:style>
          <a:lnRef idx="1">
            <a:schemeClr val="accent4"/>
          </a:lnRef>
          <a:fillRef idx="2">
            <a:schemeClr val="accent4"/>
          </a:fillRef>
          <a:effectRef idx="1">
            <a:schemeClr val="accent4"/>
          </a:effectRef>
          <a:fontRef idx="minor">
            <a:schemeClr val="dk1"/>
          </a:fontRef>
        </p:style>
        <p:txBody>
          <a:bodyPr>
            <a:normAutofit/>
          </a:bodyPr>
          <a:lstStyle/>
          <a:p>
            <a:r>
              <a:rPr lang="vi-VN" altLang="en-US">
                <a:latin typeface="Times New Roman" panose="02020603050405020304" charset="0"/>
                <a:cs typeface="Times New Roman" panose="02020603050405020304" charset="0"/>
              </a:rPr>
              <a:t>Trường hợp lực tác dụng nào sau đây là </a:t>
            </a:r>
            <a:r>
              <a:rPr lang="vi-VN" altLang="en-US" b="1">
                <a:latin typeface="Times New Roman" panose="02020603050405020304" charset="0"/>
                <a:cs typeface="Times New Roman" panose="02020603050405020304" charset="0"/>
              </a:rPr>
              <a:t>áp lực?</a:t>
            </a:r>
          </a:p>
        </p:txBody>
      </p:sp>
      <p:pic>
        <p:nvPicPr>
          <p:cNvPr id="7" name="Content Placeholder 6" descr="Anh-dong-cong-viec- (11)"/>
          <p:cNvPicPr>
            <a:picLocks noGrp="1" noChangeAspect="1"/>
          </p:cNvPicPr>
          <p:nvPr>
            <p:ph sz="half" idx="2"/>
          </p:nvPr>
        </p:nvPicPr>
        <p:blipFill>
          <a:blip r:embed="rId2"/>
          <a:stretch>
            <a:fillRect/>
          </a:stretch>
        </p:blipFill>
        <p:spPr>
          <a:xfrm>
            <a:off x="6628765" y="1254125"/>
            <a:ext cx="3931285" cy="4231005"/>
          </a:xfrm>
          <a:prstGeom prst="rect">
            <a:avLst/>
          </a:prstGeom>
        </p:spPr>
      </p:pic>
      <p:sp>
        <p:nvSpPr>
          <p:cNvPr id="6" name="Text Box 5"/>
          <p:cNvSpPr txBox="1"/>
          <p:nvPr/>
        </p:nvSpPr>
        <p:spPr>
          <a:xfrm>
            <a:off x="324485" y="5709285"/>
            <a:ext cx="5926455" cy="553085"/>
          </a:xfrm>
          <a:prstGeom prst="rect">
            <a:avLst/>
          </a:prstGeom>
          <a:noFill/>
        </p:spPr>
        <p:txBody>
          <a:bodyPr wrap="square" rtlCol="0">
            <a:spAutoFit/>
          </a:bodyPr>
          <a:lstStyle/>
          <a:p>
            <a:pPr algn="ctr"/>
            <a:r>
              <a:rPr lang="vi-VN" altLang="en-US" sz="3000">
                <a:latin typeface="Times New Roman" panose="02020603050405020304" charset="0"/>
                <a:cs typeface="Times New Roman" panose="02020603050405020304" charset="0"/>
              </a:rPr>
              <a:t>Lực do người tác dụng lên lưng ngựa.</a:t>
            </a:r>
          </a:p>
        </p:txBody>
      </p:sp>
      <p:sp>
        <p:nvSpPr>
          <p:cNvPr id="8" name="Text Box 7"/>
          <p:cNvSpPr txBox="1"/>
          <p:nvPr/>
        </p:nvSpPr>
        <p:spPr>
          <a:xfrm>
            <a:off x="6628765" y="5828665"/>
            <a:ext cx="4806950" cy="953135"/>
          </a:xfrm>
          <a:prstGeom prst="rect">
            <a:avLst/>
          </a:prstGeom>
          <a:noFill/>
        </p:spPr>
        <p:txBody>
          <a:bodyPr wrap="square" rtlCol="0">
            <a:spAutoFit/>
          </a:bodyPr>
          <a:lstStyle/>
          <a:p>
            <a:pPr algn="ctr"/>
            <a:r>
              <a:rPr lang="vi-VN" altLang="en-US" sz="2800">
                <a:latin typeface="Times New Roman" panose="02020603050405020304" charset="0"/>
                <a:cs typeface="Times New Roman" panose="02020603050405020304" charset="0"/>
              </a:rPr>
              <a:t>Lực do búa tác động vuông góc vào miếng sắt.</a:t>
            </a:r>
          </a:p>
        </p:txBody>
      </p:sp>
      <p:pic>
        <p:nvPicPr>
          <p:cNvPr id="4" name="Content Placeholder 3" descr="cưỡi ngựa"/>
          <p:cNvPicPr>
            <a:picLocks noGrp="1" noChangeAspect="1"/>
          </p:cNvPicPr>
          <p:nvPr>
            <p:ph sz="half" idx="1"/>
          </p:nvPr>
        </p:nvPicPr>
        <p:blipFill>
          <a:blip r:embed="rId3"/>
          <a:stretch>
            <a:fillRect/>
          </a:stretch>
        </p:blipFill>
        <p:spPr>
          <a:xfrm>
            <a:off x="575310" y="1426210"/>
            <a:ext cx="5382260" cy="4059555"/>
          </a:xfrm>
          <a:prstGeom prst="rect">
            <a:avLst/>
          </a:prstGeom>
        </p:spPr>
      </p:pic>
      <p:sp>
        <p:nvSpPr>
          <p:cNvPr id="3" name="Down Arrow 2"/>
          <p:cNvSpPr/>
          <p:nvPr/>
        </p:nvSpPr>
        <p:spPr>
          <a:xfrm>
            <a:off x="2796540" y="3234055"/>
            <a:ext cx="282575" cy="49403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linds(horizontal)">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p:bldP spid="6" grpId="1"/>
      <p:bldP spid="8" grpId="0"/>
      <p:bldP spid="8" grpId="1"/>
      <p:bldP spid="3" grpId="0" animBg="1"/>
      <p:bldP spid="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ay cầm ly nước"/>
          <p:cNvPicPr>
            <a:picLocks noGrp="1" noChangeAspect="1"/>
          </p:cNvPicPr>
          <p:nvPr>
            <p:ph sz="half" idx="2"/>
          </p:nvPr>
        </p:nvPicPr>
        <p:blipFill>
          <a:blip r:embed="rId2"/>
          <a:stretch>
            <a:fillRect/>
          </a:stretch>
        </p:blipFill>
        <p:spPr>
          <a:xfrm>
            <a:off x="7190740" y="690245"/>
            <a:ext cx="4455795" cy="4279265"/>
          </a:xfrm>
          <a:prstGeom prst="rect">
            <a:avLst/>
          </a:prstGeom>
        </p:spPr>
      </p:pic>
      <p:sp>
        <p:nvSpPr>
          <p:cNvPr id="6" name="Text Box 5"/>
          <p:cNvSpPr txBox="1"/>
          <p:nvPr/>
        </p:nvSpPr>
        <p:spPr>
          <a:xfrm>
            <a:off x="521970" y="5212715"/>
            <a:ext cx="6009640" cy="645160"/>
          </a:xfrm>
          <a:prstGeom prst="rect">
            <a:avLst/>
          </a:prstGeom>
          <a:noFill/>
        </p:spPr>
        <p:txBody>
          <a:bodyPr wrap="square" rtlCol="0">
            <a:spAutoFit/>
          </a:bodyPr>
          <a:lstStyle/>
          <a:p>
            <a:pPr algn="ctr"/>
            <a:r>
              <a:rPr lang="vi-VN" altLang="en-US" sz="3600">
                <a:latin typeface="Times New Roman" panose="02020603050405020304" charset="0"/>
                <a:cs typeface="Times New Roman" panose="02020603050405020304" charset="0"/>
              </a:rPr>
              <a:t>Lực kéo xe của con bò.</a:t>
            </a:r>
          </a:p>
        </p:txBody>
      </p:sp>
      <p:sp>
        <p:nvSpPr>
          <p:cNvPr id="8" name="Text Box 7"/>
          <p:cNvSpPr txBox="1"/>
          <p:nvPr/>
        </p:nvSpPr>
        <p:spPr>
          <a:xfrm>
            <a:off x="7292975" y="5104765"/>
            <a:ext cx="4620260" cy="1383665"/>
          </a:xfrm>
          <a:prstGeom prst="rect">
            <a:avLst/>
          </a:prstGeom>
          <a:noFill/>
        </p:spPr>
        <p:txBody>
          <a:bodyPr wrap="square" rtlCol="0">
            <a:spAutoFit/>
          </a:bodyPr>
          <a:lstStyle/>
          <a:p>
            <a:pPr algn="ctr"/>
            <a:r>
              <a:rPr lang="vi-VN" altLang="en-US" sz="2800">
                <a:latin typeface="Times New Roman" panose="02020603050405020304" charset="0"/>
                <a:cs typeface="Times New Roman" panose="02020603050405020304" charset="0"/>
              </a:rPr>
              <a:t>Lực do tay tác dụng để cân bằng với trọng lực của li, giữ cho li không bị rơi.</a:t>
            </a:r>
          </a:p>
        </p:txBody>
      </p:sp>
      <p:pic>
        <p:nvPicPr>
          <p:cNvPr id="3" name="Content Placeholder 2" descr="xe bò"/>
          <p:cNvPicPr>
            <a:picLocks noGrp="1" noChangeAspect="1"/>
          </p:cNvPicPr>
          <p:nvPr>
            <p:ph sz="half" idx="1"/>
          </p:nvPr>
        </p:nvPicPr>
        <p:blipFill>
          <a:blip r:embed="rId3"/>
          <a:stretch>
            <a:fillRect/>
          </a:stretch>
        </p:blipFill>
        <p:spPr>
          <a:xfrm>
            <a:off x="521970" y="567055"/>
            <a:ext cx="5568315" cy="4538345"/>
          </a:xfrm>
          <a:prstGeom prst="rect">
            <a:avLst/>
          </a:prstGeom>
        </p:spPr>
      </p:pic>
      <p:cxnSp>
        <p:nvCxnSpPr>
          <p:cNvPr id="9" name="Straight Arrow Connector 8"/>
          <p:cNvCxnSpPr/>
          <p:nvPr/>
        </p:nvCxnSpPr>
        <p:spPr>
          <a:xfrm flipH="1" flipV="1">
            <a:off x="3120390" y="3343275"/>
            <a:ext cx="1108075" cy="24193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Up Arrow 10"/>
          <p:cNvSpPr/>
          <p:nvPr/>
        </p:nvSpPr>
        <p:spPr>
          <a:xfrm>
            <a:off x="9085580" y="2926080"/>
            <a:ext cx="586740" cy="101981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P spid="8" grpId="1"/>
      <p:bldP spid="11" grpId="0" animBg="1"/>
      <p:bldP spid="1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880" y="133350"/>
            <a:ext cx="11826875" cy="1048385"/>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vi-VN" altLang="en-US" b="1">
                <a:latin typeface="Times New Roman" panose="02020603050405020304" charset="0"/>
                <a:cs typeface="Times New Roman" panose="02020603050405020304" charset="0"/>
              </a:rPr>
              <a:t>Tác dụng của áp lực phụ thuộc vào những yếu tố nào?</a:t>
            </a:r>
          </a:p>
        </p:txBody>
      </p:sp>
      <p:sp>
        <p:nvSpPr>
          <p:cNvPr id="6" name="Content Placeholder 5"/>
          <p:cNvSpPr>
            <a:spLocks noGrp="1"/>
          </p:cNvSpPr>
          <p:nvPr>
            <p:ph idx="1"/>
          </p:nvPr>
        </p:nvSpPr>
        <p:spPr>
          <a:xfrm>
            <a:off x="838200" y="1378585"/>
            <a:ext cx="10515600" cy="4798695"/>
          </a:xfrm>
        </p:spPr>
        <p:txBody>
          <a:bodyPr/>
          <a:lstStyle/>
          <a:p>
            <a:r>
              <a:rPr lang="vi-VN" altLang="en-US" sz="4000" b="1">
                <a:latin typeface="Times New Roman" panose="02020603050405020304" charset="0"/>
                <a:cs typeface="Times New Roman" panose="02020603050405020304" charset="0"/>
              </a:rPr>
              <a:t>Thí nghiệm 1:</a:t>
            </a:r>
          </a:p>
          <a:p>
            <a:pPr marL="0" indent="0">
              <a:buNone/>
            </a:pPr>
            <a:endParaRPr lang="vi-VN" altLang="en-US" sz="4000">
              <a:latin typeface="Times New Roman" panose="02020603050405020304" charset="0"/>
              <a:cs typeface="Times New Roman" panose="02020603050405020304" charset="0"/>
            </a:endParaRPr>
          </a:p>
        </p:txBody>
      </p:sp>
      <p:sp>
        <p:nvSpPr>
          <p:cNvPr id="2" name="Rectangles 1"/>
          <p:cNvSpPr/>
          <p:nvPr/>
        </p:nvSpPr>
        <p:spPr>
          <a:xfrm>
            <a:off x="1328420" y="2948940"/>
            <a:ext cx="4233545" cy="401955"/>
          </a:xfrm>
          <a:prstGeom prst="rect">
            <a:avLst/>
          </a:prstGeom>
          <a:pattFill prst="pct3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s 2"/>
          <p:cNvSpPr/>
          <p:nvPr/>
        </p:nvSpPr>
        <p:spPr>
          <a:xfrm>
            <a:off x="1318260" y="4020820"/>
            <a:ext cx="4233545" cy="401955"/>
          </a:xfrm>
          <a:prstGeom prst="rect">
            <a:avLst/>
          </a:prstGeom>
          <a:pattFill prst="pct3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flipH="1" flipV="1">
            <a:off x="2033270" y="3335655"/>
            <a:ext cx="5715" cy="9271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712335" y="3335655"/>
            <a:ext cx="0" cy="9271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tangles 7"/>
          <p:cNvSpPr/>
          <p:nvPr/>
        </p:nvSpPr>
        <p:spPr>
          <a:xfrm>
            <a:off x="6810375" y="3945890"/>
            <a:ext cx="4233545" cy="387350"/>
          </a:xfrm>
          <a:prstGeom prst="rect">
            <a:avLst/>
          </a:prstGeom>
          <a:pattFill prst="pct3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s 8"/>
          <p:cNvSpPr/>
          <p:nvPr/>
        </p:nvSpPr>
        <p:spPr>
          <a:xfrm>
            <a:off x="6809740" y="5018405"/>
            <a:ext cx="4233545" cy="401955"/>
          </a:xfrm>
          <a:prstGeom prst="rect">
            <a:avLst/>
          </a:prstGeom>
          <a:pattFill prst="pct3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flipV="1">
            <a:off x="7524750" y="4333240"/>
            <a:ext cx="5715" cy="9271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0203815" y="4333240"/>
            <a:ext cx="0" cy="9271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s 11"/>
          <p:cNvSpPr/>
          <p:nvPr/>
        </p:nvSpPr>
        <p:spPr>
          <a:xfrm>
            <a:off x="7265670" y="1181735"/>
            <a:ext cx="332232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par>
                                <p:cTn id="21" presetID="3" presetClass="entr" presetSubtype="1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par>
                                <p:cTn id="24" presetID="3" presetClass="entr" presetSubtype="1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linds(horizontal)">
                                      <p:cBhvr>
                                        <p:cTn id="31" dur="500"/>
                                        <p:tgtEl>
                                          <p:spTgt spid="8"/>
                                        </p:tgtEl>
                                      </p:cBhvr>
                                    </p:animEffect>
                                  </p:childTnLst>
                                </p:cTn>
                              </p:par>
                              <p:par>
                                <p:cTn id="32" presetID="3" presetClass="entr" presetSubtype="1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horizontal)">
                                      <p:cBhvr>
                                        <p:cTn id="34" dur="500"/>
                                        <p:tgtEl>
                                          <p:spTgt spid="10"/>
                                        </p:tgtEl>
                                      </p:cBhvr>
                                    </p:animEffect>
                                  </p:childTnLst>
                                </p:cTn>
                              </p:par>
                              <p:par>
                                <p:cTn id="35" presetID="3" presetClass="entr" presetSubtype="1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linds(horizont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grpId="0" nodeType="clickEffect">
                                  <p:stCondLst>
                                    <p:cond delay="0"/>
                                  </p:stCondLst>
                                  <p:childTnLst>
                                    <p:animMotion origin="layout" path="M 0 0  L 0 0.25  E" pathEditMode="relative" ptsTypes="">
                                      <p:cBhvr>
                                        <p:cTn id="44" dur="2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build="p"/>
      <p:bldP spid="6" grpId="1" build="p"/>
      <p:bldP spid="2" grpId="0" animBg="1"/>
      <p:bldP spid="2" grpId="1" animBg="1"/>
      <p:bldP spid="3" grpId="0" animBg="1"/>
      <p:bldP spid="3" grpId="1" animBg="1"/>
      <p:bldP spid="8" grpId="0" animBg="1"/>
      <p:bldP spid="8" grpId="1" animBg="1"/>
      <p:bldP spid="9" grpId="0" animBg="1"/>
      <p:bldP spid="9" grpId="1" animBg="1"/>
      <p:bldP spid="12" grpId="0" animBg="1"/>
      <p:bldP spid="1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1935"/>
            <a:ext cx="10515600" cy="884555"/>
          </a:xfrm>
        </p:spPr>
        <p:txBody>
          <a:bodyPr/>
          <a:lstStyle/>
          <a:p>
            <a:r>
              <a:rPr lang="vi-VN" altLang="en-US" b="1"/>
              <a:t>Quan sát thí nghiệm:</a:t>
            </a:r>
          </a:p>
        </p:txBody>
      </p:sp>
      <p:sp>
        <p:nvSpPr>
          <p:cNvPr id="3" name="Content Placeholder 2"/>
          <p:cNvSpPr>
            <a:spLocks noGrp="1"/>
          </p:cNvSpPr>
          <p:nvPr>
            <p:ph idx="1"/>
          </p:nvPr>
        </p:nvSpPr>
        <p:spPr>
          <a:xfrm>
            <a:off x="838200" y="1125855"/>
            <a:ext cx="10515600" cy="5051425"/>
          </a:xfrm>
        </p:spPr>
        <p:txBody>
          <a:bodyPr>
            <a:noAutofit/>
          </a:bodyPr>
          <a:lstStyle/>
          <a:p>
            <a:pPr marL="0" indent="0" algn="ctr">
              <a:buNone/>
            </a:pPr>
            <a:endParaRPr lang="vi-VN" altLang="en-US" sz="3600">
              <a:latin typeface="Times New Roman" panose="02020603050405020304" charset="0"/>
              <a:cs typeface="Times New Roman" panose="02020603050405020304" charset="0"/>
            </a:endParaRPr>
          </a:p>
          <a:p>
            <a:pPr marL="0" indent="0" algn="ctr">
              <a:buNone/>
            </a:pPr>
            <a:endParaRPr lang="vi-VN" altLang="en-US" sz="3600">
              <a:latin typeface="Times New Roman" panose="02020603050405020304" charset="0"/>
              <a:cs typeface="Times New Roman" panose="02020603050405020304" charset="0"/>
            </a:endParaRPr>
          </a:p>
          <a:p>
            <a:pPr marL="0" indent="0" algn="ctr">
              <a:buNone/>
            </a:pPr>
            <a:endParaRPr lang="vi-VN" altLang="en-US" sz="3600">
              <a:latin typeface="Times New Roman" panose="02020603050405020304" charset="0"/>
              <a:cs typeface="Times New Roman" panose="02020603050405020304" charset="0"/>
            </a:endParaRPr>
          </a:p>
          <a:p>
            <a:pPr marL="0" indent="0" algn="ctr">
              <a:buNone/>
            </a:pPr>
            <a:endParaRPr lang="vi-VN" altLang="en-US" sz="3600">
              <a:latin typeface="Times New Roman" panose="02020603050405020304" charset="0"/>
              <a:cs typeface="Times New Roman" panose="02020603050405020304" charset="0"/>
            </a:endParaRPr>
          </a:p>
          <a:p>
            <a:pPr marL="0" indent="0" algn="ctr">
              <a:buNone/>
            </a:pPr>
            <a:endParaRPr lang="vi-VN" altLang="en-US" sz="3600">
              <a:latin typeface="Times New Roman" panose="02020603050405020304" charset="0"/>
              <a:cs typeface="Times New Roman" panose="02020603050405020304" charset="0"/>
            </a:endParaRPr>
          </a:p>
          <a:p>
            <a:pPr marL="0" indent="0" algn="ctr">
              <a:buNone/>
            </a:pPr>
            <a:endParaRPr lang="vi-VN" altLang="en-US" sz="3600">
              <a:latin typeface="Times New Roman" panose="02020603050405020304" charset="0"/>
              <a:cs typeface="Times New Roman" panose="02020603050405020304" charset="0"/>
            </a:endParaRPr>
          </a:p>
          <a:p>
            <a:pPr marL="0" indent="0" algn="ctr">
              <a:buNone/>
            </a:pPr>
            <a:endParaRPr lang="vi-VN" altLang="en-US" sz="3600">
              <a:latin typeface="Times New Roman" panose="02020603050405020304" charset="0"/>
              <a:cs typeface="Times New Roman" panose="02020603050405020304" charset="0"/>
            </a:endParaRPr>
          </a:p>
          <a:p>
            <a:pPr marL="0" indent="0" algn="ctr">
              <a:buNone/>
            </a:pPr>
            <a:r>
              <a:rPr lang="vi-VN" altLang="en-US" sz="3600">
                <a:latin typeface="Times New Roman" panose="02020603050405020304" charset="0"/>
                <a:cs typeface="Times New Roman" panose="02020603050405020304" charset="0"/>
              </a:rPr>
              <a:t>Trường hợp nào có áp lực </a:t>
            </a:r>
            <a:r>
              <a:rPr lang="vi-VN" altLang="en-US" sz="3600" b="1">
                <a:latin typeface="Times New Roman" panose="02020603050405020304" charset="0"/>
                <a:cs typeface="Times New Roman" panose="02020603050405020304" charset="0"/>
              </a:rPr>
              <a:t>tác dụng</a:t>
            </a:r>
            <a:r>
              <a:rPr lang="vi-VN" altLang="en-US" sz="3600">
                <a:latin typeface="Times New Roman" panose="02020603050405020304" charset="0"/>
                <a:cs typeface="Times New Roman" panose="02020603050405020304" charset="0"/>
              </a:rPr>
              <a:t> mạnh hơn?</a:t>
            </a:r>
          </a:p>
        </p:txBody>
      </p:sp>
      <p:sp>
        <p:nvSpPr>
          <p:cNvPr id="4" name="Rectangles 3"/>
          <p:cNvSpPr/>
          <p:nvPr/>
        </p:nvSpPr>
        <p:spPr>
          <a:xfrm>
            <a:off x="1328420" y="1988820"/>
            <a:ext cx="4233545" cy="401955"/>
          </a:xfrm>
          <a:prstGeom prst="rect">
            <a:avLst/>
          </a:prstGeom>
          <a:pattFill prst="pct3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s 4"/>
          <p:cNvSpPr/>
          <p:nvPr/>
        </p:nvSpPr>
        <p:spPr>
          <a:xfrm>
            <a:off x="1318260" y="3060700"/>
            <a:ext cx="4233545" cy="401955"/>
          </a:xfrm>
          <a:prstGeom prst="rect">
            <a:avLst/>
          </a:prstGeom>
          <a:pattFill prst="pct3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flipV="1">
            <a:off x="2033270" y="2375535"/>
            <a:ext cx="5715" cy="9271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712335" y="2375535"/>
            <a:ext cx="0" cy="9271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tangles 7"/>
          <p:cNvSpPr/>
          <p:nvPr/>
        </p:nvSpPr>
        <p:spPr>
          <a:xfrm>
            <a:off x="6753225" y="2218690"/>
            <a:ext cx="4233545" cy="401955"/>
          </a:xfrm>
          <a:prstGeom prst="rect">
            <a:avLst/>
          </a:prstGeom>
          <a:pattFill prst="pct3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s 8"/>
          <p:cNvSpPr/>
          <p:nvPr/>
        </p:nvSpPr>
        <p:spPr>
          <a:xfrm>
            <a:off x="6743065" y="3084830"/>
            <a:ext cx="4233545" cy="401955"/>
          </a:xfrm>
          <a:prstGeom prst="rect">
            <a:avLst/>
          </a:prstGeom>
          <a:pattFill prst="pct3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flipV="1">
            <a:off x="7449185" y="2374265"/>
            <a:ext cx="14605" cy="9525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0137140" y="2419350"/>
            <a:ext cx="20955" cy="90741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s 11"/>
          <p:cNvSpPr/>
          <p:nvPr/>
        </p:nvSpPr>
        <p:spPr>
          <a:xfrm>
            <a:off x="7265670" y="1144905"/>
            <a:ext cx="332232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Text Box 12"/>
          <p:cNvSpPr txBox="1"/>
          <p:nvPr/>
        </p:nvSpPr>
        <p:spPr>
          <a:xfrm>
            <a:off x="2949575" y="4063365"/>
            <a:ext cx="899160" cy="583565"/>
          </a:xfrm>
          <a:prstGeom prst="rect">
            <a:avLst/>
          </a:prstGeom>
          <a:noFill/>
          <a:ln w="9525">
            <a:solidFill>
              <a:schemeClr val="tx1"/>
            </a:solidFill>
          </a:ln>
        </p:spPr>
        <p:txBody>
          <a:bodyPr wrap="square" rtlCol="0">
            <a:spAutoFit/>
          </a:bodyPr>
          <a:lstStyle/>
          <a:p>
            <a:pPr algn="ctr"/>
            <a:r>
              <a:rPr lang="vi-VN" altLang="en-US" sz="3200" b="1">
                <a:latin typeface="Times New Roman" panose="02020603050405020304" charset="0"/>
                <a:cs typeface="Times New Roman" panose="02020603050405020304" charset="0"/>
              </a:rPr>
              <a:t>A</a:t>
            </a:r>
          </a:p>
        </p:txBody>
      </p:sp>
      <p:sp>
        <p:nvSpPr>
          <p:cNvPr id="14" name="Text Box 13"/>
          <p:cNvSpPr txBox="1"/>
          <p:nvPr/>
        </p:nvSpPr>
        <p:spPr>
          <a:xfrm>
            <a:off x="8254365" y="4036060"/>
            <a:ext cx="899160" cy="583565"/>
          </a:xfrm>
          <a:prstGeom prst="rect">
            <a:avLst/>
          </a:prstGeom>
          <a:noFill/>
          <a:ln w="9525">
            <a:solidFill>
              <a:schemeClr val="tx1"/>
            </a:solidFill>
          </a:ln>
        </p:spPr>
        <p:txBody>
          <a:bodyPr wrap="square" rtlCol="0">
            <a:spAutoFit/>
          </a:bodyPr>
          <a:lstStyle/>
          <a:p>
            <a:pPr algn="ctr"/>
            <a:r>
              <a:rPr lang="vi-VN" altLang="en-US" sz="3200" b="1">
                <a:latin typeface="Times New Roman" panose="02020603050405020304" charset="0"/>
                <a:cs typeface="Times New Roman" panose="02020603050405020304" charset="0"/>
              </a:rPr>
              <a:t>B</a:t>
            </a:r>
          </a:p>
        </p:txBody>
      </p:sp>
      <p:sp>
        <p:nvSpPr>
          <p:cNvPr id="15" name="Up Arrow 14"/>
          <p:cNvSpPr/>
          <p:nvPr/>
        </p:nvSpPr>
        <p:spPr>
          <a:xfrm>
            <a:off x="1913890" y="2390140"/>
            <a:ext cx="237490" cy="32702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p:cNvSpPr/>
          <p:nvPr/>
        </p:nvSpPr>
        <p:spPr>
          <a:xfrm>
            <a:off x="4623435" y="2390775"/>
            <a:ext cx="212090" cy="32639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a:off x="7315200" y="2359660"/>
            <a:ext cx="267970" cy="47625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Up Arrow 17"/>
          <p:cNvSpPr/>
          <p:nvPr/>
        </p:nvSpPr>
        <p:spPr>
          <a:xfrm>
            <a:off x="10012680" y="2413635"/>
            <a:ext cx="267970" cy="47625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par>
                                <p:cTn id="31" presetID="3" presetClass="entr" presetSubtype="1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par>
                                <p:cTn id="34" presetID="3" presetClass="entr" presetSubtype="1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linds(horizontal)">
                                      <p:cBhvr>
                                        <p:cTn id="36" dur="500"/>
                                        <p:tgtEl>
                                          <p:spTgt spid="11"/>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linds(horizontal)">
                                      <p:cBhvr>
                                        <p:cTn id="39" dur="500"/>
                                        <p:tgtEl>
                                          <p:spTgt spid="9"/>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linds(horizontal)">
                                      <p:cBhvr>
                                        <p:cTn id="50" dur="500"/>
                                        <p:tgtEl>
                                          <p:spTgt spid="16"/>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linds(horizontal)">
                                      <p:cBhvr>
                                        <p:cTn id="53" dur="500"/>
                                        <p:tgtEl>
                                          <p:spTgt spid="17"/>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blinds(horizontal)">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blinds(horizontal)">
                                      <p:cBhvr>
                                        <p:cTn id="6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P spid="4" grpId="0" animBg="1"/>
      <p:bldP spid="4" grpId="1" animBg="1"/>
      <p:bldP spid="5" grpId="0" animBg="1"/>
      <p:bldP spid="5" grpId="1" animBg="1"/>
      <p:bldP spid="8" grpId="0" animBg="1"/>
      <p:bldP spid="8" grpId="1" animBg="1"/>
      <p:bldP spid="9" grpId="0" animBg="1"/>
      <p:bldP spid="9"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409</Words>
  <Application>WPS Presentation</Application>
  <PresentationFormat>Custom</PresentationFormat>
  <Paragraphs>55</Paragraphs>
  <Slides>15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Office Theme</vt:lpstr>
      <vt:lpstr>Microsoft Equation 3.0</vt:lpstr>
      <vt:lpstr>Slide 1</vt:lpstr>
      <vt:lpstr>Slide 2</vt:lpstr>
      <vt:lpstr>Slide 3</vt:lpstr>
      <vt:lpstr>I. ÁP LỰC</vt:lpstr>
      <vt:lpstr>Slide 5</vt:lpstr>
      <vt:lpstr>Trường hợp lực tác dụng nào sau đây là áp lực?</vt:lpstr>
      <vt:lpstr>Slide 7</vt:lpstr>
      <vt:lpstr>Tác dụng của áp lực phụ thuộc vào những yếu tố nào?</vt:lpstr>
      <vt:lpstr>Quan sát thí nghiệm:</vt:lpstr>
      <vt:lpstr>Thí nghiệm 2:</vt:lpstr>
      <vt:lpstr>Slide 11</vt:lpstr>
      <vt:lpstr>II. ÁP SUẤT</vt:lpstr>
      <vt:lpstr>Slide 13</vt:lpstr>
      <vt:lpstr>BÀI TẬP VẬN DỤNG</vt:lpstr>
      <vt:lpstr>HĐ4: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Admin</cp:lastModifiedBy>
  <cp:revision>40</cp:revision>
  <dcterms:created xsi:type="dcterms:W3CDTF">2020-11-02T13:17:00Z</dcterms:created>
  <dcterms:modified xsi:type="dcterms:W3CDTF">2021-01-30T20:46:29Z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1033-11.2.0.9739</vt:lpwstr>
  </property>
</Properties>
</file>