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69" r:id="rId8"/>
    <p:sldId id="370" r:id="rId9"/>
    <p:sldId id="371" r:id="rId10"/>
    <p:sldId id="372" r:id="rId11"/>
    <p:sldId id="373" r:id="rId12"/>
    <p:sldId id="374" r:id="rId13"/>
    <p:sldId id="375" r:id="rId14"/>
    <p:sldId id="347" r:id="rId15"/>
    <p:sldId id="376" r:id="rId16"/>
    <p:sldId id="377" r:id="rId17"/>
    <p:sldId id="348" r:id="rId18"/>
    <p:sldId id="378" r:id="rId19"/>
    <p:sldId id="379" r:id="rId20"/>
    <p:sldId id="33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2960" y="8060"/>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12.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4326" y="0"/>
            <a:ext cx="407747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366351" y="86673"/>
            <a:ext cx="7378058" cy="5987555"/>
          </a:xfrm>
          <a:prstGeom prst="rect">
            <a:avLst/>
          </a:prstGeom>
        </p:spPr>
      </p:pic>
      <p:sp>
        <p:nvSpPr>
          <p:cNvPr id="6" name="TextBox 5"/>
          <p:cNvSpPr txBox="1"/>
          <p:nvPr/>
        </p:nvSpPr>
        <p:spPr>
          <a:xfrm>
            <a:off x="544166" y="6248137"/>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12.4. Một số trang bị bảo hộ và dụng cụ bảo vệ an toàn điện</a:t>
            </a:r>
          </a:p>
        </p:txBody>
      </p:sp>
    </p:spTree>
    <p:extLst>
      <p:ext uri="{BB962C8B-B14F-4D97-AF65-F5344CB8AC3E}">
        <p14:creationId xmlns:p14="http://schemas.microsoft.com/office/powerpoint/2010/main" val="31974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02018" y="0"/>
            <a:ext cx="529978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12.4 và cho biết tên, công dụng của một số trang bị bảo hộ an toàn điện.</a:t>
            </a:r>
          </a:p>
        </p:txBody>
      </p:sp>
      <p:pic>
        <p:nvPicPr>
          <p:cNvPr id="5" name="Picture 4"/>
          <p:cNvPicPr>
            <a:picLocks noChangeAspect="1"/>
          </p:cNvPicPr>
          <p:nvPr/>
        </p:nvPicPr>
        <p:blipFill>
          <a:blip r:embed="rId2"/>
          <a:stretch>
            <a:fillRect/>
          </a:stretch>
        </p:blipFill>
        <p:spPr>
          <a:xfrm>
            <a:off x="235724" y="170649"/>
            <a:ext cx="6566294" cy="5810274"/>
          </a:xfrm>
          <a:prstGeom prst="rect">
            <a:avLst/>
          </a:prstGeom>
        </p:spPr>
      </p:pic>
      <p:sp>
        <p:nvSpPr>
          <p:cNvPr id="6" name="TextBox 5"/>
          <p:cNvSpPr txBox="1"/>
          <p:nvPr/>
        </p:nvSpPr>
        <p:spPr>
          <a:xfrm>
            <a:off x="124289" y="6070857"/>
            <a:ext cx="667772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12.4. Một số trang bị bảo hộ và dụng cụ bảo vệ an toàn điện</a:t>
            </a:r>
          </a:p>
        </p:txBody>
      </p:sp>
      <p:sp>
        <p:nvSpPr>
          <p:cNvPr id="2" name="Rectangle 1"/>
          <p:cNvSpPr/>
          <p:nvPr/>
        </p:nvSpPr>
        <p:spPr>
          <a:xfrm>
            <a:off x="6802018" y="1474929"/>
            <a:ext cx="5197149" cy="4524315"/>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Một số trang bị bảo hộ an toàn điện:</a:t>
            </a:r>
          </a:p>
          <a:p>
            <a:r>
              <a:rPr lang="en-US" sz="2400">
                <a:solidFill>
                  <a:srgbClr val="FF0000"/>
                </a:solidFill>
                <a:latin typeface="Times New Roman" panose="02020603050405020304" pitchFamily="18" charset="0"/>
                <a:cs typeface="Times New Roman" panose="02020603050405020304" pitchFamily="18" charset="0"/>
              </a:rPr>
              <a:t>1. Quần áo bảo hộ: đảm bảo an toàn thân thể đối với các hoạt động</a:t>
            </a:r>
          </a:p>
          <a:p>
            <a:r>
              <a:rPr lang="en-US" sz="2400">
                <a:solidFill>
                  <a:srgbClr val="FF0000"/>
                </a:solidFill>
                <a:latin typeface="Times New Roman" panose="02020603050405020304" pitchFamily="18" charset="0"/>
                <a:cs typeface="Times New Roman" panose="02020603050405020304" pitchFamily="18" charset="0"/>
              </a:rPr>
              <a:t>2. Mũ bảo hộ: bảo vệ vùng đầu</a:t>
            </a:r>
          </a:p>
          <a:p>
            <a:r>
              <a:rPr lang="en-US" sz="2400">
                <a:solidFill>
                  <a:srgbClr val="FF0000"/>
                </a:solidFill>
                <a:latin typeface="Times New Roman" panose="02020603050405020304" pitchFamily="18" charset="0"/>
                <a:cs typeface="Times New Roman" panose="02020603050405020304" pitchFamily="18" charset="0"/>
              </a:rPr>
              <a:t>3. Găng tay bảo hộ: bảo vệ thân thể cũng như tránh tiếp xúc trực tiếp nguồn điện</a:t>
            </a:r>
          </a:p>
          <a:p>
            <a:r>
              <a:rPr lang="en-US" sz="2400">
                <a:solidFill>
                  <a:srgbClr val="FF0000"/>
                </a:solidFill>
                <a:latin typeface="Times New Roman" panose="02020603050405020304" pitchFamily="18" charset="0"/>
                <a:cs typeface="Times New Roman" panose="02020603050405020304" pitchFamily="18" charset="0"/>
              </a:rPr>
              <a:t>4. Ủng/ Giày cách điện: bảo vệ chân và cơ thể khỏi nguồn điện và các tác nhân khác trong quá trình thi công, sửa chữa hệ thống điện.</a:t>
            </a:r>
          </a:p>
          <a:p>
            <a:r>
              <a:rPr lang="en-US" sz="2400">
                <a:solidFill>
                  <a:srgbClr val="FF0000"/>
                </a:solidFill>
                <a:latin typeface="Times New Roman" panose="02020603050405020304" pitchFamily="18" charset="0"/>
                <a:cs typeface="Times New Roman" panose="02020603050405020304" pitchFamily="18" charset="0"/>
              </a:rPr>
              <a:t>5. Thảm cách điện: có khả năng cách điện, chống tĩnh điện siêu ưu việt</a:t>
            </a:r>
          </a:p>
        </p:txBody>
      </p:sp>
    </p:spTree>
    <p:extLst>
      <p:ext uri="{BB962C8B-B14F-4D97-AF65-F5344CB8AC3E}">
        <p14:creationId xmlns:p14="http://schemas.microsoft.com/office/powerpoint/2010/main" val="19776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1.Trang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Trang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Trang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48864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6680" y="95639"/>
            <a:ext cx="3712806" cy="1649185"/>
          </a:xfrm>
          <a:prstGeom prst="rect">
            <a:avLst/>
          </a:prstGeom>
        </p:spPr>
      </p:pic>
      <p:pic>
        <p:nvPicPr>
          <p:cNvPr id="6" name="Picture 5"/>
          <p:cNvPicPr>
            <a:picLocks noChangeAspect="1"/>
          </p:cNvPicPr>
          <p:nvPr/>
        </p:nvPicPr>
        <p:blipFill>
          <a:blip r:embed="rId3"/>
          <a:stretch>
            <a:fillRect/>
          </a:stretch>
        </p:blipFill>
        <p:spPr>
          <a:xfrm>
            <a:off x="4264090" y="95642"/>
            <a:ext cx="3536302" cy="1649182"/>
          </a:xfrm>
          <a:prstGeom prst="rect">
            <a:avLst/>
          </a:prstGeom>
        </p:spPr>
      </p:pic>
      <p:pic>
        <p:nvPicPr>
          <p:cNvPr id="7" name="Picture 6"/>
          <p:cNvPicPr>
            <a:picLocks noChangeAspect="1"/>
          </p:cNvPicPr>
          <p:nvPr/>
        </p:nvPicPr>
        <p:blipFill>
          <a:blip r:embed="rId4"/>
          <a:stretch>
            <a:fillRect/>
          </a:stretch>
        </p:blipFill>
        <p:spPr>
          <a:xfrm>
            <a:off x="271366" y="1865354"/>
            <a:ext cx="3843434" cy="1456344"/>
          </a:xfrm>
          <a:prstGeom prst="rect">
            <a:avLst/>
          </a:prstGeom>
        </p:spPr>
      </p:pic>
      <p:pic>
        <p:nvPicPr>
          <p:cNvPr id="8" name="Picture 7"/>
          <p:cNvPicPr>
            <a:picLocks noChangeAspect="1"/>
          </p:cNvPicPr>
          <p:nvPr/>
        </p:nvPicPr>
        <p:blipFill>
          <a:blip r:embed="rId5"/>
          <a:stretch>
            <a:fillRect/>
          </a:stretch>
        </p:blipFill>
        <p:spPr>
          <a:xfrm>
            <a:off x="4264090" y="1947668"/>
            <a:ext cx="3247053" cy="1280724"/>
          </a:xfrm>
          <a:prstGeom prst="rect">
            <a:avLst/>
          </a:prstGeom>
        </p:spPr>
      </p:pic>
      <p:sp>
        <p:nvSpPr>
          <p:cNvPr id="9" name="TextBox 8"/>
          <p:cNvSpPr txBox="1"/>
          <p:nvPr/>
        </p:nvSpPr>
        <p:spPr>
          <a:xfrm>
            <a:off x="516175" y="3524542"/>
            <a:ext cx="6677729"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12.5. Một số dụng cụ bảo vệ an toàn điện</a:t>
            </a:r>
          </a:p>
        </p:txBody>
      </p:sp>
      <p:sp>
        <p:nvSpPr>
          <p:cNvPr id="10" name="Rectangle 9"/>
          <p:cNvSpPr/>
          <p:nvPr/>
        </p:nvSpPr>
        <p:spPr>
          <a:xfrm>
            <a:off x="8014995" y="95639"/>
            <a:ext cx="3554963"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12.5, cho biết tên và công dụng của một số dụng cụ bảo vệ an toàn điện có trong hình. Đặc điểm nhận biết của các dụng cụ đó là gì?</a:t>
            </a:r>
          </a:p>
        </p:txBody>
      </p:sp>
      <p:sp>
        <p:nvSpPr>
          <p:cNvPr id="11" name="Rectangle 10"/>
          <p:cNvSpPr/>
          <p:nvPr/>
        </p:nvSpPr>
        <p:spPr>
          <a:xfrm>
            <a:off x="534836" y="4058445"/>
            <a:ext cx="11053783"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Một số dụng cụ bảo vệ điện</a:t>
            </a:r>
          </a:p>
          <a:p>
            <a:r>
              <a:rPr lang="vi-VN" sz="2400">
                <a:solidFill>
                  <a:srgbClr val="FF0000"/>
                </a:solidFill>
                <a:latin typeface="Times New Roman" panose="02020603050405020304" pitchFamily="18" charset="0"/>
                <a:cs typeface="Times New Roman" panose="02020603050405020304" pitchFamily="18" charset="0"/>
              </a:rPr>
              <a:t>- Bút thử điện: dụng cụ thông dụng để kiểm tra nhanh tình trạng của các thiết bị.</a:t>
            </a:r>
          </a:p>
          <a:p>
            <a:r>
              <a:rPr lang="vi-VN" sz="2400">
                <a:solidFill>
                  <a:srgbClr val="FF0000"/>
                </a:solidFill>
                <a:latin typeface="Times New Roman" panose="02020603050405020304" pitchFamily="18" charset="0"/>
                <a:cs typeface="Times New Roman" panose="02020603050405020304" pitchFamily="18" charset="0"/>
              </a:rPr>
              <a:t>- Kìm điện: loại kìm chuyên dụng dùng để cắt dây điện, kẹp giữ chi tiết trong quá trình sửa chữa điện, tay cầm được bọc bởi vật liệu cách điện.</a:t>
            </a:r>
          </a:p>
          <a:p>
            <a:r>
              <a:rPr lang="vi-VN" sz="2400">
                <a:solidFill>
                  <a:srgbClr val="FF0000"/>
                </a:solidFill>
                <a:latin typeface="Times New Roman" panose="02020603050405020304" pitchFamily="18" charset="0"/>
                <a:cs typeface="Times New Roman" panose="02020603050405020304" pitchFamily="18" charset="0"/>
              </a:rPr>
              <a:t>- Tuốc nơ vít điện: một dụng cụ dùng để siết chặt hoặc gỡ bỏ ốc vít.</a:t>
            </a:r>
          </a:p>
          <a:p>
            <a:r>
              <a:rPr lang="vi-VN" sz="2400">
                <a:solidFill>
                  <a:srgbClr val="FF0000"/>
                </a:solidFill>
                <a:latin typeface="Times New Roman" panose="02020603050405020304" pitchFamily="18" charset="0"/>
                <a:cs typeface="Times New Roman" panose="02020603050405020304" pitchFamily="18" charset="0"/>
              </a:rPr>
              <a:t>- Cờ lê điện: dùng để siết chặt hoặc gỡ bỏ ốc vít</a:t>
            </a:r>
          </a:p>
        </p:txBody>
      </p:sp>
    </p:spTree>
    <p:extLst>
      <p:ext uri="{BB962C8B-B14F-4D97-AF65-F5344CB8AC3E}">
        <p14:creationId xmlns:p14="http://schemas.microsoft.com/office/powerpoint/2010/main" val="306050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12.6.1. Cách sử dụng bút thử điện</a:t>
            </a: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p>
        </p:txBody>
      </p:sp>
    </p:spTree>
    <p:extLst>
      <p:ext uri="{BB962C8B-B14F-4D97-AF65-F5344CB8AC3E}">
        <p14:creationId xmlns:p14="http://schemas.microsoft.com/office/powerpoint/2010/main" val="20452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562" y="1094066"/>
            <a:ext cx="6096883" cy="3058057"/>
          </a:xfrm>
          <a:prstGeom prst="rect">
            <a:avLst/>
          </a:prstGeom>
        </p:spPr>
      </p:pic>
      <p:pic>
        <p:nvPicPr>
          <p:cNvPr id="3" name="Picture 2"/>
          <p:cNvPicPr>
            <a:picLocks noChangeAspect="1"/>
          </p:cNvPicPr>
          <p:nvPr/>
        </p:nvPicPr>
        <p:blipFill>
          <a:blip r:embed="rId3"/>
          <a:stretch>
            <a:fillRect/>
          </a:stretch>
        </p:blipFill>
        <p:spPr>
          <a:xfrm>
            <a:off x="6642366" y="1094066"/>
            <a:ext cx="5366132" cy="3058057"/>
          </a:xfrm>
          <a:prstGeom prst="rect">
            <a:avLst/>
          </a:prstGeom>
        </p:spPr>
      </p:pic>
      <p:sp>
        <p:nvSpPr>
          <p:cNvPr id="8" name="TextBox 7"/>
          <p:cNvSpPr txBox="1"/>
          <p:nvPr/>
        </p:nvSpPr>
        <p:spPr>
          <a:xfrm>
            <a:off x="7637464" y="4226638"/>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12.6.1. Cách sử dụng bút thử điện</a:t>
            </a:r>
          </a:p>
        </p:txBody>
      </p:sp>
      <p:sp>
        <p:nvSpPr>
          <p:cNvPr id="5" name="TextBox 4"/>
          <p:cNvSpPr txBox="1"/>
          <p:nvPr/>
        </p:nvSpPr>
        <p:spPr>
          <a:xfrm>
            <a:off x="625151" y="139959"/>
            <a:ext cx="10515600"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Quan sát hình 12.6 và hình 12.6.1 nêu cấu tạo bút thử điện, cách sử dụng bút thử điện</a:t>
            </a:r>
          </a:p>
        </p:txBody>
      </p:sp>
      <p:sp>
        <p:nvSpPr>
          <p:cNvPr id="4" name="Rectangle 3"/>
          <p:cNvSpPr/>
          <p:nvPr/>
        </p:nvSpPr>
        <p:spPr>
          <a:xfrm>
            <a:off x="625151" y="4611231"/>
            <a:ext cx="10263673"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Bút thử điện cấu tạo gồm các bộ phận là kẹp kim loại, đèn báo và đầu bút.</a:t>
            </a:r>
          </a:p>
          <a:p>
            <a:r>
              <a:rPr lang="en-US" sz="2800">
                <a:solidFill>
                  <a:srgbClr val="FF0000"/>
                </a:solidFill>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spTree>
    <p:extLst>
      <p:ext uri="{BB962C8B-B14F-4D97-AF65-F5344CB8AC3E}">
        <p14:creationId xmlns:p14="http://schemas.microsoft.com/office/powerpoint/2010/main" val="21000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b="1">
                <a:latin typeface="Times New Roman" panose="02020603050405020304" pitchFamily="18" charset="0"/>
                <a:cs typeface="Times New Roman" panose="02020603050405020304" pitchFamily="18" charset="0"/>
              </a:rPr>
              <a:t>a.Bút thử điện</a:t>
            </a:r>
          </a:p>
          <a:p>
            <a:r>
              <a:rPr lang="en-US" sz="2800">
                <a:latin typeface="Times New Roman" panose="02020603050405020304" pitchFamily="18" charset="0"/>
                <a:cs typeface="Times New Roman" panose="02020603050405020304" pitchFamily="18" charset="0"/>
              </a:rPr>
              <a:t>- Bút thử điện là dụng cụ thông dụng để kiểm tra nhanh tình trạng của các thiết bị.</a:t>
            </a:r>
          </a:p>
          <a:p>
            <a:r>
              <a:rPr lang="en-US" sz="2800">
                <a:latin typeface="Times New Roman" panose="02020603050405020304" pitchFamily="18" charset="0"/>
                <a:cs typeface="Times New Roman" panose="02020603050405020304" pitchFamily="18" charset="0"/>
              </a:rPr>
              <a:t>- Cách sử dụng bút thử điện: Để tay cầm bút chạm vào kẹp kim loại, đặt đầu bút thử điện vào vị trí cần kiểm tra. Nếu đèn báo sáng thì vị trí cần kiểm tra có điện, nếu đèn không sáng thì vị trí đó không có điện.</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62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12.7.1. Cách sử dụng kìm điện</a:t>
            </a: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12.7 và hình 12.7.1 nêu cấu tạo kìm điện, cách sử dụng kìm điện</a:t>
            </a: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878" y="1402511"/>
            <a:ext cx="5838349" cy="2749612"/>
          </a:xfrm>
          <a:prstGeom prst="rect">
            <a:avLst/>
          </a:prstGeom>
        </p:spPr>
      </p:pic>
      <p:pic>
        <p:nvPicPr>
          <p:cNvPr id="3" name="Picture 2"/>
          <p:cNvPicPr>
            <a:picLocks noChangeAspect="1"/>
          </p:cNvPicPr>
          <p:nvPr/>
        </p:nvPicPr>
        <p:blipFill>
          <a:blip r:embed="rId3"/>
          <a:stretch>
            <a:fillRect/>
          </a:stretch>
        </p:blipFill>
        <p:spPr>
          <a:xfrm>
            <a:off x="6289610" y="1402511"/>
            <a:ext cx="5715000" cy="2749612"/>
          </a:xfrm>
          <a:prstGeom prst="rect">
            <a:avLst/>
          </a:prstGeom>
        </p:spPr>
      </p:pic>
      <p:sp>
        <p:nvSpPr>
          <p:cNvPr id="6" name="TextBox 5"/>
          <p:cNvSpPr txBox="1"/>
          <p:nvPr/>
        </p:nvSpPr>
        <p:spPr>
          <a:xfrm>
            <a:off x="7048619" y="4152123"/>
            <a:ext cx="4196981"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12.7.1. Cách sử dụng kìm điện</a:t>
            </a:r>
          </a:p>
        </p:txBody>
      </p:sp>
      <p:sp>
        <p:nvSpPr>
          <p:cNvPr id="7" name="Rectangle 6"/>
          <p:cNvSpPr/>
          <p:nvPr/>
        </p:nvSpPr>
        <p:spPr>
          <a:xfrm>
            <a:off x="500742" y="297321"/>
            <a:ext cx="11503867"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12.7 và hình 12.7.1 nêu cấu tạo kìm điện, cách sử dụng kìm điện</a:t>
            </a:r>
          </a:p>
        </p:txBody>
      </p:sp>
      <p:sp>
        <p:nvSpPr>
          <p:cNvPr id="4" name="Rectangle 3"/>
          <p:cNvSpPr/>
          <p:nvPr/>
        </p:nvSpPr>
        <p:spPr>
          <a:xfrm>
            <a:off x="500742" y="4336789"/>
            <a:ext cx="10845282"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Kìm điện </a:t>
            </a:r>
            <a:r>
              <a:rPr lang="en-US" sz="2800">
                <a:solidFill>
                  <a:srgbClr val="FF0000"/>
                </a:solidFill>
                <a:latin typeface="Times New Roman" panose="02020603050405020304" pitchFamily="18" charset="0"/>
                <a:cs typeface="Times New Roman" panose="02020603050405020304" pitchFamily="18" charset="0"/>
              </a:rPr>
              <a:t>cấu tạo gồm đầu kìm và tay cầm.</a:t>
            </a:r>
            <a:endParaRPr lang="vi-VN" sz="2800">
              <a:solidFill>
                <a:srgbClr val="FF0000"/>
              </a:solidFill>
              <a:latin typeface="Times New Roman" panose="02020603050405020304" pitchFamily="18" charset="0"/>
              <a:cs typeface="Times New Roman" panose="02020603050405020304" pitchFamily="18" charset="0"/>
            </a:endParaRPr>
          </a:p>
          <a:p>
            <a:r>
              <a:rPr lang="vi-VN" sz="2800">
                <a:solidFill>
                  <a:srgbClr val="FF0000"/>
                </a:solidFill>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spTree>
    <p:extLst>
      <p:ext uri="{BB962C8B-B14F-4D97-AF65-F5344CB8AC3E}">
        <p14:creationId xmlns:p14="http://schemas.microsoft.com/office/powerpoint/2010/main" val="22236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trang bi bảo hộ và dụng cụ bảo vệ an toàn điện</a:t>
            </a:r>
          </a:p>
          <a:p>
            <a:r>
              <a:rPr lang="en-US" sz="2800" b="1">
                <a:latin typeface="Times New Roman" panose="02020603050405020304" pitchFamily="18" charset="0"/>
                <a:cs typeface="Times New Roman" panose="02020603050405020304" pitchFamily="18" charset="0"/>
              </a:rPr>
              <a:t>2.Một số dụng cụ bảo vệ an toàn điện</a:t>
            </a:r>
          </a:p>
          <a:p>
            <a:r>
              <a:rPr lang="en-US" sz="2800">
                <a:latin typeface="Times New Roman" panose="02020603050405020304" pitchFamily="18" charset="0"/>
                <a:cs typeface="Times New Roman" panose="02020603050405020304" pitchFamily="18" charset="0"/>
              </a:rPr>
              <a:t>b. Kìm điện</a:t>
            </a:r>
          </a:p>
          <a:p>
            <a:r>
              <a:rPr lang="en-US" sz="2800">
                <a:latin typeface="Times New Roman" panose="02020603050405020304" pitchFamily="18" charset="0"/>
                <a:cs typeface="Times New Roman" panose="02020603050405020304" pitchFamily="18" charset="0"/>
              </a:rPr>
              <a:t>- Kìm điện là loại kìm chuyên dụng dùng để cắt dây điện, kẹp giữ chi tiết trong quá trình sửa chữa điện, tay cầm được bọc bởi vật liệu cách điện</a:t>
            </a:r>
          </a:p>
          <a:p>
            <a:r>
              <a:rPr lang="en-US" sz="2800">
                <a:latin typeface="Times New Roman" panose="02020603050405020304" pitchFamily="18" charset="0"/>
                <a:cs typeface="Times New Roman" panose="02020603050405020304" pitchFamily="18" charset="0"/>
              </a:rPr>
              <a:t>- Cách sử dụng kìm điện: Cầm vào phần tay cầm của kìm. Đưa đầu kìm vào vị trí của dây điện hoặc chi tiết. Sử dụng lực cho phù hợp để giữ hoặc cắt.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8544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và cho biết tên, mục đích của hành động trong Hình 12.1.</a:t>
            </a:r>
          </a:p>
        </p:txBody>
      </p:sp>
      <p:sp>
        <p:nvSpPr>
          <p:cNvPr id="7" name="TextBox 6"/>
          <p:cNvSpPr txBox="1"/>
          <p:nvPr/>
        </p:nvSpPr>
        <p:spPr>
          <a:xfrm>
            <a:off x="1424354" y="5943600"/>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12.1. Biện pháp an toàn điện</a:t>
            </a: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4401205"/>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sử dụng một số dụng cụ bảo vệ điện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bút thử điện, kìm điện</a:t>
            </a:r>
          </a:p>
          <a:p>
            <a:r>
              <a:rPr lang="en-US" sz="2800">
                <a:latin typeface="Times New Roman" panose="02020603050405020304" pitchFamily="18" charset="0"/>
                <a:cs typeface="Times New Roman" panose="02020603050405020304" pitchFamily="18" charset="0"/>
              </a:rPr>
              <a:t>- Nguồn điện 220V.</a:t>
            </a:r>
          </a:p>
          <a:p>
            <a:r>
              <a:rPr lang="en-US" sz="2800">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-Thực hành thao tác sử dụng bút thử điện để kiểm tra rò điện của một số đồ dùng điện; cách điện của dây dẫn điện. Ghi vào vở một số chú ý khi sử dụng bút thử điện.</a:t>
            </a:r>
          </a:p>
          <a:p>
            <a:r>
              <a:rPr lang="en-US" sz="2800">
                <a:latin typeface="Times New Roman" panose="02020603050405020304" pitchFamily="18" charset="0"/>
                <a:cs typeface="Times New Roman" panose="02020603050405020304" pitchFamily="18" charset="0"/>
              </a:rPr>
              <a:t>- Thực hành thao tác sử dụng kìm điện để cắt dây điện, kẹp giữ đầu dây điện. Ghi vào vở một số lưu ý khi sử dụng kìm diện.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Liệt kê các dụng cụ an toàn điện có trong gia đình em.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12.1. Biện pháp an toàn điện</a:t>
            </a:r>
          </a:p>
        </p:txBody>
      </p:sp>
      <p:pic>
        <p:nvPicPr>
          <p:cNvPr id="3" name="Picture 2"/>
          <p:cNvPicPr>
            <a:picLocks noChangeAspect="1"/>
          </p:cNvPicPr>
          <p:nvPr/>
        </p:nvPicPr>
        <p:blipFill>
          <a:blip r:embed="rId2"/>
          <a:stretch>
            <a:fillRect/>
          </a:stretch>
        </p:blipFill>
        <p:spPr>
          <a:xfrm>
            <a:off x="272563" y="167054"/>
            <a:ext cx="7025052" cy="5583115"/>
          </a:xfrm>
          <a:prstGeom prst="rect">
            <a:avLst/>
          </a:prstGeom>
        </p:spPr>
      </p:pic>
      <p:sp>
        <p:nvSpPr>
          <p:cNvPr id="4" name="Rectangle 3"/>
          <p:cNvSpPr/>
          <p:nvPr/>
        </p:nvSpPr>
        <p:spPr>
          <a:xfrm>
            <a:off x="7473820" y="448069"/>
            <a:ext cx="3918858"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Người ta đang dùng bút thử điện kiểm tra bàn là điện nhằm mục đích xem điện có bị rò ra ở bàn là điện hay không.</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5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Một số biện pháp đảm bảo an toàn điện khi sử dụng</a:t>
            </a:r>
          </a:p>
        </p:txBody>
      </p:sp>
      <p:pic>
        <p:nvPicPr>
          <p:cNvPr id="6" name="Picture 5"/>
          <p:cNvPicPr>
            <a:picLocks noChangeAspect="1"/>
          </p:cNvPicPr>
          <p:nvPr/>
        </p:nvPicPr>
        <p:blipFill>
          <a:blip r:embed="rId2"/>
          <a:stretch>
            <a:fillRect/>
          </a:stretch>
        </p:blipFill>
        <p:spPr>
          <a:xfrm>
            <a:off x="432199" y="-18957"/>
            <a:ext cx="7788070" cy="5917669"/>
          </a:xfrm>
          <a:prstGeom prst="rect">
            <a:avLst/>
          </a:prstGeom>
        </p:spPr>
      </p:pic>
      <p:sp>
        <p:nvSpPr>
          <p:cNvPr id="7" name="Rectangle 6"/>
          <p:cNvSpPr/>
          <p:nvPr/>
        </p:nvSpPr>
        <p:spPr>
          <a:xfrm>
            <a:off x="8602823" y="427949"/>
            <a:ext cx="287382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TextBox 1">
            <a:extLst>
              <a:ext uri="{FF2B5EF4-FFF2-40B4-BE49-F238E27FC236}">
                <a16:creationId xmlns:a16="http://schemas.microsoft.com/office/drawing/2014/main" id="{926474E4-302B-FF76-ECAE-EAD117D1ECA4}"/>
              </a:ext>
            </a:extLst>
          </p:cNvPr>
          <p:cNvSpPr txBox="1"/>
          <p:nvPr/>
        </p:nvSpPr>
        <p:spPr>
          <a:xfrm>
            <a:off x="1434164" y="4283242"/>
            <a:ext cx="693019"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50701731-321D-242D-8811-BA49F36FBCC9}"/>
              </a:ext>
            </a:extLst>
          </p:cNvPr>
          <p:cNvSpPr txBox="1"/>
          <p:nvPr/>
        </p:nvSpPr>
        <p:spPr>
          <a:xfrm>
            <a:off x="1434163" y="3891266"/>
            <a:ext cx="693019" cy="369332"/>
          </a:xfrm>
          <a:prstGeom prst="rect">
            <a:avLst/>
          </a:prstGeom>
          <a:solidFill>
            <a:schemeClr val="bg2"/>
          </a:solidFill>
        </p:spPr>
        <p:txBody>
          <a:bodyPr wrap="square" rtlCol="0">
            <a:spAutoFit/>
          </a:bodyPr>
          <a:lstStyle/>
          <a:p>
            <a:r>
              <a:rPr lang="en-US" dirty="0"/>
              <a:t>6m</a:t>
            </a:r>
          </a:p>
        </p:txBody>
      </p:sp>
      <p:sp>
        <p:nvSpPr>
          <p:cNvPr id="4" name="TextBox 3">
            <a:extLst>
              <a:ext uri="{FF2B5EF4-FFF2-40B4-BE49-F238E27FC236}">
                <a16:creationId xmlns:a16="http://schemas.microsoft.com/office/drawing/2014/main" id="{985DAE91-48BA-6A0A-9609-9F589E5E6D23}"/>
              </a:ext>
            </a:extLst>
          </p:cNvPr>
          <p:cNvSpPr txBox="1"/>
          <p:nvPr/>
        </p:nvSpPr>
        <p:spPr>
          <a:xfrm>
            <a:off x="1936982" y="3776288"/>
            <a:ext cx="380401" cy="461665"/>
          </a:xfrm>
          <a:prstGeom prst="rect">
            <a:avLst/>
          </a:prstGeom>
          <a:solidFill>
            <a:schemeClr val="bg2"/>
          </a:solidFill>
        </p:spPr>
        <p:txBody>
          <a:bodyPr wrap="square" rtlCol="0">
            <a:spAutoFit/>
          </a:bodyPr>
          <a:lstStyle/>
          <a:p>
            <a:r>
              <a:rPr lang="en-US" sz="1200" dirty="0"/>
              <a:t>4m</a:t>
            </a:r>
          </a:p>
        </p:txBody>
      </p:sp>
    </p:spTree>
    <p:extLst>
      <p:ext uri="{BB962C8B-B14F-4D97-AF65-F5344CB8AC3E}">
        <p14:creationId xmlns:p14="http://schemas.microsoft.com/office/powerpoint/2010/main" val="34065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199" y="6232849"/>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Một số biện pháp đảm bảo an toàn điện khi sử dụng</a:t>
            </a:r>
          </a:p>
        </p:txBody>
      </p:sp>
      <p:pic>
        <p:nvPicPr>
          <p:cNvPr id="6" name="Picture 5"/>
          <p:cNvPicPr>
            <a:picLocks noChangeAspect="1"/>
          </p:cNvPicPr>
          <p:nvPr/>
        </p:nvPicPr>
        <p:blipFill>
          <a:blip r:embed="rId2"/>
          <a:stretch>
            <a:fillRect/>
          </a:stretch>
        </p:blipFill>
        <p:spPr>
          <a:xfrm>
            <a:off x="432199" y="119236"/>
            <a:ext cx="7788070" cy="5917669"/>
          </a:xfrm>
          <a:prstGeom prst="rect">
            <a:avLst/>
          </a:prstGeom>
        </p:spPr>
      </p:pic>
      <p:sp>
        <p:nvSpPr>
          <p:cNvPr id="7" name="Rectangle 6"/>
          <p:cNvSpPr/>
          <p:nvPr/>
        </p:nvSpPr>
        <p:spPr>
          <a:xfrm>
            <a:off x="8602823" y="427949"/>
            <a:ext cx="3247055"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12.2 và cho biết biện pháp đã thực hiện để đảm bảo an toàn điện trong mỗi tình huống.</a:t>
            </a:r>
          </a:p>
        </p:txBody>
      </p:sp>
      <p:sp>
        <p:nvSpPr>
          <p:cNvPr id="2" name="Rectangle 1"/>
          <p:cNvSpPr/>
          <p:nvPr/>
        </p:nvSpPr>
        <p:spPr>
          <a:xfrm>
            <a:off x="8423986" y="3216639"/>
            <a:ext cx="3604727" cy="341632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Biện pháp đã thực hiện để đảm bảo an toàn điện:</a:t>
            </a:r>
          </a:p>
          <a:p>
            <a:r>
              <a:rPr lang="vi-VN" sz="2400">
                <a:solidFill>
                  <a:srgbClr val="FF0000"/>
                </a:solidFill>
                <a:latin typeface="Times New Roman" panose="02020603050405020304" pitchFamily="18" charset="0"/>
                <a:cs typeface="Times New Roman" panose="02020603050405020304" pitchFamily="18" charset="0"/>
              </a:rPr>
              <a:t>a) Sử dụng ổ cắm có chân tiếp đất</a:t>
            </a:r>
          </a:p>
          <a:p>
            <a:r>
              <a:rPr lang="vi-VN" sz="2400">
                <a:solidFill>
                  <a:srgbClr val="FF0000"/>
                </a:solidFill>
                <a:latin typeface="Times New Roman" panose="02020603050405020304" pitchFamily="18" charset="0"/>
                <a:cs typeface="Times New Roman" panose="02020603050405020304" pitchFamily="18" charset="0"/>
              </a:rPr>
              <a:t>b) Khoảng cách và độ cao an toàn với lưới điện cao áp trạm biến áp</a:t>
            </a:r>
          </a:p>
          <a:p>
            <a:r>
              <a:rPr lang="vi-VN" sz="2400">
                <a:solidFill>
                  <a:srgbClr val="FF0000"/>
                </a:solidFill>
                <a:latin typeface="Times New Roman" panose="02020603050405020304" pitchFamily="18" charset="0"/>
                <a:cs typeface="Times New Roman" panose="02020603050405020304" pitchFamily="18" charset="0"/>
              </a:rPr>
              <a:t>c) Sử dụng thiết bị chống rò điện</a:t>
            </a:r>
          </a:p>
        </p:txBody>
      </p:sp>
    </p:spTree>
    <p:extLst>
      <p:ext uri="{BB962C8B-B14F-4D97-AF65-F5344CB8AC3E}">
        <p14:creationId xmlns:p14="http://schemas.microsoft.com/office/powerpoint/2010/main" val="1443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1.Khi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7961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6233332"/>
          </a:xfrm>
          <a:prstGeom prst="rect">
            <a:avLst/>
          </a:prstGeom>
        </p:spPr>
      </p:pic>
      <p:sp>
        <p:nvSpPr>
          <p:cNvPr id="5" name="TextBox 4"/>
          <p:cNvSpPr txBox="1"/>
          <p:nvPr/>
        </p:nvSpPr>
        <p:spPr>
          <a:xfrm>
            <a:off x="432199" y="6232849"/>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Sửa chữa điện không đảm bảo an toàn</a:t>
            </a: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Tree>
    <p:extLst>
      <p:ext uri="{BB962C8B-B14F-4D97-AF65-F5344CB8AC3E}">
        <p14:creationId xmlns:p14="http://schemas.microsoft.com/office/powerpoint/2010/main" val="3374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492" y="74162"/>
            <a:ext cx="7737503" cy="3779381"/>
          </a:xfrm>
          <a:prstGeom prst="rect">
            <a:avLst/>
          </a:prstGeom>
        </p:spPr>
      </p:pic>
      <p:sp>
        <p:nvSpPr>
          <p:cNvPr id="5" name="TextBox 4"/>
          <p:cNvSpPr txBox="1"/>
          <p:nvPr/>
        </p:nvSpPr>
        <p:spPr>
          <a:xfrm>
            <a:off x="544166" y="3887492"/>
            <a:ext cx="7573466"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12.2. Sửa chữa điện không đảm bảo an toàn</a:t>
            </a:r>
          </a:p>
        </p:txBody>
      </p:sp>
      <p:sp>
        <p:nvSpPr>
          <p:cNvPr id="6" name="Rectangle 5"/>
          <p:cNvSpPr/>
          <p:nvPr/>
        </p:nvSpPr>
        <p:spPr>
          <a:xfrm>
            <a:off x="8014994" y="74162"/>
            <a:ext cx="4030825"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12.3, em hãy:</a:t>
            </a:r>
          </a:p>
          <a:p>
            <a:r>
              <a:rPr lang="en-US" sz="2800" b="1">
                <a:latin typeface="Times New Roman" panose="02020603050405020304" pitchFamily="18" charset="0"/>
                <a:cs typeface="Times New Roman" panose="02020603050405020304" pitchFamily="18" charset="0"/>
              </a:rPr>
              <a:t>1. Chỉ ra các nguyên nhân gây mất an toàn điện có trong hình.</a:t>
            </a:r>
          </a:p>
          <a:p>
            <a:r>
              <a:rPr lang="en-US" sz="2800" b="1">
                <a:latin typeface="Times New Roman" panose="02020603050405020304" pitchFamily="18" charset="0"/>
                <a:cs typeface="Times New Roman" panose="02020603050405020304" pitchFamily="18" charset="0"/>
              </a:rPr>
              <a:t>2. Đề xuất các công việc cần làm để đảm bảo an toàn điện khi sửa chữa ở các tình có trong hình.</a:t>
            </a:r>
          </a:p>
        </p:txBody>
      </p:sp>
      <p:sp>
        <p:nvSpPr>
          <p:cNvPr id="2" name="Rectangle 1"/>
          <p:cNvSpPr/>
          <p:nvPr/>
        </p:nvSpPr>
        <p:spPr>
          <a:xfrm>
            <a:off x="277491" y="4272677"/>
            <a:ext cx="11227153"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nguyên nhân gây mất an toàn điện:</a:t>
            </a:r>
          </a:p>
          <a:p>
            <a:r>
              <a:rPr lang="vi-VN" sz="2400">
                <a:solidFill>
                  <a:srgbClr val="FF0000"/>
                </a:solidFill>
                <a:latin typeface="Times New Roman" panose="02020603050405020304" pitchFamily="18" charset="0"/>
                <a:cs typeface="Times New Roman" panose="02020603050405020304" pitchFamily="18" charset="0"/>
              </a:rPr>
              <a:t>a) Chạm trực tiếp vào bóng đèn đang hoạt động</a:t>
            </a:r>
          </a:p>
          <a:p>
            <a:r>
              <a:rPr lang="vi-VN" sz="2400">
                <a:solidFill>
                  <a:srgbClr val="FF0000"/>
                </a:solidFill>
                <a:latin typeface="Times New Roman" panose="02020603050405020304" pitchFamily="18" charset="0"/>
                <a:cs typeface="Times New Roman" panose="02020603050405020304" pitchFamily="18" charset="0"/>
              </a:rPr>
              <a:t>b) Chạm trực tiếp vào dây điện</a:t>
            </a:r>
          </a:p>
          <a:p>
            <a:r>
              <a:rPr lang="vi-VN" sz="2400">
                <a:solidFill>
                  <a:srgbClr val="FF0000"/>
                </a:solidFill>
                <a:latin typeface="Times New Roman" panose="02020603050405020304" pitchFamily="18" charset="0"/>
                <a:cs typeface="Times New Roman" panose="02020603050405020304" pitchFamily="18" charset="0"/>
              </a:rPr>
              <a:t>c) Kiểm tra ổ điện mà không có trang bị bảo hộ hay dụng cụ bảo vệ an toàn điện</a:t>
            </a:r>
          </a:p>
          <a:p>
            <a:r>
              <a:rPr lang="vi-VN" sz="2400">
                <a:solidFill>
                  <a:srgbClr val="FF0000"/>
                </a:solidFill>
                <a:latin typeface="Times New Roman" panose="02020603050405020304" pitchFamily="18" charset="0"/>
                <a:cs typeface="Times New Roman" panose="02020603050405020304" pitchFamily="18" charset="0"/>
              </a:rPr>
              <a:t>2. Một số việc cần làm để đảm bảo an toàn điện:</a:t>
            </a:r>
          </a:p>
          <a:p>
            <a:r>
              <a:rPr lang="vi-VN" sz="2400">
                <a:solidFill>
                  <a:srgbClr val="FF0000"/>
                </a:solidFill>
                <a:latin typeface="Times New Roman" panose="02020603050405020304" pitchFamily="18" charset="0"/>
                <a:cs typeface="Times New Roman" panose="02020603050405020304" pitchFamily="18" charset="0"/>
              </a:rPr>
              <a:t>- Cắt nguồn điện trước khi chạm vào đồ vật hoặc cần sửa chữa</a:t>
            </a:r>
          </a:p>
          <a:p>
            <a:r>
              <a:rPr lang="vi-VN" sz="2400">
                <a:solidFill>
                  <a:srgbClr val="FF0000"/>
                </a:solidFill>
                <a:latin typeface="Times New Roman" panose="02020603050405020304" pitchFamily="18" charset="0"/>
                <a:cs typeface="Times New Roman" panose="02020603050405020304" pitchFamily="18" charset="0"/>
              </a:rPr>
              <a:t>- Có đồ trang bị bảo hộ và dụng cụ bảo vệ an toàn điện</a:t>
            </a:r>
          </a:p>
        </p:txBody>
      </p:sp>
    </p:spTree>
    <p:extLst>
      <p:ext uri="{BB962C8B-B14F-4D97-AF65-F5344CB8AC3E}">
        <p14:creationId xmlns:p14="http://schemas.microsoft.com/office/powerpoint/2010/main" val="8749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I.Một số biện pháp an toàn điện</a:t>
            </a:r>
          </a:p>
          <a:p>
            <a:r>
              <a:rPr lang="en-US" sz="2800" b="1">
                <a:latin typeface="Times New Roman" panose="02020603050405020304" pitchFamily="18" charset="0"/>
                <a:cs typeface="Times New Roman" panose="02020603050405020304" pitchFamily="18" charset="0"/>
              </a:rPr>
              <a:t>2. Khi sửa chữa điện</a:t>
            </a:r>
          </a:p>
          <a:p>
            <a:r>
              <a:rPr lang="en-US" sz="2800">
                <a:latin typeface="Times New Roman" panose="02020603050405020304" pitchFamily="18" charset="0"/>
                <a:cs typeface="Times New Roman" panose="02020603050405020304" pitchFamily="18" charset="0"/>
              </a:rPr>
              <a:t>- Cắt nguồn điện và treo biển thông báo trước khi sửa chữa</a:t>
            </a:r>
          </a:p>
          <a:p>
            <a:r>
              <a:rPr lang="en-US" sz="2800">
                <a:latin typeface="Times New Roman" panose="02020603050405020304" pitchFamily="18" charset="0"/>
                <a:cs typeface="Times New Roman" panose="02020603050405020304" pitchFamily="18" charset="0"/>
              </a:rPr>
              <a:t>- Sử dụng đúng cách trang bị bảo hộ và dụng cụ bảo vệ an toàn điện cho mỗi công việc</a:t>
            </a:r>
          </a:p>
        </p:txBody>
      </p:sp>
      <p:pic>
        <p:nvPicPr>
          <p:cNvPr id="3" name="Picture 2"/>
          <p:cNvPicPr>
            <a:picLocks noChangeAspect="1"/>
          </p:cNvPicPr>
          <p:nvPr/>
        </p:nvPicPr>
        <p:blipFill>
          <a:blip r:embed="rId3"/>
          <a:stretch>
            <a:fillRect/>
          </a:stretch>
        </p:blipFill>
        <p:spPr>
          <a:xfrm>
            <a:off x="3005049" y="92096"/>
            <a:ext cx="6181880" cy="646232"/>
          </a:xfrm>
          <a:prstGeom prst="rect">
            <a:avLst/>
          </a:prstGeom>
        </p:spPr>
      </p:pic>
    </p:spTree>
    <p:extLst>
      <p:ext uri="{BB962C8B-B14F-4D97-AF65-F5344CB8AC3E}">
        <p14:creationId xmlns:p14="http://schemas.microsoft.com/office/powerpoint/2010/main" val="14617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941</TotalTime>
  <Words>1598</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111</cp:revision>
  <dcterms:created xsi:type="dcterms:W3CDTF">2023-06-21T22:05:51Z</dcterms:created>
  <dcterms:modified xsi:type="dcterms:W3CDTF">2023-12-04T02:44:58Z</dcterms:modified>
</cp:coreProperties>
</file>