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8" r:id="rId2"/>
    <p:sldId id="317" r:id="rId3"/>
    <p:sldId id="306" r:id="rId4"/>
    <p:sldId id="307" r:id="rId5"/>
    <p:sldId id="291" r:id="rId6"/>
    <p:sldId id="305" r:id="rId7"/>
    <p:sldId id="293" r:id="rId8"/>
    <p:sldId id="308" r:id="rId9"/>
    <p:sldId id="309" r:id="rId10"/>
    <p:sldId id="310" r:id="rId11"/>
    <p:sldId id="311" r:id="rId12"/>
    <p:sldId id="313" r:id="rId13"/>
    <p:sldId id="314" r:id="rId14"/>
    <p:sldId id="315" r:id="rId15"/>
    <p:sldId id="320" r:id="rId16"/>
    <p:sldId id="32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0000CC"/>
    <a:srgbClr val="003300"/>
    <a:srgbClr val="00FF00"/>
    <a:srgbClr val="2C4D76"/>
    <a:srgbClr val="233E5F"/>
    <a:srgbClr val="396497"/>
    <a:srgbClr val="0070C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B9CC6-AAFA-47E1-B39B-C47F72FD061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EF067-3A05-4EA3-A969-C6422AB50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5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1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9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6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9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0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7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427EF-0819-4318-908D-4866D9255A16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dictionary.cambridge.org/dictionary/english/small" TargetMode="External"/><Relationship Id="rId18" Type="http://schemas.openxmlformats.org/officeDocument/2006/relationships/hyperlink" Target="https://dictionary.cambridge.org/dictionary/english/ground" TargetMode="External"/><Relationship Id="rId26" Type="http://schemas.openxmlformats.org/officeDocument/2006/relationships/hyperlink" Target="https://dictionary.cambridge.org/dictionary/english/needed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6.png"/><Relationship Id="rId7" Type="http://schemas.openxmlformats.org/officeDocument/2006/relationships/hyperlink" Target="https://dictionary.cambridge.org/dictionary/english/form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s://dictionary.cambridge.org/dictionary/english/lying" TargetMode="External"/><Relationship Id="rId25" Type="http://schemas.openxmlformats.org/officeDocument/2006/relationships/hyperlink" Target="https://dictionary.cambridge.org/dictionary/english/wanted" TargetMode="External"/><Relationship Id="rId33" Type="http://schemas.openxmlformats.org/officeDocument/2006/relationships/image" Target="../media/image11.png"/><Relationship Id="rId2" Type="http://schemas.openxmlformats.org/officeDocument/2006/relationships/slide" Target="slide3.xml"/><Relationship Id="rId16" Type="http://schemas.openxmlformats.org/officeDocument/2006/relationships/hyperlink" Target="https://dictionary.cambridge.org/dictionary/english/left" TargetMode="External"/><Relationship Id="rId20" Type="http://schemas.openxmlformats.org/officeDocument/2006/relationships/hyperlink" Target="https://dictionary.cambridge.org/dictionary/english/place" TargetMode="Externa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ctionary.cambridge.org/dictionary/english/rock" TargetMode="External"/><Relationship Id="rId11" Type="http://schemas.openxmlformats.org/officeDocument/2006/relationships/hyperlink" Target="https://dictionary.cambridge.org/dictionary/english/fire" TargetMode="External"/><Relationship Id="rId24" Type="http://schemas.openxmlformats.org/officeDocument/2006/relationships/hyperlink" Target="https://dictionary.cambridge.org/dictionary/english/long" TargetMode="External"/><Relationship Id="rId32" Type="http://schemas.openxmlformats.org/officeDocument/2006/relationships/image" Target="../media/image10.png"/><Relationship Id="rId5" Type="http://schemas.openxmlformats.org/officeDocument/2006/relationships/hyperlink" Target="https://dictionary.cambridge.org/dictionary/english/substance" TargetMode="External"/><Relationship Id="rId15" Type="http://schemas.openxmlformats.org/officeDocument/2006/relationships/hyperlink" Target="https://dictionary.cambridge.org/dictionary/english/rubbish" TargetMode="External"/><Relationship Id="rId23" Type="http://schemas.openxmlformats.org/officeDocument/2006/relationships/hyperlink" Target="https://dictionary.cambridge.org/dictionary/english/material" TargetMode="External"/><Relationship Id="rId28" Type="http://schemas.openxmlformats.org/officeDocument/2006/relationships/image" Target="../media/image8.png"/><Relationship Id="rId10" Type="http://schemas.openxmlformats.org/officeDocument/2006/relationships/hyperlink" Target="https://dictionary.cambridge.org/dictionary/english/sun" TargetMode="External"/><Relationship Id="rId19" Type="http://schemas.openxmlformats.org/officeDocument/2006/relationships/hyperlink" Target="https://dictionary.cambridge.org/dictionary/english/public" TargetMode="External"/><Relationship Id="rId31" Type="http://schemas.openxmlformats.org/officeDocument/2006/relationships/hyperlink" Target="https://dictionary.cambridge.org/dictionary/english/area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dictionary.cambridge.org/dictionary/english/bright" TargetMode="External"/><Relationship Id="rId14" Type="http://schemas.openxmlformats.org/officeDocument/2006/relationships/hyperlink" Target="https://dictionary.cambridge.org/dictionary/english/piece" TargetMode="External"/><Relationship Id="rId22" Type="http://schemas.openxmlformats.org/officeDocument/2006/relationships/hyperlink" Target="https://dictionary.cambridge.org/dictionary/english/waste" TargetMode="External"/><Relationship Id="rId27" Type="http://schemas.openxmlformats.org/officeDocument/2006/relationships/image" Target="../media/image7.png"/><Relationship Id="rId30" Type="http://schemas.openxmlformats.org/officeDocument/2006/relationships/hyperlink" Target="https://dictionary.cambridge.org/dictionary/english/large" TargetMode="External"/><Relationship Id="rId8" Type="http://schemas.openxmlformats.org/officeDocument/2006/relationships/hyperlink" Target="https://dictionary.cambridge.org/dictionary/english/se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%20English_6_7_8_CD\English8_CD2\Unknown%20Artist%20-%20Unknown%20Album%20-%2002.%20Track%202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1817529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PERIOD 55-UNIT 7-POLLUTION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GETTING STARTED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Answer the questions.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" y="6344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Where are Nick and Mi ?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1752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What does the water in the lake look like ?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2895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Why is Mi surprised when they get closer to the lake?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114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What is the factory dumping into the lake?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5257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Why is Nick sneezing so much ?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1295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They are in Mi’s home village.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2296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Almost black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34391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Because she sees the fish dead.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4734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poison.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8013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Because the air is not clean.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Tick (</a:t>
            </a:r>
            <a:r>
              <a:rPr lang="ar-AE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)true (T) , false (F), or no information (NI)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8768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The water in the lake has been polluted by a ship.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Water pollution in the lake has made the fish die.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Aquatic plants may also die because of the polluted water.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Nick wouldn’t sneeze so much if the air was clean.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5.Nick and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will give a talk about water and air pollution.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715000" y="914402"/>
          <a:ext cx="2971800" cy="50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8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8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15240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4572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34478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2860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52004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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84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268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There are different types of pollution. Write each type</a:t>
            </a:r>
          </a:p>
          <a:p>
            <a:pPr marL="514350" indent="-51435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under a picture: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bui-khong-khi-o-nhiem-co-the-lam-tim-ngung-dot-n_tin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910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s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2286000" cy="1684338"/>
          </a:xfrm>
          <a:prstGeom prst="rect">
            <a:avLst/>
          </a:prstGeom>
          <a:noFill/>
        </p:spPr>
      </p:pic>
      <p:pic>
        <p:nvPicPr>
          <p:cNvPr id="1026" name="Picture 2" descr="Kết quả hình ảnh cho o nhiem ve nhi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1600200"/>
            <a:ext cx="2171700" cy="1647826"/>
          </a:xfrm>
          <a:prstGeom prst="rect">
            <a:avLst/>
          </a:prstGeom>
          <a:noFill/>
        </p:spPr>
      </p:pic>
      <p:pic>
        <p:nvPicPr>
          <p:cNvPr id="1028" name="Picture 4" descr="Kết quả hình ảnh cho o nhiem phong 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600200"/>
            <a:ext cx="2362200" cy="1828800"/>
          </a:xfrm>
          <a:prstGeom prst="rect">
            <a:avLst/>
          </a:prstGeom>
          <a:noFill/>
        </p:spPr>
      </p:pic>
      <p:pic>
        <p:nvPicPr>
          <p:cNvPr id="1030" name="Picture 6" descr="Kết quả hình ảnh cho o nhiem thi gi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600200"/>
            <a:ext cx="2476500" cy="1733551"/>
          </a:xfrm>
          <a:prstGeom prst="rect">
            <a:avLst/>
          </a:prstGeom>
          <a:noFill/>
        </p:spPr>
      </p:pic>
      <p:pic>
        <p:nvPicPr>
          <p:cNvPr id="1032" name="Picture 8" descr="Kết quả hình ảnh cho qua nhieu bien quang ca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1" y="1600200"/>
            <a:ext cx="2209800" cy="1666876"/>
          </a:xfrm>
          <a:prstGeom prst="rect">
            <a:avLst/>
          </a:prstGeom>
          <a:noFill/>
        </p:spPr>
      </p:pic>
      <p:pic>
        <p:nvPicPr>
          <p:cNvPr id="1034" name="Picture 10" descr="Kết quả hình ảnh cho o nhiem d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4191000"/>
            <a:ext cx="2314575" cy="1771651"/>
          </a:xfrm>
          <a:prstGeom prst="rect">
            <a:avLst/>
          </a:prstGeom>
          <a:noFill/>
        </p:spPr>
      </p:pic>
      <p:pic>
        <p:nvPicPr>
          <p:cNvPr id="1036" name="Picture 12" descr="Kết quả hình ảnh cho o nhiem anh sa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4191000"/>
            <a:ext cx="2381250" cy="17049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3429000"/>
            <a:ext cx="183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radioactive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5760" y="335280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noise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1760" y="327660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visual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2800" y="3276600"/>
            <a:ext cx="1430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thermal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560" y="586740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 water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1128" y="5950803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f. land/ soil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7960" y="594360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g. light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7760" y="5943600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h. air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5740"/>
            <a:ext cx="8229600" cy="101774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Complete the sentences with the types of pollution.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7150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When ……………............. happens, the water temperature in streams, rivers, lakes, or oceans changes.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……………………. occurs when the atmosphere contains gases, dust, or fumes in harmful amounts.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When radiation goes into the land, air or water, it is called ………………………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Too much use of electric lights in cities may cause …………..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………………….. is the contamination of lakes, rivers, oceans, or groundwater, usually by human activities.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………………………… happens when human activities destroy the Earth’s surface.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…………..…… occurs because there are too many loud sounds in the environment.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The sight of too many telephone poles, advertising billboards, overhead power lines, or shop signs may case ……………………</a:t>
            </a:r>
            <a:endParaRPr lang="en-US" sz="2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01200" y="1611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  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1200" y="11517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25000" y="22185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radioactive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829800" y="29805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light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448800" y="3581400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Water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25000" y="43521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Land / Soil  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pollution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48800" y="50379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Noise pollution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525000" y="5952364"/>
            <a:ext cx="3581400" cy="829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isual  pollution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87083 0.04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42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2222 L -0.99166 0.027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7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2222 L -0.9875 0.04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486 L -0.3375 -0.001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4 0.01111 L -0.9875 -0.015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1597 L -0.99583 -0.006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7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1111 L -1 0.0159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2709 L -0.37083 0.0604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Work in groups. Which types of pollution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your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neighbourhood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face? Rank them in order of seriousness. Give reasons for your group’s order.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It’s air pollution, noise pollution and visual pollution.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2004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 pollution does harm to your health. Noise pollution can make you stressed. Visual pollution </a:t>
            </a:r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 not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good for sight around.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1196752"/>
            <a:ext cx="51125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FF"/>
                </a:solidFill>
                <a:latin typeface="Calibri"/>
              </a:rPr>
              <a:t>WRAP UP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learn vocabulary about pollution. They can read them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learn listen and read skills and they can do exercises with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0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1417638"/>
            <a:ext cx="6696744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HOMEWORK</a:t>
            </a:r>
          </a:p>
          <a:p>
            <a:endParaRPr lang="en-US" dirty="0"/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CC"/>
                </a:solidFill>
              </a:rPr>
              <a:t>Revise the new words, exercises  in the work notebook.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CC"/>
                </a:solidFill>
              </a:rPr>
              <a:t>Prepare the new lesson : A closer look 1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9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1196752"/>
            <a:ext cx="51125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</a:rPr>
              <a:t>OBJECTIVES</a:t>
            </a:r>
          </a:p>
          <a:p>
            <a:endParaRPr lang="en-US" dirty="0"/>
          </a:p>
          <a:p>
            <a:r>
              <a:rPr lang="en-US" sz="2800" dirty="0" smtClean="0">
                <a:solidFill>
                  <a:srgbClr val="FF00FF"/>
                </a:solidFill>
              </a:rPr>
              <a:t>Students learn vocabulary about pollution.</a:t>
            </a:r>
          </a:p>
          <a:p>
            <a:r>
              <a:rPr lang="en-US" sz="2800" dirty="0" smtClean="0">
                <a:solidFill>
                  <a:srgbClr val="FF00FF"/>
                </a:solidFill>
              </a:rPr>
              <a:t>You can learn listen and read skills</a:t>
            </a:r>
          </a:p>
          <a:p>
            <a:endParaRPr lang="en-US" sz="28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19672" y="1556792"/>
          <a:ext cx="5887582" cy="471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744636996"/>
                    </a:ext>
                  </a:extLst>
                </a:gridCol>
                <a:gridCol w="595198">
                  <a:extLst>
                    <a:ext uri="{9D8B030D-6E8A-4147-A177-3AD203B41FA5}">
                      <a16:colId xmlns:a16="http://schemas.microsoft.com/office/drawing/2014/main" val="4206219477"/>
                    </a:ext>
                  </a:extLst>
                </a:gridCol>
                <a:gridCol w="585631">
                  <a:extLst>
                    <a:ext uri="{9D8B030D-6E8A-4147-A177-3AD203B41FA5}">
                      <a16:colId xmlns:a16="http://schemas.microsoft.com/office/drawing/2014/main" val="2786623731"/>
                    </a:ext>
                  </a:extLst>
                </a:gridCol>
                <a:gridCol w="585631">
                  <a:extLst>
                    <a:ext uri="{9D8B030D-6E8A-4147-A177-3AD203B41FA5}">
                      <a16:colId xmlns:a16="http://schemas.microsoft.com/office/drawing/2014/main" val="4264048157"/>
                    </a:ext>
                  </a:extLst>
                </a:gridCol>
                <a:gridCol w="585631">
                  <a:extLst>
                    <a:ext uri="{9D8B030D-6E8A-4147-A177-3AD203B41FA5}">
                      <a16:colId xmlns:a16="http://schemas.microsoft.com/office/drawing/2014/main" val="1203005645"/>
                    </a:ext>
                  </a:extLst>
                </a:gridCol>
                <a:gridCol w="585631">
                  <a:extLst>
                    <a:ext uri="{9D8B030D-6E8A-4147-A177-3AD203B41FA5}">
                      <a16:colId xmlns:a16="http://schemas.microsoft.com/office/drawing/2014/main" val="1983660657"/>
                    </a:ext>
                  </a:extLst>
                </a:gridCol>
                <a:gridCol w="585631">
                  <a:extLst>
                    <a:ext uri="{9D8B030D-6E8A-4147-A177-3AD203B41FA5}">
                      <a16:colId xmlns:a16="http://schemas.microsoft.com/office/drawing/2014/main" val="35500011"/>
                    </a:ext>
                  </a:extLst>
                </a:gridCol>
                <a:gridCol w="585631">
                  <a:extLst>
                    <a:ext uri="{9D8B030D-6E8A-4147-A177-3AD203B41FA5}">
                      <a16:colId xmlns:a16="http://schemas.microsoft.com/office/drawing/2014/main" val="2919920097"/>
                    </a:ext>
                  </a:extLst>
                </a:gridCol>
                <a:gridCol w="616903">
                  <a:extLst>
                    <a:ext uri="{9D8B030D-6E8A-4147-A177-3AD203B41FA5}">
                      <a16:colId xmlns:a16="http://schemas.microsoft.com/office/drawing/2014/main" val="3581256053"/>
                    </a:ext>
                  </a:extLst>
                </a:gridCol>
                <a:gridCol w="585631">
                  <a:extLst>
                    <a:ext uri="{9D8B030D-6E8A-4147-A177-3AD203B41FA5}">
                      <a16:colId xmlns:a16="http://schemas.microsoft.com/office/drawing/2014/main" val="624905011"/>
                    </a:ext>
                  </a:extLst>
                </a:gridCol>
              </a:tblGrid>
              <a:tr h="535421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66"/>
                          </a:solidFill>
                        </a:rPr>
                        <a:t>P</a:t>
                      </a:r>
                      <a:endParaRPr lang="en-US" sz="2400" b="1" dirty="0">
                        <a:solidFill>
                          <a:srgbClr val="FF0066"/>
                        </a:solidFill>
                      </a:endParaRPr>
                    </a:p>
                  </a:txBody>
                  <a:tcPr vert="wordArtVert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/>
                </a:tc>
                <a:extLst>
                  <a:ext uri="{0D108BD9-81ED-4DB2-BD59-A6C34878D82A}">
                    <a16:rowId xmlns:a16="http://schemas.microsoft.com/office/drawing/2014/main" val="2264282979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66"/>
                          </a:solidFill>
                        </a:rPr>
                        <a:t>O</a:t>
                      </a:r>
                      <a:endParaRPr lang="en-US" sz="2400" b="1" dirty="0">
                        <a:solidFill>
                          <a:srgbClr val="FF0066"/>
                        </a:solidFill>
                      </a:endParaRPr>
                    </a:p>
                  </a:txBody>
                  <a:tcPr vert="wordArtVert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612328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66"/>
                          </a:solidFill>
                        </a:rPr>
                        <a:t>L</a:t>
                      </a:r>
                      <a:endParaRPr lang="en-US" sz="2400" b="1" dirty="0">
                        <a:solidFill>
                          <a:srgbClr val="FF0066"/>
                        </a:solidFill>
                      </a:endParaRPr>
                    </a:p>
                  </a:txBody>
                  <a:tcPr vert="wordArtVert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860657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66"/>
                          </a:solidFill>
                        </a:rPr>
                        <a:t>L</a:t>
                      </a:r>
                      <a:endParaRPr lang="en-US" sz="2400" b="1" dirty="0">
                        <a:solidFill>
                          <a:srgbClr val="FF0066"/>
                        </a:solidFill>
                      </a:endParaRPr>
                    </a:p>
                  </a:txBody>
                  <a:tcPr vert="wordArtVert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660075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66"/>
                          </a:solidFill>
                        </a:rPr>
                        <a:t>U</a:t>
                      </a:r>
                      <a:endParaRPr lang="en-US" sz="2400" b="1" dirty="0">
                        <a:solidFill>
                          <a:srgbClr val="FF0066"/>
                        </a:solidFill>
                      </a:endParaRPr>
                    </a:p>
                  </a:txBody>
                  <a:tcPr vert="wordArtVert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45525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66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rgbClr val="FF0066"/>
                        </a:solidFill>
                      </a:endParaRPr>
                    </a:p>
                  </a:txBody>
                  <a:tcPr vert="wordArtVert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78129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66"/>
                          </a:solidFill>
                        </a:rPr>
                        <a:t>I</a:t>
                      </a:r>
                      <a:endParaRPr lang="en-US" sz="2400" b="1" dirty="0">
                        <a:solidFill>
                          <a:srgbClr val="FF0066"/>
                        </a:solidFill>
                      </a:endParaRPr>
                    </a:p>
                  </a:txBody>
                  <a:tcPr vert="wordArtVert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87219"/>
                  </a:ext>
                </a:extLst>
              </a:tr>
              <a:tr h="563109">
                <a:tc>
                  <a:txBody>
                    <a:bodyPr/>
                    <a:lstStyle/>
                    <a:p>
                      <a:endParaRPr lang="en-US" sz="2400" b="1" normalizeH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normalizeH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normalizeH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2400" b="1" kern="1200" dirty="0">
                        <a:solidFill>
                          <a:srgbClr val="FF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wordArtVert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normalizeH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normalizeH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978238"/>
                  </a:ext>
                </a:extLst>
              </a:tr>
              <a:tr h="401282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FF0066"/>
                          </a:solidFill>
                        </a:rPr>
                        <a:t>N</a:t>
                      </a:r>
                      <a:endParaRPr lang="en-US" sz="2400" b="1" baseline="0" dirty="0">
                        <a:solidFill>
                          <a:srgbClr val="FF0066"/>
                        </a:solidFill>
                      </a:endParaRPr>
                    </a:p>
                  </a:txBody>
                  <a:tcPr vert="wordArtVert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wordArtVert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43187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6732" y="4138"/>
            <a:ext cx="2285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Warm up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51720" y="303039"/>
            <a:ext cx="4032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Crossword puzzle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ÂU HỎI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620" y="1580634"/>
            <a:ext cx="586453" cy="408206"/>
          </a:xfrm>
          <a:prstGeom prst="ellipse">
            <a:avLst/>
          </a:prstGeom>
          <a:solidFill>
            <a:srgbClr val="FE860E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0" name="CÂU HỎI 2"/>
          <p:cNvSpPr>
            <a:spLocks noChangeArrowheads="1"/>
          </p:cNvSpPr>
          <p:nvPr/>
        </p:nvSpPr>
        <p:spPr bwMode="auto">
          <a:xfrm>
            <a:off x="87852" y="2075287"/>
            <a:ext cx="586453" cy="408206"/>
          </a:xfrm>
          <a:prstGeom prst="ellipse">
            <a:avLst/>
          </a:prstGeom>
          <a:solidFill>
            <a:srgbClr val="FE860E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1" name="CÂU HỎI 3"/>
          <p:cNvSpPr>
            <a:spLocks noChangeArrowheads="1"/>
          </p:cNvSpPr>
          <p:nvPr/>
        </p:nvSpPr>
        <p:spPr bwMode="auto">
          <a:xfrm>
            <a:off x="80120" y="2636912"/>
            <a:ext cx="586453" cy="408206"/>
          </a:xfrm>
          <a:prstGeom prst="ellipse">
            <a:avLst/>
          </a:prstGeom>
          <a:solidFill>
            <a:srgbClr val="FE860E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2" name="CÂU HỎI 4"/>
          <p:cNvSpPr>
            <a:spLocks noChangeArrowheads="1"/>
          </p:cNvSpPr>
          <p:nvPr/>
        </p:nvSpPr>
        <p:spPr bwMode="auto">
          <a:xfrm>
            <a:off x="80120" y="3236818"/>
            <a:ext cx="586453" cy="408206"/>
          </a:xfrm>
          <a:prstGeom prst="ellipse">
            <a:avLst/>
          </a:prstGeom>
          <a:solidFill>
            <a:srgbClr val="FE860E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3" name="CÂU HỎI 5"/>
          <p:cNvSpPr>
            <a:spLocks noChangeArrowheads="1"/>
          </p:cNvSpPr>
          <p:nvPr/>
        </p:nvSpPr>
        <p:spPr bwMode="auto">
          <a:xfrm>
            <a:off x="77736" y="3789040"/>
            <a:ext cx="586453" cy="408206"/>
          </a:xfrm>
          <a:prstGeom prst="ellipse">
            <a:avLst/>
          </a:prstGeom>
          <a:solidFill>
            <a:srgbClr val="FE860E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4" name="CÂU HỎI 6"/>
          <p:cNvSpPr>
            <a:spLocks noChangeArrowheads="1"/>
          </p:cNvSpPr>
          <p:nvPr/>
        </p:nvSpPr>
        <p:spPr bwMode="auto">
          <a:xfrm>
            <a:off x="77736" y="4293096"/>
            <a:ext cx="586453" cy="408206"/>
          </a:xfrm>
          <a:prstGeom prst="ellipse">
            <a:avLst/>
          </a:prstGeom>
          <a:solidFill>
            <a:srgbClr val="FE860E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35" name="CÂU HỎI 7"/>
          <p:cNvSpPr>
            <a:spLocks noChangeArrowheads="1"/>
          </p:cNvSpPr>
          <p:nvPr/>
        </p:nvSpPr>
        <p:spPr bwMode="auto">
          <a:xfrm>
            <a:off x="107232" y="4869160"/>
            <a:ext cx="586453" cy="408206"/>
          </a:xfrm>
          <a:prstGeom prst="ellipse">
            <a:avLst/>
          </a:prstGeom>
          <a:solidFill>
            <a:srgbClr val="FE860E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6" name="CÂU HỎI 8"/>
          <p:cNvSpPr>
            <a:spLocks noChangeArrowheads="1"/>
          </p:cNvSpPr>
          <p:nvPr/>
        </p:nvSpPr>
        <p:spPr bwMode="auto">
          <a:xfrm>
            <a:off x="97115" y="5397058"/>
            <a:ext cx="586453" cy="408206"/>
          </a:xfrm>
          <a:prstGeom prst="ellipse">
            <a:avLst/>
          </a:prstGeom>
          <a:solidFill>
            <a:srgbClr val="FE860E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7" name="CÂU HỎI 9"/>
          <p:cNvSpPr>
            <a:spLocks noChangeArrowheads="1"/>
          </p:cNvSpPr>
          <p:nvPr/>
        </p:nvSpPr>
        <p:spPr bwMode="auto">
          <a:xfrm>
            <a:off x="97115" y="5877272"/>
            <a:ext cx="586453" cy="408206"/>
          </a:xfrm>
          <a:prstGeom prst="ellipse">
            <a:avLst/>
          </a:prstGeom>
          <a:solidFill>
            <a:srgbClr val="FE860E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38" name="D.A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8431" y="1472842"/>
            <a:ext cx="586453" cy="40820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1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9" name="D.A 2"/>
          <p:cNvSpPr>
            <a:spLocks noChangeArrowheads="1"/>
          </p:cNvSpPr>
          <p:nvPr/>
        </p:nvSpPr>
        <p:spPr bwMode="auto">
          <a:xfrm>
            <a:off x="8430663" y="2099129"/>
            <a:ext cx="586453" cy="40820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0" name="DA3"/>
          <p:cNvSpPr>
            <a:spLocks noChangeArrowheads="1"/>
          </p:cNvSpPr>
          <p:nvPr/>
        </p:nvSpPr>
        <p:spPr bwMode="auto">
          <a:xfrm>
            <a:off x="8422931" y="2660754"/>
            <a:ext cx="586453" cy="40820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1" name="DA4"/>
          <p:cNvSpPr>
            <a:spLocks noChangeArrowheads="1"/>
          </p:cNvSpPr>
          <p:nvPr/>
        </p:nvSpPr>
        <p:spPr bwMode="auto">
          <a:xfrm>
            <a:off x="8422931" y="3260660"/>
            <a:ext cx="586453" cy="40820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2" name="DA5"/>
          <p:cNvSpPr>
            <a:spLocks noChangeArrowheads="1"/>
          </p:cNvSpPr>
          <p:nvPr/>
        </p:nvSpPr>
        <p:spPr bwMode="auto">
          <a:xfrm>
            <a:off x="8420547" y="3812882"/>
            <a:ext cx="586453" cy="40820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43" name="DA6"/>
          <p:cNvSpPr>
            <a:spLocks noChangeArrowheads="1"/>
          </p:cNvSpPr>
          <p:nvPr/>
        </p:nvSpPr>
        <p:spPr bwMode="auto">
          <a:xfrm>
            <a:off x="8420547" y="4316938"/>
            <a:ext cx="586453" cy="40820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44" name="DA7"/>
          <p:cNvSpPr>
            <a:spLocks noChangeArrowheads="1"/>
          </p:cNvSpPr>
          <p:nvPr/>
        </p:nvSpPr>
        <p:spPr bwMode="auto">
          <a:xfrm>
            <a:off x="8450043" y="4893002"/>
            <a:ext cx="586453" cy="40820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45" name="DA8"/>
          <p:cNvSpPr>
            <a:spLocks noChangeArrowheads="1"/>
          </p:cNvSpPr>
          <p:nvPr/>
        </p:nvSpPr>
        <p:spPr bwMode="auto">
          <a:xfrm>
            <a:off x="8439926" y="5420900"/>
            <a:ext cx="586453" cy="40820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46" name="DA9"/>
          <p:cNvSpPr>
            <a:spLocks noChangeArrowheads="1"/>
          </p:cNvSpPr>
          <p:nvPr/>
        </p:nvSpPr>
        <p:spPr bwMode="auto">
          <a:xfrm>
            <a:off x="8439926" y="5901114"/>
            <a:ext cx="586453" cy="40820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5904" y="1592292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917648" y="1592292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493712" y="1592292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063496" y="1592292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639416" y="1592292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288361" y="1592292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876256" y="1592292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771800" y="2128964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345904" y="2128964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17648" y="2128964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493712" y="2128964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063496" y="2128964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345904" y="2670074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917648" y="2670074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493712" y="2670074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063496" y="2670074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639416" y="2670074"/>
            <a:ext cx="648132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88361" y="3738093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345904" y="3176467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917648" y="3176467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493712" y="3176467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063496" y="3176467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639416" y="3176467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288361" y="3176467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771800" y="3738093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345904" y="3718472"/>
            <a:ext cx="576064" cy="53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917648" y="3738093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493712" y="3738093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063496" y="3738093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639416" y="3738093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345904" y="4284486"/>
            <a:ext cx="618892" cy="561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917648" y="4327618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493712" y="4327618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063496" y="4327618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639416" y="4327618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3345904" y="5301208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917648" y="5301208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493712" y="5301208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063496" y="5301208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639416" y="5301208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619672" y="5790826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267744" y="5790826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771800" y="5790826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345904" y="5790826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917648" y="5790826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1619672" y="4832651"/>
            <a:ext cx="641852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216707" y="4832651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771800" y="4832651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345904" y="4832651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917648" y="4832651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493712" y="4832651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063496" y="4832651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639416" y="4832651"/>
            <a:ext cx="576064" cy="518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0363" y="6265453"/>
            <a:ext cx="7483313" cy="585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 KIND OF MATERIAL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890" y="44624"/>
            <a:ext cx="1912287" cy="1272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378" y="27802"/>
            <a:ext cx="2113046" cy="1503907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049127" y="6287755"/>
            <a:ext cx="7483313" cy="585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What is it? 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  <a:hlinkClick r:id="rId5" tooltip="substance"/>
              </a:rPr>
              <a:t>substance</a:t>
            </a:r>
            <a:r>
              <a:rPr lang="en-US" b="1" dirty="0">
                <a:solidFill>
                  <a:schemeClr val="tx1"/>
                </a:solidFill>
              </a:rPr>
              <a:t> like </a:t>
            </a:r>
            <a:r>
              <a:rPr lang="en-US" b="1" dirty="0">
                <a:solidFill>
                  <a:schemeClr val="tx1"/>
                </a:solidFill>
                <a:hlinkClick r:id="rId6" tooltip="rock"/>
              </a:rPr>
              <a:t>rock</a:t>
            </a:r>
            <a:r>
              <a:rPr lang="en-US" b="1" dirty="0">
                <a:solidFill>
                  <a:schemeClr val="tx1"/>
                </a:solidFill>
              </a:rPr>
              <a:t>, </a:t>
            </a:r>
            <a:r>
              <a:rPr lang="en-US" b="1" dirty="0">
                <a:solidFill>
                  <a:schemeClr val="tx1"/>
                </a:solidFill>
                <a:hlinkClick r:id="rId7" tooltip="formed"/>
              </a:rPr>
              <a:t>formed</a:t>
            </a:r>
            <a:r>
              <a:rPr lang="en-US" b="1" dirty="0">
                <a:solidFill>
                  <a:schemeClr val="tx1"/>
                </a:solidFill>
              </a:rPr>
              <a:t> in the </a:t>
            </a:r>
            <a:r>
              <a:rPr lang="en-US" b="1" dirty="0">
                <a:solidFill>
                  <a:schemeClr val="tx1"/>
                </a:solidFill>
                <a:hlinkClick r:id="rId8" tooltip="sea"/>
              </a:rPr>
              <a:t>sea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043608" y="6277870"/>
            <a:ext cx="7483313" cy="585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 </a:t>
            </a:r>
            <a:r>
              <a:rPr lang="en-US" b="1" dirty="0">
                <a:solidFill>
                  <a:schemeClr val="tx1"/>
                </a:solidFill>
                <a:hlinkClick r:id="rId9" tooltip="brightness"/>
              </a:rPr>
              <a:t>brightness</a:t>
            </a:r>
            <a:r>
              <a:rPr lang="en-US" b="1" dirty="0">
                <a:solidFill>
                  <a:schemeClr val="tx1"/>
                </a:solidFill>
              </a:rPr>
              <a:t> that comes from the </a:t>
            </a:r>
            <a:r>
              <a:rPr lang="en-US" b="1" dirty="0">
                <a:solidFill>
                  <a:schemeClr val="tx1"/>
                </a:solidFill>
                <a:hlinkClick r:id="rId10" tooltip="sun"/>
              </a:rPr>
              <a:t>sun</a:t>
            </a:r>
            <a:r>
              <a:rPr lang="en-US" b="1" dirty="0">
                <a:solidFill>
                  <a:schemeClr val="tx1"/>
                </a:solidFill>
              </a:rPr>
              <a:t>, </a:t>
            </a:r>
            <a:r>
              <a:rPr lang="en-US" b="1" dirty="0">
                <a:solidFill>
                  <a:schemeClr val="tx1"/>
                </a:solidFill>
                <a:hlinkClick r:id="rId11" tooltip="fire"/>
              </a:rPr>
              <a:t>fire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7285" y="31323"/>
            <a:ext cx="2651655" cy="1764556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043608" y="6277870"/>
            <a:ext cx="7483313" cy="585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13" tooltip="small"/>
              </a:rPr>
              <a:t>small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  <a:hlinkClick r:id="rId14" tooltip="pieces"/>
              </a:rPr>
              <a:t>pieces</a:t>
            </a:r>
            <a:r>
              <a:rPr lang="en-US" b="1" dirty="0">
                <a:solidFill>
                  <a:schemeClr val="tx1"/>
                </a:solidFill>
              </a:rPr>
              <a:t> of </a:t>
            </a:r>
            <a:r>
              <a:rPr lang="en-US" b="1" dirty="0">
                <a:solidFill>
                  <a:schemeClr val="tx1"/>
                </a:solidFill>
                <a:hlinkClick r:id="rId15" tooltip="rubbish"/>
              </a:rPr>
              <a:t>rubbish</a:t>
            </a:r>
            <a:r>
              <a:rPr lang="en-US" b="1" dirty="0">
                <a:solidFill>
                  <a:schemeClr val="tx1"/>
                </a:solidFill>
              </a:rPr>
              <a:t> that have been </a:t>
            </a:r>
            <a:r>
              <a:rPr lang="en-US" b="1" dirty="0" err="1">
                <a:solidFill>
                  <a:schemeClr val="tx1"/>
                </a:solidFill>
                <a:hlinkClick r:id="rId16" tooltip="left"/>
              </a:rPr>
              <a:t>left</a:t>
            </a:r>
            <a:r>
              <a:rPr lang="en-US" b="1" dirty="0" err="1">
                <a:solidFill>
                  <a:schemeClr val="tx1"/>
                </a:solidFill>
                <a:hlinkClick r:id="rId17" tooltip="lying"/>
              </a:rPr>
              <a:t>lying</a:t>
            </a:r>
            <a:r>
              <a:rPr lang="en-US" b="1" dirty="0">
                <a:solidFill>
                  <a:schemeClr val="tx1"/>
                </a:solidFill>
              </a:rPr>
              <a:t> on the </a:t>
            </a:r>
            <a:r>
              <a:rPr lang="en-US" b="1" dirty="0">
                <a:solidFill>
                  <a:schemeClr val="tx1"/>
                </a:solidFill>
                <a:hlinkClick r:id="rId18" tooltip="ground"/>
              </a:rPr>
              <a:t>ground</a:t>
            </a:r>
            <a:r>
              <a:rPr lang="en-US" b="1" dirty="0">
                <a:solidFill>
                  <a:schemeClr val="tx1"/>
                </a:solidFill>
              </a:rPr>
              <a:t> in </a:t>
            </a:r>
            <a:r>
              <a:rPr lang="en-US" b="1" dirty="0">
                <a:solidFill>
                  <a:schemeClr val="tx1"/>
                </a:solidFill>
                <a:hlinkClick r:id="rId19" tooltip="public"/>
              </a:rPr>
              <a:t>public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u="sng" dirty="0">
                <a:solidFill>
                  <a:schemeClr val="tx1"/>
                </a:solidFill>
                <a:hlinkClick r:id="rId20" tooltip="places"/>
              </a:rPr>
              <a:t>places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25172" y="289591"/>
            <a:ext cx="2619375" cy="1743075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1004844" y="6260270"/>
            <a:ext cx="7483313" cy="585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  <a:hlinkClick r:id="rId22" tooltip="waste"/>
              </a:rPr>
              <a:t>waste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  <a:hlinkClick r:id="rId23" tooltip="material"/>
              </a:rPr>
              <a:t>material</a:t>
            </a:r>
            <a:r>
              <a:rPr lang="en-US" b="1" dirty="0">
                <a:solidFill>
                  <a:schemeClr val="tx1"/>
                </a:solidFill>
              </a:rPr>
              <a:t> or things that are no </a:t>
            </a:r>
            <a:r>
              <a:rPr lang="en-US" b="1" dirty="0">
                <a:solidFill>
                  <a:schemeClr val="tx1"/>
                </a:solidFill>
                <a:hlinkClick r:id="rId24" tooltip="longer"/>
              </a:rPr>
              <a:t>longer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  <a:hlinkClick r:id="rId25" tooltip="wanted"/>
              </a:rPr>
              <a:t>wanted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 err="1">
                <a:solidFill>
                  <a:schemeClr val="tx1"/>
                </a:solidFill>
              </a:rPr>
              <a:t>or</a:t>
            </a:r>
            <a:r>
              <a:rPr lang="en-US" b="1" u="sng" dirty="0" err="1">
                <a:solidFill>
                  <a:schemeClr val="tx1"/>
                </a:solidFill>
                <a:hlinkClick r:id="rId26" tooltip="needed"/>
              </a:rPr>
              <a:t>needed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41513" y="31701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42630" y="94228"/>
            <a:ext cx="2672037" cy="1713448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1040087" y="6237312"/>
            <a:ext cx="7483313" cy="585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What are they?</a:t>
            </a:r>
            <a:r>
              <a:rPr lang="en-US" sz="2000" b="1" dirty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060399" y="6247063"/>
            <a:ext cx="7483313" cy="585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What can you see in the picture?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99926" y="154083"/>
            <a:ext cx="2857500" cy="1600200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1034568" y="6277870"/>
            <a:ext cx="7483313" cy="585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very </a:t>
            </a:r>
            <a:r>
              <a:rPr lang="en-US" b="1" dirty="0">
                <a:solidFill>
                  <a:schemeClr val="tx1"/>
                </a:solidFill>
                <a:hlinkClick r:id="rId30" tooltip="large"/>
              </a:rPr>
              <a:t>large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  <a:hlinkClick r:id="rId31" tooltip="area"/>
              </a:rPr>
              <a:t>area</a:t>
            </a:r>
            <a:r>
              <a:rPr lang="en-US" b="1" dirty="0">
                <a:solidFill>
                  <a:schemeClr val="tx1"/>
                </a:solidFill>
              </a:rPr>
              <a:t> of </a:t>
            </a:r>
            <a:r>
              <a:rPr lang="en-US" b="1" u="sng" dirty="0">
                <a:solidFill>
                  <a:schemeClr val="tx1"/>
                </a:solidFill>
                <a:hlinkClick r:id="rId8" tooltip="sea"/>
              </a:rPr>
              <a:t>sea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919071" y="3423"/>
            <a:ext cx="2466975" cy="1847850"/>
          </a:xfrm>
          <a:prstGeom prst="rect">
            <a:avLst/>
          </a:prstGeom>
        </p:spPr>
      </p:pic>
      <p:sp>
        <p:nvSpPr>
          <p:cNvPr id="129" name="Rectangle 128"/>
          <p:cNvSpPr/>
          <p:nvPr/>
        </p:nvSpPr>
        <p:spPr>
          <a:xfrm>
            <a:off x="971600" y="6299435"/>
            <a:ext cx="7483313" cy="585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 it?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408705" y="-27384"/>
            <a:ext cx="2847975" cy="1600200"/>
          </a:xfrm>
          <a:prstGeom prst="rect">
            <a:avLst/>
          </a:prstGeom>
        </p:spPr>
      </p:pic>
      <p:sp>
        <p:nvSpPr>
          <p:cNvPr id="14" name="column"/>
          <p:cNvSpPr/>
          <p:nvPr/>
        </p:nvSpPr>
        <p:spPr>
          <a:xfrm>
            <a:off x="6876256" y="5565398"/>
            <a:ext cx="630998" cy="7439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EF1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EF1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EF1F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EF1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EF1F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EF1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EF1F"/>
                                      </p:to>
                                    </p:animClr>
                                    <p:animClr clrSpc="rgb" dir="cw">
                                      <p:cBhvr>
                                        <p:cTn id="57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EF1F"/>
                                      </p:to>
                                    </p:animClr>
                                    <p:set>
                                      <p:cBhvr>
                                        <p:cTn id="58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EF1F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EF1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"/>
                            </p:stCondLst>
                            <p:childTnLst>
                              <p:par>
                                <p:cTn id="6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"/>
                            </p:stCondLst>
                            <p:childTnLst>
                              <p:par>
                                <p:cTn id="7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00"/>
                            </p:stCondLst>
                            <p:childTnLst>
                              <p:par>
                                <p:cTn id="7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"/>
                            </p:stCondLst>
                            <p:childTnLst>
                              <p:par>
                                <p:cTn id="8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F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341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3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3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4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4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4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46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4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4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4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5" fill="hold">
                      <p:stCondLst>
                        <p:cond delay="0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5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6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6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6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6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6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6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animClr clrSpc="rgb" dir="cw">
                                      <p:cBhvr>
                                        <p:cTn id="6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912"/>
                                      </p:to>
                                    </p:animClr>
                                    <p:set>
                                      <p:cBhvr>
                                        <p:cTn id="6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1" fill="hold">
                      <p:stCondLst>
                        <p:cond delay="0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7" grpId="0" animBg="1"/>
      <p:bldP spid="67" grpId="1" animBg="1"/>
      <p:bldP spid="68" grpId="0" animBg="1"/>
      <p:bldP spid="68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7" grpId="2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4" grpId="0" animBg="1"/>
      <p:bldP spid="84" grpId="1" animBg="1"/>
      <p:bldP spid="84" grpId="2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0" grpId="2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7" grpId="0" animBg="1"/>
      <p:bldP spid="97" grpId="1" animBg="1"/>
      <p:bldP spid="98" grpId="0" animBg="1"/>
      <p:bldP spid="98" grpId="1" animBg="1"/>
      <p:bldP spid="98" grpId="2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3" grpId="2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8" grpId="2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6" grpId="2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1" grpId="2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6" grpId="0" animBg="1"/>
      <p:bldP spid="6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96" grpId="0" animBg="1"/>
      <p:bldP spid="96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47800" y="457200"/>
            <a:ext cx="594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 WARM UP: BRAINSTORMING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524000" y="2133600"/>
            <a:ext cx="6172200" cy="2057400"/>
          </a:xfrm>
          <a:prstGeom prst="irregularSeal1">
            <a:avLst/>
          </a:prstGeom>
          <a:solidFill>
            <a:srgbClr val="C6D9F1">
              <a:alpha val="99001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POLLUTION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1371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Air pollution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2920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Light pollution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3799582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Soil pollution</a:t>
            </a:r>
          </a:p>
          <a:p>
            <a:pPr algn="ctr"/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1371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Water pollution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4790182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Noise pollution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40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115616" y="188640"/>
            <a:ext cx="661081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>
                <a:ln w="28575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GETTING STARTED</a:t>
            </a:r>
            <a:endParaRPr lang="en-US" sz="3200" b="1" dirty="0">
              <a:ln w="28575"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835696" y="75387"/>
            <a:ext cx="4968552" cy="7647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1. VOCABULARY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15" descr="E:\Tai lieu giao an dien tu\Anh dong\0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64" y="182740"/>
            <a:ext cx="1047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E:\Tai lieu giao an dien tu\Anh dong\0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51" y="2887051"/>
            <a:ext cx="1047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185862" y="1196752"/>
            <a:ext cx="33917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pollution (n)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5364089" y="1212693"/>
            <a:ext cx="35335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85862" y="1980977"/>
            <a:ext cx="33917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poison (n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5364089" y="1911193"/>
            <a:ext cx="354929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185862" y="2657252"/>
            <a:ext cx="33917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die (v)</a:t>
            </a: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185863" y="3258915"/>
            <a:ext cx="339179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die –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dead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– death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179512" y="3952652"/>
            <a:ext cx="339814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aquatic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185862" y="4573365"/>
            <a:ext cx="33917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dump (v) </a:t>
            </a:r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364089" y="2645429"/>
            <a:ext cx="354929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5364088" y="3953529"/>
            <a:ext cx="353359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5364089" y="4563129"/>
            <a:ext cx="357289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thải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93912" y="1209452"/>
            <a:ext cx="76200" cy="76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65312" y="1971452"/>
            <a:ext cx="96838" cy="1222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17712" y="3952652"/>
            <a:ext cx="76200" cy="460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179512" y="5181377"/>
            <a:ext cx="333146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bless you !</a:t>
            </a: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5364089" y="5248052"/>
            <a:ext cx="357289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79512" y="5790977"/>
            <a:ext cx="333146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to come up with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64088" y="5857652"/>
            <a:ext cx="354929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23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nimBg="1"/>
      <p:bldP spid="36" grpId="0" animBg="1"/>
      <p:bldP spid="37" grpId="0" animBg="1" autoUpdateAnimBg="0"/>
      <p:bldP spid="38" grpId="0" animBg="1" autoUpdateAnimBg="0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115616" y="188640"/>
            <a:ext cx="661081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>
                <a:ln w="28575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GETTING STARTED</a:t>
            </a:r>
            <a:endParaRPr lang="en-US" sz="3200" b="1" dirty="0">
              <a:ln w="28575">
                <a:solidFill>
                  <a:srgbClr val="FF00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" y="-765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835695" y="75387"/>
            <a:ext cx="6393655" cy="7647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2. CHECKING </a:t>
            </a:r>
            <a:r>
              <a:rPr lang="en-US" sz="2800" b="1" dirty="0" smtClean="0">
                <a:solidFill>
                  <a:srgbClr val="FF0000"/>
                </a:solidFill>
              </a:rPr>
              <a:t>VOCABULARY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15" descr="E:\Tai lieu giao an dien tu\Anh dong\0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64" y="182740"/>
            <a:ext cx="1047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E:\Tai lieu giao an dien tu\Anh dong\0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51" y="2887051"/>
            <a:ext cx="1047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3" descr="FLOWR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9063">
            <a:off x="8350089" y="6046331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185862" y="1196752"/>
            <a:ext cx="33917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pollution (n)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5364089" y="1136192"/>
            <a:ext cx="35335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85862" y="1980977"/>
            <a:ext cx="33917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poison (n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5364089" y="1911193"/>
            <a:ext cx="354929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185862" y="2657252"/>
            <a:ext cx="33917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die (v)</a:t>
            </a: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185863" y="3258915"/>
            <a:ext cx="339179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die – dead - dead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179512" y="3952652"/>
            <a:ext cx="339814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aquatic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185862" y="4573365"/>
            <a:ext cx="33917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dump (v) </a:t>
            </a:r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364089" y="2645429"/>
            <a:ext cx="354929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5364088" y="3953529"/>
            <a:ext cx="353359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5364089" y="4563129"/>
            <a:ext cx="357289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thải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93912" y="1209452"/>
            <a:ext cx="76200" cy="76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65312" y="1971452"/>
            <a:ext cx="96838" cy="1222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17712" y="3952652"/>
            <a:ext cx="76200" cy="460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179512" y="5181377"/>
            <a:ext cx="333146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bless you !</a:t>
            </a: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5364089" y="5248052"/>
            <a:ext cx="357289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79512" y="5790977"/>
            <a:ext cx="333146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to come up with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64088" y="5857652"/>
            <a:ext cx="354929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23" grpId="0" animBg="1" autoUpdateAnimBg="0"/>
      <p:bldP spid="24" grpId="0" animBg="1"/>
      <p:bldP spid="25" grpId="0" animBg="1" autoUpdateAnimBg="0"/>
      <p:bldP spid="26" grpId="0" animBg="1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 autoUpdateAnimBg="0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4930c74dc0f59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18118" y="722403"/>
            <a:ext cx="9144000" cy="39597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5548" y="-38100"/>
            <a:ext cx="4127289" cy="8001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smtClean="0"/>
              <a:t>LISTEN AND READ</a:t>
            </a:r>
            <a:endParaRPr lang="en-US" altLang="en-US" sz="2800" b="1" dirty="0"/>
          </a:p>
        </p:txBody>
      </p:sp>
      <p:sp>
        <p:nvSpPr>
          <p:cNvPr id="11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6480717">
            <a:off x="5009090" y="-540172"/>
            <a:ext cx="690226" cy="1842346"/>
          </a:xfrm>
          <a:prstGeom prst="cloudCallout">
            <a:avLst>
              <a:gd name="adj1" fmla="val -76450"/>
              <a:gd name="adj2" fmla="val -30478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N= NICK</a:t>
            </a:r>
            <a:endParaRPr lang="en-US" alt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6200000">
            <a:off x="7327977" y="-730498"/>
            <a:ext cx="714085" cy="2270909"/>
          </a:xfrm>
          <a:prstGeom prst="cloudCallout">
            <a:avLst>
              <a:gd name="adj1" fmla="val -109558"/>
              <a:gd name="adj2" fmla="val -9081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 =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</a:t>
            </a:r>
            <a:endParaRPr lang="en-US" alt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945296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/>
            <a:r>
              <a:rPr lang="en-US" sz="2000" dirty="0">
                <a:solidFill>
                  <a:srgbClr val="BF37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read. A project on pollution</a:t>
            </a:r>
          </a:p>
          <a:p>
            <a:pPr algn="justLow" eaLnBrk="0" hangingPunct="0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Your home village is so beautiful. There are so many trees, flowers and birds.</a:t>
            </a:r>
          </a:p>
          <a:p>
            <a:pPr algn="justLow" eaLnBrk="0" hangingPunct="0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Yes, that’s why I like coming back here on holiday.</a:t>
            </a:r>
          </a:p>
          <a:p>
            <a:pPr algn="justLow" eaLnBrk="0" hangingPunct="0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what’s that factory? It looks new.</a:t>
            </a:r>
          </a:p>
          <a:p>
            <a:pPr algn="justLow" eaLnBrk="0" hangingPunct="0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 don’t know. There wasn’t a factory here last year.</a:t>
            </a:r>
          </a:p>
          <a:p>
            <a:pPr algn="justLow" eaLnBrk="0" hangingPunct="0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look at the lake! Its water is almost black.</a:t>
            </a:r>
          </a:p>
          <a:p>
            <a:pPr algn="justLow" eaLnBrk="0" hangingPunct="0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Let’s go closer. ... I can’t believe my eyes. The fish are dead!</a:t>
            </a:r>
          </a:p>
          <a:p>
            <a:pPr algn="justLow" eaLnBrk="0" hangingPunct="0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 think the waste from the factory has polluted the lake. The fish have died because of the polluted water.</a:t>
            </a:r>
          </a:p>
          <a:p>
            <a:pPr algn="justLow" eaLnBrk="0" hangingPunct="0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That’s right. If the factory continues dumping poison into the lake, all the fish and other aquatic animals will die.</a:t>
            </a:r>
          </a:p>
          <a:p>
            <a:pPr algn="justLow" eaLnBrk="0" hangingPunct="0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Ahchoo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Low" eaLnBrk="0" hangingPunct="0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Bless you! What’s the matter?</a:t>
            </a:r>
          </a:p>
          <a:p>
            <a:pPr algn="justLow" eaLnBrk="0" hangingPunct="0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Thanks.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Ahchoo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I think there’s air pollution here as well. If the air wasn’t dirty, I wouldn’t sneeze so much.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Ahchoo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Low" eaLnBrk="0" hangingPunct="0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I’ve come up with an idea about our environmental project! How about giving a presentation about water and air pollution?</a:t>
            </a:r>
          </a:p>
          <a:p>
            <a:pPr algn="justLow" eaLnBrk="0" hangingPunct="0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That’s a good idea. Let’s take some pictures of the factory and the lake to illustrate our presentation.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Ahchoo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U7-G START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198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8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810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1.Who can you see in the picture?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838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 and Nick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524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Where do you think they are?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209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They are in Mi’ s home village.</a:t>
            </a:r>
            <a:endParaRPr lang="en-US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895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What can you see in the picture ?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429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smoke from the factory, waste, poison from the factory, water is black, the fish are dead.  </a:t>
            </a:r>
            <a:endParaRPr lang="en-US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56158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What do you think the people in the picture are talking about?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5562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They are talking about their environmental project.</a:t>
            </a:r>
            <a:endParaRPr lang="en-US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3400" y="102709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1a.  Find a word / phrase that means 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LISTEN AND READ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610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no longer alive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Unknown Artist - Unknown Album - 02. Track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29600" y="457200"/>
            <a:ext cx="533400" cy="53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22961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growing or living in, on, or near water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305818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throwing away something you do not want, especially in a place with is not allowed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4075093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A substance that can make people or animals ill or kill them if they eat or drink it 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105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Made unclear or unsafe to use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58013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To think of an idea, or a plan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16002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dead  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53400" y="16764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L10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6600" y="22860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aquatic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29600" y="22860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L16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30480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dump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29600" y="30480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L10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10400" y="40386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poison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9600" y="40386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L15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10400" y="51054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polluted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29600" y="5105400"/>
            <a:ext cx="2514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L13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5867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come up with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29600" y="5867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L22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3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/>
      <p:bldP spid="10" grpId="0"/>
      <p:bldP spid="11" grpId="0"/>
      <p:bldP spid="13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3652</TotalTime>
  <Words>1017</Words>
  <Application>Microsoft Office PowerPoint</Application>
  <PresentationFormat>On-screen Show (4:3)</PresentationFormat>
  <Paragraphs>253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ZapfDingbats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Tick ()true (T) , false (F), or no information (NI)</vt:lpstr>
      <vt:lpstr>PowerPoint Presentation</vt:lpstr>
      <vt:lpstr>3. Complete the sentences with the types of pollution.</vt:lpstr>
      <vt:lpstr>4. Work in groups. Which types of pollution in 3 does your neighbourhood face? Rank them in order of seriousness. Give reasons for your group’s order.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Admin</cp:lastModifiedBy>
  <cp:revision>308</cp:revision>
  <dcterms:created xsi:type="dcterms:W3CDTF">2018-07-14T02:43:01Z</dcterms:created>
  <dcterms:modified xsi:type="dcterms:W3CDTF">2023-08-04T04:11:25Z</dcterms:modified>
</cp:coreProperties>
</file>