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1323" r:id="rId2"/>
    <p:sldId id="276" r:id="rId3"/>
    <p:sldId id="1255" r:id="rId4"/>
    <p:sldId id="332" r:id="rId5"/>
    <p:sldId id="330" r:id="rId6"/>
    <p:sldId id="334" r:id="rId7"/>
    <p:sldId id="336" r:id="rId8"/>
    <p:sldId id="1318" r:id="rId9"/>
    <p:sldId id="1300" r:id="rId10"/>
    <p:sldId id="1297" r:id="rId11"/>
    <p:sldId id="1307" r:id="rId12"/>
    <p:sldId id="1310" r:id="rId13"/>
    <p:sldId id="1308" r:id="rId14"/>
    <p:sldId id="1311" r:id="rId15"/>
    <p:sldId id="1312" r:id="rId16"/>
    <p:sldId id="949" r:id="rId17"/>
    <p:sldId id="1309" r:id="rId18"/>
    <p:sldId id="353" r:id="rId19"/>
    <p:sldId id="1305" r:id="rId20"/>
    <p:sldId id="327" r:id="rId21"/>
    <p:sldId id="1304" r:id="rId22"/>
    <p:sldId id="1316" r:id="rId23"/>
    <p:sldId id="1306" r:id="rId24"/>
    <p:sldId id="1315" r:id="rId25"/>
    <p:sldId id="1317" r:id="rId26"/>
    <p:sldId id="948" r:id="rId27"/>
    <p:sldId id="1314" r:id="rId28"/>
    <p:sldId id="264" r:id="rId29"/>
    <p:sldId id="286" r:id="rId30"/>
    <p:sldId id="1319" r:id="rId31"/>
    <p:sldId id="1321" r:id="rId32"/>
    <p:sldId id="1322" r:id="rId33"/>
    <p:sldId id="317" r:id="rId34"/>
    <p:sldId id="625" r:id="rId35"/>
    <p:sldId id="1301"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38" autoAdjust="0"/>
    <p:restoredTop sz="91921" autoAdjust="0"/>
  </p:normalViewPr>
  <p:slideViewPr>
    <p:cSldViewPr snapToGrid="0">
      <p:cViewPr varScale="1">
        <p:scale>
          <a:sx n="74" d="100"/>
          <a:sy n="74" d="100"/>
        </p:scale>
        <p:origin x="19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a:t>
            </a:r>
            <a:r>
              <a:rPr lang="en-US" dirty="0" err="1">
                <a:solidFill>
                  <a:srgbClr val="00B050"/>
                </a:solidFill>
              </a:rPr>
              <a:t>Lê</a:t>
            </a:r>
            <a:r>
              <a:rPr lang="en-US" dirty="0">
                <a:solidFill>
                  <a:srgbClr val="00B050"/>
                </a:solidFill>
              </a:rPr>
              <a:t> </a:t>
            </a:r>
            <a:r>
              <a:rPr lang="en-US" dirty="0" err="1">
                <a:solidFill>
                  <a:srgbClr val="00B050"/>
                </a:solidFill>
              </a:rPr>
              <a:t>Thị</a:t>
            </a:r>
            <a:r>
              <a:rPr lang="en-US" dirty="0">
                <a:solidFill>
                  <a:srgbClr val="00B050"/>
                </a:solidFill>
              </a:rPr>
              <a:t> </a:t>
            </a:r>
            <a:r>
              <a:rPr lang="en-US" dirty="0" err="1">
                <a:solidFill>
                  <a:srgbClr val="00B050"/>
                </a:solidFill>
              </a:rPr>
              <a:t>Chinh</a:t>
            </a:r>
            <a:r>
              <a:rPr lang="en-US" dirty="0">
                <a:solidFill>
                  <a:srgbClr val="00B050"/>
                </a:solidFill>
              </a:rPr>
              <a:t>: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97636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26</a:t>
            </a:fld>
            <a:endParaRPr lang="en-US"/>
          </a:p>
        </p:txBody>
      </p:sp>
    </p:spTree>
    <p:extLst>
      <p:ext uri="{BB962C8B-B14F-4D97-AF65-F5344CB8AC3E}">
        <p14:creationId xmlns:p14="http://schemas.microsoft.com/office/powerpoint/2010/main" val="98800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675421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33</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162322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8</a:t>
            </a:fld>
            <a:endParaRPr lang="en-US"/>
          </a:p>
        </p:txBody>
      </p:sp>
    </p:spTree>
    <p:extLst>
      <p:ext uri="{BB962C8B-B14F-4D97-AF65-F5344CB8AC3E}">
        <p14:creationId xmlns:p14="http://schemas.microsoft.com/office/powerpoint/2010/main" val="199706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405815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10/14/2023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65.xml"/><Relationship Id="rId6" Type="http://schemas.openxmlformats.org/officeDocument/2006/relationships/image" Target="../media/image25.jpg"/><Relationship Id="rId5" Type="http://schemas.openxmlformats.org/officeDocument/2006/relationships/image" Target="../media/image1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3.jpg"/><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2.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47DD1AF-1262-2A13-C784-A99C0C12842A}"/>
              </a:ext>
            </a:extLst>
          </p:cNvPr>
          <p:cNvSpPr txBox="1"/>
          <p:nvPr/>
        </p:nvSpPr>
        <p:spPr>
          <a:xfrm>
            <a:off x="2935678" y="1580505"/>
            <a:ext cx="6448176" cy="2736134"/>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ĐỊA LÍ 7</a:t>
            </a: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TIẾT 2 - BÀI 1:</a:t>
            </a:r>
            <a:r>
              <a:rPr lang="en-US" sz="3200" b="1" dirty="0" smtClean="0">
                <a:solidFill>
                  <a:srgbClr val="FFFF00"/>
                </a:solidFill>
                <a:latin typeface="Times New Roman" panose="02020603050405020304" pitchFamily="18" charset="0"/>
                <a:cs typeface="Times New Roman" panose="02020603050405020304" pitchFamily="18" charset="0"/>
              </a:rPr>
              <a:t>VỊ TRÍ ĐỊA LÍ.</a:t>
            </a:r>
          </a:p>
          <a:p>
            <a:pPr algn="ctr"/>
            <a:r>
              <a:rPr lang="en-US" sz="3200" b="1" dirty="0" smtClean="0">
                <a:solidFill>
                  <a:srgbClr val="FFFF00"/>
                </a:solidFill>
                <a:latin typeface="Times New Roman" panose="02020603050405020304" pitchFamily="18" charset="0"/>
                <a:cs typeface="Times New Roman" panose="02020603050405020304" pitchFamily="18" charset="0"/>
              </a:rPr>
              <a:t>ĐẶC ĐIỂM TỰ NHIÊN CHÂU ÂU</a:t>
            </a:r>
          </a:p>
          <a:p>
            <a:pPr algn="ctr">
              <a:lnSpc>
                <a:spcPct val="90000"/>
              </a:lnSpc>
              <a:spcAft>
                <a:spcPts val="600"/>
              </a:spcAft>
            </a:pPr>
            <a:endParaRPr lang="en-US" sz="3200" b="1" dirty="0">
              <a:solidFill>
                <a:srgbClr val="00B050"/>
              </a:solidFill>
              <a:latin typeface="Arial" panose="020B0604020202020204" pitchFamily="34" charset="0"/>
              <a:cs typeface="Arial" panose="020B0604020202020204" pitchFamily="34" charset="0"/>
            </a:endParaRPr>
          </a:p>
          <a:p>
            <a:pPr algn="ct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 xmlns:a16="http://schemas.microsoft.com/office/drawing/2014/main" id="{0D979643-5930-F34B-D70D-3C7631DB7CF4}"/>
              </a:ext>
            </a:extLst>
          </p:cNvPr>
          <p:cNvSpPr txBox="1"/>
          <p:nvPr/>
        </p:nvSpPr>
        <p:spPr>
          <a:xfrm>
            <a:off x="4361962" y="3772569"/>
            <a:ext cx="3074431" cy="954107"/>
          </a:xfrm>
          <a:prstGeom prst="rect">
            <a:avLst/>
          </a:prstGeom>
          <a:noFill/>
        </p:spPr>
        <p:txBody>
          <a:bodyPr wrap="none" rtlCol="0">
            <a:spAutoFit/>
          </a:bodyPr>
          <a:lstStyle/>
          <a:p>
            <a:pPr algn="ct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Bùi</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Trang</a:t>
            </a:r>
            <a:endPar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dirty="0" smtClean="0">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schemeClr val="bg1"/>
              </a:solidFill>
              <a:latin typeface="Times New Roman" panose="02020603050405020304" pitchFamily="18" charset="0"/>
              <a:cs typeface="Times New Roman" panose="02020603050405020304" pitchFamily="18" charset="0"/>
            </a:endParaRPr>
          </a:p>
        </p:txBody>
      </p:sp>
      <p:pic>
        <p:nvPicPr>
          <p:cNvPr id="8" name="Picture 7" descr="A picture containing text, sign&#10;&#10;Description automatically generated">
            <a:extLst>
              <a:ext uri="{FF2B5EF4-FFF2-40B4-BE49-F238E27FC236}">
                <a16:creationId xmlns="" xmlns:a16="http://schemas.microsoft.com/office/drawing/2014/main" id="{F6B00744-EECE-45E1-83AF-E092EE9D40B5}"/>
              </a:ext>
            </a:extLst>
          </p:cNvPr>
          <p:cNvPicPr>
            <a:picLocks noChangeAspect="1"/>
          </p:cNvPicPr>
          <p:nvPr/>
        </p:nvPicPr>
        <p:blipFill rotWithShape="1">
          <a:blip r:embed="rId4"/>
          <a:srcRect t="25314" r="-1" b="21609"/>
          <a:stretch/>
        </p:blipFill>
        <p:spPr>
          <a:xfrm>
            <a:off x="8526787" y="3289109"/>
            <a:ext cx="1947461" cy="144061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31978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82E2CD21-15FD-4861-BB2A-1F4B30D53918}"/>
              </a:ext>
            </a:extLst>
          </p:cNvPr>
          <p:cNvSpPr/>
          <p:nvPr/>
        </p:nvSpPr>
        <p:spPr>
          <a:xfrm>
            <a:off x="908079" y="1131320"/>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 xmlns:a16="http://schemas.microsoft.com/office/drawing/2014/main" id="{DCF07514-22F7-4AFF-A2C4-16F0B3CB638A}"/>
              </a:ext>
            </a:extLst>
          </p:cNvPr>
          <p:cNvPicPr>
            <a:picLocks noChangeAspect="1"/>
          </p:cNvPicPr>
          <p:nvPr/>
        </p:nvPicPr>
        <p:blipFill>
          <a:blip r:embed="rId4"/>
          <a:stretch>
            <a:fillRect/>
          </a:stretch>
        </p:blipFill>
        <p:spPr>
          <a:xfrm>
            <a:off x="6270977" y="206219"/>
            <a:ext cx="5745100" cy="6625608"/>
          </a:xfrm>
          <a:prstGeom prst="rect">
            <a:avLst/>
          </a:prstGeom>
        </p:spPr>
      </p:pic>
      <p:sp>
        <p:nvSpPr>
          <p:cNvPr id="13" name="Text Box 12">
            <a:extLst>
              <a:ext uri="{FF2B5EF4-FFF2-40B4-BE49-F238E27FC236}">
                <a16:creationId xmlns="" xmlns:a16="http://schemas.microsoft.com/office/drawing/2014/main" id="{217DFE34-F6D0-4493-8D00-D4855F021EA8}"/>
              </a:ext>
            </a:extLst>
          </p:cNvPr>
          <p:cNvSpPr txBox="1">
            <a:spLocks noChangeArrowheads="1"/>
          </p:cNvSpPr>
          <p:nvPr/>
        </p:nvSpPr>
        <p:spPr bwMode="auto">
          <a:xfrm>
            <a:off x="1061031" y="2269649"/>
            <a:ext cx="2868558" cy="3046988"/>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a:solidFill>
                  <a:srgbClr val="FF0000"/>
                </a:solidFill>
                <a:latin typeface="Arial" panose="020B0604020202020204" pitchFamily="34" charset="0"/>
              </a:rPr>
              <a:t>Xác định các kiểu khí hậu châu Âu. So sánh diện tích các kiểu khí hậu đó.</a:t>
            </a:r>
          </a:p>
        </p:txBody>
      </p:sp>
      <p:sp>
        <p:nvSpPr>
          <p:cNvPr id="20" name="Freeform 8">
            <a:extLst>
              <a:ext uri="{FF2B5EF4-FFF2-40B4-BE49-F238E27FC236}">
                <a16:creationId xmlns="" xmlns:a16="http://schemas.microsoft.com/office/drawing/2014/main" id="{F8284D0A-5B00-4D2D-A8F7-94C72B7D1707}"/>
              </a:ext>
            </a:extLst>
          </p:cNvPr>
          <p:cNvSpPr>
            <a:spLocks/>
          </p:cNvSpPr>
          <p:nvPr/>
        </p:nvSpPr>
        <p:spPr bwMode="auto">
          <a:xfrm>
            <a:off x="7884760" y="1329468"/>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 xmlns:a16="http://schemas.microsoft.com/office/drawing/2014/main" id="{102BAAC5-A508-4451-8BAE-AC4DDC4944A9}"/>
              </a:ext>
            </a:extLst>
          </p:cNvPr>
          <p:cNvSpPr>
            <a:spLocks/>
          </p:cNvSpPr>
          <p:nvPr/>
        </p:nvSpPr>
        <p:spPr bwMode="auto">
          <a:xfrm>
            <a:off x="6685808" y="2059616"/>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 xmlns:a16="http://schemas.microsoft.com/office/drawing/2014/main" id="{983F5344-C874-4C48-9F65-772DF9B5F154}"/>
              </a:ext>
            </a:extLst>
          </p:cNvPr>
          <p:cNvSpPr>
            <a:spLocks/>
          </p:cNvSpPr>
          <p:nvPr/>
        </p:nvSpPr>
        <p:spPr bwMode="auto">
          <a:xfrm>
            <a:off x="6547421" y="4294013"/>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 xmlns:a16="http://schemas.microsoft.com/office/drawing/2014/main" id="{68D85E66-038C-47C7-A6EB-5B19487E6ADB}"/>
              </a:ext>
            </a:extLst>
          </p:cNvPr>
          <p:cNvSpPr>
            <a:spLocks/>
          </p:cNvSpPr>
          <p:nvPr/>
        </p:nvSpPr>
        <p:spPr bwMode="auto">
          <a:xfrm rot="812735">
            <a:off x="9984260" y="628602"/>
            <a:ext cx="416770"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 xmlns:a16="http://schemas.microsoft.com/office/drawing/2014/main" id="{49A91B69-C3CF-4D50-8921-CB8C7FA73E0D}"/>
              </a:ext>
            </a:extLst>
          </p:cNvPr>
          <p:cNvSpPr>
            <a:spLocks/>
          </p:cNvSpPr>
          <p:nvPr/>
        </p:nvSpPr>
        <p:spPr bwMode="auto">
          <a:xfrm rot="4930110">
            <a:off x="7043783" y="1514679"/>
            <a:ext cx="483002" cy="777122"/>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4" fill="hold" nodeType="clickEffect">
                                  <p:stCondLst>
                                    <p:cond delay="0"/>
                                  </p:stCondLst>
                                  <p:childTnLst>
                                    <p:animEffect transition="out" filter="wheel(4)">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par>
                                <p:cTn id="33" presetID="21"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4" fill="hold" nodeType="clickEffect">
                                  <p:stCondLst>
                                    <p:cond delay="0"/>
                                  </p:stCondLst>
                                  <p:childTnLst>
                                    <p:animEffect transition="out" filter="wheel(4)">
                                      <p:cBhvr>
                                        <p:cTn id="39" dur="2000"/>
                                        <p:tgtEl>
                                          <p:spTgt spid="20"/>
                                        </p:tgtEl>
                                      </p:cBhvr>
                                    </p:animEffect>
                                    <p:set>
                                      <p:cBhvr>
                                        <p:cTn id="40" dur="1" fill="hold">
                                          <p:stCondLst>
                                            <p:cond delay="1999"/>
                                          </p:stCondLst>
                                        </p:cTn>
                                        <p:tgtEl>
                                          <p:spTgt spid="20"/>
                                        </p:tgtEl>
                                        <p:attrNameLst>
                                          <p:attrName>style.visibility</p:attrName>
                                        </p:attrNameLst>
                                      </p:cBhvr>
                                      <p:to>
                                        <p:strVal val="hidden"/>
                                      </p:to>
                                    </p:set>
                                  </p:childTnLst>
                                </p:cTn>
                              </p:par>
                              <p:par>
                                <p:cTn id="41" presetID="21"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4)">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4" fill="hold" nodeType="clickEffect">
                                  <p:stCondLst>
                                    <p:cond delay="0"/>
                                  </p:stCondLst>
                                  <p:childTnLst>
                                    <p:animEffect transition="out" filter="wheel(4)">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21"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4)">
                                      <p:cBhvr>
                                        <p:cTn id="51" dur="2000"/>
                                        <p:tgtEl>
                                          <p:spTgt spid="23"/>
                                        </p:tgtEl>
                                      </p:cBhvr>
                                    </p:animEffect>
                                  </p:childTnLst>
                                </p:cTn>
                              </p:par>
                              <p:par>
                                <p:cTn id="52" presetID="21"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4)">
                                      <p:cBhvr>
                                        <p:cTn id="54" dur="2000"/>
                                        <p:tgtEl>
                                          <p:spTgt spid="25"/>
                                        </p:tgtEl>
                                      </p:cBhvr>
                                    </p:animEffect>
                                  </p:childTnLst>
                                </p:cTn>
                              </p:par>
                              <p:par>
                                <p:cTn id="55" presetID="21"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4)">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nodeType="clickEffect">
                                  <p:stCondLst>
                                    <p:cond delay="0"/>
                                  </p:stCondLst>
                                  <p:childTnLst>
                                    <p:animEffect transition="out" filter="wheel(4)">
                                      <p:cBhvr>
                                        <p:cTn id="61" dur="2000"/>
                                        <p:tgtEl>
                                          <p:spTgt spid="24"/>
                                        </p:tgtEl>
                                      </p:cBhvr>
                                    </p:animEffect>
                                    <p:set>
                                      <p:cBhvr>
                                        <p:cTn id="62" dur="1" fill="hold">
                                          <p:stCondLst>
                                            <p:cond delay="1999"/>
                                          </p:stCondLst>
                                        </p:cTn>
                                        <p:tgtEl>
                                          <p:spTgt spid="24"/>
                                        </p:tgtEl>
                                        <p:attrNameLst>
                                          <p:attrName>style.visibility</p:attrName>
                                        </p:attrNameLst>
                                      </p:cBhvr>
                                      <p:to>
                                        <p:strVal val="hidden"/>
                                      </p:to>
                                    </p:set>
                                  </p:childTnLst>
                                </p:cTn>
                              </p:par>
                              <p:par>
                                <p:cTn id="63" presetID="21" presetClass="exit" presetSubtype="4" fill="hold" nodeType="withEffect">
                                  <p:stCondLst>
                                    <p:cond delay="0"/>
                                  </p:stCondLst>
                                  <p:childTnLst>
                                    <p:animEffect transition="out" filter="wheel(4)">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21" presetClass="exit" presetSubtype="4" fill="hold" nodeType="withEffect">
                                  <p:stCondLst>
                                    <p:cond delay="0"/>
                                  </p:stCondLst>
                                  <p:childTnLst>
                                    <p:animEffect transition="out" filter="wheel(4)">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par>
                                <p:cTn id="69" presetID="21" presetClass="entr" presetSubtype="4"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4)">
                                      <p:cBhvr>
                                        <p:cTn id="7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mục b và hình 3 (SGK):</a:t>
            </a:r>
          </a:p>
          <a:p>
            <a:pPr algn="ctr"/>
            <a:r>
              <a:rPr lang="en-US" sz="2800">
                <a:solidFill>
                  <a:srgbClr val="FF0000"/>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 xmlns:a16="http://schemas.microsoft.com/office/drawing/2014/main" id="{1260F3E1-E034-4ABD-86CD-5F1EF7A33F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 xmlns:a16="http://schemas.microsoft.com/office/drawing/2014/main" val="3717722980"/>
                    </a:ext>
                  </a:extLst>
                </a:gridCol>
                <a:gridCol w="2401952">
                  <a:extLst>
                    <a:ext uri="{9D8B030D-6E8A-4147-A177-3AD203B41FA5}">
                      <a16:colId xmlns="" xmlns:a16="http://schemas.microsoft.com/office/drawing/2014/main" val="1263533514"/>
                    </a:ext>
                  </a:extLst>
                </a:gridCol>
                <a:gridCol w="2640808">
                  <a:extLst>
                    <a:ext uri="{9D8B030D-6E8A-4147-A177-3AD203B41FA5}">
                      <a16:colId xmlns="" xmlns:a16="http://schemas.microsoft.com/office/drawing/2014/main" val="1986486660"/>
                    </a:ext>
                  </a:extLst>
                </a:gridCol>
                <a:gridCol w="2163097">
                  <a:extLst>
                    <a:ext uri="{9D8B030D-6E8A-4147-A177-3AD203B41FA5}">
                      <a16:colId xmlns="" xmlns:a16="http://schemas.microsoft.com/office/drawing/2014/main" val="2510468205"/>
                    </a:ext>
                  </a:extLst>
                </a:gridCol>
                <a:gridCol w="2401952">
                  <a:extLst>
                    <a:ext uri="{9D8B030D-6E8A-4147-A177-3AD203B41FA5}">
                      <a16:colId xmlns="" xmlns:a16="http://schemas.microsoft.com/office/drawing/2014/main" val="2739269699"/>
                    </a:ext>
                  </a:extLst>
                </a:gridCol>
              </a:tblGrid>
              <a:tr h="69222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50156"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66093" y="3776923"/>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84986" y="4770812"/>
            <a:ext cx="3673998" cy="553998"/>
          </a:xfrm>
          <a:prstGeom prst="rect">
            <a:avLst/>
          </a:prstGeom>
          <a:noFill/>
        </p:spPr>
        <p:txBody>
          <a:bodyPr wrap="square" rtlCol="0">
            <a:spAutoFit/>
          </a:bodyPr>
          <a:lstStyle/>
          <a:p>
            <a:r>
              <a:rPr lang="en-US" sz="3000" dirty="0">
                <a:solidFill>
                  <a:srgbClr val="1C11AF"/>
                </a:solidFill>
                <a:latin typeface="Arial" panose="020B0604020202020204" pitchFamily="34" charset="0"/>
                <a:cs typeface="Arial" panose="020B0604020202020204" pitchFamily="34" charset="0"/>
              </a:rPr>
              <a:t>TB </a:t>
            </a:r>
            <a:r>
              <a:rPr lang="en-US" sz="3000" dirty="0" err="1">
                <a:solidFill>
                  <a:srgbClr val="1C11AF"/>
                </a:solidFill>
                <a:latin typeface="Arial" panose="020B0604020202020204" pitchFamily="34" charset="0"/>
                <a:cs typeface="Arial" panose="020B0604020202020204" pitchFamily="34" charset="0"/>
              </a:rPr>
              <a:t>năm</a:t>
            </a:r>
            <a:r>
              <a:rPr lang="en-US" sz="3000">
                <a:solidFill>
                  <a:srgbClr val="1C11AF"/>
                </a:solidFill>
                <a:latin typeface="Arial" panose="020B0604020202020204" pitchFamily="34" charset="0"/>
                <a:cs typeface="Arial" panose="020B0604020202020204" pitchFamily="34" charset="0"/>
              </a:rPr>
              <a:t> </a:t>
            </a:r>
            <a:r>
              <a:rPr lang="en-US" sz="3000" smtClean="0">
                <a:solidFill>
                  <a:srgbClr val="1C11AF"/>
                </a:solidFill>
                <a:latin typeface="Arial" panose="020B0604020202020204" pitchFamily="34" charset="0"/>
                <a:cs typeface="Arial" panose="020B0604020202020204" pitchFamily="34" charset="0"/>
              </a:rPr>
              <a:t>&lt;500mm</a:t>
            </a:r>
            <a:endParaRPr lang="en-US" sz="3000">
              <a:solidFill>
                <a:srgbClr val="1C11A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27255" y="5667515"/>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22" name="Picture 21">
            <a:extLst>
              <a:ext uri="{FF2B5EF4-FFF2-40B4-BE49-F238E27FC236}">
                <a16:creationId xmlns="" xmlns:a16="http://schemas.microsoft.com/office/drawing/2014/main" id="{BA78AE56-EF3A-40CE-99AD-6A6EC5DD192B}"/>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2966831"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4" y="1126446"/>
            <a:ext cx="4798022"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30280"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 xmlns:a16="http://schemas.microsoft.com/office/drawing/2014/main" val="3717722980"/>
                    </a:ext>
                  </a:extLst>
                </a:gridCol>
                <a:gridCol w="3737788">
                  <a:extLst>
                    <a:ext uri="{9D8B030D-6E8A-4147-A177-3AD203B41FA5}">
                      <a16:colId xmlns=""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 xmlns:a16="http://schemas.microsoft.com/office/drawing/2014/main" val="4287397815"/>
                  </a:ext>
                </a:extLst>
              </a:tr>
            </a:tbl>
          </a:graphicData>
        </a:graphic>
      </p:graphicFrame>
      <p:sp>
        <p:nvSpPr>
          <p:cNvPr id="34" name="TextBox 33">
            <a:extLst>
              <a:ext uri="{FF2B5EF4-FFF2-40B4-BE49-F238E27FC236}">
                <a16:creationId xmlns=""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a:solidFill>
                  <a:srgbClr val="FF0000"/>
                </a:solidFill>
                <a:ea typeface="Cambria" panose="02040503050406030204" pitchFamily="18" charset="0"/>
              </a:rPr>
              <a:t>+ Trên sườn núi Alps có những vành đai thực vật nào, độ cao của từng vành đai? </a:t>
            </a:r>
            <a:endParaRPr lang="en-US" sz="3200">
              <a:solidFill>
                <a:srgbClr val="FF0000"/>
              </a:solidFill>
              <a:ea typeface="Times New Roman" panose="02020603050405020304" pitchFamily="18" charset="0"/>
            </a:endParaRPr>
          </a:p>
          <a:p>
            <a:r>
              <a:rPr lang="vi-VN" sz="3200" i="1">
                <a:solidFill>
                  <a:srgbClr val="FF0000"/>
                </a:solidFill>
                <a:ea typeface="Cambria" panose="02040503050406030204" pitchFamily="18" charset="0"/>
              </a:rPr>
              <a:t>+ Tại sao thảm thực vật lại thay đổi như vậy</a:t>
            </a:r>
            <a:r>
              <a:rPr lang="en-US" sz="3200" i="1">
                <a:solidFill>
                  <a:srgbClr val="FF0000"/>
                </a:solidFill>
                <a:ea typeface="Cambria" panose="02040503050406030204" pitchFamily="18" charset="0"/>
              </a:rPr>
              <a:t>?</a:t>
            </a:r>
            <a:endParaRPr lang="en-US" sz="320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 xmlns:a16="http://schemas.microsoft.com/office/drawing/2014/main" id="{B0A28095-8DF8-4D43-B481-954CE8D8CD23}"/>
              </a:ext>
            </a:extLst>
          </p:cNvPr>
          <p:cNvSpPr txBox="1">
            <a:spLocks noChangeArrowheads="1"/>
          </p:cNvSpPr>
          <p:nvPr/>
        </p:nvSpPr>
        <p:spPr bwMode="auto">
          <a:xfrm>
            <a:off x="317306" y="2055373"/>
            <a:ext cx="118746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 xmlns:a16="http://schemas.microsoft.com/office/drawing/2014/main" id="{0CB80894-8FBE-4A64-8548-EF992CC50D11}"/>
              </a:ext>
            </a:extLst>
          </p:cNvPr>
          <p:cNvSpPr txBox="1">
            <a:spLocks noChangeArrowheads="1"/>
          </p:cNvSpPr>
          <p:nvPr/>
        </p:nvSpPr>
        <p:spPr bwMode="auto">
          <a:xfrm>
            <a:off x="1905000" y="46482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H.51.1: Lược đồ tự nhiên châu Âu</a:t>
            </a:r>
          </a:p>
        </p:txBody>
      </p:sp>
      <p:sp>
        <p:nvSpPr>
          <p:cNvPr id="30725" name="Text Box 6">
            <a:extLst>
              <a:ext uri="{FF2B5EF4-FFF2-40B4-BE49-F238E27FC236}">
                <a16:creationId xmlns="" xmlns:a16="http://schemas.microsoft.com/office/drawing/2014/main" id="{4D535E68-4279-4A3C-8CF7-8A00B6EC3AD1}"/>
              </a:ext>
            </a:extLst>
          </p:cNvPr>
          <p:cNvSpPr txBox="1">
            <a:spLocks noChangeArrowheads="1"/>
          </p:cNvSpPr>
          <p:nvPr/>
        </p:nvSpPr>
        <p:spPr bwMode="auto">
          <a:xfrm>
            <a:off x="6096000" y="45720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H.51.2: Lược đồ khí hậu châu Âu</a:t>
            </a:r>
          </a:p>
        </p:txBody>
      </p:sp>
      <p:sp>
        <p:nvSpPr>
          <p:cNvPr id="31751" name="Freeform 7">
            <a:extLst>
              <a:ext uri="{FF2B5EF4-FFF2-40B4-BE49-F238E27FC236}">
                <a16:creationId xmlns=""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 xmlns:a16="http://schemas.microsoft.com/office/drawing/2014/main" id="{ED20AF23-2FC2-498D-8084-01B9CA2A7287}"/>
              </a:ext>
            </a:extLst>
          </p:cNvPr>
          <p:cNvSpPr txBox="1">
            <a:spLocks noChangeArrowheads="1"/>
          </p:cNvSpPr>
          <p:nvPr/>
        </p:nvSpPr>
        <p:spPr bwMode="auto">
          <a:xfrm>
            <a:off x="486581" y="4953000"/>
            <a:ext cx="115236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2" name="Rectangle: Rounded Corners 1">
            <a:extLst>
              <a:ext uri="{FF2B5EF4-FFF2-40B4-BE49-F238E27FC236}">
                <a16:creationId xmlns="" xmlns:a16="http://schemas.microsoft.com/office/drawing/2014/main" id="{82E2CD21-15FD-4861-BB2A-1F4B30D53918}"/>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 xmlns:a16="http://schemas.microsoft.com/office/drawing/2014/main" id="{A559E779-7886-4683-A502-078C7407431D}"/>
              </a:ext>
            </a:extLst>
          </p:cNvPr>
          <p:cNvPicPr>
            <a:picLocks noChangeAspect="1"/>
          </p:cNvPicPr>
          <p:nvPr/>
        </p:nvPicPr>
        <p:blipFill>
          <a:blip r:embed="rId4"/>
          <a:stretch>
            <a:fillRect/>
          </a:stretch>
        </p:blipFill>
        <p:spPr>
          <a:xfrm>
            <a:off x="6257582" y="859993"/>
            <a:ext cx="5044278" cy="5817377"/>
          </a:xfrm>
          <a:prstGeom prst="rect">
            <a:avLst/>
          </a:prstGeom>
        </p:spPr>
      </p:pic>
      <p:pic>
        <p:nvPicPr>
          <p:cNvPr id="11" name="Picture 4" descr="Luoc do tu nhien chau Au ">
            <a:extLst>
              <a:ext uri="{FF2B5EF4-FFF2-40B4-BE49-F238E27FC236}">
                <a16:creationId xmlns=""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 xmlns:a16="http://schemas.microsoft.com/office/drawing/2014/main" id="{DA18BFEF-41B4-4A26-97D2-78C98FFBFE28}"/>
              </a:ext>
            </a:extLst>
          </p:cNvPr>
          <p:cNvSpPr>
            <a:spLocks noChangeArrowheads="1" noChangeShapeType="1" noTextEdit="1"/>
          </p:cNvSpPr>
          <p:nvPr/>
        </p:nvSpPr>
        <p:spPr bwMode="auto">
          <a:xfrm rot="648589">
            <a:off x="8667505" y="4272071"/>
            <a:ext cx="617538"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 xmlns:a16="http://schemas.microsoft.com/office/drawing/2014/main" id="{A5133183-442A-4DF9-9D50-0BD2A4BFBB92}"/>
              </a:ext>
            </a:extLst>
          </p:cNvPr>
          <p:cNvSpPr>
            <a:spLocks noChangeArrowheads="1" noChangeShapeType="1" noTextEdit="1"/>
          </p:cNvSpPr>
          <p:nvPr/>
        </p:nvSpPr>
        <p:spPr bwMode="auto">
          <a:xfrm rot="4550892">
            <a:off x="7311780" y="3754545"/>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 xmlns:a16="http://schemas.microsoft.com/office/drawing/2014/main" id="{8768E18C-6F66-4168-A5D3-EC1DDCECCF1E}"/>
              </a:ext>
            </a:extLst>
          </p:cNvPr>
          <p:cNvSpPr>
            <a:spLocks/>
          </p:cNvSpPr>
          <p:nvPr/>
        </p:nvSpPr>
        <p:spPr bwMode="auto">
          <a:xfrm>
            <a:off x="7641980" y="4254609"/>
            <a:ext cx="1924050"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 xmlns:a16="http://schemas.microsoft.com/office/drawing/2014/main" id="{D10158B2-1C6C-4592-B87A-78E4CE87F818}"/>
              </a:ext>
            </a:extLst>
          </p:cNvPr>
          <p:cNvSpPr>
            <a:spLocks/>
          </p:cNvSpPr>
          <p:nvPr/>
        </p:nvSpPr>
        <p:spPr bwMode="auto">
          <a:xfrm>
            <a:off x="7348293" y="3851384"/>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 xmlns:a16="http://schemas.microsoft.com/office/drawing/2014/main" id="{7D4F7E20-20EC-4969-BF01-8B332938AB16}"/>
              </a:ext>
            </a:extLst>
          </p:cNvPr>
          <p:cNvSpPr txBox="1">
            <a:spLocks noChangeArrowheads="1"/>
          </p:cNvSpPr>
          <p:nvPr/>
        </p:nvSpPr>
        <p:spPr bwMode="auto">
          <a:xfrm>
            <a:off x="6878054" y="6397303"/>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 xmlns:a16="http://schemas.microsoft.com/office/drawing/2014/main" id="{AC9002E7-19A6-4E1E-BD7F-B99B2A576974}"/>
              </a:ext>
            </a:extLst>
          </p:cNvPr>
          <p:cNvSpPr txBox="1">
            <a:spLocks noChangeArrowheads="1"/>
          </p:cNvSpPr>
          <p:nvPr/>
        </p:nvSpPr>
        <p:spPr bwMode="auto">
          <a:xfrm>
            <a:off x="311407" y="2035502"/>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solidFill>
                  <a:srgbClr val="FF0000"/>
                </a:solidFill>
                <a:latin typeface="Arial" panose="020B0604020202020204" pitchFamily="34" charset="0"/>
              </a:rPr>
              <a:t> Xác định các sông lớn ở </a:t>
            </a:r>
          </a:p>
          <a:p>
            <a:pPr eaLnBrk="1" hangingPunct="1"/>
            <a:r>
              <a:rPr lang="en-US" altLang="en-US" sz="2800">
                <a:solidFill>
                  <a:srgbClr val="FF0000"/>
                </a:solidFill>
                <a:latin typeface="Arial" panose="020B0604020202020204" pitchFamily="34" charset="0"/>
              </a:rPr>
              <a:t>châu Âu. Nhận xét mật độ </a:t>
            </a:r>
          </a:p>
          <a:p>
            <a:pPr eaLnBrk="1" hangingPunct="1"/>
            <a:r>
              <a:rPr lang="en-US" altLang="en-US" sz="2800">
                <a:solidFill>
                  <a:srgbClr val="FF0000"/>
                </a:solidFill>
                <a:latin typeface="Arial" panose="020B0604020202020204" pitchFamily="34" charset="0"/>
              </a:rPr>
              <a:t>sông ngòi  và chế độ nước sông ở châu Âu?</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2000"/>
                                        <p:tgtEl>
                                          <p:spTgt spid="16"/>
                                        </p:tgtEl>
                                      </p:cBhvr>
                                    </p:animEffect>
                                  </p:childTnLst>
                                </p:cTn>
                              </p:par>
                              <p:par>
                                <p:cTn id="13" presetID="2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par>
                                <p:cTn id="21" presetID="5"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69"/>
            <a:ext cx="1259840" cy="1074695"/>
          </a:xfrm>
          <a:prstGeom prst="rect">
            <a:avLst/>
          </a:prstGeom>
        </p:spPr>
      </p:pic>
      <p:pic>
        <p:nvPicPr>
          <p:cNvPr id="14" name="Picture 13">
            <a:extLst>
              <a:ext uri="{FF2B5EF4-FFF2-40B4-BE49-F238E27FC236}">
                <a16:creationId xmlns=""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 xmlns:a16="http://schemas.microsoft.com/office/drawing/2014/main" id="{282CC560-76D0-48AA-9AEE-5E12DBA94D82}"/>
              </a:ext>
            </a:extLst>
          </p:cNvPr>
          <p:cNvPicPr>
            <a:picLocks noChangeAspect="1"/>
          </p:cNvPicPr>
          <p:nvPr/>
        </p:nvPicPr>
        <p:blipFill>
          <a:blip r:embed="rId8"/>
          <a:stretch>
            <a:fillRect/>
          </a:stretch>
        </p:blipFill>
        <p:spPr>
          <a:xfrm>
            <a:off x="4500454" y="1330517"/>
            <a:ext cx="7691546"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grpSp>
        <p:nvGrpSpPr>
          <p:cNvPr id="15" name="Group 14">
            <a:extLst>
              <a:ext uri="{FF2B5EF4-FFF2-40B4-BE49-F238E27FC236}">
                <a16:creationId xmlns="" xmlns:a16="http://schemas.microsoft.com/office/drawing/2014/main" id="{880B021E-5CF7-42D6-B11B-C67133D456FE}"/>
              </a:ext>
            </a:extLst>
          </p:cNvPr>
          <p:cNvGrpSpPr/>
          <p:nvPr/>
        </p:nvGrpSpPr>
        <p:grpSpPr>
          <a:xfrm>
            <a:off x="2207454" y="821439"/>
            <a:ext cx="8770852" cy="5757132"/>
            <a:chOff x="2161308" y="1100868"/>
            <a:chExt cx="8770852" cy="5757132"/>
          </a:xfrm>
        </p:grpSpPr>
        <p:sp>
          <p:nvSpPr>
            <p:cNvPr id="13" name="Explosion: 8 Points 12">
              <a:extLst>
                <a:ext uri="{FF2B5EF4-FFF2-40B4-BE49-F238E27FC236}">
                  <a16:creationId xmlns="" xmlns:a16="http://schemas.microsoft.com/office/drawing/2014/main" id="{F2FFBE32-F513-48A9-B070-28983269AE39}"/>
                </a:ext>
              </a:extLst>
            </p:cNvPr>
            <p:cNvSpPr/>
            <p:nvPr/>
          </p:nvSpPr>
          <p:spPr>
            <a:xfrm>
              <a:off x="2161308" y="1100868"/>
              <a:ext cx="8770852" cy="5757132"/>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BAA4E30F-9615-4A05-898F-E9EE5BB7925F}"/>
                </a:ext>
              </a:extLst>
            </p:cNvPr>
            <p:cNvSpPr txBox="1"/>
            <p:nvPr/>
          </p:nvSpPr>
          <p:spPr>
            <a:xfrm>
              <a:off x="3816629" y="3075336"/>
              <a:ext cx="5427001" cy="1569660"/>
            </a:xfrm>
            <a:prstGeom prst="rect">
              <a:avLst/>
            </a:prstGeom>
            <a:noFill/>
          </p:spPr>
          <p:txBody>
            <a:bodyPr wrap="square" rtlCol="0">
              <a:spAutoFit/>
            </a:bodyPr>
            <a:lstStyle/>
            <a:p>
              <a:pPr algn="ctr"/>
              <a:r>
                <a:rPr lang="en-US" sz="3200">
                  <a:solidFill>
                    <a:srgbClr val="00B050"/>
                  </a:solidFill>
                  <a:latin typeface="Arial" panose="020B0604020202020204" pitchFamily="34" charset="0"/>
                  <a:cs typeface="Arial" panose="020B0604020202020204" pitchFamily="34" charset="0"/>
                </a:rPr>
                <a:t>Kể tên các đới thiên nhiên trên Trái Đất? Châu Âu có những đới thiên nhiên nào?</a:t>
              </a:r>
            </a:p>
          </p:txBody>
        </p:sp>
      </p:grpSp>
      <p:pic>
        <p:nvPicPr>
          <p:cNvPr id="21" name="Picture 20">
            <a:extLst>
              <a:ext uri="{FF2B5EF4-FFF2-40B4-BE49-F238E27FC236}">
                <a16:creationId xmlns="" xmlns:a16="http://schemas.microsoft.com/office/drawing/2014/main" id="{C17F3646-E5F6-4ECF-BCF2-FCC68A238504}"/>
              </a:ext>
            </a:extLst>
          </p:cNvPr>
          <p:cNvPicPr>
            <a:picLocks noChangeAspect="1"/>
          </p:cNvPicPr>
          <p:nvPr/>
        </p:nvPicPr>
        <p:blipFill rotWithShape="1">
          <a:blip r:embed="rId4"/>
          <a:srcRect l="22866" t="22602" r="25274" b="23223"/>
          <a:stretch/>
        </p:blipFill>
        <p:spPr>
          <a:xfrm>
            <a:off x="1430589" y="1024525"/>
            <a:ext cx="9790769" cy="5350959"/>
          </a:xfrm>
          <a:prstGeom prst="rect">
            <a:avLst/>
          </a:prstGeom>
        </p:spPr>
      </p:pic>
      <p:sp>
        <p:nvSpPr>
          <p:cNvPr id="2" name="TextBox 1">
            <a:extLst>
              <a:ext uri="{FF2B5EF4-FFF2-40B4-BE49-F238E27FC236}">
                <a16:creationId xmlns=""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789009908"/>
              </p:ext>
            </p:extLst>
          </p:nvPr>
        </p:nvGraphicFramePr>
        <p:xfrm>
          <a:off x="321972" y="2468597"/>
          <a:ext cx="11758412" cy="4228416"/>
        </p:xfrm>
        <a:graphic>
          <a:graphicData uri="http://schemas.openxmlformats.org/drawingml/2006/table">
            <a:tbl>
              <a:tblPr firstRow="1" firstCol="1" bandRow="1">
                <a:tableStyleId>{5C22544A-7EE6-4342-B048-85BDC9FD1C3A}</a:tableStyleId>
              </a:tblPr>
              <a:tblGrid>
                <a:gridCol w="2918132">
                  <a:extLst>
                    <a:ext uri="{9D8B030D-6E8A-4147-A177-3AD203B41FA5}">
                      <a16:colId xmlns="" xmlns:a16="http://schemas.microsoft.com/office/drawing/2014/main" val="4266050001"/>
                    </a:ext>
                  </a:extLst>
                </a:gridCol>
                <a:gridCol w="4405345">
                  <a:extLst>
                    <a:ext uri="{9D8B030D-6E8A-4147-A177-3AD203B41FA5}">
                      <a16:colId xmlns="" xmlns:a16="http://schemas.microsoft.com/office/drawing/2014/main" val="1878727214"/>
                    </a:ext>
                  </a:extLst>
                </a:gridCol>
                <a:gridCol w="4434935">
                  <a:extLst>
                    <a:ext uri="{9D8B030D-6E8A-4147-A177-3AD203B41FA5}">
                      <a16:colId xmlns="" xmlns:a16="http://schemas.microsoft.com/office/drawing/2014/main" val="2428832482"/>
                    </a:ext>
                  </a:extLst>
                </a:gridCol>
              </a:tblGrid>
              <a:tr h="704736">
                <a:tc>
                  <a:txBody>
                    <a:bodyPr/>
                    <a:lstStyle/>
                    <a:p>
                      <a:pPr algn="ctr">
                        <a:lnSpc>
                          <a:spcPct val="200000"/>
                        </a:lnSpc>
                        <a:spcAft>
                          <a:spcPts val="0"/>
                        </a:spcAft>
                      </a:pPr>
                      <a:r>
                        <a:rPr lang="vi-VN" sz="2400" dirty="0">
                          <a:effectLst/>
                          <a:latin typeface="Arial" panose="020B0604020202020204" pitchFamily="34" charset="0"/>
                          <a:cs typeface="Arial" panose="020B0604020202020204" pitchFamily="34" charset="0"/>
                        </a:rPr>
                        <a:t>Đặc điểm</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400">
                          <a:effectLst/>
                        </a:rPr>
                        <a:t>Đới </a:t>
                      </a:r>
                      <a:r>
                        <a:rPr lang="en-US" sz="2400">
                          <a:effectLst/>
                        </a:rPr>
                        <a:t>lạnh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400">
                          <a:effectLst/>
                        </a:rPr>
                        <a:t>Đ</a:t>
                      </a:r>
                      <a:r>
                        <a:rPr lang="vi-VN" sz="2400">
                          <a:effectLst/>
                        </a:rPr>
                        <a:t>ới ôn hòa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93872561"/>
                  </a:ext>
                </a:extLst>
              </a:tr>
              <a:tr h="704736">
                <a:tc>
                  <a:txBody>
                    <a:bodyPr/>
                    <a:lstStyle/>
                    <a:p>
                      <a:pPr>
                        <a:lnSpc>
                          <a:spcPct val="200000"/>
                        </a:lnSpc>
                        <a:spcAft>
                          <a:spcPts val="0"/>
                        </a:spcAft>
                      </a:pPr>
                      <a:r>
                        <a:rPr lang="en-US" sz="2400">
                          <a:effectLst/>
                        </a:rPr>
                        <a:t>Phân bố</a:t>
                      </a:r>
                      <a:r>
                        <a:rPr lang="vi-VN" sz="2400">
                          <a:effectLst/>
                        </a:rPr>
                        <a:t>/vị trí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200" dirty="0">
                          <a:effectLst/>
                        </a:rPr>
                        <a:t> </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200">
                          <a:effectLst/>
                        </a:rPr>
                        <a:t> </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 xmlns:a16="http://schemas.microsoft.com/office/drawing/2014/main" val="23456185"/>
                  </a:ext>
                </a:extLst>
              </a:tr>
              <a:tr h="704736">
                <a:tc>
                  <a:txBody>
                    <a:bodyPr/>
                    <a:lstStyle/>
                    <a:p>
                      <a:pPr>
                        <a:lnSpc>
                          <a:spcPct val="200000"/>
                        </a:lnSpc>
                        <a:spcAft>
                          <a:spcPts val="0"/>
                        </a:spcAft>
                      </a:pPr>
                      <a:r>
                        <a:rPr lang="vi-VN" sz="2400">
                          <a:effectLst/>
                        </a:rPr>
                        <a:t>Khí hậu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200" dirty="0">
                          <a:effectLst/>
                        </a:rPr>
                        <a:t> </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200">
                          <a:effectLst/>
                        </a:rPr>
                        <a:t> </a:t>
                      </a: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 xmlns:a16="http://schemas.microsoft.com/office/drawing/2014/main" val="677132090"/>
                  </a:ext>
                </a:extLst>
              </a:tr>
              <a:tr h="704736">
                <a:tc>
                  <a:txBody>
                    <a:bodyPr/>
                    <a:lstStyle/>
                    <a:p>
                      <a:pPr>
                        <a:lnSpc>
                          <a:spcPct val="200000"/>
                        </a:lnSpc>
                        <a:spcAft>
                          <a:spcPts val="0"/>
                        </a:spcAft>
                      </a:pPr>
                      <a:r>
                        <a:rPr lang="vi-VN" sz="2400" dirty="0" smtClean="0">
                          <a:effectLst/>
                          <a:latin typeface="Arial" panose="020B0604020202020204" pitchFamily="34" charset="0"/>
                          <a:ea typeface="Times New Roman" panose="02020603050405020304" pitchFamily="18" charset="0"/>
                          <a:cs typeface="Arial" panose="020B0604020202020204" pitchFamily="34" charset="0"/>
                        </a:rPr>
                        <a:t>Thực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vật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r>
                        <a:rPr lang="vi-VN" sz="1200" dirty="0">
                          <a:effectLst/>
                        </a:rPr>
                        <a:t> </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200" dirty="0">
                          <a:effectLst/>
                        </a:rPr>
                        <a:t> </a:t>
                      </a: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138852450"/>
                  </a:ext>
                </a:extLst>
              </a:tr>
              <a:tr h="704736">
                <a:tc>
                  <a:txBody>
                    <a:bodyPr/>
                    <a:lstStyle/>
                    <a:p>
                      <a:pPr>
                        <a:lnSpc>
                          <a:spcPct val="200000"/>
                        </a:lnSpc>
                        <a:spcAft>
                          <a:spcPts val="0"/>
                        </a:spcAft>
                      </a:pPr>
                      <a:r>
                        <a:rPr lang="vi-VN" sz="2400">
                          <a:effectLst/>
                          <a:latin typeface="Arial" panose="020B0604020202020204" pitchFamily="34" charset="0"/>
                          <a:ea typeface="Times New Roman" panose="02020603050405020304" pitchFamily="18" charset="0"/>
                          <a:cs typeface="Arial" panose="020B0604020202020204" pitchFamily="34" charset="0"/>
                        </a:rPr>
                        <a:t>Nhóm đất chính</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392568414"/>
                  </a:ext>
                </a:extLst>
              </a:tr>
              <a:tr h="704736">
                <a:tc>
                  <a:txBody>
                    <a:bodyPr/>
                    <a:lstStyle/>
                    <a:p>
                      <a:pPr>
                        <a:lnSpc>
                          <a:spcPct val="200000"/>
                        </a:lnSpc>
                        <a:spcAft>
                          <a:spcPts val="0"/>
                        </a:spcAft>
                      </a:pPr>
                      <a:r>
                        <a:rPr lang="vi-VN" sz="24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93521259"/>
                  </a:ext>
                </a:extLst>
              </a:tr>
            </a:tbl>
          </a:graphicData>
        </a:graphic>
      </p:graphicFrame>
      <p:grpSp>
        <p:nvGrpSpPr>
          <p:cNvPr id="18" name="Group 17">
            <a:extLst>
              <a:ext uri="{FF2B5EF4-FFF2-40B4-BE49-F238E27FC236}">
                <a16:creationId xmlns="" xmlns:a16="http://schemas.microsoft.com/office/drawing/2014/main" id="{5AEA35D2-F850-435E-85AE-33EE50CD5DA0}"/>
              </a:ext>
            </a:extLst>
          </p:cNvPr>
          <p:cNvGrpSpPr/>
          <p:nvPr/>
        </p:nvGrpSpPr>
        <p:grpSpPr>
          <a:xfrm>
            <a:off x="4034609" y="414401"/>
            <a:ext cx="5709491" cy="646331"/>
            <a:chOff x="4060790" y="1084791"/>
            <a:chExt cx="4276637" cy="646331"/>
          </a:xfrm>
        </p:grpSpPr>
        <p:sp>
          <p:nvSpPr>
            <p:cNvPr id="19" name="Rectangle: Rounded Corners 18">
              <a:extLst>
                <a:ext uri="{FF2B5EF4-FFF2-40B4-BE49-F238E27FC236}">
                  <a16:creationId xmlns=""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dirty="0">
                  <a:solidFill>
                    <a:srgbClr val="1C11AF"/>
                  </a:solidFill>
                  <a:latin typeface="Arial" panose="020B0604020202020204" pitchFamily="34" charset="0"/>
                  <a:cs typeface="Arial" panose="020B0604020202020204" pitchFamily="34" charset="0"/>
                </a:rPr>
                <a:t> </a:t>
              </a:r>
              <a:r>
                <a:rPr lang="en-US" sz="3200" b="1" dirty="0">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
        <p:nvSpPr>
          <p:cNvPr id="2" name="TextBox 1">
            <a:extLst>
              <a:ext uri="{FF2B5EF4-FFF2-40B4-BE49-F238E27FC236}">
                <a16:creationId xmlns="" xmlns:a16="http://schemas.microsoft.com/office/drawing/2014/main" id="{0AB7A6C7-6872-4B4C-9C8F-BBCACC8A74EE}"/>
              </a:ext>
            </a:extLst>
          </p:cNvPr>
          <p:cNvSpPr txBox="1"/>
          <p:nvPr/>
        </p:nvSpPr>
        <p:spPr>
          <a:xfrm>
            <a:off x="4034609" y="4239491"/>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 xmlns:a16="http://schemas.microsoft.com/office/drawing/2014/main" id="{1D772E03-8048-455E-B2E2-1D86B34DE0BA}"/>
              </a:ext>
            </a:extLst>
          </p:cNvPr>
          <p:cNvSpPr txBox="1"/>
          <p:nvPr/>
        </p:nvSpPr>
        <p:spPr>
          <a:xfrm>
            <a:off x="8202418" y="4239491"/>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2"/>
                </p:tgtEl>
              </p:cMediaNode>
            </p:video>
          </p:childTnLst>
        </p:cTn>
      </p:par>
    </p:tnLst>
    <p:bldLst>
      <p:bldP spid="16" grpId="0" animBg="1"/>
      <p:bldP spid="2"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6" y="59433"/>
            <a:ext cx="7138166" cy="6739133"/>
          </a:xfrm>
          <a:prstGeom prst="rect">
            <a:avLst/>
          </a:prstGeom>
        </p:spPr>
      </p:pic>
      <p:sp>
        <p:nvSpPr>
          <p:cNvPr id="2" name="TextBox 1">
            <a:extLst>
              <a:ext uri="{FF2B5EF4-FFF2-40B4-BE49-F238E27FC236}">
                <a16:creationId xmlns=""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 xmlns:a16="http://schemas.microsoft.com/office/drawing/2014/main" id="{64E298C6-91D1-4890-984C-F95A082BB4C1}"/>
              </a:ext>
            </a:extLst>
          </p:cNvPr>
          <p:cNvSpPr txBox="1"/>
          <p:nvPr/>
        </p:nvSpPr>
        <p:spPr>
          <a:xfrm>
            <a:off x="503582" y="954157"/>
            <a:ext cx="1736035"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lạnh</a:t>
            </a:r>
          </a:p>
        </p:txBody>
      </p:sp>
      <p:sp>
        <p:nvSpPr>
          <p:cNvPr id="7" name="Text Box 35">
            <a:extLst>
              <a:ext uri="{FF2B5EF4-FFF2-40B4-BE49-F238E27FC236}">
                <a16:creationId xmlns="" xmlns:a16="http://schemas.microsoft.com/office/drawing/2014/main" id="{729F42CA-EC61-481B-B36D-B32D7AA7842D}"/>
              </a:ext>
            </a:extLst>
          </p:cNvPr>
          <p:cNvSpPr txBox="1">
            <a:spLocks noChangeArrowheads="1"/>
          </p:cNvSpPr>
          <p:nvPr/>
        </p:nvSpPr>
        <p:spPr bwMode="auto">
          <a:xfrm>
            <a:off x="170900" y="1857021"/>
            <a:ext cx="4660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 xmlns:a16="http://schemas.microsoft.com/office/drawing/2014/main" id="{5D7C0761-FE45-4CE4-8483-72AF6F022259}"/>
              </a:ext>
            </a:extLst>
          </p:cNvPr>
          <p:cNvSpPr txBox="1">
            <a:spLocks noChangeArrowheads="1"/>
          </p:cNvSpPr>
          <p:nvPr/>
        </p:nvSpPr>
        <p:spPr bwMode="auto">
          <a:xfrm>
            <a:off x="122881" y="3739637"/>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Thực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rêu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địa</a:t>
            </a:r>
            <a:r>
              <a:rPr lang="en-US" sz="2800" dirty="0">
                <a:solidFill>
                  <a:srgbClr val="0070C0"/>
                </a:solidFill>
                <a:latin typeface="Arial" panose="020B0604020202020204" pitchFamily="34" charset="0"/>
                <a:cs typeface="Arial" panose="020B0604020202020204" pitchFamily="34" charset="0"/>
              </a:rPr>
              <a:t> y</a:t>
            </a:r>
          </a:p>
        </p:txBody>
      </p:sp>
      <p:pic>
        <p:nvPicPr>
          <p:cNvPr id="9" name="Picture 8">
            <a:extLst>
              <a:ext uri="{FF2B5EF4-FFF2-40B4-BE49-F238E27FC236}">
                <a16:creationId xmlns="" xmlns:a16="http://schemas.microsoft.com/office/drawing/2014/main" id="{64C0F148-641E-428C-9EBB-2F2238BB1026}"/>
              </a:ext>
            </a:extLst>
          </p:cNvPr>
          <p:cNvPicPr>
            <a:picLocks noChangeAspect="1"/>
          </p:cNvPicPr>
          <p:nvPr/>
        </p:nvPicPr>
        <p:blipFill rotWithShape="1">
          <a:blip r:embed="rId5"/>
          <a:srcRect l="61691" t="50000" r="27320" b="31303"/>
          <a:stretch/>
        </p:blipFill>
        <p:spPr>
          <a:xfrm>
            <a:off x="5448323" y="3242016"/>
            <a:ext cx="5369443" cy="3246540"/>
          </a:xfrm>
          <a:prstGeom prst="rect">
            <a:avLst/>
          </a:prstGeom>
          <a:ln>
            <a:solidFill>
              <a:srgbClr val="0070C0"/>
            </a:solidFill>
          </a:ln>
        </p:spPr>
      </p:pic>
      <p:pic>
        <p:nvPicPr>
          <p:cNvPr id="10" name="Picture 9" descr="A picture containing text, outdoor, mountain, highland&#10;&#10;Description automatically generated">
            <a:extLst>
              <a:ext uri="{FF2B5EF4-FFF2-40B4-BE49-F238E27FC236}">
                <a16:creationId xmlns="" xmlns:a16="http://schemas.microsoft.com/office/drawing/2014/main" id="{2CC2365B-E7B7-4447-9CF4-3A494D5C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323" y="137574"/>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35">
            <a:extLst>
              <a:ext uri="{FF2B5EF4-FFF2-40B4-BE49-F238E27FC236}">
                <a16:creationId xmlns="" xmlns:a16="http://schemas.microsoft.com/office/drawing/2014/main" id="{DAE27AD8-B6B2-4C91-8641-80FFC009DDB7}"/>
              </a:ext>
            </a:extLst>
          </p:cNvPr>
          <p:cNvSpPr txBox="1">
            <a:spLocks noChangeArrowheads="1"/>
          </p:cNvSpPr>
          <p:nvPr/>
        </p:nvSpPr>
        <p:spPr bwMode="auto">
          <a:xfrm>
            <a:off x="0" y="4551915"/>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1 </a:t>
            </a:r>
            <a:r>
              <a:rPr lang="en-US" sz="2800" dirty="0" err="1">
                <a:solidFill>
                  <a:srgbClr val="0070C0"/>
                </a:solidFill>
                <a:latin typeface="Arial" panose="020B0604020202020204" pitchFamily="34" charset="0"/>
                <a:cs typeface="Arial" panose="020B0604020202020204" pitchFamily="34" charset="0"/>
              </a:rPr>
              <a:t>số</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loài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chịu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lạnh</a:t>
            </a:r>
            <a:endParaRPr lang="en-US" sz="2800" dirty="0">
              <a:solidFill>
                <a:srgbClr val="0070C0"/>
              </a:solidFill>
              <a:latin typeface="Arial" panose="020B0604020202020204" pitchFamily="34" charset="0"/>
              <a:cs typeface="Arial" panose="020B0604020202020204" pitchFamily="34" charset="0"/>
            </a:endParaRPr>
          </a:p>
          <a:p>
            <a:pPr algn="just"/>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Chuột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Lem-mút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chó</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sói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chồn</a:t>
            </a:r>
            <a:r>
              <a:rPr lang="en-US" sz="2800" dirty="0">
                <a:solidFill>
                  <a:srgbClr val="0070C0"/>
                </a:solidFill>
                <a:latin typeface="Arial" panose="020B0604020202020204" pitchFamily="34" charset="0"/>
                <a:cs typeface="Arial" panose="020B0604020202020204" pitchFamily="34" charset="0"/>
              </a:rPr>
              <a:t>,</a:t>
            </a:r>
          </a:p>
          <a:p>
            <a:pPr algn="just"/>
            <a:r>
              <a:rPr lang="en-US" sz="2800" dirty="0" err="1">
                <a:solidFill>
                  <a:srgbClr val="0070C0"/>
                </a:solidFill>
                <a:latin typeface="Arial" panose="020B0604020202020204" pitchFamily="34" charset="0"/>
                <a:cs typeface="Arial" panose="020B0604020202020204" pitchFamily="34" charset="0"/>
              </a:rPr>
              <a:t>cú</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bắc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cực</a:t>
            </a:r>
            <a:r>
              <a:rPr lang="en-US" sz="2800" dirty="0">
                <a:solidFill>
                  <a:srgbClr val="0070C0"/>
                </a:solidFill>
                <a:latin typeface="Arial" panose="020B0604020202020204" pitchFamily="34" charset="0"/>
                <a:cs typeface="Arial" panose="020B0604020202020204" pitchFamily="34" charset="0"/>
              </a:rPr>
              <a:t>)</a:t>
            </a:r>
          </a:p>
        </p:txBody>
      </p:sp>
      <p:pic>
        <p:nvPicPr>
          <p:cNvPr id="13" name="Picture 12">
            <a:extLst>
              <a:ext uri="{FF2B5EF4-FFF2-40B4-BE49-F238E27FC236}">
                <a16:creationId xmlns="" xmlns:a16="http://schemas.microsoft.com/office/drawing/2014/main" id="{43EDCD14-1601-416B-8078-D4252C94F4FE}"/>
              </a:ext>
            </a:extLst>
          </p:cNvPr>
          <p:cNvPicPr>
            <a:picLocks noChangeAspect="1"/>
          </p:cNvPicPr>
          <p:nvPr/>
        </p:nvPicPr>
        <p:blipFill>
          <a:blip r:embed="rId7"/>
          <a:stretch>
            <a:fillRect/>
          </a:stretch>
        </p:blipFill>
        <p:spPr>
          <a:xfrm>
            <a:off x="5439376" y="3255997"/>
            <a:ext cx="5726802" cy="3368558"/>
          </a:xfrm>
          <a:prstGeom prst="rect">
            <a:avLst/>
          </a:prstGeom>
        </p:spPr>
      </p:pic>
      <p:pic>
        <p:nvPicPr>
          <p:cNvPr id="14" name="Picture 13">
            <a:extLst>
              <a:ext uri="{FF2B5EF4-FFF2-40B4-BE49-F238E27FC236}">
                <a16:creationId xmlns="" xmlns:a16="http://schemas.microsoft.com/office/drawing/2014/main" id="{C0B41779-223F-4047-A022-54CFA89837FD}"/>
              </a:ext>
            </a:extLst>
          </p:cNvPr>
          <p:cNvPicPr>
            <a:picLocks noChangeAspect="1"/>
          </p:cNvPicPr>
          <p:nvPr/>
        </p:nvPicPr>
        <p:blipFill>
          <a:blip r:embed="rId8"/>
          <a:stretch>
            <a:fillRect/>
          </a:stretch>
        </p:blipFill>
        <p:spPr>
          <a:xfrm>
            <a:off x="5439376" y="96118"/>
            <a:ext cx="5726802" cy="3175425"/>
          </a:xfrm>
          <a:prstGeom prst="rect">
            <a:avLst/>
          </a:prstGeom>
        </p:spPr>
      </p:pic>
      <p:sp>
        <p:nvSpPr>
          <p:cNvPr id="15" name="Text Box 35">
            <a:extLst>
              <a:ext uri="{FF2B5EF4-FFF2-40B4-BE49-F238E27FC236}">
                <a16:creationId xmlns="" xmlns:a16="http://schemas.microsoft.com/office/drawing/2014/main" id="{5D7C0761-FE45-4CE4-8483-72AF6F022259}"/>
              </a:ext>
            </a:extLst>
          </p:cNvPr>
          <p:cNvSpPr txBox="1">
            <a:spLocks noChangeArrowheads="1"/>
          </p:cNvSpPr>
          <p:nvPr/>
        </p:nvSpPr>
        <p:spPr bwMode="auto">
          <a:xfrm>
            <a:off x="246373" y="3164204"/>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dirty="0" smtClean="0">
                <a:solidFill>
                  <a:srgbClr val="0070C0"/>
                </a:solidFill>
                <a:latin typeface="Arial" panose="020B0604020202020204" pitchFamily="34" charset="0"/>
                <a:cs typeface="Arial" panose="020B0604020202020204" pitchFamily="34" charset="0"/>
              </a:rPr>
              <a:t>KH: </a:t>
            </a:r>
            <a:r>
              <a:rPr lang="en-US" sz="2800" dirty="0" err="1" smtClean="0">
                <a:solidFill>
                  <a:srgbClr val="0070C0"/>
                </a:solidFill>
                <a:latin typeface="Arial" panose="020B0604020202020204" pitchFamily="34" charset="0"/>
                <a:cs typeface="Arial" panose="020B0604020202020204" pitchFamily="34" charset="0"/>
              </a:rPr>
              <a:t>cực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và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cận</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cực</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5" y="357557"/>
            <a:ext cx="6872929" cy="6488723"/>
          </a:xfrm>
          <a:prstGeom prst="rect">
            <a:avLst/>
          </a:prstGeom>
        </p:spPr>
      </p:pic>
      <p:sp>
        <p:nvSpPr>
          <p:cNvPr id="2" name="TextBox 1">
            <a:extLst>
              <a:ext uri="{FF2B5EF4-FFF2-40B4-BE49-F238E27FC236}">
                <a16:creationId xmlns=""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 xmlns:a16="http://schemas.microsoft.com/office/drawing/2014/main" id="{64E298C6-91D1-4890-984C-F95A082BB4C1}"/>
              </a:ext>
            </a:extLst>
          </p:cNvPr>
          <p:cNvSpPr txBox="1"/>
          <p:nvPr/>
        </p:nvSpPr>
        <p:spPr>
          <a:xfrm>
            <a:off x="503582" y="954157"/>
            <a:ext cx="2287119"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ôn hòa</a:t>
            </a:r>
          </a:p>
        </p:txBody>
      </p:sp>
      <p:sp>
        <p:nvSpPr>
          <p:cNvPr id="7" name="Text Box 35">
            <a:extLst>
              <a:ext uri="{FF2B5EF4-FFF2-40B4-BE49-F238E27FC236}">
                <a16:creationId xmlns="" xmlns:a16="http://schemas.microsoft.com/office/drawing/2014/main" id="{729F42CA-EC61-481B-B36D-B32D7AA7842D}"/>
              </a:ext>
            </a:extLst>
          </p:cNvPr>
          <p:cNvSpPr txBox="1">
            <a:spLocks noChangeArrowheads="1"/>
          </p:cNvSpPr>
          <p:nvPr/>
        </p:nvSpPr>
        <p:spPr bwMode="auto">
          <a:xfrm>
            <a:off x="64025" y="1857021"/>
            <a:ext cx="46602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phần lớn lãnh thổ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 xmlns:a16="http://schemas.microsoft.com/office/drawing/2014/main" id="{5D7C0761-FE45-4CE4-8483-72AF6F022259}"/>
              </a:ext>
            </a:extLst>
          </p:cNvPr>
          <p:cNvSpPr txBox="1">
            <a:spLocks noChangeArrowheads="1"/>
          </p:cNvSpPr>
          <p:nvPr/>
        </p:nvSpPr>
        <p:spPr bwMode="auto">
          <a:xfrm>
            <a:off x="-483" y="3035998"/>
            <a:ext cx="5462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endParaRPr lang="en-US" sz="2800" dirty="0">
              <a:solidFill>
                <a:srgbClr val="0070C0"/>
              </a:solidFill>
              <a:latin typeface="Arial" panose="020B0604020202020204" pitchFamily="34" charset="0"/>
              <a:cs typeface="Arial" panose="020B0604020202020204" pitchFamily="34" charset="0"/>
            </a:endParaRPr>
          </a:p>
        </p:txBody>
      </p:sp>
      <p:sp>
        <p:nvSpPr>
          <p:cNvPr id="15" name="Text Box 19">
            <a:extLst>
              <a:ext uri="{FF2B5EF4-FFF2-40B4-BE49-F238E27FC236}">
                <a16:creationId xmlns="" xmlns:a16="http://schemas.microsoft.com/office/drawing/2014/main" id="{1E0CD685-41C3-4AFD-BAD4-DE3773FEC47E}"/>
              </a:ext>
            </a:extLst>
          </p:cNvPr>
          <p:cNvSpPr txBox="1">
            <a:spLocks noChangeArrowheads="1"/>
          </p:cNvSpPr>
          <p:nvPr/>
        </p:nvSpPr>
        <p:spPr bwMode="auto">
          <a:xfrm>
            <a:off x="206127" y="4056218"/>
            <a:ext cx="579487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a:solidFill>
                  <a:srgbClr val="0070C0"/>
                </a:solidFill>
                <a:latin typeface="Arial" panose="020B0604020202020204" pitchFamily="34" charset="0"/>
              </a:rPr>
              <a:t>- Phía bắc: rừng lá kim</a:t>
            </a:r>
          </a:p>
          <a:p>
            <a:pPr algn="just" eaLnBrk="1" hangingPunct="1"/>
            <a:r>
              <a:rPr lang="en-US" altLang="en-US" sz="2800">
                <a:solidFill>
                  <a:srgbClr val="0070C0"/>
                </a:solidFill>
                <a:latin typeface="Arial" panose="020B0604020202020204" pitchFamily="34" charset="0"/>
              </a:rPr>
              <a:t>- Ven biển Tây Âu: rừng lá rộng</a:t>
            </a:r>
          </a:p>
          <a:p>
            <a:pPr algn="just" eaLnBrk="1" hangingPunct="1"/>
            <a:r>
              <a:rPr lang="en-US" altLang="en-US" sz="2800">
                <a:solidFill>
                  <a:srgbClr val="0070C0"/>
                </a:solidFill>
                <a:latin typeface="Arial" panose="020B0604020202020204" pitchFamily="34" charset="0"/>
              </a:rPr>
              <a:t>- Vùng nội địa: rừng lá kim</a:t>
            </a:r>
          </a:p>
          <a:p>
            <a:pPr algn="just" eaLnBrk="1" hangingPunct="1"/>
            <a:r>
              <a:rPr lang="en-US" altLang="en-US" sz="2800">
                <a:solidFill>
                  <a:srgbClr val="0070C0"/>
                </a:solidFill>
                <a:latin typeface="Arial" panose="020B0604020202020204" pitchFamily="34" charset="0"/>
              </a:rPr>
              <a:t>- Phía đông nam: thảo nguyên</a:t>
            </a:r>
          </a:p>
          <a:p>
            <a:pPr algn="just" eaLnBrk="1" hangingPunct="1"/>
            <a:r>
              <a:rPr lang="en-US" altLang="en-US" sz="2800">
                <a:solidFill>
                  <a:srgbClr val="0070C0"/>
                </a:solidFill>
                <a:latin typeface="Arial" panose="020B0604020202020204" pitchFamily="34" charset="0"/>
              </a:rPr>
              <a:t>- Ven Địa Trung Hải: rừng lá cứng</a:t>
            </a:r>
          </a:p>
          <a:p>
            <a:pPr eaLnBrk="1" hangingPunct="1">
              <a:spcBef>
                <a:spcPct val="50000"/>
              </a:spcBef>
            </a:pPr>
            <a:endParaRPr lang="en-US" altLang="en-US" sz="2800">
              <a:latin typeface="Arial" panose="020B0604020202020204" pitchFamily="34" charset="0"/>
            </a:endParaRPr>
          </a:p>
        </p:txBody>
      </p:sp>
      <p:pic>
        <p:nvPicPr>
          <p:cNvPr id="6" name="Picture 5">
            <a:extLst>
              <a:ext uri="{FF2B5EF4-FFF2-40B4-BE49-F238E27FC236}">
                <a16:creationId xmlns="" xmlns:a16="http://schemas.microsoft.com/office/drawing/2014/main" id="{1B6F8EAB-6EFA-425B-BECA-0A8B0C662103}"/>
              </a:ext>
            </a:extLst>
          </p:cNvPr>
          <p:cNvPicPr>
            <a:picLocks noChangeAspect="1"/>
          </p:cNvPicPr>
          <p:nvPr/>
        </p:nvPicPr>
        <p:blipFill>
          <a:blip r:embed="rId5"/>
          <a:stretch>
            <a:fillRect/>
          </a:stretch>
        </p:blipFill>
        <p:spPr>
          <a:xfrm>
            <a:off x="5487426" y="380101"/>
            <a:ext cx="6708901" cy="3377909"/>
          </a:xfrm>
          <a:prstGeom prst="rect">
            <a:avLst/>
          </a:prstGeom>
        </p:spPr>
      </p:pic>
      <p:sp>
        <p:nvSpPr>
          <p:cNvPr id="17" name="Text Box 35">
            <a:extLst>
              <a:ext uri="{FF2B5EF4-FFF2-40B4-BE49-F238E27FC236}">
                <a16:creationId xmlns="" xmlns:a16="http://schemas.microsoft.com/office/drawing/2014/main" id="{E81DE280-A98C-407B-96A2-6CC42FCEEE02}"/>
              </a:ext>
            </a:extLst>
          </p:cNvPr>
          <p:cNvSpPr txBox="1">
            <a:spLocks noChangeArrowheads="1"/>
          </p:cNvSpPr>
          <p:nvPr/>
        </p:nvSpPr>
        <p:spPr bwMode="auto">
          <a:xfrm>
            <a:off x="137774" y="4056218"/>
            <a:ext cx="5132165" cy="1384995"/>
          </a:xfrm>
          <a:prstGeom prst="rect">
            <a:avLst/>
          </a:prstGeom>
          <a:solidFill>
            <a:schemeClr val="bg1"/>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Động vật: gấu nâu, chồn,</a:t>
            </a:r>
          </a:p>
          <a:p>
            <a:pPr algn="just"/>
            <a:r>
              <a:rPr lang="en-US" sz="2800">
                <a:solidFill>
                  <a:srgbClr val="0070C0"/>
                </a:solidFill>
                <a:latin typeface="Arial" panose="020B0604020202020204" pitchFamily="34" charset="0"/>
                <a:cs typeface="Arial" panose="020B0604020202020204" pitchFamily="34" charset="0"/>
              </a:rPr>
              <a:t>sơn dương, linh miêu…</a:t>
            </a:r>
          </a:p>
          <a:p>
            <a:pPr algn="just"/>
            <a:r>
              <a:rPr lang="en-US" sz="2800">
                <a:solidFill>
                  <a:srgbClr val="0070C0"/>
                </a:solidFill>
                <a:latin typeface="Arial" panose="020B0604020202020204" pitchFamily="34" charset="0"/>
                <a:cs typeface="Arial" panose="020B0604020202020204" pitchFamily="34" charset="0"/>
              </a:rPr>
              <a:t>nhiều loài bò sát, chim</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linds(horizont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blinds(horizontal)">
                                      <p:cBhvr>
                                        <p:cTn id="30" dur="500"/>
                                        <p:tgtEl>
                                          <p:spTgt spid="1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linds(horizontal)">
                                      <p:cBhvr>
                                        <p:cTn id="33" dur="500"/>
                                        <p:tgtEl>
                                          <p:spTgt spid="1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blinds(horizontal)">
                                      <p:cBhvr>
                                        <p:cTn id="36" dur="500"/>
                                        <p:tgtEl>
                                          <p:spTgt spid="1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blinds(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xEl>
                                              <p:pRg st="0" end="0"/>
                                            </p:txEl>
                                          </p:spTgt>
                                        </p:tgtEl>
                                      </p:cBhvr>
                                    </p:animEffect>
                                    <p:set>
                                      <p:cBhvr>
                                        <p:cTn id="56" dur="1" fill="hold">
                                          <p:stCondLst>
                                            <p:cond delay="499"/>
                                          </p:stCondLst>
                                        </p:cTn>
                                        <p:tgtEl>
                                          <p:spTgt spid="15">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xEl>
                                              <p:pRg st="1" end="1"/>
                                            </p:txEl>
                                          </p:spTgt>
                                        </p:tgtEl>
                                      </p:cBhvr>
                                    </p:animEffect>
                                    <p:set>
                                      <p:cBhvr>
                                        <p:cTn id="59" dur="1" fill="hold">
                                          <p:stCondLst>
                                            <p:cond delay="499"/>
                                          </p:stCondLst>
                                        </p:cTn>
                                        <p:tgtEl>
                                          <p:spTgt spid="15">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xEl>
                                              <p:pRg st="2" end="2"/>
                                            </p:txEl>
                                          </p:spTgt>
                                        </p:tgtEl>
                                      </p:cBhvr>
                                    </p:animEffect>
                                    <p:set>
                                      <p:cBhvr>
                                        <p:cTn id="62" dur="1" fill="hold">
                                          <p:stCondLst>
                                            <p:cond delay="499"/>
                                          </p:stCondLst>
                                        </p:cTn>
                                        <p:tgtEl>
                                          <p:spTgt spid="15">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
                                            <p:txEl>
                                              <p:pRg st="3" end="3"/>
                                            </p:txEl>
                                          </p:spTgt>
                                        </p:tgtEl>
                                      </p:cBhvr>
                                    </p:animEffect>
                                    <p:set>
                                      <p:cBhvr>
                                        <p:cTn id="65" dur="1" fill="hold">
                                          <p:stCondLst>
                                            <p:cond delay="499"/>
                                          </p:stCondLst>
                                        </p:cTn>
                                        <p:tgtEl>
                                          <p:spTgt spid="15">
                                            <p:txEl>
                                              <p:pRg st="3" end="3"/>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5">
                                            <p:txEl>
                                              <p:pRg st="4" end="4"/>
                                            </p:txEl>
                                          </p:spTgt>
                                        </p:tgtEl>
                                      </p:cBhvr>
                                    </p:animEffect>
                                    <p:set>
                                      <p:cBhvr>
                                        <p:cTn id="68" dur="1" fill="hold">
                                          <p:stCondLst>
                                            <p:cond delay="499"/>
                                          </p:stCondLst>
                                        </p:cTn>
                                        <p:tgtEl>
                                          <p:spTgt spid="15">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5" grpId="0" build="allAtOnce"/>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53.jpg" descr="Káº¿t quáº£ hÃ¬nh áº£nh cho rá»«ng lÃ¡ rá»ng á» phÃ¡p">
            <a:extLst>
              <a:ext uri="{FF2B5EF4-FFF2-40B4-BE49-F238E27FC236}">
                <a16:creationId xmlns="" xmlns:a16="http://schemas.microsoft.com/office/drawing/2014/main" id="{FA7A4141-65B2-4B83-BAB2-73810AA77489}"/>
              </a:ext>
            </a:extLst>
          </p:cNvPr>
          <p:cNvPicPr/>
          <p:nvPr/>
        </p:nvPicPr>
        <p:blipFill rotWithShape="1">
          <a:blip r:embed="rId3"/>
          <a:srcRect t="11278" r="2" b="15882"/>
          <a:stretch/>
        </p:blipFill>
        <p:spPr>
          <a:xfrm>
            <a:off x="6195373" y="171717"/>
            <a:ext cx="5797883" cy="3167426"/>
          </a:xfrm>
          <a:prstGeom prst="rect">
            <a:avLst/>
          </a:prstGeom>
        </p:spPr>
      </p:pic>
      <p:pic>
        <p:nvPicPr>
          <p:cNvPr id="7" name="image230.jpg">
            <a:extLst>
              <a:ext uri="{FF2B5EF4-FFF2-40B4-BE49-F238E27FC236}">
                <a16:creationId xmlns="" xmlns:a16="http://schemas.microsoft.com/office/drawing/2014/main" id="{A6A19F2E-9338-47FF-8A76-A3D57CAC51B5}"/>
              </a:ext>
            </a:extLst>
          </p:cNvPr>
          <p:cNvPicPr/>
          <p:nvPr/>
        </p:nvPicPr>
        <p:blipFill rotWithShape="1">
          <a:blip r:embed="rId4"/>
          <a:srcRect t="27988" r="-2" b="-2"/>
          <a:stretch/>
        </p:blipFill>
        <p:spPr>
          <a:xfrm>
            <a:off x="198739" y="3754291"/>
            <a:ext cx="5804105" cy="2789948"/>
          </a:xfrm>
          <a:prstGeom prst="rect">
            <a:avLst/>
          </a:prstGeom>
        </p:spPr>
      </p:pic>
      <p:pic>
        <p:nvPicPr>
          <p:cNvPr id="6" name="image76.jpg" descr="Thá»¥y Äiá»n, Rá»«ng, CÃ¢y, Há», NÆ°á»c, Pháº£n Xáº¡, Cáº£nh Quan">
            <a:extLst>
              <a:ext uri="{FF2B5EF4-FFF2-40B4-BE49-F238E27FC236}">
                <a16:creationId xmlns="" xmlns:a16="http://schemas.microsoft.com/office/drawing/2014/main" id="{FF2A41EE-F06B-46BB-9614-038E9E88F258}"/>
              </a:ext>
            </a:extLst>
          </p:cNvPr>
          <p:cNvPicPr/>
          <p:nvPr/>
        </p:nvPicPr>
        <p:blipFill rotWithShape="1">
          <a:blip r:embed="rId5"/>
          <a:srcRect t="12305" r="2" b="16931"/>
          <a:stretch/>
        </p:blipFill>
        <p:spPr>
          <a:xfrm>
            <a:off x="6195372" y="3754291"/>
            <a:ext cx="5797883" cy="2789948"/>
          </a:xfrm>
          <a:prstGeom prst="rect">
            <a:avLst/>
          </a:prstGeom>
        </p:spPr>
      </p:pic>
      <p:pic>
        <p:nvPicPr>
          <p:cNvPr id="10" name="Picture 9" descr="A picture containing tree, outdoor, plant, conifer&#10;&#10;Description automatically generated">
            <a:extLst>
              <a:ext uri="{FF2B5EF4-FFF2-40B4-BE49-F238E27FC236}">
                <a16:creationId xmlns="" xmlns:a16="http://schemas.microsoft.com/office/drawing/2014/main" id="{8C55959F-B9F0-4D52-B06B-94003F75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39" y="171717"/>
            <a:ext cx="5797883" cy="3167426"/>
          </a:xfrm>
          <a:prstGeom prst="rect">
            <a:avLst/>
          </a:prstGeom>
        </p:spPr>
      </p:pic>
      <p:sp>
        <p:nvSpPr>
          <p:cNvPr id="13" name="TextBox 12">
            <a:extLst>
              <a:ext uri="{FF2B5EF4-FFF2-40B4-BE49-F238E27FC236}">
                <a16:creationId xmlns="" xmlns:a16="http://schemas.microsoft.com/office/drawing/2014/main" id="{1A562AD5-8859-4956-9497-314C16E800A2}"/>
              </a:ext>
            </a:extLst>
          </p:cNvPr>
          <p:cNvSpPr txBox="1"/>
          <p:nvPr/>
        </p:nvSpPr>
        <p:spPr>
          <a:xfrm>
            <a:off x="311346" y="6049008"/>
            <a:ext cx="14247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Núi cao</a:t>
            </a:r>
          </a:p>
        </p:txBody>
      </p:sp>
      <p:sp>
        <p:nvSpPr>
          <p:cNvPr id="14" name="TextBox 13">
            <a:extLst>
              <a:ext uri="{FF2B5EF4-FFF2-40B4-BE49-F238E27FC236}">
                <a16:creationId xmlns="" xmlns:a16="http://schemas.microsoft.com/office/drawing/2014/main" id="{D4ABBFCE-C2AA-43A2-B7D8-BEA310E85E7A}"/>
              </a:ext>
            </a:extLst>
          </p:cNvPr>
          <p:cNvSpPr txBox="1"/>
          <p:nvPr/>
        </p:nvSpPr>
        <p:spPr>
          <a:xfrm>
            <a:off x="4204848" y="2590340"/>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cứng</a:t>
            </a:r>
          </a:p>
        </p:txBody>
      </p:sp>
      <p:sp>
        <p:nvSpPr>
          <p:cNvPr id="15" name="TextBox 14">
            <a:extLst>
              <a:ext uri="{FF2B5EF4-FFF2-40B4-BE49-F238E27FC236}">
                <a16:creationId xmlns="" xmlns:a16="http://schemas.microsoft.com/office/drawing/2014/main" id="{1F6B3718-BABB-4999-B460-BD771B234381}"/>
              </a:ext>
            </a:extLst>
          </p:cNvPr>
          <p:cNvSpPr txBox="1"/>
          <p:nvPr/>
        </p:nvSpPr>
        <p:spPr>
          <a:xfrm>
            <a:off x="10400226" y="2919043"/>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rộng</a:t>
            </a:r>
          </a:p>
        </p:txBody>
      </p:sp>
      <p:sp>
        <p:nvSpPr>
          <p:cNvPr id="16" name="TextBox 15">
            <a:extLst>
              <a:ext uri="{FF2B5EF4-FFF2-40B4-BE49-F238E27FC236}">
                <a16:creationId xmlns="" xmlns:a16="http://schemas.microsoft.com/office/drawing/2014/main" id="{B55AA2F3-A819-4F0B-BB0B-F2E2794434C7}"/>
              </a:ext>
            </a:extLst>
          </p:cNvPr>
          <p:cNvSpPr txBox="1"/>
          <p:nvPr/>
        </p:nvSpPr>
        <p:spPr>
          <a:xfrm>
            <a:off x="6564496" y="6049008"/>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kim</a:t>
            </a:r>
          </a:p>
        </p:txBody>
      </p:sp>
    </p:spTree>
    <p:extLst>
      <p:ext uri="{BB962C8B-B14F-4D97-AF65-F5344CB8AC3E}">
        <p14:creationId xmlns:p14="http://schemas.microsoft.com/office/powerpoint/2010/main" val="28913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84E6B574-789B-4493-952B-74179C145F3D}"/>
              </a:ext>
            </a:extLst>
          </p:cNvPr>
          <p:cNvSpPr/>
          <p:nvPr/>
        </p:nvSpPr>
        <p:spPr>
          <a:xfrm>
            <a:off x="918527" y="1123226"/>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sp>
        <p:nvSpPr>
          <p:cNvPr id="10" name="Text Box 35">
            <a:extLst>
              <a:ext uri="{FF2B5EF4-FFF2-40B4-BE49-F238E27FC236}">
                <a16:creationId xmlns="" xmlns:a16="http://schemas.microsoft.com/office/drawing/2014/main" id="{D53A47D6-C46C-4645-930A-967B5D84BD7E}"/>
              </a:ext>
            </a:extLst>
          </p:cNvPr>
          <p:cNvSpPr txBox="1">
            <a:spLocks noChangeArrowheads="1"/>
          </p:cNvSpPr>
          <p:nvPr/>
        </p:nvSpPr>
        <p:spPr bwMode="auto">
          <a:xfrm>
            <a:off x="345244" y="2044005"/>
            <a:ext cx="9736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lạnh giới sinh vật nghèo nàn: </a:t>
            </a:r>
          </a:p>
          <a:p>
            <a:pPr algn="just"/>
            <a:r>
              <a:rPr lang="en-US" sz="2800">
                <a:solidFill>
                  <a:srgbClr val="0070C0"/>
                </a:solidFill>
                <a:latin typeface="Arial" panose="020B0604020202020204" pitchFamily="34" charset="0"/>
                <a:cs typeface="Arial" panose="020B0604020202020204" pitchFamily="34" charset="0"/>
              </a:rPr>
              <a:t>+Thực vật: rêu, địa y, cây bụi</a:t>
            </a:r>
          </a:p>
          <a:p>
            <a:pPr algn="just"/>
            <a:r>
              <a:rPr lang="en-US" sz="2800">
                <a:solidFill>
                  <a:srgbClr val="0070C0"/>
                </a:solidFill>
                <a:latin typeface="Arial" panose="020B0604020202020204" pitchFamily="34" charset="0"/>
                <a:cs typeface="Arial" panose="020B0604020202020204" pitchFamily="34" charset="0"/>
              </a:rPr>
              <a:t>+ Động vật: một số loài chịu được lạnh (cú bắc cực,chồn)</a:t>
            </a:r>
            <a:endParaRPr lang="en-US" sz="2800" dirty="0">
              <a:solidFill>
                <a:srgbClr val="0070C0"/>
              </a:solidFill>
              <a:latin typeface="Arial" panose="020B0604020202020204" pitchFamily="34" charset="0"/>
              <a:cs typeface="Arial" panose="020B0604020202020204" pitchFamily="34" charset="0"/>
            </a:endParaRPr>
          </a:p>
        </p:txBody>
      </p:sp>
      <p:sp>
        <p:nvSpPr>
          <p:cNvPr id="12" name="Text Box 35">
            <a:extLst>
              <a:ext uri="{FF2B5EF4-FFF2-40B4-BE49-F238E27FC236}">
                <a16:creationId xmlns="" xmlns:a16="http://schemas.microsoft.com/office/drawing/2014/main" id="{9A820D86-E31F-4935-A4A7-1A227BB22C8A}"/>
              </a:ext>
            </a:extLst>
          </p:cNvPr>
          <p:cNvSpPr txBox="1">
            <a:spLocks noChangeArrowheads="1"/>
          </p:cNvSpPr>
          <p:nvPr/>
        </p:nvSpPr>
        <p:spPr bwMode="auto">
          <a:xfrm>
            <a:off x="345244" y="3429000"/>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ôn hòa:</a:t>
            </a:r>
          </a:p>
          <a:p>
            <a:pPr algn="just"/>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tây sang đông: rừng lá rộng,rừng hỗn giao, rừng lá kim</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bắc xuống nam: rừng lá kim, rừng lá rộng, thảo nguyên,rừng lá cứng</a:t>
            </a:r>
          </a:p>
          <a:p>
            <a:pPr algn="just"/>
            <a:r>
              <a:rPr lang="en-US" sz="2800">
                <a:solidFill>
                  <a:srgbClr val="0070C0"/>
                </a:solidFill>
                <a:latin typeface="Arial" panose="020B0604020202020204" pitchFamily="34" charset="0"/>
                <a:cs typeface="Arial" panose="020B0604020202020204" pitchFamily="34" charset="0"/>
              </a:rPr>
              <a:t>+ Động vật: đa dạng về số loài và số lượng: thú lớn (gấu nâu,chồn,linh miêu),bò sát,chim…</a:t>
            </a:r>
          </a:p>
          <a:p>
            <a:pPr algn="just"/>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 xmlns:a16="http://schemas.microsoft.com/office/drawing/2014/main" id="{5AED04B5-DF93-4402-9548-79F1715384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1455" y="978577"/>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 xmlns:a16="http://schemas.microsoft.com/office/drawing/2014/main" id="{B45E1151-0762-4A04-8B7B-09762462CF2C}"/>
              </a:ext>
            </a:extLst>
          </p:cNvPr>
          <p:cNvGrpSpPr/>
          <p:nvPr/>
        </p:nvGrpSpPr>
        <p:grpSpPr>
          <a:xfrm>
            <a:off x="4366262" y="102052"/>
            <a:ext cx="4207474" cy="814566"/>
            <a:chOff x="4393530" y="54653"/>
            <a:chExt cx="6603999" cy="970280"/>
          </a:xfrm>
          <a:solidFill>
            <a:srgbClr val="00B050"/>
          </a:solidFill>
        </p:grpSpPr>
        <p:sp>
          <p:nvSpPr>
            <p:cNvPr id="9" name="Rectangle: Rounded Corners 8">
              <a:extLst>
                <a:ext uri="{FF2B5EF4-FFF2-40B4-BE49-F238E27FC236}">
                  <a16:creationId xmlns=""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F464C10F-59E1-4530-8472-075176D0DE32}"/>
                </a:ext>
              </a:extLst>
            </p:cNvPr>
            <p:cNvSpPr txBox="1"/>
            <p:nvPr/>
          </p:nvSpPr>
          <p:spPr>
            <a:xfrm>
              <a:off x="4557081" y="132659"/>
              <a:ext cx="639064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 xmlns:a16="http://schemas.microsoft.com/office/drawing/2014/main" id="{37B550D5-F726-4CAF-BBB0-728456C35EFC}"/>
              </a:ext>
            </a:extLst>
          </p:cNvPr>
          <p:cNvGraphicFramePr>
            <a:graphicFrameLocks noGrp="1"/>
          </p:cNvGraphicFramePr>
          <p:nvPr>
            <p:extLst>
              <p:ext uri="{D42A27DB-BD31-4B8C-83A1-F6EECF244321}">
                <p14:modId xmlns:p14="http://schemas.microsoft.com/office/powerpoint/2010/main" val="2495044605"/>
              </p:ext>
            </p:extLst>
          </p:nvPr>
        </p:nvGraphicFramePr>
        <p:xfrm>
          <a:off x="741680" y="2697626"/>
          <a:ext cx="11125200" cy="4013785"/>
        </p:xfrm>
        <a:graphic>
          <a:graphicData uri="http://schemas.openxmlformats.org/drawingml/2006/table">
            <a:tbl>
              <a:tblPr bandRow="1">
                <a:tableStyleId>{5C22544A-7EE6-4342-B048-85BDC9FD1C3A}</a:tableStyleId>
              </a:tblPr>
              <a:tblGrid>
                <a:gridCol w="5598160">
                  <a:extLst>
                    <a:ext uri="{9D8B030D-6E8A-4147-A177-3AD203B41FA5}">
                      <a16:colId xmlns="" xmlns:a16="http://schemas.microsoft.com/office/drawing/2014/main" val="3879259261"/>
                    </a:ext>
                  </a:extLst>
                </a:gridCol>
                <a:gridCol w="5527040">
                  <a:extLst>
                    <a:ext uri="{9D8B030D-6E8A-4147-A177-3AD203B41FA5}">
                      <a16:colId xmlns="" xmlns:a16="http://schemas.microsoft.com/office/drawing/2014/main" val="795405563"/>
                    </a:ext>
                  </a:extLst>
                </a:gridCol>
              </a:tblGrid>
              <a:tr h="404382">
                <a:tc>
                  <a:txBody>
                    <a:bodyPr/>
                    <a:lstStyle/>
                    <a:p>
                      <a:pPr indent="180340" algn="ctr">
                        <a:lnSpc>
                          <a:spcPct val="120000"/>
                        </a:lnSpc>
                        <a:spcAft>
                          <a:spcPts val="0"/>
                        </a:spcAft>
                      </a:pPr>
                      <a:r>
                        <a:rPr lang="vi-VN" sz="2400" dirty="0">
                          <a:solidFill>
                            <a:srgbClr val="291CA4"/>
                          </a:solidFill>
                          <a:effectLst/>
                        </a:rPr>
                        <a:t>Quốc gia</a:t>
                      </a:r>
                      <a:endParaRPr lang="en-US" sz="2400" dirty="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146019981"/>
                  </a:ext>
                </a:extLst>
              </a:tr>
              <a:tr h="0">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521710193"/>
                  </a:ext>
                </a:extLst>
              </a:tr>
              <a:tr h="439904">
                <a:tc>
                  <a:txBody>
                    <a:bodyPr/>
                    <a:lstStyle/>
                    <a:p>
                      <a:pPr indent="180340" algn="ctr">
                        <a:lnSpc>
                          <a:spcPct val="120000"/>
                        </a:lnSpc>
                        <a:spcAft>
                          <a:spcPts val="0"/>
                        </a:spcAft>
                      </a:pPr>
                      <a:endParaRPr lang="en-US" sz="2400" dirty="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dirty="0">
                          <a:solidFill>
                            <a:srgbClr val="291CA4"/>
                          </a:solidFill>
                          <a:effectLst/>
                        </a:rPr>
                        <a:t>Ôn đới lục địa</a:t>
                      </a:r>
                      <a:endParaRPr lang="en-US" sz="2400" dirty="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44527231"/>
                  </a:ext>
                </a:extLst>
              </a:tr>
              <a:tr h="500505">
                <a:tc>
                  <a:txBody>
                    <a:bodyPr/>
                    <a:lstStyle/>
                    <a:p>
                      <a:pPr indent="180340" algn="ctr">
                        <a:lnSpc>
                          <a:spcPct val="120000"/>
                        </a:lnSpc>
                        <a:spcAft>
                          <a:spcPts val="0"/>
                        </a:spcAft>
                      </a:pPr>
                      <a:endParaRPr lang="en-US" sz="2400" dirty="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 xmlns:a16="http://schemas.microsoft.com/office/drawing/2014/main" val="280386086"/>
                  </a:ext>
                </a:extLst>
              </a:tr>
            </a:tbl>
          </a:graphicData>
        </a:graphic>
      </p:graphicFrame>
      <p:sp>
        <p:nvSpPr>
          <p:cNvPr id="4" name="Rectangle 3">
            <a:extLst>
              <a:ext uri="{FF2B5EF4-FFF2-40B4-BE49-F238E27FC236}">
                <a16:creationId xmlns="" xmlns:a16="http://schemas.microsoft.com/office/drawing/2014/main" id="{1F6BFACA-6B22-426E-A153-55BD18509E74}"/>
              </a:ext>
            </a:extLst>
          </p:cNvPr>
          <p:cNvSpPr/>
          <p:nvPr/>
        </p:nvSpPr>
        <p:spPr>
          <a:xfrm>
            <a:off x="1498964" y="907955"/>
            <a:ext cx="9170459" cy="628955"/>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 xmlns:a16="http://schemas.microsoft.com/office/drawing/2014/main" id="{F96BDCAC-D7DC-4784-9F42-F6DA3EFDED46}"/>
              </a:ext>
            </a:extLst>
          </p:cNvPr>
          <p:cNvSpPr/>
          <p:nvPr/>
        </p:nvSpPr>
        <p:spPr>
          <a:xfrm>
            <a:off x="493180" y="1949345"/>
            <a:ext cx="854080"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dirty="0">
                <a:solidFill>
                  <a:srgbClr val="291CA4"/>
                </a:solidFill>
              </a:rPr>
              <a:t>ANH</a:t>
            </a:r>
            <a:endParaRPr lang="en-US" dirty="0">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545546CC-6477-474F-8DDE-2F08FB0B6E77}"/>
              </a:ext>
            </a:extLst>
          </p:cNvPr>
          <p:cNvSpPr/>
          <p:nvPr/>
        </p:nvSpPr>
        <p:spPr>
          <a:xfrm>
            <a:off x="3273000" y="1941565"/>
            <a:ext cx="1273105"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dirty="0">
                <a:solidFill>
                  <a:srgbClr val="291CA4"/>
                </a:solidFill>
              </a:rPr>
              <a:t>THỤY SĨ</a:t>
            </a:r>
            <a:endParaRPr lang="en-US" dirty="0">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04481D8A-52B3-4113-B9AC-541E5F159566}"/>
              </a:ext>
            </a:extLst>
          </p:cNvPr>
          <p:cNvSpPr/>
          <p:nvPr/>
        </p:nvSpPr>
        <p:spPr>
          <a:xfrm>
            <a:off x="2023800" y="1941566"/>
            <a:ext cx="9951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B4FFFA9C-2B46-4D12-BFC1-D19E3259E28E}"/>
              </a:ext>
            </a:extLst>
          </p:cNvPr>
          <p:cNvSpPr/>
          <p:nvPr/>
        </p:nvSpPr>
        <p:spPr>
          <a:xfrm>
            <a:off x="4881568" y="1949346"/>
            <a:ext cx="700192"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2F35012C-E2F3-4547-9962-5D5C2D949233}"/>
              </a:ext>
            </a:extLst>
          </p:cNvPr>
          <p:cNvSpPr/>
          <p:nvPr/>
        </p:nvSpPr>
        <p:spPr>
          <a:xfrm>
            <a:off x="5899185" y="1949345"/>
            <a:ext cx="11747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586EA92A-7BE1-41F8-AE4D-73F7E242E8B7}"/>
              </a:ext>
            </a:extLst>
          </p:cNvPr>
          <p:cNvSpPr/>
          <p:nvPr/>
        </p:nvSpPr>
        <p:spPr>
          <a:xfrm>
            <a:off x="8513406" y="1999630"/>
            <a:ext cx="1059328"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F1E19CA7-1E13-4CAA-A11F-8F14D3977B4D}"/>
              </a:ext>
            </a:extLst>
          </p:cNvPr>
          <p:cNvSpPr/>
          <p:nvPr/>
        </p:nvSpPr>
        <p:spPr>
          <a:xfrm>
            <a:off x="7311364" y="1954839"/>
            <a:ext cx="86690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dirty="0">
                <a:solidFill>
                  <a:srgbClr val="291CA4"/>
                </a:solidFill>
              </a:rPr>
              <a:t>NGA</a:t>
            </a:r>
            <a:endParaRPr lang="en-US" dirty="0">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E08AF6A5-AFD2-43EF-A6D6-E9E3E817ACB2}"/>
              </a:ext>
            </a:extLst>
          </p:cNvPr>
          <p:cNvSpPr/>
          <p:nvPr/>
        </p:nvSpPr>
        <p:spPr>
          <a:xfrm>
            <a:off x="10005575" y="1949345"/>
            <a:ext cx="1420848" cy="40107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dirty="0">
                <a:solidFill>
                  <a:srgbClr val="291CA4"/>
                </a:solidFill>
              </a:rPr>
              <a:t>I- TA- LI-A</a:t>
            </a:r>
            <a:endParaRPr lang="en-US" dirty="0">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0"/>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125E-6 4.44444E-6 L 0.02604 4.44444E-6 C 0.03776 4.44444E-6 0.05222 0.17268 0.05222 0.31296 L 0.05222 0.62592 " pathEditMode="relative" rAng="0" ptsTypes="AAAA">
                                      <p:cBhvr>
                                        <p:cTn id="6" dur="2000" fill="hold"/>
                                        <p:tgtEl>
                                          <p:spTgt spid="12"/>
                                        </p:tgtEl>
                                        <p:attrNameLst>
                                          <p:attrName>ppt_x</p:attrName>
                                          <p:attrName>ppt_y</p:attrName>
                                        </p:attrNameLst>
                                      </p:cBhvr>
                                      <p:rCtr x="2604" y="3129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100"/>
                                  </p:stCondLst>
                                  <p:childTnLst>
                                    <p:animMotion origin="layout" path="M 3.33333E-6 -3.7037E-7 L -0.46888 0.35093 " pathEditMode="relative" rAng="0" ptsTypes="AA">
                                      <p:cBhvr>
                                        <p:cTn id="10" dur="1900" fill="hold"/>
                                        <p:tgtEl>
                                          <p:spTgt spid="16"/>
                                        </p:tgtEl>
                                        <p:attrNameLst>
                                          <p:attrName>ppt_x</p:attrName>
                                          <p:attrName>ppt_y</p:attrName>
                                        </p:attrNameLst>
                                      </p:cBhvr>
                                      <p:rCtr x="-23451" y="175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0.04282 L -8.33333E-7 0.29282 " pathEditMode="relative" rAng="0" ptsTypes="AA">
                                      <p:cBhvr>
                                        <p:cTn id="14" dur="2000" fill="hold"/>
                                        <p:tgtEl>
                                          <p:spTgt spid="13"/>
                                        </p:tgtEl>
                                        <p:attrNameLst>
                                          <p:attrName>ppt_x</p:attrName>
                                          <p:attrName>ppt_y</p:attrName>
                                        </p:attrNameLst>
                                      </p:cBhvr>
                                      <p:rCtr x="0" y="1250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22084 0.16111 L -0.22084 0.41111 " pathEditMode="relative" rAng="0" ptsTypes="AA">
                                      <p:cBhvr>
                                        <p:cTn id="18" dur="2000" fill="hold"/>
                                        <p:tgtEl>
                                          <p:spTgt spid="1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2" dur="2000" fill="hold"/>
                                        <p:tgtEl>
                                          <p:spTgt spid="15"/>
                                        </p:tgtEl>
                                        <p:attrNameLst>
                                          <p:attrName>ppt_x</p:attrName>
                                          <p:attrName>ppt_y</p:attrName>
                                        </p:attrNameLst>
                                      </p:cBhvr>
                                      <p:rCtr x="1250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42943 0.10301 L -0.3086 0.10301 C -0.25456 0.10301 -0.18776 0.19352 -0.18776 0.26736 L -0.18776 0.43171 " pathEditMode="relative" rAng="0" ptsTypes="AAAA">
                                      <p:cBhvr>
                                        <p:cTn id="26" dur="2000" fill="hold"/>
                                        <p:tgtEl>
                                          <p:spTgt spid="17"/>
                                        </p:tgtEl>
                                        <p:attrNameLst>
                                          <p:attrName>ppt_x</p:attrName>
                                          <p:attrName>ppt_y</p:attrName>
                                        </p:attrNameLst>
                                      </p:cBhvr>
                                      <p:rCtr x="12083" y="1643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08333E-7 -2.59259E-6 L -0.48138 0.18125 " pathEditMode="relative" rAng="0" ptsTypes="AA">
                                      <p:cBhvr>
                                        <p:cTn id="30" dur="2000" fill="hold"/>
                                        <p:tgtEl>
                                          <p:spTgt spid="18"/>
                                        </p:tgtEl>
                                        <p:attrNameLst>
                                          <p:attrName>ppt_x</p:attrName>
                                          <p:attrName>ppt_y</p:attrName>
                                        </p:attrNameLst>
                                      </p:cBhvr>
                                      <p:rCtr x="-24076" y="9051"/>
                                    </p:animMotion>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5094" fill="hold"/>
                                        <p:tgtEl>
                                          <p:spTgt spid="19"/>
                                        </p:tgtEl>
                                      </p:cBhvr>
                                    </p:cmd>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grpId="0" nodeType="clickEffect">
                                  <p:stCondLst>
                                    <p:cond delay="0"/>
                                  </p:stCondLst>
                                  <p:childTnLst>
                                    <p:animMotion origin="layout" path="M -8.33333E-7 -2.96296E-6 L 0.125 -2.96296E-6 C 0.18099 -2.96296E-6 0.25 0.06898 0.25 0.125 L 0.25 0.25 " pathEditMode="relative" rAng="0" ptsTypes="AAAA">
                                      <p:cBhvr>
                                        <p:cTn id="38" dur="2000" fill="hold"/>
                                        <p:tgtEl>
                                          <p:spTgt spid="6"/>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 xmlns:a16="http://schemas.microsoft.com/office/drawing/2014/main" id="{CFCDC5E6-4676-4540-A2AD-E1F8F7DF3E1E}"/>
              </a:ext>
            </a:extLst>
          </p:cNvPr>
          <p:cNvPicPr/>
          <p:nvPr/>
        </p:nvPicPr>
        <p:blipFill rotWithShape="1">
          <a:blip r:embed="rId2"/>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 xmlns:a16="http://schemas.microsoft.com/office/drawing/2014/main" id="{A0BA5752-BE0A-4FDA-A0CD-8F42DF0896D7}"/>
              </a:ext>
            </a:extLst>
          </p:cNvPr>
          <p:cNvPicPr/>
          <p:nvPr/>
        </p:nvPicPr>
        <p:blipFill rotWithShape="1">
          <a:blip r:embed="rId3"/>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 xmlns:a16="http://schemas.microsoft.com/office/drawing/2014/main" id="{CA8FECEA-84CD-438F-96C2-D9DBE6FE65CB}"/>
              </a:ext>
            </a:extLst>
          </p:cNvPr>
          <p:cNvPicPr/>
          <p:nvPr/>
        </p:nvPicPr>
        <p:blipFill rotWithShape="1">
          <a:blip r:embed="rId6"/>
          <a:srcRect t="492" r="-1" b="-1"/>
          <a:stretch/>
        </p:blipFill>
        <p:spPr>
          <a:xfrm>
            <a:off x="-1018" y="3474720"/>
            <a:ext cx="6044438" cy="3383280"/>
          </a:xfrm>
          <a:prstGeom prst="rect">
            <a:avLst/>
          </a:prstGeom>
        </p:spPr>
      </p:pic>
      <p:sp>
        <p:nvSpPr>
          <p:cNvPr id="7" name="Rectangle 6">
            <a:extLst>
              <a:ext uri="{FF2B5EF4-FFF2-40B4-BE49-F238E27FC236}">
                <a16:creationId xmlns=""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 xmlns:a16="http://schemas.microsoft.com/office/drawing/2014/main" id="{EEFE5728-7FD4-4554-9026-0F14C454B558}"/>
              </a:ext>
            </a:extLst>
          </p:cNvPr>
          <p:cNvPicPr>
            <a:picLocks noChangeAspect="1"/>
          </p:cNvPicPr>
          <p:nvPr/>
        </p:nvPicPr>
        <p:blipFill>
          <a:blip r:embed="rId2"/>
          <a:stretch>
            <a:fillRect/>
          </a:stretch>
        </p:blipFill>
        <p:spPr>
          <a:xfrm>
            <a:off x="1457740" y="2387205"/>
            <a:ext cx="9517680" cy="4378133"/>
          </a:xfrm>
          <a:prstGeom prst="rect">
            <a:avLst/>
          </a:prstGeom>
        </p:spPr>
      </p:pic>
      <p:sp>
        <p:nvSpPr>
          <p:cNvPr id="6" name="TextBox 5">
            <a:extLst>
              <a:ext uri="{FF2B5EF4-FFF2-40B4-BE49-F238E27FC236}">
                <a16:creationId xmlns="" xmlns:a16="http://schemas.microsoft.com/office/drawing/2014/main" id="{0454FDEF-FD80-40B5-AEE9-0BAB5585FAB2}"/>
              </a:ext>
            </a:extLst>
          </p:cNvPr>
          <p:cNvSpPr txBox="1"/>
          <p:nvPr/>
        </p:nvSpPr>
        <p:spPr>
          <a:xfrm>
            <a:off x="250482" y="1019899"/>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 xmlns:a16="http://schemas.microsoft.com/office/drawing/2014/main" id="{AE32BD2C-FCE8-4CBD-B7C0-DA521EE6D4A3}"/>
              </a:ext>
            </a:extLst>
          </p:cNvPr>
          <p:cNvSpPr/>
          <p:nvPr/>
        </p:nvSpPr>
        <p:spPr>
          <a:xfrm>
            <a:off x="3651482" y="54805"/>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 xmlns:a16="http://schemas.microsoft.com/office/drawing/2014/main" id="{C2E038BE-D2CC-46E0-ACDC-2C8CE759FB89}"/>
              </a:ext>
            </a:extLst>
          </p:cNvPr>
          <p:cNvSpPr txBox="1"/>
          <p:nvPr/>
        </p:nvSpPr>
        <p:spPr>
          <a:xfrm>
            <a:off x="3612194" y="155602"/>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4" cy="5424598"/>
        </p:xfrm>
        <a:graphic>
          <a:graphicData uri="http://schemas.openxmlformats.org/drawingml/2006/table">
            <a:tbl>
              <a:tblPr firstRow="1" bandRow="1">
                <a:tableStyleId>{5C22544A-7EE6-4342-B048-85BDC9FD1C3A}</a:tableStyleId>
              </a:tblPr>
              <a:tblGrid>
                <a:gridCol w="3333276">
                  <a:extLst>
                    <a:ext uri="{9D8B030D-6E8A-4147-A177-3AD203B41FA5}">
                      <a16:colId xmlns="" xmlns:a16="http://schemas.microsoft.com/office/drawing/2014/main" val="1486193249"/>
                    </a:ext>
                  </a:extLst>
                </a:gridCol>
                <a:gridCol w="2782435">
                  <a:extLst>
                    <a:ext uri="{9D8B030D-6E8A-4147-A177-3AD203B41FA5}">
                      <a16:colId xmlns="" xmlns:a16="http://schemas.microsoft.com/office/drawing/2014/main" val="4008603023"/>
                    </a:ext>
                  </a:extLst>
                </a:gridCol>
                <a:gridCol w="2941982">
                  <a:extLst>
                    <a:ext uri="{9D8B030D-6E8A-4147-A177-3AD203B41FA5}">
                      <a16:colId xmlns="" xmlns:a16="http://schemas.microsoft.com/office/drawing/2014/main" val="2473146688"/>
                    </a:ext>
                  </a:extLst>
                </a:gridCol>
                <a:gridCol w="2724611">
                  <a:extLst>
                    <a:ext uri="{9D8B030D-6E8A-4147-A177-3AD203B41FA5}">
                      <a16:colId xmlns=""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 xmlns:a16="http://schemas.microsoft.com/office/drawing/2014/main" val="841745518"/>
                  </a:ext>
                </a:extLst>
              </a:tr>
            </a:tbl>
          </a:graphicData>
        </a:graphic>
      </p:graphicFrame>
      <p:sp>
        <p:nvSpPr>
          <p:cNvPr id="6" name="TextBox 5">
            <a:extLst>
              <a:ext uri="{FF2B5EF4-FFF2-40B4-BE49-F238E27FC236}">
                <a16:creationId xmlns="" xmlns:a16="http://schemas.microsoft.com/office/drawing/2014/main" id="{25818BFA-7130-4877-86DC-41CC26999DCA}"/>
              </a:ext>
            </a:extLst>
          </p:cNvPr>
          <p:cNvSpPr txBox="1"/>
          <p:nvPr/>
        </p:nvSpPr>
        <p:spPr>
          <a:xfrm>
            <a:off x="968575"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 xmlns:a16="http://schemas.microsoft.com/office/drawing/2014/main" id="{ACEF3D89-A12F-43AB-A389-E594C0F3B310}"/>
              </a:ext>
            </a:extLst>
          </p:cNvPr>
          <p:cNvSpPr txBox="1"/>
          <p:nvPr/>
        </p:nvSpPr>
        <p:spPr>
          <a:xfrm>
            <a:off x="3731653"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 xmlns:a16="http://schemas.microsoft.com/office/drawing/2014/main" id="{F5F083ED-1D2B-48B3-928C-883C5D5A103C}"/>
              </a:ext>
            </a:extLst>
          </p:cNvPr>
          <p:cNvSpPr txBox="1"/>
          <p:nvPr/>
        </p:nvSpPr>
        <p:spPr>
          <a:xfrm>
            <a:off x="6362208"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 xmlns:a16="http://schemas.microsoft.com/office/drawing/2014/main" id="{B5EEFD5B-4E80-428E-9E2F-DECB545E8009}"/>
              </a:ext>
            </a:extLst>
          </p:cNvPr>
          <p:cNvSpPr txBox="1"/>
          <p:nvPr/>
        </p:nvSpPr>
        <p:spPr>
          <a:xfrm>
            <a:off x="9241845"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 xmlns:a16="http://schemas.microsoft.com/office/drawing/2014/main" id="{2C45AE95-A97F-4B45-8555-BB90B19F561D}"/>
              </a:ext>
            </a:extLst>
          </p:cNvPr>
          <p:cNvSpPr txBox="1"/>
          <p:nvPr/>
        </p:nvSpPr>
        <p:spPr>
          <a:xfrm>
            <a:off x="173293" y="27340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 xmlns:a16="http://schemas.microsoft.com/office/drawing/2014/main" id="{F79F39FE-AC8F-44A1-901E-DED56D1C2A19}"/>
              </a:ext>
            </a:extLst>
          </p:cNvPr>
          <p:cNvSpPr txBox="1"/>
          <p:nvPr/>
        </p:nvSpPr>
        <p:spPr>
          <a:xfrm>
            <a:off x="215096" y="42765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 xmlns:a16="http://schemas.microsoft.com/office/drawing/2014/main" id="{09A9A0FA-5B99-4D0E-B3E0-C46ABF76E1A5}"/>
              </a:ext>
            </a:extLst>
          </p:cNvPr>
          <p:cNvPicPr>
            <a:picLocks noChangeAspect="1"/>
          </p:cNvPicPr>
          <p:nvPr/>
        </p:nvPicPr>
        <p:blipFill rotWithShape="1">
          <a:blip r:embed="rId2"/>
          <a:srcRect r="2246"/>
          <a:stretch/>
        </p:blipFill>
        <p:spPr>
          <a:xfrm>
            <a:off x="3605510" y="2895753"/>
            <a:ext cx="8248188" cy="3201499"/>
          </a:xfrm>
          <a:prstGeom prst="rect">
            <a:avLst/>
          </a:prstGeom>
        </p:spPr>
      </p:pic>
      <p:sp>
        <p:nvSpPr>
          <p:cNvPr id="14" name="Rectangle: Rounded Corners 13">
            <a:extLst>
              <a:ext uri="{FF2B5EF4-FFF2-40B4-BE49-F238E27FC236}">
                <a16:creationId xmlns="" xmlns:a16="http://schemas.microsoft.com/office/drawing/2014/main" id="{B9FA3533-1CD4-4D36-B5E5-5B477D2B986A}"/>
              </a:ext>
            </a:extLst>
          </p:cNvPr>
          <p:cNvSpPr/>
          <p:nvPr/>
        </p:nvSpPr>
        <p:spPr>
          <a:xfrm>
            <a:off x="3850264" y="20958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 xmlns:a16="http://schemas.microsoft.com/office/drawing/2014/main" id="{E5F10807-7033-4B33-898B-DAFFE45DA77E}"/>
              </a:ext>
            </a:extLst>
          </p:cNvPr>
          <p:cNvSpPr txBox="1"/>
          <p:nvPr/>
        </p:nvSpPr>
        <p:spPr>
          <a:xfrm>
            <a:off x="3810976" y="31037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466831" y="1284940"/>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 xmlns:a16="http://schemas.microsoft.com/office/drawing/2014/main" id="{11677960-3B0D-481F-95D1-56F0AC55B8EB}"/>
              </a:ext>
            </a:extLst>
          </p:cNvPr>
          <p:cNvPicPr/>
          <p:nvPr/>
        </p:nvPicPr>
        <p:blipFill rotWithShape="1">
          <a:blip r:embed="rId2"/>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 xmlns:a16="http://schemas.microsoft.com/office/drawing/2014/main" id="{041DA8F5-760C-43A8-8E36-5448D39DBBF5}"/>
              </a:ext>
            </a:extLst>
          </p:cNvPr>
          <p:cNvPicPr/>
          <p:nvPr/>
        </p:nvPicPr>
        <p:blipFill rotWithShape="1">
          <a:blip r:embed="rId4"/>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4036263" y="293390"/>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outdoor, several&#10;&#10;Description automatically generated">
            <a:extLst>
              <a:ext uri="{FF2B5EF4-FFF2-40B4-BE49-F238E27FC236}">
                <a16:creationId xmlns="" xmlns:a16="http://schemas.microsoft.com/office/drawing/2014/main" id="{94765005-6FE4-4A6B-9B5B-363157B740D6}"/>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6" name="Rectangle 5">
            <a:extLst>
              <a:ext uri="{FF2B5EF4-FFF2-40B4-BE49-F238E27FC236}">
                <a16:creationId xmlns="" xmlns:a16="http://schemas.microsoft.com/office/drawing/2014/main" id="{2D3A5C5F-1BCB-4FBE-BCBA-522EAF9E265D}"/>
              </a:ext>
            </a:extLst>
          </p:cNvPr>
          <p:cNvSpPr/>
          <p:nvPr/>
        </p:nvSpPr>
        <p:spPr>
          <a:xfrm>
            <a:off x="1354244" y="4854747"/>
            <a:ext cx="9310084" cy="1817171"/>
          </a:xfrm>
          <a:prstGeom prst="rect">
            <a:avLst/>
          </a:prstGeom>
          <a:solidFill>
            <a:schemeClr val="bg1"/>
          </a:solidFill>
        </p:spPr>
        <p:txBody>
          <a:bodyPr vert="horz" lIns="91440" tIns="45720" rIns="91440" bIns="45720" rtlCol="0" anchor="ctr">
            <a:normAutofit fontScale="92500"/>
          </a:bodyPr>
          <a:lstStyle/>
          <a:p>
            <a:pPr algn="ctr">
              <a:lnSpc>
                <a:spcPct val="90000"/>
              </a:lnSpc>
              <a:spcAft>
                <a:spcPts val="600"/>
              </a:spcAft>
            </a:pPr>
            <a:r>
              <a:rPr lang="en-US" sz="4800" b="1">
                <a:solidFill>
                  <a:srgbClr val="1C11AF"/>
                </a:solidFill>
                <a:latin typeface="Arial" panose="020B0604020202020204" pitchFamily="34" charset="0"/>
                <a:cs typeface="Arial" panose="020B0604020202020204" pitchFamily="34" charset="0"/>
              </a:rPr>
              <a:t>BÀI 1. VỊ TRÍ ĐỊA LÍ.</a:t>
            </a:r>
          </a:p>
          <a:p>
            <a:pPr algn="ctr"/>
            <a:r>
              <a:rPr lang="en-US" sz="48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407539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Tiếp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Châu</a:t>
            </a:r>
            <a:r>
              <a:rPr lang="en-US" sz="2800" b="1" dirty="0">
                <a:solidFill>
                  <a:srgbClr val="002060"/>
                </a:solidFill>
                <a:latin typeface="Arial" panose="020B0604020202020204" pitchFamily="34" charset="0"/>
                <a:cs typeface="Arial" panose="020B0604020202020204" pitchFamily="34" charset="0"/>
              </a:rPr>
              <a:t> Á, </a:t>
            </a:r>
            <a:r>
              <a:rPr lang="en-US" sz="2800" b="1" dirty="0" err="1">
                <a:solidFill>
                  <a:srgbClr val="002060"/>
                </a:solidFill>
                <a:latin typeface="Arial" panose="020B0604020202020204" pitchFamily="34" charset="0"/>
                <a:cs typeface="Arial" panose="020B0604020202020204" pitchFamily="34" charset="0"/>
              </a:rPr>
              <a:t>châu</a:t>
            </a:r>
            <a:r>
              <a:rPr lang="en-US" sz="2800" b="1" dirty="0">
                <a:solidFill>
                  <a:srgbClr val="002060"/>
                </a:solidFill>
                <a:latin typeface="Arial" panose="020B0604020202020204" pitchFamily="34" charset="0"/>
                <a:cs typeface="Arial" panose="020B0604020202020204" pitchFamily="34" charset="0"/>
              </a:rPr>
              <a:t> Phi</a:t>
            </a:r>
          </a:p>
          <a:p>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Dương</a:t>
            </a:r>
            <a:r>
              <a:rPr lang="en-US" sz="2800" b="1" dirty="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Bắc</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Băng</a:t>
            </a:r>
            <a:r>
              <a:rPr lang="en-US" sz="2800" b="1" dirty="0" smtClean="0">
                <a:solidFill>
                  <a:srgbClr val="002060"/>
                </a:solidFill>
                <a:latin typeface="Arial" panose="020B0604020202020204" pitchFamily="34" charset="0"/>
                <a:cs typeface="Arial" panose="020B0604020202020204" pitchFamily="34" charset="0"/>
              </a:rPr>
              <a:t> </a:t>
            </a:r>
            <a:r>
              <a:rPr lang="en-US" sz="2800" b="1" dirty="0" err="1" smtClean="0">
                <a:solidFill>
                  <a:srgbClr val="002060"/>
                </a:solidFill>
                <a:latin typeface="Arial" panose="020B0604020202020204" pitchFamily="34" charset="0"/>
                <a:cs typeface="Arial" panose="020B0604020202020204" pitchFamily="34" charset="0"/>
              </a:rPr>
              <a:t>Dương</a:t>
            </a:r>
            <a:endParaRPr lang="en-US" sz="2800" b="1" dirty="0">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2CF8AB80-8701-46CC-AEC6-0A5696DBFC6C}"/>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445898" y="4404975"/>
            <a:ext cx="6797673" cy="1754326"/>
          </a:xfrm>
          <a:prstGeom prst="rect">
            <a:avLst/>
          </a:prstGeom>
          <a:noFill/>
        </p:spPr>
        <p:txBody>
          <a:bodyPr wrap="square" rtlCol="0">
            <a:spAutoFit/>
          </a:bodyPr>
          <a:lstStyle/>
          <a:p>
            <a:pPr algn="ctr"/>
            <a:r>
              <a:rPr lang="en-US" sz="3600" smtClean="0">
                <a:solidFill>
                  <a:srgbClr val="1C11AF"/>
                </a:solidFill>
                <a:latin typeface="Arial" panose="020B0604020202020204" pitchFamily="34" charset="0"/>
                <a:cs typeface="Arial" panose="020B0604020202020204" pitchFamily="34" charset="0"/>
              </a:rPr>
              <a:t>                Diện</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tích</a:t>
            </a:r>
            <a:r>
              <a:rPr lang="en-US" sz="3600" dirty="0">
                <a:solidFill>
                  <a:srgbClr val="1C11AF"/>
                </a:solidFill>
                <a:latin typeface="Arial" panose="020B0604020202020204" pitchFamily="34" charset="0"/>
                <a:cs typeface="Arial" panose="020B0604020202020204" pitchFamily="34" charset="0"/>
              </a:rPr>
              <a:t>: 10 </a:t>
            </a:r>
            <a:r>
              <a:rPr lang="en-US" sz="3600" dirty="0" err="1">
                <a:solidFill>
                  <a:srgbClr val="1C11AF"/>
                </a:solidFill>
                <a:latin typeface="Arial" panose="020B0604020202020204" pitchFamily="34" charset="0"/>
                <a:cs typeface="Arial" panose="020B0604020202020204" pitchFamily="34" charset="0"/>
              </a:rPr>
              <a:t>triệu</a:t>
            </a:r>
            <a:r>
              <a:rPr lang="en-US" sz="3600" dirty="0">
                <a:solidFill>
                  <a:srgbClr val="1C11AF"/>
                </a:solidFill>
                <a:latin typeface="Arial" panose="020B0604020202020204" pitchFamily="34" charset="0"/>
                <a:cs typeface="Arial" panose="020B0604020202020204" pitchFamily="34" charset="0"/>
              </a:rPr>
              <a:t> km</a:t>
            </a:r>
            <a:r>
              <a:rPr lang="en-US" sz="3600" baseline="30000" dirty="0">
                <a:solidFill>
                  <a:srgbClr val="1C11AF"/>
                </a:solidFill>
                <a:latin typeface="Arial" panose="020B0604020202020204" pitchFamily="34" charset="0"/>
                <a:cs typeface="Arial" panose="020B0604020202020204" pitchFamily="34" charset="0"/>
              </a:rPr>
              <a:t>2 </a:t>
            </a:r>
            <a:endParaRPr lang="en-US" sz="3600" dirty="0" smtClean="0">
              <a:solidFill>
                <a:srgbClr val="1C11AF"/>
              </a:solidFill>
              <a:latin typeface="Arial" panose="020B0604020202020204" pitchFamily="34" charset="0"/>
              <a:cs typeface="Arial" panose="020B0604020202020204" pitchFamily="34" charset="0"/>
            </a:endParaRPr>
          </a:p>
          <a:p>
            <a:pPr algn="ctr"/>
            <a:r>
              <a:rPr lang="en-US" sz="3600" dirty="0" err="1" smtClean="0">
                <a:solidFill>
                  <a:srgbClr val="1C11AF"/>
                </a:solidFill>
                <a:latin typeface="Arial" panose="020B0604020202020204" pitchFamily="34" charset="0"/>
                <a:cs typeface="Arial" panose="020B0604020202020204" pitchFamily="34" charset="0"/>
              </a:rPr>
              <a:t>Đứng</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thứ</a:t>
            </a:r>
            <a:r>
              <a:rPr lang="en-US" sz="3600" dirty="0" smtClean="0">
                <a:solidFill>
                  <a:srgbClr val="1C11AF"/>
                </a:solidFill>
                <a:latin typeface="Arial" panose="020B0604020202020204" pitchFamily="34" charset="0"/>
                <a:cs typeface="Arial" panose="020B0604020202020204" pitchFamily="34" charset="0"/>
              </a:rPr>
              <a:t> 5/6. </a:t>
            </a:r>
            <a:r>
              <a:rPr lang="en-US" sz="3600" dirty="0" err="1">
                <a:solidFill>
                  <a:srgbClr val="1C11AF"/>
                </a:solidFill>
                <a:latin typeface="Arial" panose="020B0604020202020204" pitchFamily="34" charset="0"/>
                <a:cs typeface="Arial" panose="020B0604020202020204" pitchFamily="34" charset="0"/>
              </a:rPr>
              <a:t>C</a:t>
            </a:r>
            <a:r>
              <a:rPr lang="en-US" sz="3600" dirty="0" err="1" smtClean="0">
                <a:solidFill>
                  <a:srgbClr val="1C11AF"/>
                </a:solidFill>
                <a:latin typeface="Arial" panose="020B0604020202020204" pitchFamily="34" charset="0"/>
                <a:cs typeface="Arial" panose="020B0604020202020204" pitchFamily="34" charset="0"/>
              </a:rPr>
              <a:t>hỉ</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lớn</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hơn</a:t>
            </a:r>
            <a:r>
              <a:rPr lang="en-US" sz="3600" dirty="0" smtClean="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châu</a:t>
            </a:r>
            <a:r>
              <a:rPr lang="en-US" sz="3600" dirty="0" smtClean="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Đại</a:t>
            </a:r>
            <a:r>
              <a:rPr lang="en-US" sz="3600" dirty="0">
                <a:solidFill>
                  <a:srgbClr val="1C11AF"/>
                </a:solidFill>
                <a:latin typeface="Arial" panose="020B0604020202020204" pitchFamily="34" charset="0"/>
                <a:cs typeface="Arial" panose="020B0604020202020204" pitchFamily="34" charset="0"/>
              </a:rPr>
              <a:t> </a:t>
            </a:r>
            <a:r>
              <a:rPr lang="en-US" sz="3600" dirty="0" err="1" smtClean="0">
                <a:solidFill>
                  <a:srgbClr val="1C11AF"/>
                </a:solidFill>
                <a:latin typeface="Arial" panose="020B0604020202020204" pitchFamily="34" charset="0"/>
                <a:cs typeface="Arial" panose="020B0604020202020204" pitchFamily="34" charset="0"/>
              </a:rPr>
              <a:t>Dương</a:t>
            </a:r>
            <a:endParaRPr lang="en-US" sz="3600" b="1" dirty="0">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765807" y="2343571"/>
            <a:ext cx="6661126"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49FADB5C-E89C-4209-823A-46A65718403E}"/>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D379BDC8-7C34-46FD-BF42-28F0F515142F}"/>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33AB0B37-1672-4397-8A65-04A525C98E43}"/>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0F6F3E22-3C3C-479E-8A33-3FA56D5089F4}"/>
              </a:ext>
            </a:extLst>
          </p:cNvPr>
          <p:cNvSpPr txBox="1"/>
          <p:nvPr/>
        </p:nvSpPr>
        <p:spPr>
          <a:xfrm>
            <a:off x="984731" y="5171910"/>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Sông Vonga (3 690km)</a:t>
            </a:r>
          </a:p>
        </p:txBody>
      </p:sp>
      <p:sp>
        <p:nvSpPr>
          <p:cNvPr id="30" name="TextBox 29">
            <a:extLst>
              <a:ext uri="{FF2B5EF4-FFF2-40B4-BE49-F238E27FC236}">
                <a16:creationId xmlns="" xmlns:a16="http://schemas.microsoft.com/office/drawing/2014/main" id="{E648F82F-774D-4CA9-90FF-92E82FD2B825}"/>
              </a:ext>
            </a:extLst>
          </p:cNvPr>
          <p:cNvSpPr txBox="1"/>
          <p:nvPr/>
        </p:nvSpPr>
        <p:spPr>
          <a:xfrm>
            <a:off x="1276660" y="2306677"/>
            <a:ext cx="5419194" cy="1077218"/>
          </a:xfrm>
          <a:prstGeom prst="rect">
            <a:avLst/>
          </a:prstGeom>
          <a:noFill/>
        </p:spPr>
        <p:txBody>
          <a:bodyPr wrap="square" rtlCol="0">
            <a:spAutoFit/>
          </a:bodyPr>
          <a:lstStyle/>
          <a:p>
            <a:pPr algn="ctr"/>
            <a:r>
              <a:rPr lang="en-US" sz="3200" b="1" i="1">
                <a:solidFill>
                  <a:srgbClr val="1C11AF"/>
                </a:solidFill>
                <a:latin typeface="Arial" panose="020B0604020202020204" pitchFamily="34" charset="0"/>
                <a:cs typeface="Arial" panose="020B0604020202020204" pitchFamily="34" charset="0"/>
              </a:rPr>
              <a:t>Con sông nào dài nhất </a:t>
            </a:r>
            <a:r>
              <a:rPr lang="vi-VN" sz="3200" b="1" i="1">
                <a:solidFill>
                  <a:srgbClr val="1C11AF"/>
                </a:solidFill>
                <a:latin typeface="Arial" panose="020B0604020202020204" pitchFamily="34" charset="0"/>
                <a:cs typeface="Arial" panose="020B0604020202020204" pitchFamily="34" charset="0"/>
              </a:rPr>
              <a:t>châu Âu</a:t>
            </a:r>
            <a:r>
              <a:rPr lang="en-US" sz="3200" b="1" i="1">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 xmlns:a16="http://schemas.microsoft.com/office/drawing/2014/main" id="{1C781654-B1F9-4F1C-AD1D-2F67D0EED149}"/>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56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 xmlns:a16="http://schemas.microsoft.com/office/drawing/2014/main"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2026</Words>
  <Application>Microsoft Office PowerPoint</Application>
  <PresentationFormat>Widescreen</PresentationFormat>
  <Paragraphs>343</Paragraphs>
  <Slides>35</Slides>
  <Notes>26</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#9Slide03 BoosterNextFYBlack</vt:lpstr>
      <vt:lpstr>#9Slide03 SFU Futura_12</vt:lpstr>
      <vt:lpstr>Arial</vt:lpstr>
      <vt:lpstr>Calibri</vt:lpstr>
      <vt:lpstr>Calibri Light</vt:lpstr>
      <vt:lpstr>Cambria</vt:lpstr>
      <vt:lpstr>Kids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23</cp:revision>
  <dcterms:created xsi:type="dcterms:W3CDTF">2022-03-06T01:27:20Z</dcterms:created>
  <dcterms:modified xsi:type="dcterms:W3CDTF">2023-10-14T01:16:57Z</dcterms:modified>
</cp:coreProperties>
</file>