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74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HÌNH BÌNH HÀNH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76460-7D46-41D5-9BD5-525C8E03038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BA547-DD35-467D-88B7-459BDD8D1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4114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HÌNH BÌNH HÀNH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CA4A-AF12-445F-A31E-9FEF764C1C3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B30C6-7752-4D02-B858-823C03D50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01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Ấn</a:t>
            </a:r>
            <a:r>
              <a:rPr lang="en-US" baseline="0" smtClean="0"/>
              <a:t> vào các số 1, 2, 3, 4 để chọn các câu hỏi tương ứng.</a:t>
            </a:r>
          </a:p>
          <a:p>
            <a:r>
              <a:rPr lang="en-US" smtClean="0"/>
              <a:t>- Sau khi HS chọn</a:t>
            </a:r>
            <a:r>
              <a:rPr lang="en-US" baseline="0" smtClean="0"/>
              <a:t> đúng và quay lại slide này rồi, GV chọn vào người dưới tảng đá tương ứng với câu hỏi để giải cứu họ.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A48D4-7D0E-4E1F-BF92-4960C72A2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Sau</a:t>
            </a:r>
            <a:r>
              <a:rPr lang="en-US" baseline="0" smtClean="0"/>
              <a:t> khi HS chọn được đáp án đúng, GV ấn vào mấy tảng đá góc phải bên dưới màn hình để quay lại slide đầu trò chơi.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E854-2D0E-4BAC-8E93-070E8294560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E854-2D0E-4BAC-8E93-070E8294560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3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0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9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D103-E343-4531-8568-F9D14542DF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A46B0-D094-412F-96F5-E308ECFB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0.png"/><Relationship Id="rId39" Type="http://schemas.openxmlformats.org/officeDocument/2006/relationships/slide" Target="slide18.xml"/><Relationship Id="rId21" Type="http://schemas.microsoft.com/office/2007/relationships/hdphoto" Target="../media/hdphoto3.wdp"/><Relationship Id="rId34" Type="http://schemas.microsoft.com/office/2007/relationships/hdphoto" Target="../media/hdphoto7.wdp"/><Relationship Id="rId42" Type="http://schemas.openxmlformats.org/officeDocument/2006/relationships/image" Target="../media/image57.png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slide" Target="slide15.xml"/><Relationship Id="rId41" Type="http://schemas.microsoft.com/office/2007/relationships/hdphoto" Target="../media/hdphoto9.wdp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24" Type="http://schemas.openxmlformats.org/officeDocument/2006/relationships/image" Target="../media/image48.png"/><Relationship Id="rId32" Type="http://schemas.openxmlformats.org/officeDocument/2006/relationships/slide" Target="slide16.xml"/><Relationship Id="rId37" Type="http://schemas.microsoft.com/office/2007/relationships/hdphoto" Target="../media/hdphoto8.wdp"/><Relationship Id="rId40" Type="http://schemas.openxmlformats.org/officeDocument/2006/relationships/image" Target="../media/image56.png"/><Relationship Id="rId5" Type="http://schemas.openxmlformats.org/officeDocument/2006/relationships/audio" Target="../media/audio1.wav"/><Relationship Id="rId15" Type="http://schemas.openxmlformats.org/officeDocument/2006/relationships/image" Target="../media/image41.png"/><Relationship Id="rId23" Type="http://schemas.microsoft.com/office/2007/relationships/hdphoto" Target="../media/hdphoto4.wdp"/><Relationship Id="rId28" Type="http://schemas.openxmlformats.org/officeDocument/2006/relationships/image" Target="../media/image51.png"/><Relationship Id="rId36" Type="http://schemas.openxmlformats.org/officeDocument/2006/relationships/image" Target="../media/image54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microsoft.com/office/2007/relationships/hdphoto" Target="../media/hdphoto6.wdp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40.png"/><Relationship Id="rId22" Type="http://schemas.openxmlformats.org/officeDocument/2006/relationships/image" Target="../media/image47.png"/><Relationship Id="rId27" Type="http://schemas.microsoft.com/office/2007/relationships/hdphoto" Target="../media/hdphoto5.wdp"/><Relationship Id="rId30" Type="http://schemas.openxmlformats.org/officeDocument/2006/relationships/image" Target="../media/image52.png"/><Relationship Id="rId35" Type="http://schemas.openxmlformats.org/officeDocument/2006/relationships/slide" Target="slide17.xml"/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33" Type="http://schemas.openxmlformats.org/officeDocument/2006/relationships/image" Target="../media/image53.png"/><Relationship Id="rId38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42.png"/><Relationship Id="rId5" Type="http://schemas.openxmlformats.org/officeDocument/2006/relationships/audio" Target="../media/audio4.wav"/><Relationship Id="rId15" Type="http://schemas.openxmlformats.org/officeDocument/2006/relationships/image" Target="../media/image64.png"/><Relationship Id="rId10" Type="http://schemas.openxmlformats.org/officeDocument/2006/relationships/slide" Target="slide14.xml"/><Relationship Id="rId4" Type="http://schemas.openxmlformats.org/officeDocument/2006/relationships/audio" Target="../media/audio3.wav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6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5.png"/><Relationship Id="rId5" Type="http://schemas.openxmlformats.org/officeDocument/2006/relationships/audio" Target="../media/audio5.wav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7.emf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42.png"/><Relationship Id="rId5" Type="http://schemas.openxmlformats.org/officeDocument/2006/relationships/audio" Target="../media/audio4.wav"/><Relationship Id="rId10" Type="http://schemas.openxmlformats.org/officeDocument/2006/relationships/slide" Target="slide14.xml"/><Relationship Id="rId4" Type="http://schemas.openxmlformats.org/officeDocument/2006/relationships/audio" Target="../media/audio3.wav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6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5.png"/><Relationship Id="rId5" Type="http://schemas.openxmlformats.org/officeDocument/2006/relationships/audio" Target="../media/audio5.wav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.svg"/><Relationship Id="rId7" Type="http://schemas.openxmlformats.org/officeDocument/2006/relationships/image" Target="../media/image3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0.sv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11.sv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3" Type="http://schemas.openxmlformats.org/officeDocument/2006/relationships/image" Target="../media/image13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1.w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wmf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319545" y="1609947"/>
            <a:ext cx="63403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</a:t>
            </a:r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HÌNH BÌNH HÀNH</a:t>
            </a:r>
            <a:endParaRPr lang="en-VN" sz="40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872570" y="3403644"/>
            <a:ext cx="3234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16" y="979464"/>
            <a:ext cx="6258636" cy="2350590"/>
          </a:xfrm>
        </p:spPr>
        <p:txBody>
          <a:bodyPr/>
          <a:lstStyle/>
          <a:p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= BE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 = ½ CE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939" y="934020"/>
            <a:ext cx="4650195" cy="2600750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8E33643-9A68-44BC-BBB2-F59BAB676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3937379"/>
            <a:ext cx="2920621" cy="2920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2830" y="5172188"/>
            <a:ext cx="43364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7789" y="1063743"/>
            <a:ext cx="10495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, AB = 4 cm,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 = 5 cm.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9851"/>
              </p:ext>
            </p:extLst>
          </p:nvPr>
        </p:nvGraphicFramePr>
        <p:xfrm>
          <a:off x="6836959" y="1063743"/>
          <a:ext cx="1245857" cy="56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533160" imgH="241200" progId="Equation.DSMT4">
                  <p:embed/>
                </p:oleObj>
              </mc:Choice>
              <mc:Fallback>
                <p:oleObj name="Equation" r:id="rId3" imgW="533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6959" y="1063743"/>
                        <a:ext cx="1245857" cy="563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lowchart: Connector 14"/>
          <p:cNvSpPr/>
          <p:nvPr/>
        </p:nvSpPr>
        <p:spPr>
          <a:xfrm>
            <a:off x="172018" y="1063743"/>
            <a:ext cx="750627" cy="66281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0383" y="1063743"/>
            <a:ext cx="31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7" y="3200577"/>
            <a:ext cx="1959275" cy="23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78317" y="4072793"/>
            <a:ext cx="8605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4025" y="709683"/>
            <a:ext cx="696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2" y="1300475"/>
            <a:ext cx="904875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83" y="901196"/>
            <a:ext cx="4016299" cy="2386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3716" y="1250302"/>
            <a:ext cx="6982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= 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BC.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3716" y="3835021"/>
            <a:ext cx="5849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62" y="4053385"/>
            <a:ext cx="4507619" cy="22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1443" y="777922"/>
            <a:ext cx="739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3677" y="1552632"/>
            <a:ext cx="9588998" cy="49709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1" y="1361564"/>
            <a:ext cx="863884" cy="985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883" y="1854221"/>
            <a:ext cx="8943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012656" y="3659625"/>
            <a:ext cx="7705003" cy="653685"/>
            <a:chOff x="3985412" y="117647"/>
            <a:chExt cx="8387566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3985412" y="11764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20722" y="1147411"/>
            <a:ext cx="8932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Q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GB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GC.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PQMN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9" y="464877"/>
            <a:ext cx="933914" cy="1033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0942" y="4246431"/>
            <a:ext cx="8161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6B708-B46A-4687-8E75-C0494BDA1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0" y="4325320"/>
            <a:ext cx="1808632" cy="15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5EBCBDF-30AF-4F37-BA1C-BED31D307384}"/>
              </a:ext>
            </a:extLst>
          </p:cNvPr>
          <p:cNvGrpSpPr/>
          <p:nvPr/>
        </p:nvGrpSpPr>
        <p:grpSpPr>
          <a:xfrm rot="5661605">
            <a:off x="2897368" y="3797357"/>
            <a:ext cx="1350414" cy="1657542"/>
            <a:chOff x="3746854" y="3355941"/>
            <a:chExt cx="1454960" cy="19131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164CA8-2DF7-4B50-93EB-7F8474D5C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9" t="11134" r="54078" b="51615"/>
            <a:stretch/>
          </p:blipFill>
          <p:spPr>
            <a:xfrm rot="1390139">
              <a:off x="3746854" y="3400427"/>
              <a:ext cx="1454960" cy="1868693"/>
            </a:xfrm>
            <a:prstGeom prst="rect">
              <a:avLst/>
            </a:prstGeom>
          </p:spPr>
        </p:pic>
        <p:pic>
          <p:nvPicPr>
            <p:cNvPr id="1026" name="Picture 2" descr="Mũ Cối Quân Đội Loại 1 - An Lộc Việt">
              <a:extLst>
                <a:ext uri="{FF2B5EF4-FFF2-40B4-BE49-F238E27FC236}">
                  <a16:creationId xmlns:a16="http://schemas.microsoft.com/office/drawing/2014/main" id="{E6EC63F9-2461-4698-B88B-B7EFAF463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44333" y1="72167" x2="54000" y2="67833"/>
                          <a14:backgroundMark x1="54000" y1="67833" x2="54000" y2="67833"/>
                          <a14:backgroundMark x1="51333" y1="63833" x2="44167" y2="78000"/>
                          <a14:backgroundMark x1="44167" y1="78000" x2="58167" y2="85000"/>
                          <a14:backgroundMark x1="58167" y1="85000" x2="73167" y2="75000"/>
                          <a14:backgroundMark x1="73167" y1="75000" x2="62000" y2="65167"/>
                          <a14:backgroundMark x1="62000" y1="65167" x2="43667" y2="80167"/>
                          <a14:backgroundMark x1="43667" y1="80167" x2="53833" y2="86500"/>
                          <a14:backgroundMark x1="53833" y1="86500" x2="73833" y2="74667"/>
                          <a14:backgroundMark x1="73833" y1="74667" x2="30167" y2="69000"/>
                          <a14:backgroundMark x1="30167" y1="69000" x2="19500" y2="73667"/>
                          <a14:backgroundMark x1="19500" y1="73667" x2="92667" y2="65833"/>
                          <a14:backgroundMark x1="92667" y1="65833" x2="52333" y2="68833"/>
                          <a14:backgroundMark x1="52333" y1="68833" x2="32167" y2="76000"/>
                          <a14:backgroundMark x1="32167" y1="76000" x2="69833" y2="76333"/>
                          <a14:backgroundMark x1="69833" y1="76333" x2="34000" y2="78333"/>
                          <a14:backgroundMark x1="34000" y1="78333" x2="88333" y2="70333"/>
                          <a14:backgroundMark x1="88333" y1="70333" x2="66833" y2="78167"/>
                          <a14:backgroundMark x1="66833" y1="78167" x2="84833" y2="77833"/>
                          <a14:backgroundMark x1="84833" y1="77833" x2="64000" y2="80333"/>
                          <a14:backgroundMark x1="64000" y1="80333" x2="52333" y2="88667"/>
                          <a14:backgroundMark x1="52333" y1="88667" x2="73833" y2="83500"/>
                          <a14:backgroundMark x1="73833" y1="83500" x2="21667" y2="86500"/>
                          <a14:backgroundMark x1="21667" y1="86500" x2="60500" y2="83000"/>
                          <a14:backgroundMark x1="60500" y1="83000" x2="69000" y2="79667"/>
                          <a14:backgroundMark x1="69000" y1="79667" x2="18167" y2="85833"/>
                          <a14:backgroundMark x1="18167" y1="85833" x2="80500" y2="78500"/>
                          <a14:backgroundMark x1="80500" y1="78500" x2="22167" y2="86000"/>
                          <a14:backgroundMark x1="22167" y1="86000" x2="55667" y2="80333"/>
                          <a14:backgroundMark x1="55667" y1="80333" x2="42167" y2="79333"/>
                          <a14:backgroundMark x1="42167" y1="79333" x2="84667" y2="73500"/>
                          <a14:backgroundMark x1="84667" y1="73500" x2="7500" y2="87667"/>
                          <a14:backgroundMark x1="7500" y1="87667" x2="87167" y2="70167"/>
                          <a14:backgroundMark x1="87167" y1="70167" x2="45833" y2="78833"/>
                          <a14:backgroundMark x1="45833" y1="78833" x2="63333" y2="76667"/>
                          <a14:backgroundMark x1="63333" y1="76667" x2="21167" y2="78000"/>
                          <a14:backgroundMark x1="21167" y1="78000" x2="69333" y2="70000"/>
                          <a14:backgroundMark x1="69333" y1="70000" x2="61000" y2="74500"/>
                          <a14:backgroundMark x1="61000" y1="74500" x2="83500" y2="67833"/>
                          <a14:backgroundMark x1="83500" y1="67833" x2="48167" y2="70667"/>
                          <a14:backgroundMark x1="48167" y1="70667" x2="90667" y2="53500"/>
                          <a14:backgroundMark x1="90667" y1="53500" x2="63167" y2="66833"/>
                          <a14:backgroundMark x1="63167" y1="66833" x2="74333" y2="62333"/>
                          <a14:backgroundMark x1="74333" y1="62333" x2="11000" y2="74000"/>
                          <a14:backgroundMark x1="11000" y1="74000" x2="62167" y2="67167"/>
                          <a14:backgroundMark x1="34667" y1="71167" x2="78333" y2="62333"/>
                          <a14:backgroundMark x1="78333" y1="62333" x2="27000" y2="68167"/>
                          <a14:backgroundMark x1="27000" y1="68167" x2="34500" y2="64000"/>
                          <a14:backgroundMark x1="34500" y1="64000" x2="66333" y2="59833"/>
                          <a14:backgroundMark x1="66333" y1="59833" x2="46667" y2="62167"/>
                          <a14:backgroundMark x1="36333" y1="61500" x2="54833" y2="60167"/>
                          <a14:backgroundMark x1="54833" y1="60167" x2="41000" y2="60167"/>
                          <a14:backgroundMark x1="30167" y1="58000" x2="29333" y2="53333"/>
                          <a14:backgroundMark x1="28833" y1="54000" x2="28167" y2="53167"/>
                          <a14:backgroundMark x1="27833" y1="53833" x2="30000" y2="53667"/>
                          <a14:backgroundMark x1="26667" y1="53167" x2="33667" y2="52667"/>
                          <a14:backgroundMark x1="27333" y1="52500" x2="35833" y2="51333"/>
                          <a14:backgroundMark x1="70667" y1="51667" x2="71667" y2="55500"/>
                          <a14:backgroundMark x1="73167" y1="51167" x2="72000" y2="5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484" y="3355941"/>
              <a:ext cx="655723" cy="86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56F6FFD-BE46-463F-B612-E367869EAD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7300" r="90000">
                        <a14:foregroundMark x1="9550" y1="55200" x2="9300" y2="56050"/>
                        <a14:foregroundMark x1="8400" y1="56500" x2="7300" y2="57400"/>
                        <a14:backgroundMark x1="9100" y1="59150" x2="26400" y2="68950"/>
                        <a14:backgroundMark x1="20850" y1="62950" x2="13950" y2="74850"/>
                        <a14:backgroundMark x1="13950" y1="74850" x2="13950" y2="71400"/>
                        <a14:backgroundMark x1="10200" y1="64300" x2="18150" y2="77000"/>
                        <a14:backgroundMark x1="18150" y1="77000" x2="30050" y2="79400"/>
                        <a14:backgroundMark x1="30050" y1="79400" x2="59150" y2="69250"/>
                        <a14:backgroundMark x1="59150" y1="69250" x2="51700" y2="65150"/>
                        <a14:backgroundMark x1="45050" y1="68700" x2="59750" y2="62400"/>
                        <a14:backgroundMark x1="59750" y1="62400" x2="46700" y2="66000"/>
                        <a14:backgroundMark x1="46700" y1="66000" x2="49950" y2="60750"/>
                        <a14:backgroundMark x1="56600" y1="62500" x2="71350" y2="62500"/>
                        <a14:backgroundMark x1="71350" y1="62500" x2="63100" y2="71950"/>
                        <a14:backgroundMark x1="63100" y1="71950" x2="79200" y2="70800"/>
                        <a14:backgroundMark x1="79200" y1="70800" x2="78350" y2="71150"/>
                        <a14:backgroundMark x1="60600" y1="63600" x2="72050" y2="61700"/>
                        <a14:backgroundMark x1="72050" y1="61700" x2="87300" y2="61850"/>
                        <a14:backgroundMark x1="87300" y1="61850" x2="73000" y2="67000"/>
                        <a14:backgroundMark x1="73000" y1="67000" x2="85150" y2="66800"/>
                        <a14:backgroundMark x1="85150" y1="66800" x2="81700" y2="68700"/>
                        <a14:backgroundMark x1="41300" y1="62300" x2="65100" y2="57400"/>
                        <a14:backgroundMark x1="65100" y1="57400" x2="90800" y2="59850"/>
                        <a14:backgroundMark x1="85700" y1="48750" x2="80150" y2="48750"/>
                        <a14:backgroundMark x1="57050" y1="27850" x2="56600" y2="29400"/>
                        <a14:backgroundMark x1="28200" y1="33000" x2="32400" y2="34300"/>
                        <a14:backgroundMark x1="8850" y1="50050" x2="8650" y2="5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2466"/>
          <a:stretch/>
        </p:blipFill>
        <p:spPr>
          <a:xfrm flipH="1">
            <a:off x="3686938" y="5247698"/>
            <a:ext cx="1901592" cy="10011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91932B5-B3CF-4FBA-A7B6-391030B87715}"/>
              </a:ext>
            </a:extLst>
          </p:cNvPr>
          <p:cNvGrpSpPr/>
          <p:nvPr/>
        </p:nvGrpSpPr>
        <p:grpSpPr>
          <a:xfrm>
            <a:off x="2205571" y="3628493"/>
            <a:ext cx="2214039" cy="1655705"/>
            <a:chOff x="340032" y="4474496"/>
            <a:chExt cx="2214039" cy="165570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A7E49D-D060-4121-8485-1CC541793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" t="21367" r="-159" b="39458"/>
            <a:stretch/>
          </p:blipFill>
          <p:spPr>
            <a:xfrm>
              <a:off x="340032" y="4474496"/>
              <a:ext cx="2214039" cy="15061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62D42A-2680-4920-B769-E47A9C718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" t="15709" r="17475" b="29362"/>
            <a:stretch/>
          </p:blipFill>
          <p:spPr>
            <a:xfrm>
              <a:off x="564153" y="4874187"/>
              <a:ext cx="1733428" cy="125601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941B34-B479-4209-BFA5-FFF514E01FAB}"/>
              </a:ext>
            </a:extLst>
          </p:cNvPr>
          <p:cNvGrpSpPr/>
          <p:nvPr/>
        </p:nvGrpSpPr>
        <p:grpSpPr>
          <a:xfrm>
            <a:off x="3118346" y="4652178"/>
            <a:ext cx="2214039" cy="1655705"/>
            <a:chOff x="340032" y="4474496"/>
            <a:chExt cx="2214039" cy="16557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6549B93-A6EC-4EBA-8ECC-932DF7AC0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" t="21367" r="-159" b="39458"/>
            <a:stretch/>
          </p:blipFill>
          <p:spPr>
            <a:xfrm>
              <a:off x="340032" y="4474496"/>
              <a:ext cx="2214039" cy="15061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24B880-BD0F-42F1-8A7C-A32901F01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" t="15709" r="17475" b="29362"/>
            <a:stretch/>
          </p:blipFill>
          <p:spPr>
            <a:xfrm>
              <a:off x="564153" y="4874187"/>
              <a:ext cx="1733428" cy="1256014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32908A3-0DA3-4EC1-857A-4CF4D407EAF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1861946" y="5760725"/>
            <a:ext cx="1071829" cy="5896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45766E-865A-401B-9D17-0F12145B7F8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19412" r="21958" b="44006"/>
          <a:stretch/>
        </p:blipFill>
        <p:spPr>
          <a:xfrm>
            <a:off x="0" y="4665589"/>
            <a:ext cx="1269703" cy="10231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2C271AD-7E8C-4FBC-A1DB-B30A0004DD5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-8328" y="6017656"/>
            <a:ext cx="1473528" cy="81063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C80B082-DB55-4724-AB77-511F7629323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19189" r="19315" b="44544"/>
          <a:stretch/>
        </p:blipFill>
        <p:spPr>
          <a:xfrm rot="730218">
            <a:off x="160032" y="2865041"/>
            <a:ext cx="1104277" cy="899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152EE7-F373-48F0-8DA5-364F4D4F1DB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19189" r="19315" b="44544"/>
          <a:stretch/>
        </p:blipFill>
        <p:spPr>
          <a:xfrm rot="5400000">
            <a:off x="-721688" y="3520497"/>
            <a:ext cx="3014477" cy="17169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A11CA70-445E-48A6-804C-D8C9701D423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19189" r="4296" b="39632"/>
          <a:stretch/>
        </p:blipFill>
        <p:spPr>
          <a:xfrm rot="360332">
            <a:off x="41325" y="3016106"/>
            <a:ext cx="3725535" cy="19495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B6C42F9-D452-439D-B6C8-B30716F188D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168644" y="3795291"/>
            <a:ext cx="2595475" cy="14278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1110DD7-FA93-4424-8E81-9680E67662A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9412" r="21959" b="44006"/>
          <a:stretch/>
        </p:blipFill>
        <p:spPr>
          <a:xfrm>
            <a:off x="-683253" y="3339364"/>
            <a:ext cx="2702330" cy="14278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7CB780-CA56-43A8-BC91-4D2B8A151016}"/>
              </a:ext>
            </a:extLst>
          </p:cNvPr>
          <p:cNvGrpSpPr/>
          <p:nvPr/>
        </p:nvGrpSpPr>
        <p:grpSpPr>
          <a:xfrm rot="5688293">
            <a:off x="2540122" y="5275818"/>
            <a:ext cx="1413653" cy="1836160"/>
            <a:chOff x="3762404" y="5105256"/>
            <a:chExt cx="1606723" cy="20347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025A67-13F2-4D97-86C8-32C6F028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4250" b="76750" l="49750" r="76833">
                          <a14:foregroundMark x1="62500" y1="75750" x2="66333" y2="71917"/>
                          <a14:foregroundMark x1="63417" y1="74167" x2="66667" y2="74833"/>
                          <a14:foregroundMark x1="63583" y1="75333" x2="69000" y2="73167"/>
                          <a14:foregroundMark x1="62750" y1="76750" x2="68500" y2="73000"/>
                          <a14:foregroundMark x1="64917" y1="76500" x2="75250" y2="67500"/>
                          <a14:foregroundMark x1="73250" y1="70750" x2="76083" y2="68333"/>
                          <a14:foregroundMark x1="75750" y1="69333" x2="75250" y2="67083"/>
                          <a14:foregroundMark x1="75000" y1="67417" x2="76500" y2="68833"/>
                          <a14:foregroundMark x1="75667" y1="68333" x2="73583" y2="68333"/>
                          <a14:foregroundMark x1="76417" y1="67333" x2="76833" y2="68250"/>
                          <a14:foregroundMark x1="53417" y1="48500" x2="54583" y2="50500"/>
                          <a14:foregroundMark x1="52333" y1="48417" x2="51000" y2="49417"/>
                          <a14:foregroundMark x1="51667" y1="49583" x2="53333" y2="49167"/>
                          <a14:foregroundMark x1="52167" y1="48917" x2="51083" y2="48333"/>
                          <a14:foregroundMark x1="54667" y1="47667" x2="60417" y2="45667"/>
                          <a14:foregroundMark x1="52500" y1="47083" x2="60500" y2="48500"/>
                          <a14:foregroundMark x1="52583" y1="49333" x2="53000" y2="48083"/>
                          <a14:foregroundMark x1="53083" y1="47833" x2="55417" y2="51333"/>
                          <a14:foregroundMark x1="51250" y1="47417" x2="51417" y2="50917"/>
                          <a14:foregroundMark x1="52167" y1="51583" x2="53500" y2="46417"/>
                          <a14:foregroundMark x1="52500" y1="50583" x2="50417" y2="47000"/>
                          <a14:foregroundMark x1="50083" y1="48000" x2="50083" y2="50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2" t="40501" r="21894" b="20987"/>
            <a:stretch/>
          </p:blipFill>
          <p:spPr>
            <a:xfrm rot="2050720">
              <a:off x="3762404" y="5167139"/>
              <a:ext cx="1606723" cy="1972824"/>
            </a:xfrm>
            <a:prstGeom prst="rect">
              <a:avLst/>
            </a:prstGeom>
          </p:spPr>
        </p:pic>
        <p:pic>
          <p:nvPicPr>
            <p:cNvPr id="9" name="Picture 2" descr="Mũ Cối Quân Đội Loại 1 - An Lộc Việt">
              <a:extLst>
                <a:ext uri="{FF2B5EF4-FFF2-40B4-BE49-F238E27FC236}">
                  <a16:creationId xmlns:a16="http://schemas.microsoft.com/office/drawing/2014/main" id="{0D365E1D-8EC5-4BA5-B818-A0C175BF7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44333" y1="72167" x2="54000" y2="67833"/>
                          <a14:backgroundMark x1="54000" y1="67833" x2="54000" y2="67833"/>
                          <a14:backgroundMark x1="51333" y1="63833" x2="44167" y2="78000"/>
                          <a14:backgroundMark x1="44167" y1="78000" x2="58167" y2="85000"/>
                          <a14:backgroundMark x1="58167" y1="85000" x2="73167" y2="75000"/>
                          <a14:backgroundMark x1="73167" y1="75000" x2="62000" y2="65167"/>
                          <a14:backgroundMark x1="62000" y1="65167" x2="43667" y2="80167"/>
                          <a14:backgroundMark x1="43667" y1="80167" x2="53833" y2="86500"/>
                          <a14:backgroundMark x1="53833" y1="86500" x2="73833" y2="74667"/>
                          <a14:backgroundMark x1="73833" y1="74667" x2="30167" y2="69000"/>
                          <a14:backgroundMark x1="30167" y1="69000" x2="19500" y2="73667"/>
                          <a14:backgroundMark x1="19500" y1="73667" x2="92667" y2="65833"/>
                          <a14:backgroundMark x1="92667" y1="65833" x2="52333" y2="68833"/>
                          <a14:backgroundMark x1="52333" y1="68833" x2="32167" y2="76000"/>
                          <a14:backgroundMark x1="32167" y1="76000" x2="69833" y2="76333"/>
                          <a14:backgroundMark x1="69833" y1="76333" x2="34000" y2="78333"/>
                          <a14:backgroundMark x1="34000" y1="78333" x2="88333" y2="70333"/>
                          <a14:backgroundMark x1="88333" y1="70333" x2="66833" y2="78167"/>
                          <a14:backgroundMark x1="66833" y1="78167" x2="84833" y2="77833"/>
                          <a14:backgroundMark x1="84833" y1="77833" x2="64000" y2="80333"/>
                          <a14:backgroundMark x1="64000" y1="80333" x2="52333" y2="88667"/>
                          <a14:backgroundMark x1="52333" y1="88667" x2="73833" y2="83500"/>
                          <a14:backgroundMark x1="73833" y1="83500" x2="21667" y2="86500"/>
                          <a14:backgroundMark x1="21667" y1="86500" x2="60500" y2="83000"/>
                          <a14:backgroundMark x1="60500" y1="83000" x2="69000" y2="79667"/>
                          <a14:backgroundMark x1="69000" y1="79667" x2="18167" y2="85833"/>
                          <a14:backgroundMark x1="18167" y1="85833" x2="80500" y2="78500"/>
                          <a14:backgroundMark x1="80500" y1="78500" x2="22167" y2="86000"/>
                          <a14:backgroundMark x1="22167" y1="86000" x2="55667" y2="80333"/>
                          <a14:backgroundMark x1="55667" y1="80333" x2="42167" y2="79333"/>
                          <a14:backgroundMark x1="42167" y1="79333" x2="84667" y2="73500"/>
                          <a14:backgroundMark x1="84667" y1="73500" x2="7500" y2="87667"/>
                          <a14:backgroundMark x1="7500" y1="87667" x2="87167" y2="70167"/>
                          <a14:backgroundMark x1="87167" y1="70167" x2="45833" y2="78833"/>
                          <a14:backgroundMark x1="45833" y1="78833" x2="63333" y2="76667"/>
                          <a14:backgroundMark x1="63333" y1="76667" x2="21167" y2="78000"/>
                          <a14:backgroundMark x1="21167" y1="78000" x2="69333" y2="70000"/>
                          <a14:backgroundMark x1="69333" y1="70000" x2="61000" y2="74500"/>
                          <a14:backgroundMark x1="61000" y1="74500" x2="83500" y2="67833"/>
                          <a14:backgroundMark x1="83500" y1="67833" x2="48167" y2="70667"/>
                          <a14:backgroundMark x1="48167" y1="70667" x2="90667" y2="53500"/>
                          <a14:backgroundMark x1="90667" y1="53500" x2="63167" y2="66833"/>
                          <a14:backgroundMark x1="63167" y1="66833" x2="74333" y2="62333"/>
                          <a14:backgroundMark x1="74333" y1="62333" x2="11000" y2="74000"/>
                          <a14:backgroundMark x1="11000" y1="74000" x2="62167" y2="67167"/>
                          <a14:backgroundMark x1="34667" y1="71167" x2="78333" y2="62333"/>
                          <a14:backgroundMark x1="78333" y1="62333" x2="27000" y2="68167"/>
                          <a14:backgroundMark x1="27000" y1="68167" x2="34500" y2="64000"/>
                          <a14:backgroundMark x1="34500" y1="64000" x2="66333" y2="59833"/>
                          <a14:backgroundMark x1="66333" y1="59833" x2="46667" y2="62167"/>
                          <a14:backgroundMark x1="36333" y1="61500" x2="54833" y2="60167"/>
                          <a14:backgroundMark x1="54833" y1="60167" x2="41000" y2="60167"/>
                          <a14:backgroundMark x1="30167" y1="58000" x2="29333" y2="53333"/>
                          <a14:backgroundMark x1="28833" y1="54000" x2="28167" y2="53167"/>
                          <a14:backgroundMark x1="27833" y1="53833" x2="30000" y2="53667"/>
                          <a14:backgroundMark x1="26667" y1="53167" x2="33667" y2="52667"/>
                          <a14:backgroundMark x1="27333" y1="52500" x2="35833" y2="51333"/>
                          <a14:backgroundMark x1="70667" y1="51667" x2="71667" y2="55500"/>
                          <a14:backgroundMark x1="73167" y1="51167" x2="72000" y2="5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472" y="5105256"/>
              <a:ext cx="655723" cy="86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AE9F95E-32FB-4FB9-B5D4-4B539CC85882}"/>
              </a:ext>
            </a:extLst>
          </p:cNvPr>
          <p:cNvGrpSpPr/>
          <p:nvPr/>
        </p:nvGrpSpPr>
        <p:grpSpPr>
          <a:xfrm>
            <a:off x="1612038" y="5311979"/>
            <a:ext cx="2431337" cy="1655705"/>
            <a:chOff x="1717013" y="5502194"/>
            <a:chExt cx="2431337" cy="16557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E5CDE9E-1584-4E21-A135-85850F76A69F}"/>
                </a:ext>
              </a:extLst>
            </p:cNvPr>
            <p:cNvGrpSpPr/>
            <p:nvPr/>
          </p:nvGrpSpPr>
          <p:grpSpPr>
            <a:xfrm>
              <a:off x="1934311" y="5502194"/>
              <a:ext cx="2214039" cy="1655705"/>
              <a:chOff x="340032" y="4474496"/>
              <a:chExt cx="2214039" cy="165570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1C59F44-0BEC-4173-A319-89B2E7033D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8" t="21367" r="-159" b="39458"/>
              <a:stretch/>
            </p:blipFill>
            <p:spPr>
              <a:xfrm>
                <a:off x="340032" y="4474496"/>
                <a:ext cx="2214039" cy="150618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EE6247F-C0AA-4AEB-824F-2E4A61F12C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16" t="15709" r="17475" b="29362"/>
              <a:stretch/>
            </p:blipFill>
            <p:spPr>
              <a:xfrm>
                <a:off x="564153" y="4874187"/>
                <a:ext cx="1733428" cy="1256014"/>
              </a:xfrm>
              <a:prstGeom prst="rect">
                <a:avLst/>
              </a:prstGeom>
            </p:spPr>
          </p:pic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D072EB4-956B-4487-B4FC-3D2C23E52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7" t="19412" r="21959" b="44006"/>
            <a:stretch/>
          </p:blipFill>
          <p:spPr>
            <a:xfrm>
              <a:off x="1717013" y="6082142"/>
              <a:ext cx="1410316" cy="77585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F4C1A54-4B43-4EC3-BF72-05D34F7D0E8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3218">
            <a:off x="939102" y="4422925"/>
            <a:ext cx="1883827" cy="2030144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7C53BD6C-BB27-472A-8B4B-E6E9480732A0}"/>
              </a:ext>
            </a:extLst>
          </p:cNvPr>
          <p:cNvGrpSpPr/>
          <p:nvPr/>
        </p:nvGrpSpPr>
        <p:grpSpPr>
          <a:xfrm>
            <a:off x="5714382" y="3466785"/>
            <a:ext cx="3335158" cy="2419311"/>
            <a:chOff x="4134615" y="3481538"/>
            <a:chExt cx="3701637" cy="3057107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4F6BE9B-DE9A-41FB-BACB-C666E6A54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>
                          <a14:backgroundMark x1="88500" y1="75450" x2="76100" y2="76850"/>
                          <a14:backgroundMark x1="76100" y1="76850" x2="63000" y2="83050"/>
                          <a14:backgroundMark x1="63000" y1="83050" x2="28500" y2="84900"/>
                          <a14:backgroundMark x1="41800" y1="83050" x2="34250" y2="79350"/>
                          <a14:backgroundMark x1="39750" y1="79600" x2="28950" y2="84400"/>
                          <a14:backgroundMark x1="44350" y1="84650" x2="44350" y2="84650"/>
                          <a14:backgroundMark x1="44800" y1="84900" x2="46200" y2="86250"/>
                          <a14:backgroundMark x1="48050" y1="85550" x2="48500" y2="85800"/>
                          <a14:backgroundMark x1="39050" y1="84900" x2="82600" y2="87250"/>
                          <a14:backgroundMark x1="82600" y1="87250" x2="86700" y2="76350"/>
                          <a14:backgroundMark x1="86700" y1="76350" x2="65700" y2="84400"/>
                          <a14:backgroundMark x1="38600" y1="85350" x2="25750" y2="86500"/>
                          <a14:backgroundMark x1="32650" y1="78200" x2="26900" y2="86700"/>
                          <a14:backgroundMark x1="30350" y1="78450" x2="23200" y2="85350"/>
                          <a14:backgroundMark x1="22950" y1="85100" x2="17000" y2="80500"/>
                          <a14:backgroundMark x1="17900" y1="80950" x2="14950" y2="78200"/>
                          <a14:backgroundMark x1="15850" y1="83050" x2="11500" y2="76600"/>
                          <a14:backgroundMark x1="11500" y1="77750" x2="16300" y2="78900"/>
                          <a14:backgroundMark x1="20000" y1="78200" x2="11700" y2="76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8729" r="5893" b="16805"/>
            <a:stretch/>
          </p:blipFill>
          <p:spPr>
            <a:xfrm flipH="1">
              <a:off x="4134615" y="3484438"/>
              <a:ext cx="3701637" cy="3054207"/>
            </a:xfrm>
            <a:prstGeom prst="rect">
              <a:avLst/>
            </a:prstGeom>
          </p:spPr>
        </p:pic>
        <p:pic>
          <p:nvPicPr>
            <p:cNvPr id="64" name="Picture 2" descr="Mũ Cối Quân Đội Loại 1 - An Lộc Việt">
              <a:extLst>
                <a:ext uri="{FF2B5EF4-FFF2-40B4-BE49-F238E27FC236}">
                  <a16:creationId xmlns:a16="http://schemas.microsoft.com/office/drawing/2014/main" id="{D41FCFEC-2F62-4190-8DE3-B2A718D35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44333" y1="72167" x2="54000" y2="67833"/>
                          <a14:backgroundMark x1="54000" y1="67833" x2="54000" y2="67833"/>
                          <a14:backgroundMark x1="51333" y1="63833" x2="44167" y2="78000"/>
                          <a14:backgroundMark x1="44167" y1="78000" x2="58167" y2="85000"/>
                          <a14:backgroundMark x1="58167" y1="85000" x2="73167" y2="75000"/>
                          <a14:backgroundMark x1="73167" y1="75000" x2="62000" y2="65167"/>
                          <a14:backgroundMark x1="62000" y1="65167" x2="43667" y2="80167"/>
                          <a14:backgroundMark x1="43667" y1="80167" x2="53833" y2="86500"/>
                          <a14:backgroundMark x1="53833" y1="86500" x2="73833" y2="74667"/>
                          <a14:backgroundMark x1="73833" y1="74667" x2="30167" y2="69000"/>
                          <a14:backgroundMark x1="30167" y1="69000" x2="19500" y2="73667"/>
                          <a14:backgroundMark x1="19500" y1="73667" x2="92667" y2="65833"/>
                          <a14:backgroundMark x1="92667" y1="65833" x2="52333" y2="68833"/>
                          <a14:backgroundMark x1="52333" y1="68833" x2="32167" y2="76000"/>
                          <a14:backgroundMark x1="32167" y1="76000" x2="69833" y2="76333"/>
                          <a14:backgroundMark x1="69833" y1="76333" x2="34000" y2="78333"/>
                          <a14:backgroundMark x1="34000" y1="78333" x2="88333" y2="70333"/>
                          <a14:backgroundMark x1="88333" y1="70333" x2="66833" y2="78167"/>
                          <a14:backgroundMark x1="66833" y1="78167" x2="84833" y2="77833"/>
                          <a14:backgroundMark x1="84833" y1="77833" x2="64000" y2="80333"/>
                          <a14:backgroundMark x1="64000" y1="80333" x2="52333" y2="88667"/>
                          <a14:backgroundMark x1="52333" y1="88667" x2="73833" y2="83500"/>
                          <a14:backgroundMark x1="73833" y1="83500" x2="21667" y2="86500"/>
                          <a14:backgroundMark x1="21667" y1="86500" x2="60500" y2="83000"/>
                          <a14:backgroundMark x1="60500" y1="83000" x2="69000" y2="79667"/>
                          <a14:backgroundMark x1="69000" y1="79667" x2="18167" y2="85833"/>
                          <a14:backgroundMark x1="18167" y1="85833" x2="80500" y2="78500"/>
                          <a14:backgroundMark x1="80500" y1="78500" x2="22167" y2="86000"/>
                          <a14:backgroundMark x1="22167" y1="86000" x2="55667" y2="80333"/>
                          <a14:backgroundMark x1="55667" y1="80333" x2="42167" y2="79333"/>
                          <a14:backgroundMark x1="42167" y1="79333" x2="84667" y2="73500"/>
                          <a14:backgroundMark x1="84667" y1="73500" x2="7500" y2="87667"/>
                          <a14:backgroundMark x1="7500" y1="87667" x2="87167" y2="70167"/>
                          <a14:backgroundMark x1="87167" y1="70167" x2="45833" y2="78833"/>
                          <a14:backgroundMark x1="45833" y1="78833" x2="63333" y2="76667"/>
                          <a14:backgroundMark x1="63333" y1="76667" x2="21167" y2="78000"/>
                          <a14:backgroundMark x1="21167" y1="78000" x2="69333" y2="70000"/>
                          <a14:backgroundMark x1="69333" y1="70000" x2="61000" y2="74500"/>
                          <a14:backgroundMark x1="61000" y1="74500" x2="83500" y2="67833"/>
                          <a14:backgroundMark x1="83500" y1="67833" x2="48167" y2="70667"/>
                          <a14:backgroundMark x1="48167" y1="70667" x2="90667" y2="53500"/>
                          <a14:backgroundMark x1="90667" y1="53500" x2="63167" y2="66833"/>
                          <a14:backgroundMark x1="63167" y1="66833" x2="74333" y2="62333"/>
                          <a14:backgroundMark x1="74333" y1="62333" x2="11000" y2="74000"/>
                          <a14:backgroundMark x1="11000" y1="74000" x2="62167" y2="67167"/>
                          <a14:backgroundMark x1="34667" y1="71167" x2="78333" y2="62333"/>
                          <a14:backgroundMark x1="78333" y1="62333" x2="27000" y2="68167"/>
                          <a14:backgroundMark x1="27000" y1="68167" x2="34500" y2="64000"/>
                          <a14:backgroundMark x1="34500" y1="64000" x2="66333" y2="59833"/>
                          <a14:backgroundMark x1="66333" y1="59833" x2="46667" y2="62167"/>
                          <a14:backgroundMark x1="36333" y1="61500" x2="54833" y2="60167"/>
                          <a14:backgroundMark x1="54833" y1="60167" x2="41000" y2="60167"/>
                          <a14:backgroundMark x1="30167" y1="58000" x2="29333" y2="53333"/>
                          <a14:backgroundMark x1="28833" y1="54000" x2="28167" y2="53167"/>
                          <a14:backgroundMark x1="27833" y1="53833" x2="30000" y2="53667"/>
                          <a14:backgroundMark x1="26667" y1="53167" x2="33667" y2="52667"/>
                          <a14:backgroundMark x1="27333" y1="52500" x2="35833" y2="51333"/>
                          <a14:backgroundMark x1="70667" y1="51667" x2="71667" y2="55500"/>
                          <a14:backgroundMark x1="73167" y1="51167" x2="72000" y2="5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7145">
              <a:off x="5928249" y="3481538"/>
              <a:ext cx="563042" cy="66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Picture 68">
            <a:hlinkClick r:id="rId29" action="ppaction://hlinksldjump"/>
            <a:extLst>
              <a:ext uri="{FF2B5EF4-FFF2-40B4-BE49-F238E27FC236}">
                <a16:creationId xmlns:a16="http://schemas.microsoft.com/office/drawing/2014/main" id="{5481D83A-B2D6-4054-8672-241FD9DFA94E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6308" b="90000" l="6538" r="90000">
                        <a14:foregroundMark x1="21462" y1="9923" x2="17462" y2="20692"/>
                        <a14:foregroundMark x1="17462" y1="20692" x2="21462" y2="14538"/>
                        <a14:foregroundMark x1="17846" y1="11923" x2="18231" y2="22769"/>
                        <a14:foregroundMark x1="18231" y1="22769" x2="14846" y2="11846"/>
                        <a14:foregroundMark x1="14846" y1="11846" x2="14846" y2="17308"/>
                        <a14:foregroundMark x1="13077" y1="10462" x2="18154" y2="7000"/>
                        <a14:foregroundMark x1="10154" y1="10462" x2="7154" y2="16769"/>
                        <a14:foregroundMark x1="7154" y1="16769" x2="11385" y2="7385"/>
                        <a14:foregroundMark x1="11385" y1="7385" x2="14000" y2="6615"/>
                        <a14:foregroundMark x1="13615" y1="5923" x2="8231" y2="11769"/>
                        <a14:foregroundMark x1="8231" y1="11769" x2="6615" y2="18538"/>
                        <a14:foregroundMark x1="6846" y1="15231" x2="9503" y2="8434"/>
                        <a14:foregroundMark x1="10846" y1="6308" x2="9947" y2="6889"/>
                        <a14:backgroundMark x1="8923" y1="6308" x2="6615" y2="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" t="433" r="68065" b="71062"/>
          <a:stretch/>
        </p:blipFill>
        <p:spPr>
          <a:xfrm>
            <a:off x="3063173" y="4500638"/>
            <a:ext cx="422887" cy="422320"/>
          </a:xfrm>
          <a:prstGeom prst="rect">
            <a:avLst/>
          </a:prstGeom>
        </p:spPr>
      </p:pic>
      <p:pic>
        <p:nvPicPr>
          <p:cNvPr id="72" name="Picture 71">
            <a:hlinkClick r:id="rId32" action="ppaction://hlinksldjump"/>
            <a:extLst>
              <a:ext uri="{FF2B5EF4-FFF2-40B4-BE49-F238E27FC236}">
                <a16:creationId xmlns:a16="http://schemas.microsoft.com/office/drawing/2014/main" id="{86F921BE-E997-46F2-ABA6-7BDEDB379D06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538" b="26846" l="41385" r="64615">
                        <a14:foregroundMark x1="42231" y1="11923" x2="41385" y2="17846"/>
                        <a14:foregroundMark x1="48154" y1="25154" x2="55692" y2="26385"/>
                        <a14:foregroundMark x1="52692" y1="26923" x2="54000" y2="26231"/>
                        <a14:foregroundMark x1="64462" y1="14000" x2="64615" y2="17615"/>
                        <a14:foregroundMark x1="53154" y1="16615" x2="54615" y2="11846"/>
                        <a14:foregroundMark x1="56462" y1="14462" x2="55000" y2="16615"/>
                        <a14:foregroundMark x1="55000" y1="16615" x2="54615" y2="17000"/>
                        <a14:foregroundMark x1="52385" y1="12923" x2="57923" y2="12923"/>
                        <a14:foregroundMark x1="53538" y1="15538" x2="53154" y2="18154"/>
                        <a14:foregroundMark x1="55000" y1="12923" x2="53154" y2="19615"/>
                        <a14:foregroundMark x1="55385" y1="14462" x2="51692" y2="18846"/>
                        <a14:foregroundMark x1="49462" y1="19615" x2="56462" y2="18462"/>
                        <a14:foregroundMark x1="51308" y1="18154" x2="50231" y2="15923"/>
                        <a14:foregroundMark x1="53154" y1="13692" x2="50615" y2="11846"/>
                        <a14:foregroundMark x1="54231" y1="12231" x2="48769" y2="14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58" r="32713" b="71959"/>
          <a:stretch/>
        </p:blipFill>
        <p:spPr>
          <a:xfrm>
            <a:off x="4059960" y="5428449"/>
            <a:ext cx="419522" cy="424260"/>
          </a:xfrm>
          <a:prstGeom prst="rect">
            <a:avLst/>
          </a:prstGeom>
        </p:spPr>
      </p:pic>
      <p:pic>
        <p:nvPicPr>
          <p:cNvPr id="74" name="Picture 73">
            <a:hlinkClick r:id="rId35" action="ppaction://hlinksldjump"/>
            <a:extLst>
              <a:ext uri="{FF2B5EF4-FFF2-40B4-BE49-F238E27FC236}">
                <a16:creationId xmlns:a16="http://schemas.microsoft.com/office/drawing/2014/main" id="{94264294-0640-4141-BE48-AC9C8C8F778D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385" b="30154" l="76000" r="98846">
                        <a14:foregroundMark x1="76000" y1="13231" x2="77231" y2="20231"/>
                        <a14:foregroundMark x1="96923" y1="13000" x2="95385" y2="21462"/>
                        <a14:foregroundMark x1="95385" y1="21462" x2="94000" y2="22154"/>
                        <a14:foregroundMark x1="98308" y1="12462" x2="95769" y2="21385"/>
                        <a14:foregroundMark x1="98923" y1="15000" x2="95923" y2="19462"/>
                        <a14:foregroundMark x1="84923" y1="4615" x2="88769" y2="4462"/>
                        <a14:foregroundMark x1="76846" y1="21077" x2="82615" y2="26077"/>
                        <a14:foregroundMark x1="82615" y1="26077" x2="83462" y2="26308"/>
                        <a14:foregroundMark x1="94385" y1="16846" x2="90000" y2="24769"/>
                        <a14:foregroundMark x1="90000" y1="24769" x2="89692" y2="15154"/>
                        <a14:foregroundMark x1="89692" y1="15154" x2="85538" y2="21000"/>
                        <a14:foregroundMark x1="85538" y1="21000" x2="83462" y2="4385"/>
                        <a14:foregroundMark x1="83462" y1="4385" x2="83923" y2="19000"/>
                        <a14:foregroundMark x1="83923" y1="19000" x2="87692" y2="9077"/>
                        <a14:foregroundMark x1="87974" y1="30233" x2="88077" y2="38000"/>
                        <a14:foregroundMark x1="87692" y1="9077" x2="87941" y2="27768"/>
                        <a14:foregroundMark x1="90400" y1="27236" x2="91231" y2="23385"/>
                        <a14:foregroundMark x1="88077" y1="38000" x2="89699" y2="30481"/>
                        <a14:foregroundMark x1="91231" y1="23385" x2="89815" y2="26217"/>
                        <a14:foregroundMark x1="87790" y1="27804" x2="87462" y2="13846"/>
                        <a14:foregroundMark x1="87462" y1="13846" x2="83462" y2="6154"/>
                        <a14:foregroundMark x1="83462" y1="6154" x2="82462" y2="13308"/>
                        <a14:foregroundMark x1="82462" y1="13308" x2="83154" y2="14615"/>
                        <a14:foregroundMark x1="85462" y1="15615" x2="91000" y2="14769"/>
                        <a14:foregroundMark x1="89769" y1="12538" x2="89615" y2="13923"/>
                        <a14:foregroundMark x1="89462" y1="12538" x2="90308" y2="13692"/>
                        <a14:backgroundMark x1="87385" y1="29077" x2="93462" y2="27923"/>
                        <a14:backgroundMark x1="86692" y1="29308" x2="91846" y2="28077"/>
                        <a14:backgroundMark x1="87308" y1="28769" x2="92231" y2="29308"/>
                        <a14:backgroundMark x1="88000" y1="28231" x2="89077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92" t="1610" r="-2421" b="70349"/>
          <a:stretch/>
        </p:blipFill>
        <p:spPr>
          <a:xfrm>
            <a:off x="2747831" y="6114954"/>
            <a:ext cx="444068" cy="4490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BCB798-47FF-490A-80CB-62BA4D6A6849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-675861" y="4765643"/>
            <a:ext cx="2284794" cy="14458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3BC93C0-3A36-4372-B601-E4689F7F998E}"/>
              </a:ext>
            </a:extLst>
          </p:cNvPr>
          <p:cNvGrpSpPr/>
          <p:nvPr/>
        </p:nvGrpSpPr>
        <p:grpSpPr>
          <a:xfrm>
            <a:off x="340032" y="4474496"/>
            <a:ext cx="2214039" cy="1655705"/>
            <a:chOff x="340032" y="4474496"/>
            <a:chExt cx="2214039" cy="16557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CF8450-EED3-4DAD-B360-CEA79879D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" t="21367" r="-159" b="39458"/>
            <a:stretch/>
          </p:blipFill>
          <p:spPr>
            <a:xfrm>
              <a:off x="340032" y="4474496"/>
              <a:ext cx="2214039" cy="15061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9881D2-1EB5-490E-864A-8478DD230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" t="15709" r="17475" b="29362"/>
            <a:stretch/>
          </p:blipFill>
          <p:spPr>
            <a:xfrm>
              <a:off x="564153" y="4874187"/>
              <a:ext cx="1733428" cy="1256014"/>
            </a:xfrm>
            <a:prstGeom prst="rect">
              <a:avLst/>
            </a:prstGeom>
          </p:spPr>
        </p:pic>
      </p:grpSp>
      <p:pic>
        <p:nvPicPr>
          <p:cNvPr id="75" name="Picture 74">
            <a:hlinkClick r:id="rId39" action="ppaction://hlinksldjump"/>
            <a:extLst>
              <a:ext uri="{FF2B5EF4-FFF2-40B4-BE49-F238E27FC236}">
                <a16:creationId xmlns:a16="http://schemas.microsoft.com/office/drawing/2014/main" id="{76B0F334-CD77-4E54-B855-5ABB42CF2597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38231" b="60769" l="7231" r="30077">
                        <a14:foregroundMark x1="7769" y1="47231" x2="7231" y2="55462"/>
                        <a14:foregroundMark x1="10000" y1="58385" x2="17462" y2="59538"/>
                        <a14:foregroundMark x1="17462" y1="59538" x2="24692" y2="58615"/>
                        <a14:foregroundMark x1="24692" y1="58615" x2="26308" y2="53692"/>
                        <a14:foregroundMark x1="15769" y1="60846" x2="20846" y2="60154"/>
                        <a14:foregroundMark x1="30077" y1="47615" x2="30061" y2="47957"/>
                        <a14:foregroundMark x1="16154" y1="39000" x2="20462" y2="38692"/>
                        <a14:foregroundMark x1="17385" y1="38308" x2="20154" y2="38615"/>
                        <a14:foregroundMark x1="18077" y1="47923" x2="19154" y2="48385"/>
                        <a14:foregroundMark x1="17923" y1="46692" x2="18692" y2="54615"/>
                        <a14:foregroundMark x1="18692" y1="54615" x2="23462" y2="47000"/>
                        <a14:foregroundMark x1="23462" y1="47000" x2="16077" y2="50000"/>
                        <a14:foregroundMark x1="16077" y1="50000" x2="25385" y2="50385"/>
                        <a14:foregroundMark x1="25385" y1="50385" x2="18538" y2="52846"/>
                        <a14:foregroundMark x1="18538" y1="52846" x2="20000" y2="49462"/>
                        <a14:foregroundMark x1="19308" y1="45923" x2="13615" y2="54538"/>
                        <a14:foregroundMark x1="13615" y1="54538" x2="15462" y2="53154"/>
                        <a14:foregroundMark x1="18923" y1="48385" x2="19538" y2="49231"/>
                        <a14:foregroundMark x1="20385" y1="48615" x2="20846" y2="53846"/>
                        <a14:foregroundMark x1="20231" y1="51923" x2="19308" y2="45769"/>
                        <a14:foregroundMark x1="20846" y1="46462" x2="20231" y2="47846"/>
                        <a14:backgroundMark x1="7000" y1="55615" x2="7231" y2="55769"/>
                        <a14:backgroundMark x1="7538" y1="56000" x2="6692" y2="55231"/>
                        <a14:backgroundMark x1="7615" y1="55769" x2="7231" y2="54385"/>
                        <a14:backgroundMark x1="30462" y1="47923" x2="31077" y2="55308"/>
                        <a14:backgroundMark x1="31077" y1="55308" x2="30846" y2="54231"/>
                        <a14:backgroundMark x1="6154" y1="55769" x2="7000" y2="56462"/>
                        <a14:backgroundMark x1="7385" y1="55385" x2="6692" y2="5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" t="35434" r="67292" b="36525"/>
          <a:stretch/>
        </p:blipFill>
        <p:spPr>
          <a:xfrm>
            <a:off x="1212685" y="5346798"/>
            <a:ext cx="412530" cy="417189"/>
          </a:xfrm>
          <a:prstGeom prst="rect">
            <a:avLst/>
          </a:prstGeom>
        </p:spPr>
      </p:pic>
      <p:pic>
        <p:nvPicPr>
          <p:cNvPr id="79" name="98r888piCFUM">
            <a:hlinkClick r:id="" action="ppaction://media"/>
            <a:extLst>
              <a:ext uri="{FF2B5EF4-FFF2-40B4-BE49-F238E27FC236}">
                <a16:creationId xmlns:a16="http://schemas.microsoft.com/office/drawing/2014/main" id="{E06C0DAC-059F-4318-9BAC-02AB2EB98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543856" y="-864961"/>
            <a:ext cx="487363" cy="487363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65183A4-F3BE-49B4-9402-36486072DF47}"/>
              </a:ext>
            </a:extLst>
          </p:cNvPr>
          <p:cNvSpPr/>
          <p:nvPr/>
        </p:nvSpPr>
        <p:spPr>
          <a:xfrm>
            <a:off x="3777812" y="258564"/>
            <a:ext cx="4782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 </a:t>
            </a:r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 </a:t>
            </a:r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SẠT LỞ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9703" y="1120127"/>
            <a:ext cx="9498381" cy="19640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430867" y="1238943"/>
            <a:ext cx="95431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nay tình hình lũ lụt, sạt lở đất ở miền Trung nước ta diễn ra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 nghiệm trọng, gây tổn thất cả về người và của. Nhiều người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bị đè lấp dưới lớp đất đá. Em hãy giúp họ thoát ra bằng cách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các câu hỏi nhé!</a:t>
            </a:r>
          </a:p>
        </p:txBody>
      </p:sp>
    </p:spTree>
    <p:extLst>
      <p:ext uri="{BB962C8B-B14F-4D97-AF65-F5344CB8AC3E}">
        <p14:creationId xmlns:p14="http://schemas.microsoft.com/office/powerpoint/2010/main" val="31866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255 L 0.00312 -0.09282 L 0.01706 -0.10625 L 0.04271 -0.11759 L 0.08021 -0.12129 L 0.12956 -0.12129 L 0.14127 -0.12338 L 0.16055 -0.12523 L 0.16914 -0.12893 L 0.23034 -0.13842 " pathEditMode="relative" rAng="0" ptsTypes="AAAAAAAAAA">
                                      <p:cBhvr>
                                        <p:cTn id="18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348 L 0.28698 -0.009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0339 -0.13472 L 0.01445 -0.19907 L 0.03229 -0.22708 L 0.07578 -0.24514 C 0.10026 -0.24329 0.09401 -0.25278 0.10091 -0.2412 L 0.12382 -0.23519 C 0.12864 -0.23241 0.13333 -0.22963 0.13815 -0.22708 C 0.14908 -0.22176 0.14531 -0.22732 0.14908 -0.2213 L 0.26198 -0.21898 L 0.30768 -0.2213 L 0.31744 -0.2213 " pathEditMode="relative" rAng="0" ptsTypes="AAAAAAAAAAAA">
                                      <p:cBhvr>
                                        <p:cTn id="4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00195 -0.08542 L 0.05664 -0.12755 L 0.1375 -0.12176 L 0.23073 -0.11551 L 0.25287 -0.11551 L 0.29479 -0.11366 C 0.3224 -0.11134 0.31224 -0.11157 0.32526 -0.11157 L 0.35664 -0.10556 L 0.36615 -0.10556 L 0.37461 -0.10347 " pathEditMode="relative" rAng="0" ptsTypes="AAAAAAAAAAA">
                                      <p:cBhvr>
                                        <p:cTn id="5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0W888piCsRw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25 -1.4814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25 2.59259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25 -2.2222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37805" numSld="6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91823" y="0"/>
            <a:ext cx="12210594" cy="205195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1: Trong các hình sau hình </a:t>
            </a:r>
          </a:p>
          <a:p>
            <a:pPr algn="ctr">
              <a:defRPr/>
            </a:pP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 là hình bình hành</a:t>
            </a:r>
            <a:r>
              <a:rPr lang="en-US" sz="3200" kern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107" y="2453772"/>
            <a:ext cx="4287170" cy="19306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3200" smtClean="0">
                <a:solidFill>
                  <a:prstClr val="black"/>
                </a:solidFill>
              </a:rPr>
              <a:t>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499" y="4879349"/>
            <a:ext cx="4361843" cy="19489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</a:t>
            </a:r>
            <a:r>
              <a:rPr lang="vi-VN" sz="3200">
                <a:solidFill>
                  <a:prstClr val="black"/>
                </a:solidFill>
              </a:rPr>
              <a:t>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75548" y="3065083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46559" y="4946078"/>
            <a:ext cx="804536" cy="7040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28345" y="2442647"/>
            <a:ext cx="4259873" cy="19658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>
                <a:solidFill>
                  <a:prstClr val="black"/>
                </a:solidFill>
              </a:rPr>
              <a:t>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84" y="2994030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  <a:extLst>
              <a:ext uri="{FF2B5EF4-FFF2-40B4-BE49-F238E27FC236}">
                <a16:creationId xmlns:a16="http://schemas.microsoft.com/office/drawing/2014/main" id="{EFC25677-ADD2-4F36-BA72-73684E4C671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10718472" y="6017655"/>
            <a:ext cx="1473528" cy="8106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728345" y="4796179"/>
            <a:ext cx="4333271" cy="20321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3200" smtClean="0">
                <a:solidFill>
                  <a:prstClr val="black"/>
                </a:solidFill>
              </a:rPr>
              <a:t>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71" y="5340490"/>
            <a:ext cx="804742" cy="7071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14" y="2549393"/>
            <a:ext cx="2542857" cy="17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0" y="2449577"/>
            <a:ext cx="2847619" cy="18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83" y="4923566"/>
            <a:ext cx="2476190" cy="19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21" y="4922543"/>
            <a:ext cx="2189699" cy="18708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D62FC1-13D9-4F4B-8579-63E5CDBE17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94" y="-35188"/>
            <a:ext cx="2749947" cy="2617016"/>
          </a:xfrm>
          <a:prstGeom prst="rect">
            <a:avLst/>
          </a:prstGeom>
        </p:spPr>
      </p:pic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CB7223B8-9138-4AEC-B819-53C6FD34B9DE}"/>
              </a:ext>
            </a:extLst>
          </p:cNvPr>
          <p:cNvGrpSpPr/>
          <p:nvPr/>
        </p:nvGrpSpPr>
        <p:grpSpPr>
          <a:xfrm rot="1786145">
            <a:off x="10594061" y="734622"/>
            <a:ext cx="1110009" cy="1132195"/>
            <a:chOff x="840573" y="2379277"/>
            <a:chExt cx="3829048" cy="384997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D1EBBC-D97E-455F-B1B2-CA655C0C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hour hand">
              <a:extLst>
                <a:ext uri="{FF2B5EF4-FFF2-40B4-BE49-F238E27FC236}">
                  <a16:creationId xmlns:a16="http://schemas.microsoft.com/office/drawing/2014/main" id="{1AEF9D6B-B888-4E53-AEF0-FF3FEFA9A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times up">
            <a:extLst>
              <a:ext uri="{FF2B5EF4-FFF2-40B4-BE49-F238E27FC236}">
                <a16:creationId xmlns:a16="http://schemas.microsoft.com/office/drawing/2014/main" id="{1A1D52FD-8704-4213-80E3-822B0AD9B34B}"/>
              </a:ext>
            </a:extLst>
          </p:cNvPr>
          <p:cNvGrpSpPr/>
          <p:nvPr/>
        </p:nvGrpSpPr>
        <p:grpSpPr>
          <a:xfrm>
            <a:off x="10440495" y="2419554"/>
            <a:ext cx="1534313" cy="564658"/>
            <a:chOff x="4284637" y="-304827"/>
            <a:chExt cx="2669678" cy="697560"/>
          </a:xfrm>
        </p:grpSpPr>
        <p:sp>
          <p:nvSpPr>
            <p:cNvPr id="32" name="Rounded Rectangle 233">
              <a:extLst>
                <a:ext uri="{FF2B5EF4-FFF2-40B4-BE49-F238E27FC236}">
                  <a16:creationId xmlns:a16="http://schemas.microsoft.com/office/drawing/2014/main" id="{61857490-90A5-4592-BECB-41AA5D164524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34">
              <a:extLst>
                <a:ext uri="{FF2B5EF4-FFF2-40B4-BE49-F238E27FC236}">
                  <a16:creationId xmlns:a16="http://schemas.microsoft.com/office/drawing/2014/main" id="{22DD7736-7D45-4BD4-A279-9EEFB122A2E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5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-8328" y="-1"/>
            <a:ext cx="12200328" cy="275154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kern="0" spc="5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2560" y="4989820"/>
            <a:ext cx="4406400" cy="1800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3200" smtClean="0">
                <a:solidFill>
                  <a:prstClr val="black"/>
                </a:solidFill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129" y="4970990"/>
            <a:ext cx="4406400" cy="1800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200" smtClean="0">
                <a:solidFill>
                  <a:prstClr val="black"/>
                </a:solidFill>
              </a:rPr>
              <a:t>.</a:t>
            </a: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</a:rPr>
              <a:t> 2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4848" y="2911336"/>
            <a:ext cx="4406471" cy="1800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686892" y="5453118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55259" y="5457089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55" y="3462609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32560" y="2911336"/>
            <a:ext cx="4406400" cy="1800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19" y="3214897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B6CF9C3F-68E6-4E0F-BAC2-0BB924D0A5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10738961" y="5960357"/>
            <a:ext cx="1473528" cy="810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D62FC1-13D9-4F4B-8579-63E5CDBE1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87" y="-400784"/>
            <a:ext cx="2749947" cy="2617016"/>
          </a:xfrm>
          <a:prstGeom prst="rect">
            <a:avLst/>
          </a:prstGeom>
        </p:spPr>
      </p:pic>
      <p:grpSp>
        <p:nvGrpSpPr>
          <p:cNvPr id="21" name="Clock hand spin">
            <a:extLst>
              <a:ext uri="{FF2B5EF4-FFF2-40B4-BE49-F238E27FC236}">
                <a16:creationId xmlns:a16="http://schemas.microsoft.com/office/drawing/2014/main" id="{CB7223B8-9138-4AEC-B819-53C6FD34B9DE}"/>
              </a:ext>
            </a:extLst>
          </p:cNvPr>
          <p:cNvGrpSpPr/>
          <p:nvPr/>
        </p:nvGrpSpPr>
        <p:grpSpPr>
          <a:xfrm rot="1786145">
            <a:off x="10264154" y="369026"/>
            <a:ext cx="1110009" cy="1132195"/>
            <a:chOff x="840573" y="2379277"/>
            <a:chExt cx="3829048" cy="3849975"/>
          </a:xfrm>
        </p:grpSpPr>
        <p:sp>
          <p:nvSpPr>
            <p:cNvPr id="22" name="Oval 28">
              <a:extLst>
                <a:ext uri="{FF2B5EF4-FFF2-40B4-BE49-F238E27FC236}">
                  <a16:creationId xmlns:a16="http://schemas.microsoft.com/office/drawing/2014/main" id="{AFD1EBBC-D97E-455F-B1B2-CA655C0C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hour hand">
              <a:extLst>
                <a:ext uri="{FF2B5EF4-FFF2-40B4-BE49-F238E27FC236}">
                  <a16:creationId xmlns:a16="http://schemas.microsoft.com/office/drawing/2014/main" id="{1AEF9D6B-B888-4E53-AEF0-FF3FEFA9A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times up">
            <a:extLst>
              <a:ext uri="{FF2B5EF4-FFF2-40B4-BE49-F238E27FC236}">
                <a16:creationId xmlns:a16="http://schemas.microsoft.com/office/drawing/2014/main" id="{1A1D52FD-8704-4213-80E3-822B0AD9B34B}"/>
              </a:ext>
            </a:extLst>
          </p:cNvPr>
          <p:cNvGrpSpPr/>
          <p:nvPr/>
        </p:nvGrpSpPr>
        <p:grpSpPr>
          <a:xfrm>
            <a:off x="10110588" y="2053958"/>
            <a:ext cx="1534313" cy="564658"/>
            <a:chOff x="4284637" y="-304827"/>
            <a:chExt cx="2669678" cy="697560"/>
          </a:xfrm>
        </p:grpSpPr>
        <p:sp>
          <p:nvSpPr>
            <p:cNvPr id="25" name="Rounded Rectangle 233">
              <a:extLst>
                <a:ext uri="{FF2B5EF4-FFF2-40B4-BE49-F238E27FC236}">
                  <a16:creationId xmlns:a16="http://schemas.microsoft.com/office/drawing/2014/main" id="{61857490-90A5-4592-BECB-41AA5D164524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34">
              <a:extLst>
                <a:ext uri="{FF2B5EF4-FFF2-40B4-BE49-F238E27FC236}">
                  <a16:creationId xmlns:a16="http://schemas.microsoft.com/office/drawing/2014/main" id="{22DD7736-7D45-4BD4-A279-9EEFB122A2E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9077" y="12604"/>
            <a:ext cx="1001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2: Có bao nhiêu hình bình hành trong </a:t>
            </a:r>
            <a:r>
              <a:rPr lang="en-US" sz="3200" kern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hình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 đây?</a:t>
            </a:r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456" y="267438"/>
            <a:ext cx="7969498" cy="25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-8328" y="-20751"/>
            <a:ext cx="12200328" cy="207686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1836" y="5067808"/>
            <a:ext cx="4406400" cy="182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AB=AD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124" y="4994731"/>
            <a:ext cx="4406400" cy="182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r>
              <a:rPr lang="vi-VN" sz="3200">
                <a:solidFill>
                  <a:prstClr val="black"/>
                </a:solidFill>
              </a:rPr>
              <a:t>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ở đỉnh A và góc ở đỉnh C bằng nhau.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124" y="2710231"/>
            <a:ext cx="4406400" cy="182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AB=CD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535330" y="5626378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98935" y="5555287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35" y="316953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1836" y="2678267"/>
            <a:ext cx="4406400" cy="182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AD và cạnh BC song song với nhau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70" y="3176751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  <a:extLst>
              <a:ext uri="{FF2B5EF4-FFF2-40B4-BE49-F238E27FC236}">
                <a16:creationId xmlns:a16="http://schemas.microsoft.com/office/drawing/2014/main" id="{4AF180C7-AC11-4CA2-845A-26222A3E5AD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10718472" y="6047367"/>
            <a:ext cx="1473528" cy="810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9937E7-882C-43BD-AA88-81ACFAE69E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12" y="-389948"/>
            <a:ext cx="2749947" cy="2617016"/>
          </a:xfrm>
          <a:prstGeom prst="rect">
            <a:avLst/>
          </a:prstGeom>
        </p:spPr>
      </p:pic>
      <p:grpSp>
        <p:nvGrpSpPr>
          <p:cNvPr id="21" name="Clock hand spin">
            <a:extLst>
              <a:ext uri="{FF2B5EF4-FFF2-40B4-BE49-F238E27FC236}">
                <a16:creationId xmlns:a16="http://schemas.microsoft.com/office/drawing/2014/main" id="{33BAEF2E-B82A-49A0-8158-E35762E8AB9C}"/>
              </a:ext>
            </a:extLst>
          </p:cNvPr>
          <p:cNvGrpSpPr/>
          <p:nvPr/>
        </p:nvGrpSpPr>
        <p:grpSpPr>
          <a:xfrm rot="1786145">
            <a:off x="9976379" y="379862"/>
            <a:ext cx="1110009" cy="1132195"/>
            <a:chOff x="840573" y="2379277"/>
            <a:chExt cx="3829048" cy="3849975"/>
          </a:xfrm>
        </p:grpSpPr>
        <p:sp>
          <p:nvSpPr>
            <p:cNvPr id="22" name="Oval 28">
              <a:extLst>
                <a:ext uri="{FF2B5EF4-FFF2-40B4-BE49-F238E27FC236}">
                  <a16:creationId xmlns:a16="http://schemas.microsoft.com/office/drawing/2014/main" id="{7A546BA6-4764-49DC-B780-1352F8F61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hour hand">
              <a:extLst>
                <a:ext uri="{FF2B5EF4-FFF2-40B4-BE49-F238E27FC236}">
                  <a16:creationId xmlns:a16="http://schemas.microsoft.com/office/drawing/2014/main" id="{3FFD6BD4-CD2D-4851-B76B-67524C953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times up">
            <a:extLst>
              <a:ext uri="{FF2B5EF4-FFF2-40B4-BE49-F238E27FC236}">
                <a16:creationId xmlns:a16="http://schemas.microsoft.com/office/drawing/2014/main" id="{C1CE8219-618D-4A38-B4E0-CB8E1497C28A}"/>
              </a:ext>
            </a:extLst>
          </p:cNvPr>
          <p:cNvGrpSpPr/>
          <p:nvPr/>
        </p:nvGrpSpPr>
        <p:grpSpPr>
          <a:xfrm>
            <a:off x="9773975" y="2093393"/>
            <a:ext cx="1534313" cy="564658"/>
            <a:chOff x="4284637" y="-304827"/>
            <a:chExt cx="2669678" cy="697560"/>
          </a:xfrm>
        </p:grpSpPr>
        <p:sp>
          <p:nvSpPr>
            <p:cNvPr id="25" name="Rounded Rectangle 233">
              <a:extLst>
                <a:ext uri="{FF2B5EF4-FFF2-40B4-BE49-F238E27FC236}">
                  <a16:creationId xmlns:a16="http://schemas.microsoft.com/office/drawing/2014/main" id="{A5ADA236-27B8-424D-951F-73662281B6F6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34">
              <a:extLst>
                <a:ext uri="{FF2B5EF4-FFF2-40B4-BE49-F238E27FC236}">
                  <a16:creationId xmlns:a16="http://schemas.microsoft.com/office/drawing/2014/main" id="{FD9D7B40-9A7A-4D16-ACCA-D2A56C5CE4D8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5863" y="-35547"/>
            <a:ext cx="8931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3: Cho hình bình hành </a:t>
            </a:r>
            <a:r>
              <a:rPr lang="en-US" sz="2800" i="1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ABCD </a:t>
            </a:r>
            <a:r>
              <a:rPr lang="en-US" sz="2800" kern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 hình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vẽ. Khẳng định nào sau đây là </a:t>
            </a:r>
            <a:r>
              <a:rPr lang="en-US" sz="2800" b="1" kern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b="1" kern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4824" y="263155"/>
            <a:ext cx="2781671" cy="18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0" y="-21632"/>
            <a:ext cx="12192000" cy="237972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3619" y="2550580"/>
            <a:ext cx="4406400" cy="182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= 6 cm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3619" y="4828630"/>
            <a:ext cx="4406400" cy="182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AC và cạnh BD song song với nhau.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721" y="2585220"/>
            <a:ext cx="4406400" cy="182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AD và cạnh BA song song với nhau.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53668" y="3175394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734558" y="5389186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67" y="3162425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2721" y="4828630"/>
            <a:ext cx="4406400" cy="182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 = 3,5 cm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28" y="5340170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B9888FE5-265A-4089-B098-739BEF8897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10718472" y="6047367"/>
            <a:ext cx="1473528" cy="810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AC4826-597B-42F0-946D-85DDB74CC5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76" y="-501613"/>
            <a:ext cx="2749947" cy="2617016"/>
          </a:xfrm>
          <a:prstGeom prst="rect">
            <a:avLst/>
          </a:prstGeom>
        </p:spPr>
      </p:pic>
      <p:grpSp>
        <p:nvGrpSpPr>
          <p:cNvPr id="21" name="Clock hand spin">
            <a:extLst>
              <a:ext uri="{FF2B5EF4-FFF2-40B4-BE49-F238E27FC236}">
                <a16:creationId xmlns:a16="http://schemas.microsoft.com/office/drawing/2014/main" id="{A96851FC-0D1C-4F74-9DED-A03A4D99FD64}"/>
              </a:ext>
            </a:extLst>
          </p:cNvPr>
          <p:cNvGrpSpPr/>
          <p:nvPr/>
        </p:nvGrpSpPr>
        <p:grpSpPr>
          <a:xfrm rot="1786145">
            <a:off x="10070143" y="268197"/>
            <a:ext cx="1110009" cy="1132195"/>
            <a:chOff x="840573" y="2379277"/>
            <a:chExt cx="3829048" cy="3849975"/>
          </a:xfrm>
        </p:grpSpPr>
        <p:sp>
          <p:nvSpPr>
            <p:cNvPr id="22" name="Oval 28">
              <a:extLst>
                <a:ext uri="{FF2B5EF4-FFF2-40B4-BE49-F238E27FC236}">
                  <a16:creationId xmlns:a16="http://schemas.microsoft.com/office/drawing/2014/main" id="{7FA62F80-BAFB-47CA-A10F-59F61787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hour hand">
              <a:extLst>
                <a:ext uri="{FF2B5EF4-FFF2-40B4-BE49-F238E27FC236}">
                  <a16:creationId xmlns:a16="http://schemas.microsoft.com/office/drawing/2014/main" id="{F4A83EE6-74AB-411D-97E2-1072A1A8C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times up">
            <a:extLst>
              <a:ext uri="{FF2B5EF4-FFF2-40B4-BE49-F238E27FC236}">
                <a16:creationId xmlns:a16="http://schemas.microsoft.com/office/drawing/2014/main" id="{41FF64E2-B4A3-485D-9DBC-62416F2EE43B}"/>
              </a:ext>
            </a:extLst>
          </p:cNvPr>
          <p:cNvGrpSpPr/>
          <p:nvPr/>
        </p:nvGrpSpPr>
        <p:grpSpPr>
          <a:xfrm>
            <a:off x="9853668" y="1946607"/>
            <a:ext cx="1534313" cy="564658"/>
            <a:chOff x="4284637" y="-304827"/>
            <a:chExt cx="2669678" cy="697560"/>
          </a:xfrm>
        </p:grpSpPr>
        <p:sp>
          <p:nvSpPr>
            <p:cNvPr id="25" name="Rounded Rectangle 233">
              <a:extLst>
                <a:ext uri="{FF2B5EF4-FFF2-40B4-BE49-F238E27FC236}">
                  <a16:creationId xmlns:a16="http://schemas.microsoft.com/office/drawing/2014/main" id="{FA145FD2-9D02-43E0-AD23-4BFAF612EF80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34">
              <a:extLst>
                <a:ext uri="{FF2B5EF4-FFF2-40B4-BE49-F238E27FC236}">
                  <a16:creationId xmlns:a16="http://schemas.microsoft.com/office/drawing/2014/main" id="{E7288E69-03BA-4BB4-831A-B677D1BFCB57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559" y="-21632"/>
            <a:ext cx="9468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4: Cho hình bình hành </a:t>
            </a:r>
            <a:r>
              <a:rPr lang="en-US" sz="3200" i="1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ABCD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 hình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vẽ. Khẳng định nào sau đây là </a:t>
            </a:r>
            <a:r>
              <a:rPr lang="en-US" sz="3200" b="1" kern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kern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ker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6333" y="281770"/>
            <a:ext cx="3514411" cy="20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075" descr="5">
            <a:extLst>
              <a:ext uri="{FF2B5EF4-FFF2-40B4-BE49-F238E27FC236}">
                <a16:creationId xmlns:a16="http://schemas.microsoft.com/office/drawing/2014/main" id="{55C9BC88-E78D-4620-878B-48F06CF1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5"/>
            <a:ext cx="12372511" cy="70973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542" y="800269"/>
            <a:ext cx="9601196" cy="63885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§4: HÌNH BÌNH HÀNH</a:t>
            </a:r>
            <a:endParaRPr lang="en-US" sz="55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413" y="2743199"/>
            <a:ext cx="2428536" cy="30202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8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1325" y="5110423"/>
            <a:ext cx="7568588" cy="3020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800"/>
          </a:p>
        </p:txBody>
      </p:sp>
      <p:pic>
        <p:nvPicPr>
          <p:cNvPr id="10" name="图片 3077" descr="7">
            <a:extLst>
              <a:ext uri="{FF2B5EF4-FFF2-40B4-BE49-F238E27FC236}">
                <a16:creationId xmlns:a16="http://schemas.microsoft.com/office/drawing/2014/main" id="{22DFC614-42FB-4D6C-8EAA-BF20C501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184736"/>
            <a:ext cx="1337155" cy="19282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80" descr="9">
            <a:extLst>
              <a:ext uri="{FF2B5EF4-FFF2-40B4-BE49-F238E27FC236}">
                <a16:creationId xmlns:a16="http://schemas.microsoft.com/office/drawing/2014/main" id="{DC6E967C-DA0E-478F-B032-2763818AF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797" y="1926868"/>
            <a:ext cx="7106471" cy="18743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081" descr="10">
            <a:extLst>
              <a:ext uri="{FF2B5EF4-FFF2-40B4-BE49-F238E27FC236}">
                <a16:creationId xmlns:a16="http://schemas.microsoft.com/office/drawing/2014/main" id="{5926C988-6E2F-462F-A5AA-60EE461A9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700" y="3619234"/>
            <a:ext cx="6967226" cy="20426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3799" descr="1-25">
            <a:extLst>
              <a:ext uri="{FF2B5EF4-FFF2-40B4-BE49-F238E27FC236}">
                <a16:creationId xmlns:a16="http://schemas.microsoft.com/office/drawing/2014/main" id="{DB4D8558-0369-4263-AD27-F23F8EE1F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" y="1885837"/>
            <a:ext cx="3985729" cy="3926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75772-9E9A-4EB2-B6BD-B4F17F9558E9}"/>
              </a:ext>
            </a:extLst>
          </p:cNvPr>
          <p:cNvSpPr txBox="1"/>
          <p:nvPr/>
        </p:nvSpPr>
        <p:spPr>
          <a:xfrm>
            <a:off x="860890" y="2851074"/>
            <a:ext cx="2289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EB4B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 DUNG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EB4B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D6FC-D5F3-4EEA-97C5-5E82C129E99B}"/>
              </a:ext>
            </a:extLst>
          </p:cNvPr>
          <p:cNvSpPr txBox="1"/>
          <p:nvPr/>
        </p:nvSpPr>
        <p:spPr>
          <a:xfrm>
            <a:off x="5937153" y="2405863"/>
            <a:ext cx="3445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3080" descr="9">
            <a:extLst>
              <a:ext uri="{FF2B5EF4-FFF2-40B4-BE49-F238E27FC236}">
                <a16:creationId xmlns:a16="http://schemas.microsoft.com/office/drawing/2014/main" id="{DC6E967C-DA0E-478F-B032-2763818AF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700" y="5319696"/>
            <a:ext cx="7106471" cy="18743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5937153" y="4175961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5142" y="5733708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DẤU HIỆU NHẬN BIẾT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2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7795578" y="3731139"/>
            <a:ext cx="7969905" cy="653685"/>
            <a:chOff x="3425144" y="-292281"/>
            <a:chExt cx="8675936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3425144" y="-292281"/>
              <a:ext cx="7232070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996832" y="-196270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9226" y="748453"/>
            <a:ext cx="10590663" cy="30733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532" y="598840"/>
            <a:ext cx="961204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O,C,D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AB;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= 100m.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441867"/>
            <a:ext cx="1528549" cy="1416133"/>
            <a:chOff x="238539" y="3551583"/>
            <a:chExt cx="2093745" cy="2070139"/>
          </a:xfrm>
        </p:grpSpPr>
        <p:sp>
          <p:nvSpPr>
            <p:cNvPr id="11" name="Oval 10"/>
            <p:cNvSpPr/>
            <p:nvPr/>
          </p:nvSpPr>
          <p:spPr>
            <a:xfrm>
              <a:off x="238539" y="3551583"/>
              <a:ext cx="2093745" cy="20701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463874" y="3771900"/>
              <a:ext cx="1643073" cy="164307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33" y="3821756"/>
            <a:ext cx="3926846" cy="30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lipboard">
            <a:extLst>
              <a:ext uri="{FF2B5EF4-FFF2-40B4-BE49-F238E27FC236}">
                <a16:creationId xmlns:a16="http://schemas.microsoft.com/office/drawing/2014/main" id="{6EF9F034-2441-49C7-A5CD-51A8C996E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961459" y="4490630"/>
            <a:ext cx="2532753" cy="2532753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49DEF0D9-26A3-4848-9126-BEE7F1620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634" y="5143204"/>
            <a:ext cx="1488402" cy="14884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7BE873-060F-4D91-AB5C-AE20B0B66451}"/>
              </a:ext>
            </a:extLst>
          </p:cNvPr>
          <p:cNvSpPr txBox="1">
            <a:spLocks/>
          </p:cNvSpPr>
          <p:nvPr/>
        </p:nvSpPr>
        <p:spPr>
          <a:xfrm>
            <a:off x="1460586" y="1769515"/>
            <a:ext cx="7014673" cy="479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108.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F7D097-CDB7-4103-B7C5-E2C90F7636AC}"/>
              </a:ext>
            </a:extLst>
          </p:cNvPr>
          <p:cNvSpPr txBox="1">
            <a:spLocks/>
          </p:cNvSpPr>
          <p:nvPr/>
        </p:nvSpPr>
        <p:spPr>
          <a:xfrm>
            <a:off x="1707443" y="343400"/>
            <a:ext cx="5802094" cy="15260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50723-8359-4F3F-8232-CEFBAFE0E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38" y="2233219"/>
            <a:ext cx="904875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AD31F-FB91-4117-9CC6-DAC219534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79" y="3609170"/>
            <a:ext cx="89535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F28A5F-3622-4D5D-9B3A-74A79ADC6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1" y="4684144"/>
            <a:ext cx="1064172" cy="1285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992EB-1F18-4419-B6FE-37507F0F23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8"/>
            <a:ext cx="2591698" cy="1488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BC1CE-F9D5-4FAD-BDFA-F165FB874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47" y="1280372"/>
            <a:ext cx="3963153" cy="2692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5493" y="179371"/>
            <a:ext cx="445987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37989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Rockwell" panose="02060603020205020403" pitchFamily="18" charset="0"/>
              </a:rPr>
              <a:t>Cảm</a:t>
            </a:r>
            <a:r>
              <a:rPr lang="en-US" sz="8000" dirty="0" smtClean="0"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latin typeface="Rockwell" panose="02060603020205020403" pitchFamily="18" charset="0"/>
              </a:rPr>
              <a:t>ơn</a:t>
            </a:r>
            <a:r>
              <a:rPr lang="en-US" sz="8000" dirty="0" smtClean="0"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latin typeface="Rockwell" panose="02060603020205020403" pitchFamily="18" charset="0"/>
              </a:rPr>
              <a:t>các</a:t>
            </a:r>
            <a:r>
              <a:rPr lang="en-US" sz="8000" dirty="0" smtClean="0">
                <a:latin typeface="Rockwell" panose="02060603020205020403" pitchFamily="18" charset="0"/>
              </a:rPr>
              <a:t> con!</a:t>
            </a:r>
            <a:endParaRPr lang="en-US" sz="8000" dirty="0"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241629" y="3663127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230230" y="326063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1042414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68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006" y="703560"/>
            <a:ext cx="4610710" cy="3760893"/>
          </a:xfrm>
          <a:prstGeom prst="rect">
            <a:avLst/>
          </a:prstGeom>
        </p:spPr>
      </p:pic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439" y="594378"/>
            <a:ext cx="6866043" cy="47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15" y="6928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2" y="1300475"/>
            <a:ext cx="904875" cy="100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5208" y="1300475"/>
            <a:ext cx="1041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90" y="2839021"/>
            <a:ext cx="5685429" cy="28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06" y="781570"/>
            <a:ext cx="863884" cy="985315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1458089" y="781570"/>
            <a:ext cx="9159869" cy="1617082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490" y="2766906"/>
            <a:ext cx="946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Ở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81" y="3908520"/>
            <a:ext cx="3690471" cy="2369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692" y="3908520"/>
            <a:ext cx="4530266" cy="26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756" y="767207"/>
            <a:ext cx="2976786" cy="1911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390" y="752692"/>
            <a:ext cx="26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226011"/>
              </p:ext>
            </p:extLst>
          </p:nvPr>
        </p:nvGraphicFramePr>
        <p:xfrm>
          <a:off x="4394200" y="236220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914400" imgH="207360" progId="Equation.DSMT4">
                  <p:embed/>
                </p:oleObj>
              </mc:Choice>
              <mc:Fallback>
                <p:oleObj name="Equation" r:id="rId4" imgW="914400" imgH="20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85449"/>
              </p:ext>
            </p:extLst>
          </p:nvPr>
        </p:nvGraphicFramePr>
        <p:xfrm>
          <a:off x="1314663" y="1101087"/>
          <a:ext cx="1131912" cy="50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6" imgW="571320" imgH="279360" progId="Equation.DSMT4">
                  <p:embed/>
                </p:oleObj>
              </mc:Choice>
              <mc:Fallback>
                <p:oleObj name="Equation" r:id="rId6" imgW="57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4663" y="1101087"/>
                        <a:ext cx="1131912" cy="509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3753" y="113653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35489"/>
              </p:ext>
            </p:extLst>
          </p:nvPr>
        </p:nvGraphicFramePr>
        <p:xfrm>
          <a:off x="3084575" y="1085866"/>
          <a:ext cx="907828" cy="53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8" imgW="469800" imgH="279360" progId="Equation.DSMT4">
                  <p:embed/>
                </p:oleObj>
              </mc:Choice>
              <mc:Fallback>
                <p:oleObj name="Equation" r:id="rId8" imgW="469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4575" y="1085866"/>
                        <a:ext cx="907828" cy="539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83051" y="1148771"/>
            <a:ext cx="373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MN//PQ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435" y="1722823"/>
            <a:ext cx="1476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72648"/>
              </p:ext>
            </p:extLst>
          </p:nvPr>
        </p:nvGraphicFramePr>
        <p:xfrm>
          <a:off x="1663620" y="1669010"/>
          <a:ext cx="976085" cy="55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0" imgW="495000" imgH="279360" progId="Equation.DSMT4">
                  <p:embed/>
                </p:oleObj>
              </mc:Choice>
              <mc:Fallback>
                <p:oleObj name="Equation" r:id="rId10" imgW="495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63620" y="1669010"/>
                        <a:ext cx="976085" cy="55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687459" y="1756972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48083"/>
              </p:ext>
            </p:extLst>
          </p:nvPr>
        </p:nvGraphicFramePr>
        <p:xfrm>
          <a:off x="3286967" y="1643994"/>
          <a:ext cx="783603" cy="57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2" imgW="380880" imgH="279360" progId="Equation.DSMT4">
                  <p:embed/>
                </p:oleObj>
              </mc:Choice>
              <mc:Fallback>
                <p:oleObj name="Equation" r:id="rId12" imgW="380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86967" y="1643994"/>
                        <a:ext cx="783603" cy="574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070570" y="1801652"/>
            <a:ext cx="3680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MQ//NP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4995" y="2349953"/>
            <a:ext cx="5359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3435" y="3727936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6010" y="4285637"/>
            <a:ext cx="4027124" cy="23341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9020" y="4444222"/>
            <a:ext cx="756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995" y="5105919"/>
            <a:ext cx="5999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9" grpId="0"/>
      <p:bldP spid="21" grpId="0"/>
      <p:bldP spid="22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72" y="651918"/>
            <a:ext cx="2238233" cy="50814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1" y="1160060"/>
            <a:ext cx="904875" cy="100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235" y="1160060"/>
            <a:ext cx="9754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</a:p>
          <a:p>
            <a:pPr marL="342900" indent="-34290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CD; DA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  <a:p>
            <a:pPr marL="342900" indent="-34290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OC; OB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69887"/>
              </p:ext>
            </p:extLst>
          </p:nvPr>
        </p:nvGraphicFramePr>
        <p:xfrm>
          <a:off x="4296232" y="2247142"/>
          <a:ext cx="685201" cy="41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6232" y="2247142"/>
                        <a:ext cx="685201" cy="41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548673"/>
              </p:ext>
            </p:extLst>
          </p:nvPr>
        </p:nvGraphicFramePr>
        <p:xfrm>
          <a:off x="5498270" y="2247141"/>
          <a:ext cx="761716" cy="48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419040" imgH="266400" progId="Equation.DSMT4">
                  <p:embed/>
                </p:oleObj>
              </mc:Choice>
              <mc:Fallback>
                <p:oleObj name="Equation" r:id="rId6" imgW="419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8270" y="2247141"/>
                        <a:ext cx="761716" cy="484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28858"/>
              </p:ext>
            </p:extLst>
          </p:nvPr>
        </p:nvGraphicFramePr>
        <p:xfrm>
          <a:off x="7413915" y="2291997"/>
          <a:ext cx="616596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8" imgW="380880" imgH="241200" progId="Equation.DSMT4">
                  <p:embed/>
                </p:oleObj>
              </mc:Choice>
              <mc:Fallback>
                <p:oleObj name="Equation" r:id="rId8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13915" y="2291997"/>
                        <a:ext cx="616596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9763"/>
              </p:ext>
            </p:extLst>
          </p:nvPr>
        </p:nvGraphicFramePr>
        <p:xfrm>
          <a:off x="6280410" y="2270643"/>
          <a:ext cx="691123" cy="43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0" imgW="368280" imgH="241200" progId="Equation.DSMT4">
                  <p:embed/>
                </p:oleObj>
              </mc:Choice>
              <mc:Fallback>
                <p:oleObj name="Equation" r:id="rId10" imgW="368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80410" y="2270643"/>
                        <a:ext cx="691123" cy="437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1533" y="3618924"/>
            <a:ext cx="4461601" cy="2307724"/>
          </a:xfrm>
          <a:prstGeom prst="rect">
            <a:avLst/>
          </a:prstGeom>
        </p:spPr>
      </p:pic>
      <p:pic>
        <p:nvPicPr>
          <p:cNvPr id="14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411" y="3618923"/>
            <a:ext cx="2175650" cy="1940272"/>
          </a:xfrm>
          <a:prstGeom prst="rect">
            <a:avLst/>
          </a:prstGeom>
        </p:spPr>
      </p:pic>
      <p:pic>
        <p:nvPicPr>
          <p:cNvPr id="16" name="Đồng hồ đếm ngược 3 phút gây sốc 3 Minutes">
            <a:hlinkClick r:id="" action="ppaction://media"/>
            <a:extLst>
              <a:ext uri="{FF2B5EF4-FFF2-40B4-BE49-F238E27FC236}">
                <a16:creationId xmlns:a16="http://schemas.microsoft.com/office/drawing/2014/main" id="{D42EA4B8-7472-40A8-A81B-5ABE1CF440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371" y="5709734"/>
            <a:ext cx="1647729" cy="9268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2730237" y="3915719"/>
            <a:ext cx="4036686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HS</a:t>
            </a:r>
          </a:p>
          <a:p>
            <a:pPr marL="571500" indent="-571500" algn="ctr">
              <a:buFontTx/>
              <a:buChar char="-"/>
            </a:pP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42" y="635788"/>
            <a:ext cx="7814481" cy="5571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ABCD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AB//CD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AD//BC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AB//CD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ABD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BDC (SLT)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AD//BC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ADB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DBC ( SLT) 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ABD =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BCD (g-c-g)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= 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BC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=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BCD (g-c-g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DAB = DCB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ACD =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 (c-g-c)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ADC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OAB =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OCD (g-c-g)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OA = OC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 = OD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932" y="1951834"/>
            <a:ext cx="4356528" cy="2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05" y="133966"/>
            <a:ext cx="6449704" cy="330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6" y="1621838"/>
            <a:ext cx="863884" cy="9853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60340" y="1621838"/>
            <a:ext cx="9425577" cy="35993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68800" y="637516"/>
            <a:ext cx="460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1258</Words>
  <Application>Microsoft Office PowerPoint</Application>
  <PresentationFormat>Widescreen</PresentationFormat>
  <Paragraphs>146</Paragraphs>
  <Slides>22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Rockwell</vt:lpstr>
      <vt:lpstr>Symbol</vt:lpstr>
      <vt:lpstr>Tahoma</vt:lpstr>
      <vt:lpstr>Times New Roman</vt:lpstr>
      <vt:lpstr>Office Theme</vt:lpstr>
      <vt:lpstr>Equation</vt:lpstr>
      <vt:lpstr>PowerPoint Presentation</vt:lpstr>
      <vt:lpstr>§4: HÌNH BÌNH HÀNH</vt:lpstr>
      <vt:lpstr>PowerPoint Presentation</vt:lpstr>
      <vt:lpstr>Bài 4: HÌNH BÌNH HÀNH</vt:lpstr>
      <vt:lpstr>Bài 4: HÌNH BÌNH HÀNH</vt:lpstr>
      <vt:lpstr>Bài 4: HÌNH BÌNH HÀNH</vt:lpstr>
      <vt:lpstr>Bài 4: HÌNH BÌNH HÀNH</vt:lpstr>
      <vt:lpstr>Bài 4: HÌNH BÌNH HÀNH</vt:lpstr>
      <vt:lpstr>Bài 4: HÌNH BÌNH HÀNH</vt:lpstr>
      <vt:lpstr>Bài 4: HÌNH BÌNH HÀNH</vt:lpstr>
      <vt:lpstr>Bài 4: HÌNH BÌNH HÀNH</vt:lpstr>
      <vt:lpstr>Bài 4: HÌNH BÌNH HÀNH</vt:lpstr>
      <vt:lpstr>Bài 4: HÌNH BÌNH HÀNH</vt:lpstr>
      <vt:lpstr>Bài 4: HÌNH BÌNH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HÌNH BÌNH HÀNH</vt:lpstr>
      <vt:lpstr>PowerPoint Presentation</vt:lpstr>
      <vt:lpstr>Cảm ơn các con!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 hong lien</dc:creator>
  <cp:lastModifiedBy>dao hong lien</cp:lastModifiedBy>
  <cp:revision>26</cp:revision>
  <dcterms:created xsi:type="dcterms:W3CDTF">2023-08-12T03:08:09Z</dcterms:created>
  <dcterms:modified xsi:type="dcterms:W3CDTF">2023-08-14T01:46:29Z</dcterms:modified>
</cp:coreProperties>
</file>