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4"/>
    <p:sldMasterId id="2147483724" r:id="rId5"/>
  </p:sldMasterIdLst>
  <p:notesMasterIdLst>
    <p:notesMasterId r:id="rId22"/>
  </p:notesMasterIdLst>
  <p:sldIdLst>
    <p:sldId id="312" r:id="rId6"/>
    <p:sldId id="333" r:id="rId7"/>
    <p:sldId id="315" r:id="rId8"/>
    <p:sldId id="327" r:id="rId9"/>
    <p:sldId id="334" r:id="rId10"/>
    <p:sldId id="338" r:id="rId11"/>
    <p:sldId id="335" r:id="rId12"/>
    <p:sldId id="339" r:id="rId13"/>
    <p:sldId id="340" r:id="rId14"/>
    <p:sldId id="321" r:id="rId15"/>
    <p:sldId id="322" r:id="rId16"/>
    <p:sldId id="330" r:id="rId17"/>
    <p:sldId id="328" r:id="rId18"/>
    <p:sldId id="329" r:id="rId19"/>
    <p:sldId id="331" r:id="rId20"/>
    <p:sldId id="34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B30B"/>
    <a:srgbClr val="15142A"/>
    <a:srgbClr val="FAED3B"/>
    <a:srgbClr val="70AD47"/>
    <a:srgbClr val="A7FDFF"/>
    <a:srgbClr val="3CDFE6"/>
    <a:srgbClr val="0C0D0E"/>
    <a:srgbClr val="1F4E79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63" autoAdjust="0"/>
    <p:restoredTop sz="84954" autoAdjust="0"/>
  </p:normalViewPr>
  <p:slideViewPr>
    <p:cSldViewPr snapToGrid="0">
      <p:cViewPr varScale="1">
        <p:scale>
          <a:sx n="62" d="100"/>
          <a:sy n="62" d="100"/>
        </p:scale>
        <p:origin x="12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e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wmf"/><Relationship Id="rId7" Type="http://schemas.openxmlformats.org/officeDocument/2006/relationships/image" Target="../media/image49.emf"/><Relationship Id="rId2" Type="http://schemas.openxmlformats.org/officeDocument/2006/relationships/image" Target="../media/image44.wmf"/><Relationship Id="rId1" Type="http://schemas.openxmlformats.org/officeDocument/2006/relationships/image" Target="../media/image43.emf"/><Relationship Id="rId6" Type="http://schemas.openxmlformats.org/officeDocument/2006/relationships/image" Target="../media/image48.e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4" Type="http://schemas.openxmlformats.org/officeDocument/2006/relationships/image" Target="../media/image5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2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3255-A190-4086-B280-4438C398B2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4C03-C421-4D10-8DE5-02701427C3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2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3255-A190-4086-B280-4438C398B2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4C03-C421-4D10-8DE5-02701427C3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96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3255-A190-4086-B280-4438C398B2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4C03-C421-4D10-8DE5-02701427C3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73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3255-A190-4086-B280-4438C398B2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4C03-C421-4D10-8DE5-02701427C3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6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3255-A190-4086-B280-4438C398B2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4C03-C421-4D10-8DE5-02701427C3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16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3255-A190-4086-B280-4438C398B2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4C03-C421-4D10-8DE5-02701427C3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1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3255-A190-4086-B280-4438C398B2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4C03-C421-4D10-8DE5-02701427C3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35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3255-A190-4086-B280-4438C398B2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4C03-C421-4D10-8DE5-02701427C3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23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3255-A190-4086-B280-4438C398B2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4C03-C421-4D10-8DE5-02701427C3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93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3255-A190-4086-B280-4438C398B2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4C03-C421-4D10-8DE5-02701427C3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5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64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3255-A190-4086-B280-4438C398B2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4C03-C421-4D10-8DE5-02701427C3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47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34D64-2686-4616-84C3-CF6046B580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2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6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1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4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1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2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6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9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0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23255-A190-4086-B280-4438C398B2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B4C03-C421-4D10-8DE5-02701427C3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8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4.xml"/><Relationship Id="rId7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59.wmf"/><Relationship Id="rId18" Type="http://schemas.openxmlformats.org/officeDocument/2006/relationships/image" Target="../media/image8.PNG"/><Relationship Id="rId3" Type="http://schemas.openxmlformats.org/officeDocument/2006/relationships/audio" Target="../media/audio1.wav"/><Relationship Id="rId21" Type="http://schemas.openxmlformats.org/officeDocument/2006/relationships/audio" Target="NULL"/><Relationship Id="rId7" Type="http://schemas.openxmlformats.org/officeDocument/2006/relationships/audio" Target="../media/audio5.wav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7.bin"/><Relationship Id="rId20" Type="http://schemas.openxmlformats.org/officeDocument/2006/relationships/image" Target="../media/image62.wmf"/><Relationship Id="rId1" Type="http://schemas.openxmlformats.org/officeDocument/2006/relationships/vmlDrawing" Target="../drawings/vmlDrawing9.vml"/><Relationship Id="rId6" Type="http://schemas.openxmlformats.org/officeDocument/2006/relationships/audio" Target="../media/audio4.wav"/><Relationship Id="rId11" Type="http://schemas.openxmlformats.org/officeDocument/2006/relationships/image" Target="../media/image58.wmf"/><Relationship Id="rId5" Type="http://schemas.openxmlformats.org/officeDocument/2006/relationships/audio" Target="../media/audio3.wav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54.bin"/><Relationship Id="rId19" Type="http://schemas.openxmlformats.org/officeDocument/2006/relationships/oleObject" Target="../embeddings/oleObject58.bin"/><Relationship Id="rId4" Type="http://schemas.openxmlformats.org/officeDocument/2006/relationships/audio" Target="../media/audio2.wav"/><Relationship Id="rId9" Type="http://schemas.openxmlformats.org/officeDocument/2006/relationships/slide" Target="slide1.xml"/><Relationship Id="rId14" Type="http://schemas.openxmlformats.org/officeDocument/2006/relationships/oleObject" Target="../embeddings/oleObject5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67.wmf"/><Relationship Id="rId26" Type="http://schemas.openxmlformats.org/officeDocument/2006/relationships/audio" Target="NULL"/><Relationship Id="rId3" Type="http://schemas.openxmlformats.org/officeDocument/2006/relationships/audio" Target="../media/audio1.wav"/><Relationship Id="rId21" Type="http://schemas.openxmlformats.org/officeDocument/2006/relationships/image" Target="../media/image8.PNG"/><Relationship Id="rId7" Type="http://schemas.openxmlformats.org/officeDocument/2006/relationships/audio" Target="../media/audio5.wav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62.bin"/><Relationship Id="rId25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wmf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10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59.bin"/><Relationship Id="rId24" Type="http://schemas.openxmlformats.org/officeDocument/2006/relationships/oleObject" Target="../embeddings/oleObject65.bin"/><Relationship Id="rId5" Type="http://schemas.openxmlformats.org/officeDocument/2006/relationships/audio" Target="../media/audio3.wav"/><Relationship Id="rId15" Type="http://schemas.openxmlformats.org/officeDocument/2006/relationships/oleObject" Target="../embeddings/oleObject61.bin"/><Relationship Id="rId23" Type="http://schemas.openxmlformats.org/officeDocument/2006/relationships/image" Target="../media/image69.wmf"/><Relationship Id="rId10" Type="http://schemas.openxmlformats.org/officeDocument/2006/relationships/slide" Target="slide10.xml"/><Relationship Id="rId19" Type="http://schemas.openxmlformats.org/officeDocument/2006/relationships/oleObject" Target="../embeddings/oleObject63.bin"/><Relationship Id="rId4" Type="http://schemas.openxmlformats.org/officeDocument/2006/relationships/audio" Target="../media/audio2.wav"/><Relationship Id="rId9" Type="http://schemas.openxmlformats.org/officeDocument/2006/relationships/slide" Target="slide1.xml"/><Relationship Id="rId14" Type="http://schemas.openxmlformats.org/officeDocument/2006/relationships/image" Target="../media/image65.wmf"/><Relationship Id="rId22" Type="http://schemas.openxmlformats.org/officeDocument/2006/relationships/oleObject" Target="../embeddings/oleObject6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74.wmf"/><Relationship Id="rId3" Type="http://schemas.openxmlformats.org/officeDocument/2006/relationships/audio" Target="../media/audio1.wav"/><Relationship Id="rId21" Type="http://schemas.openxmlformats.org/officeDocument/2006/relationships/image" Target="../media/image75.wmf"/><Relationship Id="rId7" Type="http://schemas.openxmlformats.org/officeDocument/2006/relationships/audio" Target="../media/audio5.wav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wmf"/><Relationship Id="rId20" Type="http://schemas.openxmlformats.org/officeDocument/2006/relationships/oleObject" Target="../embeddings/oleObject70.bin"/><Relationship Id="rId1" Type="http://schemas.openxmlformats.org/officeDocument/2006/relationships/vmlDrawing" Target="../drawings/vmlDrawing11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66.bin"/><Relationship Id="rId24" Type="http://schemas.openxmlformats.org/officeDocument/2006/relationships/audio" Target="NULL"/><Relationship Id="rId5" Type="http://schemas.openxmlformats.org/officeDocument/2006/relationships/audio" Target="../media/audio3.wav"/><Relationship Id="rId15" Type="http://schemas.openxmlformats.org/officeDocument/2006/relationships/oleObject" Target="../embeddings/oleObject68.bin"/><Relationship Id="rId23" Type="http://schemas.openxmlformats.org/officeDocument/2006/relationships/image" Target="../media/image76.wmf"/><Relationship Id="rId10" Type="http://schemas.openxmlformats.org/officeDocument/2006/relationships/slide" Target="slide10.xml"/><Relationship Id="rId19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slide" Target="slide1.xml"/><Relationship Id="rId14" Type="http://schemas.openxmlformats.org/officeDocument/2006/relationships/image" Target="../media/image72.wmf"/><Relationship Id="rId22" Type="http://schemas.openxmlformats.org/officeDocument/2006/relationships/oleObject" Target="../embeddings/oleObject7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80.wmf"/><Relationship Id="rId3" Type="http://schemas.openxmlformats.org/officeDocument/2006/relationships/audio" Target="../media/audio1.wav"/><Relationship Id="rId21" Type="http://schemas.openxmlformats.org/officeDocument/2006/relationships/image" Target="../media/image8.PNG"/><Relationship Id="rId7" Type="http://schemas.openxmlformats.org/officeDocument/2006/relationships/audio" Target="../media/audio5.wav"/><Relationship Id="rId12" Type="http://schemas.openxmlformats.org/officeDocument/2006/relationships/image" Target="../media/image77.wmf"/><Relationship Id="rId1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9.wmf"/><Relationship Id="rId20" Type="http://schemas.openxmlformats.org/officeDocument/2006/relationships/image" Target="../media/image81.wmf"/><Relationship Id="rId1" Type="http://schemas.openxmlformats.org/officeDocument/2006/relationships/vmlDrawing" Target="../drawings/vmlDrawing12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72.bin"/><Relationship Id="rId24" Type="http://schemas.openxmlformats.org/officeDocument/2006/relationships/audio" Target="NULL"/><Relationship Id="rId5" Type="http://schemas.openxmlformats.org/officeDocument/2006/relationships/audio" Target="../media/audio3.wav"/><Relationship Id="rId15" Type="http://schemas.openxmlformats.org/officeDocument/2006/relationships/oleObject" Target="../embeddings/oleObject74.bin"/><Relationship Id="rId23" Type="http://schemas.openxmlformats.org/officeDocument/2006/relationships/image" Target="../media/image82.wmf"/><Relationship Id="rId10" Type="http://schemas.openxmlformats.org/officeDocument/2006/relationships/slide" Target="slide10.xml"/><Relationship Id="rId19" Type="http://schemas.openxmlformats.org/officeDocument/2006/relationships/oleObject" Target="../embeddings/oleObject76.bin"/><Relationship Id="rId4" Type="http://schemas.openxmlformats.org/officeDocument/2006/relationships/audio" Target="../media/audio2.wav"/><Relationship Id="rId9" Type="http://schemas.openxmlformats.org/officeDocument/2006/relationships/slide" Target="slide1.xml"/><Relationship Id="rId14" Type="http://schemas.openxmlformats.org/officeDocument/2006/relationships/image" Target="../media/image78.wmf"/><Relationship Id="rId22" Type="http://schemas.openxmlformats.org/officeDocument/2006/relationships/oleObject" Target="../embeddings/oleObject7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83.wmf"/><Relationship Id="rId18" Type="http://schemas.openxmlformats.org/officeDocument/2006/relationships/oleObject" Target="../embeddings/oleObject81.bin"/><Relationship Id="rId26" Type="http://schemas.openxmlformats.org/officeDocument/2006/relationships/image" Target="../media/image89.wmf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87.wmf"/><Relationship Id="rId7" Type="http://schemas.openxmlformats.org/officeDocument/2006/relationships/audio" Target="../media/audio4.wav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85.wmf"/><Relationship Id="rId25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0.bin"/><Relationship Id="rId20" Type="http://schemas.openxmlformats.org/officeDocument/2006/relationships/oleObject" Target="../embeddings/oleObject82.bin"/><Relationship Id="rId1" Type="http://schemas.openxmlformats.org/officeDocument/2006/relationships/vmlDrawing" Target="../drawings/vmlDrawing13.vml"/><Relationship Id="rId6" Type="http://schemas.openxmlformats.org/officeDocument/2006/relationships/audio" Target="../media/audio3.wav"/><Relationship Id="rId11" Type="http://schemas.openxmlformats.org/officeDocument/2006/relationships/slide" Target="slide10.xml"/><Relationship Id="rId24" Type="http://schemas.openxmlformats.org/officeDocument/2006/relationships/image" Target="../media/image88.wmf"/><Relationship Id="rId5" Type="http://schemas.openxmlformats.org/officeDocument/2006/relationships/audio" Target="../media/audio2.wav"/><Relationship Id="rId15" Type="http://schemas.openxmlformats.org/officeDocument/2006/relationships/image" Target="../media/image84.wmf"/><Relationship Id="rId23" Type="http://schemas.openxmlformats.org/officeDocument/2006/relationships/oleObject" Target="../embeddings/oleObject83.bin"/><Relationship Id="rId10" Type="http://schemas.openxmlformats.org/officeDocument/2006/relationships/slide" Target="slide1.xml"/><Relationship Id="rId19" Type="http://schemas.openxmlformats.org/officeDocument/2006/relationships/image" Target="../media/image86.wmf"/><Relationship Id="rId4" Type="http://schemas.openxmlformats.org/officeDocument/2006/relationships/audio" Target="../media/audio1.wav"/><Relationship Id="rId9" Type="http://schemas.openxmlformats.org/officeDocument/2006/relationships/image" Target="../media/image63.png"/><Relationship Id="rId14" Type="http://schemas.openxmlformats.org/officeDocument/2006/relationships/oleObject" Target="../embeddings/oleObject79.bin"/><Relationship Id="rId22" Type="http://schemas.openxmlformats.org/officeDocument/2006/relationships/image" Target="../media/image8.PNG"/><Relationship Id="rId27" Type="http://schemas.openxmlformats.org/officeDocument/2006/relationships/audio" Target="NUL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8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21.png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16.bin"/><Relationship Id="rId21" Type="http://schemas.openxmlformats.org/officeDocument/2006/relationships/oleObject" Target="../embeddings/oleObject25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4.e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23" Type="http://schemas.openxmlformats.org/officeDocument/2006/relationships/image" Target="../media/image8.PNG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3.bin"/><Relationship Id="rId3" Type="http://schemas.openxmlformats.org/officeDocument/2006/relationships/oleObject" Target="../embeddings/oleObject26.bin"/><Relationship Id="rId21" Type="http://schemas.openxmlformats.org/officeDocument/2006/relationships/image" Target="../media/image38.wmf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e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35.wmf"/><Relationship Id="rId10" Type="http://schemas.openxmlformats.org/officeDocument/2006/relationships/image" Target="../media/image33.wmf"/><Relationship Id="rId19" Type="http://schemas.openxmlformats.org/officeDocument/2006/relationships/image" Target="../media/image37.w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29.bin"/><Relationship Id="rId14" Type="http://schemas.openxmlformats.org/officeDocument/2006/relationships/oleObject" Target="../embeddings/oleObject3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e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2.wmf"/><Relationship Id="rId4" Type="http://schemas.openxmlformats.org/officeDocument/2006/relationships/image" Target="../media/image39.emf"/><Relationship Id="rId9" Type="http://schemas.openxmlformats.org/officeDocument/2006/relationships/oleObject" Target="../embeddings/oleObject3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50.emf"/><Relationship Id="rId3" Type="http://schemas.openxmlformats.org/officeDocument/2006/relationships/oleObject" Target="../embeddings/oleObject39.bin"/><Relationship Id="rId21" Type="http://schemas.openxmlformats.org/officeDocument/2006/relationships/oleObject" Target="../embeddings/oleObject48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46.bin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9.e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43.bin"/><Relationship Id="rId24" Type="http://schemas.openxmlformats.org/officeDocument/2006/relationships/image" Target="../media/image53.wmf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43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8.emf"/><Relationship Id="rId22" Type="http://schemas.openxmlformats.org/officeDocument/2006/relationships/image" Target="../media/image5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50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5.emf"/><Relationship Id="rId11" Type="http://schemas.openxmlformats.org/officeDocument/2006/relationships/image" Target="../media/image57.emf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3.bin"/><Relationship Id="rId4" Type="http://schemas.openxmlformats.org/officeDocument/2006/relationships/image" Target="../media/image54.emf"/><Relationship Id="rId9" Type="http://schemas.openxmlformats.org/officeDocument/2006/relationships/image" Target="../media/image5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Giáo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ĐÀO THỊ THU</a:t>
            </a:r>
            <a:endParaRPr lang="en-US" sz="2800" dirty="0">
              <a:solidFill>
                <a:srgbClr val="FFFF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PHÒNG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GD&amp;ĐT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LONG BIÊN</a:t>
            </a:r>
            <a:endParaRPr lang="en-US" sz="2800" dirty="0">
              <a:solidFill>
                <a:srgbClr val="FFFF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TRƯỜNG 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THCS LONG BIÊN</a:t>
            </a:r>
            <a:endParaRPr lang="en-US" sz="2800" dirty="0">
              <a:solidFill>
                <a:srgbClr val="FFFF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5032" y="2197769"/>
            <a:ext cx="9569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en-US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vi-VN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LIÊN HỆ GIỮA PHÉP CHIA VÀ</a:t>
            </a:r>
          </a:p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PHÉP KHAI PHƯƠNG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72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6838"/>
            <a:ext cx="1781424" cy="2591162"/>
          </a:xfrm>
          <a:prstGeom prst="rect">
            <a:avLst/>
          </a:prstGeom>
        </p:spPr>
      </p:pic>
      <p:sp>
        <p:nvSpPr>
          <p:cNvPr id="101" name="Rectangle 100">
            <a:hlinkClick r:id="rId3" action="ppaction://hlinksldjump"/>
          </p:cNvPr>
          <p:cNvSpPr/>
          <p:nvPr/>
        </p:nvSpPr>
        <p:spPr>
          <a:xfrm>
            <a:off x="6887934" y="3131418"/>
            <a:ext cx="1727489" cy="86710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Rectangle 131">
            <a:hlinkClick r:id="rId4" action="ppaction://hlinksldjump"/>
          </p:cNvPr>
          <p:cNvSpPr/>
          <p:nvPr/>
        </p:nvSpPr>
        <p:spPr>
          <a:xfrm>
            <a:off x="4888916" y="3131418"/>
            <a:ext cx="1660013" cy="86710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Rectangle 161">
            <a:hlinkClick r:id="rId5" action="ppaction://hlinksldjump"/>
          </p:cNvPr>
          <p:cNvSpPr/>
          <p:nvPr/>
        </p:nvSpPr>
        <p:spPr>
          <a:xfrm>
            <a:off x="2875845" y="3131418"/>
            <a:ext cx="1674068" cy="86710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Rectangle 191">
            <a:hlinkClick r:id="rId6" action="ppaction://hlinksldjump"/>
          </p:cNvPr>
          <p:cNvSpPr/>
          <p:nvPr/>
        </p:nvSpPr>
        <p:spPr>
          <a:xfrm>
            <a:off x="859005" y="3131418"/>
            <a:ext cx="1659988" cy="86710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" name="Rectangle 193">
            <a:hlinkClick r:id="rId7" action="ppaction://hlinksldjump"/>
          </p:cNvPr>
          <p:cNvSpPr/>
          <p:nvPr/>
        </p:nvSpPr>
        <p:spPr>
          <a:xfrm>
            <a:off x="9039361" y="3131418"/>
            <a:ext cx="1772529" cy="86710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44103" y="144379"/>
            <a:ext cx="4347897" cy="68981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 ĐỘNG VẬN DỤNG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00554" y="489284"/>
            <a:ext cx="6809499" cy="1243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 VƯỢT CHƯỚNG NGẠI VẬT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Arrow 2">
            <a:hlinkClick r:id="rId8" action="ppaction://hlinksldjump"/>
          </p:cNvPr>
          <p:cNvSpPr/>
          <p:nvPr/>
        </p:nvSpPr>
        <p:spPr>
          <a:xfrm>
            <a:off x="11117179" y="6160169"/>
            <a:ext cx="818147" cy="561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</p:childTnLst>
        </p:cTn>
      </p:par>
    </p:tnLst>
    <p:bldLst>
      <p:bldP spid="101" grpId="0" animBg="1"/>
      <p:bldP spid="132" grpId="0" animBg="1"/>
      <p:bldP spid="162" grpId="0" animBg="1"/>
      <p:bldP spid="192" grpId="0" animBg="1"/>
      <p:bldP spid="1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val 22">
            <a:hlinkClick r:id="rId9" action="ppaction://hlinksldjump"/>
          </p:cNvPr>
          <p:cNvSpPr/>
          <p:nvPr/>
        </p:nvSpPr>
        <p:spPr>
          <a:xfrm>
            <a:off x="1210736" y="121903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 GIỜ</a:t>
            </a:r>
            <a:endParaRPr kumimoji="0" 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305943" y="228542"/>
            <a:ext cx="1330832" cy="1330832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35037" y="5389889"/>
            <a:ext cx="52724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pSp>
        <p:nvGrpSpPr>
          <p:cNvPr id="29" name="cau A"/>
          <p:cNvGrpSpPr/>
          <p:nvPr/>
        </p:nvGrpSpPr>
        <p:grpSpPr>
          <a:xfrm>
            <a:off x="2132785" y="2105811"/>
            <a:ext cx="3838544" cy="1404961"/>
            <a:chOff x="8068837" y="2393274"/>
            <a:chExt cx="3715215" cy="708022"/>
          </a:xfrm>
        </p:grpSpPr>
        <p:sp>
          <p:nvSpPr>
            <p:cNvPr id="28" name="Rounded Rectangle 27"/>
            <p:cNvSpPr/>
            <p:nvPr/>
          </p:nvSpPr>
          <p:spPr>
            <a:xfrm>
              <a:off x="8587462" y="2393274"/>
              <a:ext cx="3196590" cy="70802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8068837" y="2514600"/>
              <a:ext cx="789413" cy="5029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</p:grpSp>
      <p:grpSp>
        <p:nvGrpSpPr>
          <p:cNvPr id="32" name="CAU B"/>
          <p:cNvGrpSpPr/>
          <p:nvPr/>
        </p:nvGrpSpPr>
        <p:grpSpPr>
          <a:xfrm>
            <a:off x="2308783" y="3673642"/>
            <a:ext cx="3481144" cy="1267326"/>
            <a:chOff x="8068837" y="2393274"/>
            <a:chExt cx="3715215" cy="708022"/>
          </a:xfrm>
        </p:grpSpPr>
        <p:sp>
          <p:nvSpPr>
            <p:cNvPr id="33" name="Rounded Rectangle 32"/>
            <p:cNvSpPr/>
            <p:nvPr/>
          </p:nvSpPr>
          <p:spPr>
            <a:xfrm>
              <a:off x="8587462" y="2393274"/>
              <a:ext cx="3196590" cy="70802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8068837" y="2514600"/>
              <a:ext cx="789413" cy="5029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066F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B</a:t>
              </a:r>
            </a:p>
          </p:txBody>
        </p:sp>
      </p:grpSp>
      <p:grpSp>
        <p:nvGrpSpPr>
          <p:cNvPr id="35" name="CAU C"/>
          <p:cNvGrpSpPr/>
          <p:nvPr/>
        </p:nvGrpSpPr>
        <p:grpSpPr>
          <a:xfrm>
            <a:off x="2308783" y="5217065"/>
            <a:ext cx="3481144" cy="1246407"/>
            <a:chOff x="8068837" y="2361922"/>
            <a:chExt cx="3715215" cy="708022"/>
          </a:xfrm>
        </p:grpSpPr>
        <p:sp>
          <p:nvSpPr>
            <p:cNvPr id="36" name="Rounded Rectangle 35"/>
            <p:cNvSpPr/>
            <p:nvPr/>
          </p:nvSpPr>
          <p:spPr>
            <a:xfrm>
              <a:off x="8587462" y="2361922"/>
              <a:ext cx="3196590" cy="70802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8068837" y="2514600"/>
              <a:ext cx="789413" cy="5029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066F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/>
                <a:t>C</a:t>
              </a:r>
              <a:endParaRPr lang="en-US" sz="2800" b="1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035037" y="4083127"/>
            <a:ext cx="5272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35037" y="2558684"/>
            <a:ext cx="5272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4" name="Left Arrow 43"/>
          <p:cNvSpPr/>
          <p:nvPr/>
        </p:nvSpPr>
        <p:spPr>
          <a:xfrm>
            <a:off x="11132542" y="6217920"/>
            <a:ext cx="937538" cy="60149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20552" y="144766"/>
            <a:ext cx="9198732" cy="13233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679567"/>
              </p:ext>
            </p:extLst>
          </p:nvPr>
        </p:nvGraphicFramePr>
        <p:xfrm>
          <a:off x="8874543" y="313105"/>
          <a:ext cx="1023436" cy="118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8" name="Equation" r:id="rId10" imgW="749160" imgH="863280" progId="Equation.DSMT4">
                  <p:embed/>
                </p:oleObj>
              </mc:Choice>
              <mc:Fallback>
                <p:oleObj name="Equation" r:id="rId10" imgW="749160" imgH="863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543" y="313105"/>
                        <a:ext cx="1023436" cy="1182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352828"/>
              </p:ext>
            </p:extLst>
          </p:nvPr>
        </p:nvGraphicFramePr>
        <p:xfrm>
          <a:off x="3503195" y="2310895"/>
          <a:ext cx="789136" cy="1177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9" name="Equation" r:id="rId12" imgW="266400" imgH="507960" progId="Equation.DSMT4">
                  <p:embed/>
                </p:oleObj>
              </mc:Choice>
              <mc:Fallback>
                <p:oleObj name="Equation" r:id="rId12" imgW="266400" imgH="50796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195" y="2310895"/>
                        <a:ext cx="789136" cy="1177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642859"/>
              </p:ext>
            </p:extLst>
          </p:nvPr>
        </p:nvGraphicFramePr>
        <p:xfrm>
          <a:off x="3486868" y="5332622"/>
          <a:ext cx="833110" cy="1103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0" name="Equation" r:id="rId14" imgW="495000" imgH="774360" progId="Equation.DSMT4">
                  <p:embed/>
                </p:oleObj>
              </mc:Choice>
              <mc:Fallback>
                <p:oleObj name="Equation" r:id="rId14" imgW="495000" imgH="77436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868" y="5332622"/>
                        <a:ext cx="833110" cy="1103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643375"/>
              </p:ext>
            </p:extLst>
          </p:nvPr>
        </p:nvGraphicFramePr>
        <p:xfrm>
          <a:off x="3517900" y="3859213"/>
          <a:ext cx="802077" cy="1089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1" name="Equation" r:id="rId16" imgW="545760" imgH="723600" progId="Equation.DSMT4">
                  <p:embed/>
                </p:oleObj>
              </mc:Choice>
              <mc:Fallback>
                <p:oleObj name="Equation" r:id="rId16" imgW="545760" imgH="7236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3859213"/>
                        <a:ext cx="802077" cy="1089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6838"/>
            <a:ext cx="1781424" cy="259116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577811"/>
              </p:ext>
            </p:extLst>
          </p:nvPr>
        </p:nvGraphicFramePr>
        <p:xfrm>
          <a:off x="7737440" y="2907615"/>
          <a:ext cx="3636413" cy="1270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2" name="Equation" r:id="rId19" imgW="2514600" imgH="876240" progId="Equation.DSMT4">
                  <p:embed/>
                </p:oleObj>
              </mc:Choice>
              <mc:Fallback>
                <p:oleObj name="Equation" r:id="rId19" imgW="2514600" imgH="87624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440" y="2907615"/>
                        <a:ext cx="3636413" cy="1270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ounded Rectangle 49"/>
          <p:cNvSpPr/>
          <p:nvPr/>
        </p:nvSpPr>
        <p:spPr>
          <a:xfrm>
            <a:off x="7918873" y="1850394"/>
            <a:ext cx="2729688" cy="59015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9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lato.wav"/>
          </p:stSnd>
        </p:sndAc>
      </p:transition>
    </mc:Choice>
    <mc:Fallback xmlns="">
      <p:transition spd="slow">
        <p:sndAc>
          <p:stSnd>
            <p:snd r:embed="rId21" name="lat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1" grpId="0" animBg="1"/>
      <p:bldP spid="31" grpId="1" animBg="1"/>
      <p:bldP spid="31" grpId="2" animBg="1"/>
      <p:bldP spid="30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val 22">
            <a:hlinkClick r:id="rId9" action="ppaction://hlinksldjump"/>
          </p:cNvPr>
          <p:cNvSpPr/>
          <p:nvPr/>
        </p:nvSpPr>
        <p:spPr>
          <a:xfrm>
            <a:off x="1210736" y="121903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 GIỜ</a:t>
            </a:r>
            <a:endParaRPr kumimoji="0" 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305943" y="228542"/>
            <a:ext cx="1330832" cy="1330832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01447" y="3882631"/>
            <a:ext cx="52724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pSp>
        <p:nvGrpSpPr>
          <p:cNvPr id="29" name="cau A"/>
          <p:cNvGrpSpPr/>
          <p:nvPr/>
        </p:nvGrpSpPr>
        <p:grpSpPr>
          <a:xfrm>
            <a:off x="2308783" y="5099708"/>
            <a:ext cx="3593433" cy="1557765"/>
            <a:chOff x="8068837" y="2393274"/>
            <a:chExt cx="3715215" cy="708022"/>
          </a:xfrm>
        </p:grpSpPr>
        <p:sp>
          <p:nvSpPr>
            <p:cNvPr id="28" name="Rounded Rectangle 27"/>
            <p:cNvSpPr/>
            <p:nvPr/>
          </p:nvSpPr>
          <p:spPr>
            <a:xfrm>
              <a:off x="8587462" y="2393274"/>
              <a:ext cx="3196590" cy="70802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8068837" y="2514600"/>
              <a:ext cx="789413" cy="5029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C</a:t>
              </a:r>
            </a:p>
          </p:txBody>
        </p:sp>
      </p:grpSp>
      <p:grpSp>
        <p:nvGrpSpPr>
          <p:cNvPr id="32" name="CAU B"/>
          <p:cNvGrpSpPr/>
          <p:nvPr/>
        </p:nvGrpSpPr>
        <p:grpSpPr>
          <a:xfrm>
            <a:off x="2308783" y="2118549"/>
            <a:ext cx="3481144" cy="1267326"/>
            <a:chOff x="8068837" y="2393274"/>
            <a:chExt cx="3715215" cy="708022"/>
          </a:xfrm>
        </p:grpSpPr>
        <p:sp>
          <p:nvSpPr>
            <p:cNvPr id="33" name="Rounded Rectangle 32"/>
            <p:cNvSpPr/>
            <p:nvPr/>
          </p:nvSpPr>
          <p:spPr>
            <a:xfrm>
              <a:off x="8587462" y="2393274"/>
              <a:ext cx="3196590" cy="70802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8068837" y="2514600"/>
              <a:ext cx="789413" cy="5029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066F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C</a:t>
              </a:r>
            </a:p>
          </p:txBody>
        </p:sp>
      </p:grpSp>
      <p:grpSp>
        <p:nvGrpSpPr>
          <p:cNvPr id="35" name="CAU C"/>
          <p:cNvGrpSpPr/>
          <p:nvPr/>
        </p:nvGrpSpPr>
        <p:grpSpPr>
          <a:xfrm>
            <a:off x="2308783" y="3632849"/>
            <a:ext cx="3481144" cy="1246407"/>
            <a:chOff x="8068837" y="2361922"/>
            <a:chExt cx="3715215" cy="708022"/>
          </a:xfrm>
        </p:grpSpPr>
        <p:sp>
          <p:nvSpPr>
            <p:cNvPr id="36" name="Rounded Rectangle 35"/>
            <p:cNvSpPr/>
            <p:nvPr/>
          </p:nvSpPr>
          <p:spPr>
            <a:xfrm>
              <a:off x="8587462" y="2361922"/>
              <a:ext cx="3196590" cy="70802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8068837" y="2514600"/>
              <a:ext cx="789413" cy="5029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066F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B</a:t>
              </a:r>
              <a:endParaRPr lang="en-US" sz="2800" b="1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035037" y="2431875"/>
            <a:ext cx="5272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35037" y="5604847"/>
            <a:ext cx="660067" cy="708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4" name="Left Arrow 43">
            <a:hlinkClick r:id="rId10" action="ppaction://hlinksldjump"/>
          </p:cNvPr>
          <p:cNvSpPr/>
          <p:nvPr/>
        </p:nvSpPr>
        <p:spPr>
          <a:xfrm>
            <a:off x="11132542" y="6217920"/>
            <a:ext cx="937538" cy="60149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20552" y="144765"/>
            <a:ext cx="9349528" cy="14983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444404"/>
              </p:ext>
            </p:extLst>
          </p:nvPr>
        </p:nvGraphicFramePr>
        <p:xfrm>
          <a:off x="7700211" y="473659"/>
          <a:ext cx="1408280" cy="1169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7" name="Equation" r:id="rId11" imgW="1041120" imgH="863280" progId="Equation.DSMT4">
                  <p:embed/>
                </p:oleObj>
              </mc:Choice>
              <mc:Fallback>
                <p:oleObj name="Equation" r:id="rId11" imgW="104112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0211" y="473659"/>
                        <a:ext cx="1408280" cy="1169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804533"/>
              </p:ext>
            </p:extLst>
          </p:nvPr>
        </p:nvGraphicFramePr>
        <p:xfrm>
          <a:off x="10291095" y="893958"/>
          <a:ext cx="923651" cy="405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8" name="Equation" r:id="rId13" imgW="634680" imgH="279360" progId="Equation.DSMT4">
                  <p:embed/>
                </p:oleObj>
              </mc:Choice>
              <mc:Fallback>
                <p:oleObj name="Equation" r:id="rId13" imgW="634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291095" y="893958"/>
                        <a:ext cx="923651" cy="405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555356"/>
              </p:ext>
            </p:extLst>
          </p:nvPr>
        </p:nvGraphicFramePr>
        <p:xfrm>
          <a:off x="3836988" y="2292350"/>
          <a:ext cx="735012" cy="112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9" name="Equation" r:id="rId15" imgW="507960" imgH="774360" progId="Equation.DSMT4">
                  <p:embed/>
                </p:oleObj>
              </mc:Choice>
              <mc:Fallback>
                <p:oleObj name="Equation" r:id="rId15" imgW="5079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988" y="2292350"/>
                        <a:ext cx="735012" cy="112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932285"/>
              </p:ext>
            </p:extLst>
          </p:nvPr>
        </p:nvGraphicFramePr>
        <p:xfrm>
          <a:off x="3739816" y="5213683"/>
          <a:ext cx="750109" cy="1294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0" name="Equation" r:id="rId17" imgW="507960" imgH="876240" progId="Equation.DSMT4">
                  <p:embed/>
                </p:oleObj>
              </mc:Choice>
              <mc:Fallback>
                <p:oleObj name="Equation" r:id="rId17" imgW="507960" imgH="876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9816" y="5213683"/>
                        <a:ext cx="750109" cy="1294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635824"/>
              </p:ext>
            </p:extLst>
          </p:nvPr>
        </p:nvGraphicFramePr>
        <p:xfrm>
          <a:off x="3719513" y="3632849"/>
          <a:ext cx="1020501" cy="1155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1" name="Equation" r:id="rId19" imgW="685800" imgH="774360" progId="Equation.DSMT4">
                  <p:embed/>
                </p:oleObj>
              </mc:Choice>
              <mc:Fallback>
                <p:oleObj name="Equation" r:id="rId19" imgW="68580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3632849"/>
                        <a:ext cx="1020501" cy="1155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6838"/>
            <a:ext cx="1781424" cy="259116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946172"/>
              </p:ext>
            </p:extLst>
          </p:nvPr>
        </p:nvGraphicFramePr>
        <p:xfrm>
          <a:off x="7248524" y="2770187"/>
          <a:ext cx="4328253" cy="2792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2" name="Equation" r:id="rId22" imgW="3073320" imgH="1981080" progId="Equation.DSMT4">
                  <p:embed/>
                </p:oleObj>
              </mc:Choice>
              <mc:Fallback>
                <p:oleObj name="Equation" r:id="rId22" imgW="3073320" imgH="198108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4" y="2770187"/>
                        <a:ext cx="4328253" cy="2792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954045"/>
              </p:ext>
            </p:extLst>
          </p:nvPr>
        </p:nvGraphicFramePr>
        <p:xfrm>
          <a:off x="9502775" y="4222750"/>
          <a:ext cx="8937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3" name="Equation" r:id="rId24" imgW="838080" imgH="342720" progId="Equation.DSMT4">
                  <p:embed/>
                </p:oleObj>
              </mc:Choice>
              <mc:Fallback>
                <p:oleObj name="Equation" r:id="rId24" imgW="838080" imgH="342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2775" y="4222750"/>
                        <a:ext cx="8937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ounded Rectangle 46"/>
          <p:cNvSpPr/>
          <p:nvPr/>
        </p:nvSpPr>
        <p:spPr>
          <a:xfrm>
            <a:off x="8110114" y="2040640"/>
            <a:ext cx="2729688" cy="59015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5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lato.wav"/>
          </p:stSnd>
        </p:sndAc>
      </p:transition>
    </mc:Choice>
    <mc:Fallback xmlns="">
      <p:transition spd="slow">
        <p:sndAc>
          <p:stSnd>
            <p:snd r:embed="rId26" name="lat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1" grpId="0" animBg="1"/>
      <p:bldP spid="31" grpId="1" animBg="1"/>
      <p:bldP spid="31" grpId="2" animBg="1"/>
      <p:bldP spid="30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val 22">
            <a:hlinkClick r:id="rId9" action="ppaction://hlinksldjump"/>
          </p:cNvPr>
          <p:cNvSpPr/>
          <p:nvPr/>
        </p:nvSpPr>
        <p:spPr>
          <a:xfrm>
            <a:off x="1210736" y="121903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 GIỜ</a:t>
            </a:r>
            <a:endParaRPr kumimoji="0" 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305943" y="228542"/>
            <a:ext cx="1330832" cy="1330832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74074" y="2539205"/>
            <a:ext cx="52724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pSp>
        <p:nvGrpSpPr>
          <p:cNvPr id="29" name="cau A"/>
          <p:cNvGrpSpPr/>
          <p:nvPr/>
        </p:nvGrpSpPr>
        <p:grpSpPr>
          <a:xfrm>
            <a:off x="2308783" y="5099709"/>
            <a:ext cx="3593433" cy="1418956"/>
            <a:chOff x="8068837" y="2393274"/>
            <a:chExt cx="3715215" cy="708022"/>
          </a:xfrm>
        </p:grpSpPr>
        <p:sp>
          <p:nvSpPr>
            <p:cNvPr id="28" name="Rounded Rectangle 27"/>
            <p:cNvSpPr/>
            <p:nvPr/>
          </p:nvSpPr>
          <p:spPr>
            <a:xfrm>
              <a:off x="8587462" y="2393274"/>
              <a:ext cx="3196590" cy="70802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8068837" y="2514600"/>
              <a:ext cx="789413" cy="5029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C</a:t>
              </a:r>
            </a:p>
          </p:txBody>
        </p:sp>
      </p:grpSp>
      <p:grpSp>
        <p:nvGrpSpPr>
          <p:cNvPr id="32" name="CAU B"/>
          <p:cNvGrpSpPr/>
          <p:nvPr/>
        </p:nvGrpSpPr>
        <p:grpSpPr>
          <a:xfrm>
            <a:off x="2308783" y="3673642"/>
            <a:ext cx="3481144" cy="1267326"/>
            <a:chOff x="8068837" y="2393274"/>
            <a:chExt cx="3715215" cy="708022"/>
          </a:xfrm>
        </p:grpSpPr>
        <p:sp>
          <p:nvSpPr>
            <p:cNvPr id="33" name="Rounded Rectangle 32"/>
            <p:cNvSpPr/>
            <p:nvPr/>
          </p:nvSpPr>
          <p:spPr>
            <a:xfrm>
              <a:off x="8587462" y="2393274"/>
              <a:ext cx="3196590" cy="70802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8068837" y="2514600"/>
              <a:ext cx="789413" cy="5029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066F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B</a:t>
              </a:r>
            </a:p>
          </p:txBody>
        </p:sp>
      </p:grpSp>
      <p:grpSp>
        <p:nvGrpSpPr>
          <p:cNvPr id="35" name="CAU C"/>
          <p:cNvGrpSpPr/>
          <p:nvPr/>
        </p:nvGrpSpPr>
        <p:grpSpPr>
          <a:xfrm>
            <a:off x="2308783" y="2289423"/>
            <a:ext cx="3481144" cy="1246407"/>
            <a:chOff x="8068837" y="2361922"/>
            <a:chExt cx="3715215" cy="708022"/>
          </a:xfrm>
        </p:grpSpPr>
        <p:sp>
          <p:nvSpPr>
            <p:cNvPr id="36" name="Rounded Rectangle 35"/>
            <p:cNvSpPr/>
            <p:nvPr/>
          </p:nvSpPr>
          <p:spPr>
            <a:xfrm>
              <a:off x="8587462" y="2361922"/>
              <a:ext cx="3196590" cy="70802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8068837" y="2514600"/>
              <a:ext cx="789413" cy="5029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066F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A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035037" y="4083127"/>
            <a:ext cx="5272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35037" y="5604847"/>
            <a:ext cx="660067" cy="708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4" name="Left Arrow 43">
            <a:hlinkClick r:id="rId10" action="ppaction://hlinksldjump"/>
          </p:cNvPr>
          <p:cNvSpPr/>
          <p:nvPr/>
        </p:nvSpPr>
        <p:spPr>
          <a:xfrm>
            <a:off x="11132542" y="6217920"/>
            <a:ext cx="937538" cy="60149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20552" y="144766"/>
            <a:ext cx="9198732" cy="13233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718035"/>
              </p:ext>
            </p:extLst>
          </p:nvPr>
        </p:nvGraphicFramePr>
        <p:xfrm>
          <a:off x="8704264" y="216315"/>
          <a:ext cx="2428278" cy="1251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2" name="Equation" r:id="rId11" imgW="1777680" imgH="914400" progId="Equation.DSMT4">
                  <p:embed/>
                </p:oleObj>
              </mc:Choice>
              <mc:Fallback>
                <p:oleObj name="Equation" r:id="rId11" imgW="17776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4264" y="216315"/>
                        <a:ext cx="2428278" cy="1251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364499"/>
              </p:ext>
            </p:extLst>
          </p:nvPr>
        </p:nvGraphicFramePr>
        <p:xfrm>
          <a:off x="3588225" y="2248487"/>
          <a:ext cx="438343" cy="1250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3" name="Equation" r:id="rId13" imgW="253800" imgH="723600" progId="Equation.DSMT4">
                  <p:embed/>
                </p:oleObj>
              </mc:Choice>
              <mc:Fallback>
                <p:oleObj name="Equation" r:id="rId13" imgW="25380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8225" y="2248487"/>
                        <a:ext cx="438343" cy="1250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339151"/>
              </p:ext>
            </p:extLst>
          </p:nvPr>
        </p:nvGraphicFramePr>
        <p:xfrm>
          <a:off x="3563835" y="5219029"/>
          <a:ext cx="575028" cy="1357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4" name="Equation" r:id="rId15" imgW="355320" imgH="838080" progId="Equation.DSMT4">
                  <p:embed/>
                </p:oleObj>
              </mc:Choice>
              <mc:Fallback>
                <p:oleObj name="Equation" r:id="rId15" imgW="35532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35" y="5219029"/>
                        <a:ext cx="575028" cy="13576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157128"/>
              </p:ext>
            </p:extLst>
          </p:nvPr>
        </p:nvGraphicFramePr>
        <p:xfrm>
          <a:off x="3459245" y="3693554"/>
          <a:ext cx="688705" cy="1227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5" name="Equation" r:id="rId17" imgW="406080" imgH="723600" progId="Equation.DSMT4">
                  <p:embed/>
                </p:oleObj>
              </mc:Choice>
              <mc:Fallback>
                <p:oleObj name="Equation" r:id="rId17" imgW="40608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245" y="3693554"/>
                        <a:ext cx="688705" cy="1227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6838"/>
            <a:ext cx="1781424" cy="2591162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177853"/>
              </p:ext>
            </p:extLst>
          </p:nvPr>
        </p:nvGraphicFramePr>
        <p:xfrm>
          <a:off x="7078830" y="2639213"/>
          <a:ext cx="4262938" cy="2727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6" name="Equation" r:id="rId20" imgW="2984400" imgH="1904760" progId="Equation.DSMT4">
                  <p:embed/>
                </p:oleObj>
              </mc:Choice>
              <mc:Fallback>
                <p:oleObj name="Equation" r:id="rId20" imgW="2984400" imgH="190476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8830" y="2639213"/>
                        <a:ext cx="4262938" cy="2727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493424"/>
              </p:ext>
            </p:extLst>
          </p:nvPr>
        </p:nvGraphicFramePr>
        <p:xfrm>
          <a:off x="10319340" y="4439327"/>
          <a:ext cx="1281971" cy="50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7" name="Equation" r:id="rId22" imgW="876240" imgH="342720" progId="Equation.DSMT4">
                  <p:embed/>
                </p:oleObj>
              </mc:Choice>
              <mc:Fallback>
                <p:oleObj name="Equation" r:id="rId22" imgW="8762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319340" y="4439327"/>
                        <a:ext cx="1281971" cy="501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ounded Rectangle 41"/>
          <p:cNvSpPr/>
          <p:nvPr/>
        </p:nvSpPr>
        <p:spPr>
          <a:xfrm>
            <a:off x="7918873" y="1850394"/>
            <a:ext cx="2729688" cy="59015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8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lato.wav"/>
          </p:stSnd>
        </p:sndAc>
      </p:transition>
    </mc:Choice>
    <mc:Fallback xmlns="">
      <p:transition spd="slow">
        <p:sndAc>
          <p:stSnd>
            <p:snd r:embed="rId24" name="lat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1" grpId="0" animBg="1"/>
      <p:bldP spid="31" grpId="1" animBg="1"/>
      <p:bldP spid="31" grpId="2" animBg="1"/>
      <p:bldP spid="30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val 22">
            <a:hlinkClick r:id="rId9" action="ppaction://hlinksldjump"/>
          </p:cNvPr>
          <p:cNvSpPr/>
          <p:nvPr/>
        </p:nvSpPr>
        <p:spPr>
          <a:xfrm>
            <a:off x="1210736" y="121903"/>
            <a:ext cx="1498385" cy="149838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 GIỜ</a:t>
            </a:r>
            <a:endParaRPr kumimoji="0" 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305943" y="228542"/>
            <a:ext cx="1330832" cy="1330832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01447" y="3882631"/>
            <a:ext cx="52724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pSp>
        <p:nvGrpSpPr>
          <p:cNvPr id="29" name="cau A"/>
          <p:cNvGrpSpPr/>
          <p:nvPr/>
        </p:nvGrpSpPr>
        <p:grpSpPr>
          <a:xfrm>
            <a:off x="2308783" y="5099709"/>
            <a:ext cx="3593433" cy="1213510"/>
            <a:chOff x="8068837" y="2393274"/>
            <a:chExt cx="3715215" cy="708022"/>
          </a:xfrm>
        </p:grpSpPr>
        <p:sp>
          <p:nvSpPr>
            <p:cNvPr id="28" name="Rounded Rectangle 27"/>
            <p:cNvSpPr/>
            <p:nvPr/>
          </p:nvSpPr>
          <p:spPr>
            <a:xfrm>
              <a:off x="8587462" y="2393274"/>
              <a:ext cx="3196590" cy="70802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8068837" y="2514600"/>
              <a:ext cx="789413" cy="5029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C</a:t>
              </a:r>
            </a:p>
          </p:txBody>
        </p:sp>
      </p:grpSp>
      <p:grpSp>
        <p:nvGrpSpPr>
          <p:cNvPr id="32" name="CAU B"/>
          <p:cNvGrpSpPr/>
          <p:nvPr/>
        </p:nvGrpSpPr>
        <p:grpSpPr>
          <a:xfrm>
            <a:off x="2308783" y="2118549"/>
            <a:ext cx="3481144" cy="1267326"/>
            <a:chOff x="8068837" y="2393274"/>
            <a:chExt cx="3715215" cy="708022"/>
          </a:xfrm>
        </p:grpSpPr>
        <p:sp>
          <p:nvSpPr>
            <p:cNvPr id="33" name="Rounded Rectangle 32"/>
            <p:cNvSpPr/>
            <p:nvPr/>
          </p:nvSpPr>
          <p:spPr>
            <a:xfrm>
              <a:off x="8587462" y="2393274"/>
              <a:ext cx="3196590" cy="70802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8068837" y="2514600"/>
              <a:ext cx="789413" cy="5029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066F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A</a:t>
              </a:r>
            </a:p>
          </p:txBody>
        </p:sp>
      </p:grpSp>
      <p:grpSp>
        <p:nvGrpSpPr>
          <p:cNvPr id="35" name="CAU C"/>
          <p:cNvGrpSpPr/>
          <p:nvPr/>
        </p:nvGrpSpPr>
        <p:grpSpPr>
          <a:xfrm>
            <a:off x="2308783" y="3632849"/>
            <a:ext cx="3481144" cy="1246407"/>
            <a:chOff x="8068837" y="2361922"/>
            <a:chExt cx="3715215" cy="708022"/>
          </a:xfrm>
        </p:grpSpPr>
        <p:sp>
          <p:nvSpPr>
            <p:cNvPr id="36" name="Rounded Rectangle 35"/>
            <p:cNvSpPr/>
            <p:nvPr/>
          </p:nvSpPr>
          <p:spPr>
            <a:xfrm>
              <a:off x="8587462" y="2361922"/>
              <a:ext cx="3196590" cy="70802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8068837" y="2514600"/>
              <a:ext cx="789413" cy="5029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066F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B</a:t>
              </a:r>
              <a:endParaRPr lang="en-US" sz="2800" b="1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035037" y="2431875"/>
            <a:ext cx="5272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35037" y="5604847"/>
            <a:ext cx="660067" cy="708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4" name="Left Arrow 43">
            <a:hlinkClick r:id="rId10" action="ppaction://hlinksldjump"/>
          </p:cNvPr>
          <p:cNvSpPr/>
          <p:nvPr/>
        </p:nvSpPr>
        <p:spPr>
          <a:xfrm>
            <a:off x="11132542" y="6217920"/>
            <a:ext cx="937538" cy="60149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20552" y="144765"/>
            <a:ext cx="9349528" cy="14983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với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443464"/>
              </p:ext>
            </p:extLst>
          </p:nvPr>
        </p:nvGraphicFramePr>
        <p:xfrm>
          <a:off x="8950826" y="124324"/>
          <a:ext cx="2054058" cy="121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7" name="Equation" r:id="rId11" imgW="1485720" imgH="876240" progId="Equation.DSMT4">
                  <p:embed/>
                </p:oleObj>
              </mc:Choice>
              <mc:Fallback>
                <p:oleObj name="Equation" r:id="rId11" imgW="1485720" imgH="876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0826" y="124324"/>
                        <a:ext cx="2054058" cy="121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493359"/>
              </p:ext>
            </p:extLst>
          </p:nvPr>
        </p:nvGraphicFramePr>
        <p:xfrm>
          <a:off x="3072320" y="893958"/>
          <a:ext cx="1807350" cy="443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" name="Equation" r:id="rId13" imgW="1396800" imgH="342720" progId="Equation.DSMT4">
                  <p:embed/>
                </p:oleObj>
              </mc:Choice>
              <mc:Fallback>
                <p:oleObj name="Equation" r:id="rId13" imgW="13968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72320" y="893958"/>
                        <a:ext cx="1807350" cy="443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818470"/>
              </p:ext>
            </p:extLst>
          </p:nvPr>
        </p:nvGraphicFramePr>
        <p:xfrm>
          <a:off x="3706813" y="2145470"/>
          <a:ext cx="1058986" cy="1135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" name="Equation" r:id="rId15" imgW="736560" imgH="787320" progId="Equation.DSMT4">
                  <p:embed/>
                </p:oleObj>
              </mc:Choice>
              <mc:Fallback>
                <p:oleObj name="Equation" r:id="rId15" imgW="736560" imgH="78732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3" y="2145470"/>
                        <a:ext cx="1058986" cy="1135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025948"/>
              </p:ext>
            </p:extLst>
          </p:nvPr>
        </p:nvGraphicFramePr>
        <p:xfrm>
          <a:off x="3748299" y="3634570"/>
          <a:ext cx="775575" cy="1148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" name="Equation" r:id="rId17" imgW="533160" imgH="787320" progId="Equation.DSMT4">
                  <p:embed/>
                </p:oleObj>
              </mc:Choice>
              <mc:Fallback>
                <p:oleObj name="Equation" r:id="rId17" imgW="533160" imgH="787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299" y="3634570"/>
                        <a:ext cx="775575" cy="1148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768049"/>
              </p:ext>
            </p:extLst>
          </p:nvPr>
        </p:nvGraphicFramePr>
        <p:xfrm>
          <a:off x="3654091" y="5175191"/>
          <a:ext cx="885825" cy="1126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" name="Equation" r:id="rId19" imgW="660240" imgH="838080" progId="Equation.DSMT4">
                  <p:embed/>
                </p:oleObj>
              </mc:Choice>
              <mc:Fallback>
                <p:oleObj name="Equation" r:id="rId19" imgW="66024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091" y="5175191"/>
                        <a:ext cx="885825" cy="1126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6838"/>
            <a:ext cx="1781424" cy="2591162"/>
          </a:xfrm>
          <a:prstGeom prst="rect">
            <a:avLst/>
          </a:prstGeom>
        </p:spPr>
      </p:pic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492308"/>
              </p:ext>
            </p:extLst>
          </p:nvPr>
        </p:nvGraphicFramePr>
        <p:xfrm>
          <a:off x="7292379" y="2731823"/>
          <a:ext cx="4308931" cy="3616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2" name="Equation" r:id="rId22" imgW="3365280" imgH="2819160" progId="Equation.DSMT4">
                  <p:embed/>
                </p:oleObj>
              </mc:Choice>
              <mc:Fallback>
                <p:oleObj name="Equation" r:id="rId22" imgW="3365280" imgH="281916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379" y="2731823"/>
                        <a:ext cx="4308931" cy="3616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ounded Rectangle 41"/>
          <p:cNvSpPr/>
          <p:nvPr/>
        </p:nvSpPr>
        <p:spPr>
          <a:xfrm>
            <a:off x="7918873" y="1850394"/>
            <a:ext cx="2729688" cy="59015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9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lato.wav"/>
          </p:stSnd>
        </p:sndAc>
      </p:transition>
    </mc:Choice>
    <mc:Fallback xmlns="">
      <p:transition spd="slow">
        <p:sndAc>
          <p:stSnd>
            <p:snd r:embed="rId24" name="lat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1" grpId="0" animBg="1"/>
      <p:bldP spid="31" grpId="1" animBg="1"/>
      <p:bldP spid="31" grpId="2" animBg="1"/>
      <p:bldP spid="30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22167" y="144766"/>
            <a:ext cx="1498385" cy="1498385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val 22">
            <a:hlinkClick r:id="rId10" action="ppaction://hlinksldjump"/>
          </p:cNvPr>
          <p:cNvSpPr/>
          <p:nvPr/>
        </p:nvSpPr>
        <p:spPr>
          <a:xfrm>
            <a:off x="1210736" y="121903"/>
            <a:ext cx="1498385" cy="1498385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 GIỜ</a:t>
            </a:r>
            <a:endParaRPr kumimoji="0" 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305943" y="228542"/>
            <a:ext cx="1330832" cy="1330832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23897" y="5488079"/>
            <a:ext cx="52724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pSp>
        <p:nvGrpSpPr>
          <p:cNvPr id="29" name="cau A"/>
          <p:cNvGrpSpPr/>
          <p:nvPr/>
        </p:nvGrpSpPr>
        <p:grpSpPr>
          <a:xfrm>
            <a:off x="2308783" y="3608103"/>
            <a:ext cx="3593433" cy="1348907"/>
            <a:chOff x="8068837" y="2393274"/>
            <a:chExt cx="3715215" cy="708022"/>
          </a:xfrm>
        </p:grpSpPr>
        <p:sp>
          <p:nvSpPr>
            <p:cNvPr id="28" name="Rounded Rectangle 27"/>
            <p:cNvSpPr/>
            <p:nvPr/>
          </p:nvSpPr>
          <p:spPr>
            <a:xfrm>
              <a:off x="8587462" y="2393274"/>
              <a:ext cx="3196590" cy="70802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8068837" y="2514600"/>
              <a:ext cx="789413" cy="5029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C</a:t>
              </a:r>
            </a:p>
          </p:txBody>
        </p:sp>
      </p:grpSp>
      <p:grpSp>
        <p:nvGrpSpPr>
          <p:cNvPr id="32" name="CAU B"/>
          <p:cNvGrpSpPr/>
          <p:nvPr/>
        </p:nvGrpSpPr>
        <p:grpSpPr>
          <a:xfrm>
            <a:off x="2308783" y="2118549"/>
            <a:ext cx="3481144" cy="1267326"/>
            <a:chOff x="8068837" y="2393274"/>
            <a:chExt cx="3715215" cy="708022"/>
          </a:xfrm>
        </p:grpSpPr>
        <p:sp>
          <p:nvSpPr>
            <p:cNvPr id="33" name="Rounded Rectangle 32"/>
            <p:cNvSpPr/>
            <p:nvPr/>
          </p:nvSpPr>
          <p:spPr>
            <a:xfrm>
              <a:off x="8587462" y="2393274"/>
              <a:ext cx="3196590" cy="70802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8068837" y="2514600"/>
              <a:ext cx="789413" cy="5029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C</a:t>
              </a:r>
            </a:p>
          </p:txBody>
        </p:sp>
      </p:grpSp>
      <p:grpSp>
        <p:nvGrpSpPr>
          <p:cNvPr id="35" name="CAU C"/>
          <p:cNvGrpSpPr/>
          <p:nvPr/>
        </p:nvGrpSpPr>
        <p:grpSpPr>
          <a:xfrm>
            <a:off x="2308783" y="5110352"/>
            <a:ext cx="3481144" cy="1547122"/>
            <a:chOff x="8068837" y="2361922"/>
            <a:chExt cx="3715215" cy="708022"/>
          </a:xfrm>
        </p:grpSpPr>
        <p:sp>
          <p:nvSpPr>
            <p:cNvPr id="36" name="Rounded Rectangle 35"/>
            <p:cNvSpPr/>
            <p:nvPr/>
          </p:nvSpPr>
          <p:spPr>
            <a:xfrm>
              <a:off x="8587462" y="2361922"/>
              <a:ext cx="3196590" cy="70802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8068837" y="2514600"/>
              <a:ext cx="789413" cy="5029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066F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B</a:t>
              </a:r>
              <a:endParaRPr lang="en-US" sz="2800" b="1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035037" y="2431875"/>
            <a:ext cx="5272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00438" y="4112243"/>
            <a:ext cx="39644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4" name="Left Arrow 43">
            <a:hlinkClick r:id="rId11" action="ppaction://hlinksldjump"/>
          </p:cNvPr>
          <p:cNvSpPr/>
          <p:nvPr/>
        </p:nvSpPr>
        <p:spPr>
          <a:xfrm>
            <a:off x="11132542" y="6217920"/>
            <a:ext cx="937538" cy="60149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20552" y="144765"/>
            <a:ext cx="9349528" cy="14983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với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048855"/>
              </p:ext>
            </p:extLst>
          </p:nvPr>
        </p:nvGraphicFramePr>
        <p:xfrm>
          <a:off x="8825665" y="0"/>
          <a:ext cx="1730841" cy="1235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1" name="Equation" r:id="rId12" imgW="1282680" imgH="914400" progId="Equation.DSMT4">
                  <p:embed/>
                </p:oleObj>
              </mc:Choice>
              <mc:Fallback>
                <p:oleObj name="Equation" r:id="rId12" imgW="12826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5665" y="0"/>
                        <a:ext cx="1730841" cy="1235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577170"/>
              </p:ext>
            </p:extLst>
          </p:nvPr>
        </p:nvGraphicFramePr>
        <p:xfrm>
          <a:off x="3072320" y="893958"/>
          <a:ext cx="1746821" cy="42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2" name="Equation" r:id="rId14" imgW="1358640" imgH="330120" progId="Equation.DSMT4">
                  <p:embed/>
                </p:oleObj>
              </mc:Choice>
              <mc:Fallback>
                <p:oleObj name="Equation" r:id="rId14" imgW="13586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72320" y="893958"/>
                        <a:ext cx="1746821" cy="42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488307"/>
              </p:ext>
            </p:extLst>
          </p:nvPr>
        </p:nvGraphicFramePr>
        <p:xfrm>
          <a:off x="3694845" y="2163172"/>
          <a:ext cx="597485" cy="1178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3" name="Equation" r:id="rId16" imgW="393480" imgH="774360" progId="Equation.DSMT4">
                  <p:embed/>
                </p:oleObj>
              </mc:Choice>
              <mc:Fallback>
                <p:oleObj name="Equation" r:id="rId16" imgW="3934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845" y="2163172"/>
                        <a:ext cx="597485" cy="1178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644935"/>
              </p:ext>
            </p:extLst>
          </p:nvPr>
        </p:nvGraphicFramePr>
        <p:xfrm>
          <a:off x="3681039" y="3643663"/>
          <a:ext cx="675273" cy="1246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4" name="Equation" r:id="rId18" imgW="469800" imgH="863280" progId="Equation.DSMT4">
                  <p:embed/>
                </p:oleObj>
              </mc:Choice>
              <mc:Fallback>
                <p:oleObj name="Equation" r:id="rId18" imgW="469800" imgH="863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039" y="3643663"/>
                        <a:ext cx="675273" cy="1246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389102"/>
              </p:ext>
            </p:extLst>
          </p:nvPr>
        </p:nvGraphicFramePr>
        <p:xfrm>
          <a:off x="3457575" y="5332414"/>
          <a:ext cx="912011" cy="118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5" name="Equation" r:id="rId20" imgW="596880" imgH="774360" progId="Equation.DSMT4">
                  <p:embed/>
                </p:oleObj>
              </mc:Choice>
              <mc:Fallback>
                <p:oleObj name="Equation" r:id="rId20" imgW="59688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5" y="5332414"/>
                        <a:ext cx="912011" cy="1186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6838"/>
            <a:ext cx="1781424" cy="259116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727"/>
              </p:ext>
            </p:extLst>
          </p:nvPr>
        </p:nvGraphicFramePr>
        <p:xfrm>
          <a:off x="6751143" y="2557839"/>
          <a:ext cx="5244871" cy="2703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" name="Equation" r:id="rId23" imgW="3848040" imgH="1981080" progId="Equation.DSMT4">
                  <p:embed/>
                </p:oleObj>
              </mc:Choice>
              <mc:Fallback>
                <p:oleObj name="Equation" r:id="rId23" imgW="3848040" imgH="198108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1143" y="2557839"/>
                        <a:ext cx="5244871" cy="2703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833893"/>
              </p:ext>
            </p:extLst>
          </p:nvPr>
        </p:nvGraphicFramePr>
        <p:xfrm>
          <a:off x="9283717" y="4335127"/>
          <a:ext cx="1185560" cy="485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" name="Equation" r:id="rId25" imgW="838080" imgH="342720" progId="Equation.DSMT4">
                  <p:embed/>
                </p:oleObj>
              </mc:Choice>
              <mc:Fallback>
                <p:oleObj name="Equation" r:id="rId25" imgW="8380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283717" y="4335127"/>
                        <a:ext cx="1185560" cy="485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ounded Rectangle 42"/>
          <p:cNvSpPr/>
          <p:nvPr/>
        </p:nvSpPr>
        <p:spPr>
          <a:xfrm>
            <a:off x="7918873" y="1823472"/>
            <a:ext cx="2729688" cy="59015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7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lato.wav"/>
          </p:stSnd>
        </p:sndAc>
      </p:transition>
    </mc:Choice>
    <mc:Fallback xmlns="">
      <p:transition spd="slow">
        <p:sndAc>
          <p:stSnd>
            <p:snd r:embed="rId27" name="lat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1" grpId="0" animBg="1"/>
      <p:bldP spid="31" grpId="1" animBg="1"/>
      <p:bldP spid="31" grpId="2" animBg="1"/>
      <p:bldP spid="30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.Vn3DH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19" y="328211"/>
            <a:ext cx="5717295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850232" y="1690739"/>
            <a:ext cx="108210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Arial" pitchFamily="34" charset="0"/>
              </a:rPr>
              <a:t>- Đọc lại toàn bộ nội dung bài đã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</a:rPr>
              <a:t>học</a:t>
            </a:r>
            <a:r>
              <a:rPr lang="vi-VN" sz="3200" dirty="0" smtClean="0">
                <a:solidFill>
                  <a:srgbClr val="0000FF"/>
                </a:solidFill>
                <a:latin typeface="Arial" pitchFamily="34" charset="0"/>
              </a:rPr>
              <a:t>.</a:t>
            </a:r>
            <a:endParaRPr lang="en-US" sz="3200" dirty="0">
              <a:solidFill>
                <a:srgbClr val="0000FF"/>
              </a:solidFill>
              <a:latin typeface="Arial" pitchFamily="34" charset="0"/>
            </a:endParaRPr>
          </a:p>
          <a:p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-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Làm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bài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tập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</a:rPr>
              <a:t>28, 29, 30 </a:t>
            </a:r>
            <a:r>
              <a:rPr lang="fr-FR" sz="3200" dirty="0" smtClean="0">
                <a:solidFill>
                  <a:srgbClr val="0000FF"/>
                </a:solidFill>
                <a:latin typeface="Arial" pitchFamily="34" charset="0"/>
              </a:rPr>
              <a:t>SGK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trang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fr-FR" sz="3200" dirty="0" smtClean="0">
                <a:solidFill>
                  <a:srgbClr val="0000FF"/>
                </a:solidFill>
                <a:latin typeface="Arial" pitchFamily="34" charset="0"/>
              </a:rPr>
              <a:t>15.</a:t>
            </a:r>
            <a:endParaRPr lang="en-US" sz="3200" dirty="0">
              <a:solidFill>
                <a:srgbClr val="0000FF"/>
              </a:solidFill>
              <a:latin typeface="Arial" pitchFamily="34" charset="0"/>
            </a:endParaRPr>
          </a:p>
          <a:p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-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C</a:t>
            </a:r>
            <a:r>
              <a:rPr lang="fr-FR" sz="3200" dirty="0" err="1" smtClean="0">
                <a:solidFill>
                  <a:srgbClr val="0000FF"/>
                </a:solidFill>
                <a:latin typeface="Arial" pitchFamily="34" charset="0"/>
              </a:rPr>
              <a:t>huẩn</a:t>
            </a:r>
            <a:r>
              <a:rPr lang="fr-FR" sz="3200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fr-FR" sz="3200" dirty="0" err="1" smtClean="0">
                <a:solidFill>
                  <a:srgbClr val="0000FF"/>
                </a:solidFill>
                <a:latin typeface="Arial" pitchFamily="34" charset="0"/>
              </a:rPr>
              <a:t>bị</a:t>
            </a:r>
            <a:r>
              <a:rPr lang="fr-FR" sz="3200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fr-FR" sz="3200" dirty="0" err="1" smtClean="0">
                <a:solidFill>
                  <a:srgbClr val="0000FF"/>
                </a:solidFill>
                <a:latin typeface="Arial" pitchFamily="34" charset="0"/>
              </a:rPr>
              <a:t>bài</a:t>
            </a:r>
            <a:r>
              <a:rPr lang="fr-FR" sz="3200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fr-FR" sz="3200" dirty="0" err="1" smtClean="0">
                <a:solidFill>
                  <a:srgbClr val="0000FF"/>
                </a:solidFill>
                <a:latin typeface="Arial" pitchFamily="34" charset="0"/>
              </a:rPr>
              <a:t>tiết</a:t>
            </a:r>
            <a:r>
              <a:rPr lang="fr-FR" sz="3200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fr-FR" sz="3200" dirty="0" err="1" smtClean="0">
                <a:solidFill>
                  <a:srgbClr val="0000FF"/>
                </a:solidFill>
                <a:latin typeface="Arial" pitchFamily="34" charset="0"/>
              </a:rPr>
              <a:t>sau</a:t>
            </a:r>
            <a:r>
              <a:rPr lang="fr-FR" sz="3200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fr-FR" sz="3200" dirty="0" err="1" smtClean="0">
                <a:solidFill>
                  <a:srgbClr val="0000FF"/>
                </a:solidFill>
                <a:latin typeface="Arial" pitchFamily="34" charset="0"/>
              </a:rPr>
              <a:t>Luyện</a:t>
            </a:r>
            <a:r>
              <a:rPr lang="fr-FR" sz="3200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fr-FR" sz="3200" dirty="0" err="1" smtClean="0">
                <a:solidFill>
                  <a:srgbClr val="0000FF"/>
                </a:solidFill>
                <a:latin typeface="Arial" pitchFamily="34" charset="0"/>
              </a:rPr>
              <a:t>tập</a:t>
            </a:r>
            <a:r>
              <a:rPr lang="fr-FR" sz="3200" dirty="0" smtClean="0">
                <a:solidFill>
                  <a:srgbClr val="0000FF"/>
                </a:solidFill>
                <a:latin typeface="Arial" pitchFamily="34" charset="0"/>
              </a:rPr>
              <a:t>.</a:t>
            </a:r>
            <a:endParaRPr lang="en-US" sz="3200" dirty="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526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BB9D658-CF2F-44DF-94AE-28B466E4997C}"/>
              </a:ext>
            </a:extLst>
          </p:cNvPr>
          <p:cNvSpPr txBox="1">
            <a:spLocks/>
          </p:cNvSpPr>
          <p:nvPr/>
        </p:nvSpPr>
        <p:spPr>
          <a:xfrm>
            <a:off x="6079958" y="45638"/>
            <a:ext cx="6112042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KIẾN THỨC CŨ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33400" y="1447800"/>
            <a:ext cx="79248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1)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</a:rPr>
              <a:t>Phát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</a:rPr>
              <a:t>biểu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</a:rPr>
              <a:t>quy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</a:rPr>
              <a:t>tắc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</a:rPr>
              <a:t>khai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</a:rPr>
              <a:t>phương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</a:rPr>
              <a:t>tích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     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</a:rPr>
              <a:t>Tính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:</a:t>
            </a:r>
          </a:p>
        </p:txBody>
      </p:sp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009751"/>
              </p:ext>
            </p:extLst>
          </p:nvPr>
        </p:nvGraphicFramePr>
        <p:xfrm>
          <a:off x="2147455" y="2064330"/>
          <a:ext cx="18700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9" name="Equation" r:id="rId3" imgW="685800" imgH="241300" progId="Equation.DSMT4">
                  <p:embed/>
                </p:oleObj>
              </mc:Choice>
              <mc:Fallback>
                <p:oleObj name="Equation" r:id="rId3" imgW="685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455" y="2064330"/>
                        <a:ext cx="187007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/>
        </p:nvGraphicFramePr>
        <p:xfrm>
          <a:off x="4565070" y="2022765"/>
          <a:ext cx="18161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0" name="Equation" r:id="rId5" imgW="685800" imgH="241300" progId="Equation.DSMT4">
                  <p:embed/>
                </p:oleObj>
              </mc:Choice>
              <mc:Fallback>
                <p:oleObj name="Equation" r:id="rId5" imgW="685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070" y="2022765"/>
                        <a:ext cx="18161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52725" y="3170404"/>
            <a:ext cx="826293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2)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</a:rPr>
              <a:t>Phát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</a:rPr>
              <a:t>biểu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</a:rPr>
              <a:t>quy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</a:rPr>
              <a:t>tắc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</a:rPr>
              <a:t>nhân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</a:rPr>
              <a:t>căn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</a:rPr>
              <a:t>bậc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</a:rPr>
              <a:t>hai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    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</a:rPr>
              <a:t>Tính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: </a:t>
            </a:r>
          </a:p>
        </p:txBody>
      </p:sp>
      <p:graphicFrame>
        <p:nvGraphicFramePr>
          <p:cNvPr id="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91776"/>
              </p:ext>
            </p:extLst>
          </p:nvPr>
        </p:nvGraphicFramePr>
        <p:xfrm>
          <a:off x="2676525" y="3805710"/>
          <a:ext cx="1943601" cy="652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1" name="Equation" r:id="rId7" imgW="723586" imgH="241195" progId="Equation.DSMT4">
                  <p:embed/>
                </p:oleObj>
              </mc:Choice>
              <mc:Fallback>
                <p:oleObj name="Equation" r:id="rId7" imgW="723586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3805710"/>
                        <a:ext cx="1943601" cy="652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569015"/>
              </p:ext>
            </p:extLst>
          </p:nvPr>
        </p:nvGraphicFramePr>
        <p:xfrm>
          <a:off x="4967120" y="3793651"/>
          <a:ext cx="2405348" cy="623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2" name="Equation" r:id="rId9" imgW="1028254" imgH="266584" progId="Equation.DSMT4">
                  <p:embed/>
                </p:oleObj>
              </mc:Choice>
              <mc:Fallback>
                <p:oleObj name="Equation" r:id="rId9" imgW="1028254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120" y="3793651"/>
                        <a:ext cx="2405348" cy="623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1389"/>
            <a:ext cx="1207669" cy="17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67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88C8E2-85D9-4E5C-A906-4E40A9106DB9}"/>
              </a:ext>
            </a:extLst>
          </p:cNvPr>
          <p:cNvSpPr txBox="1">
            <a:spLocks/>
          </p:cNvSpPr>
          <p:nvPr/>
        </p:nvSpPr>
        <p:spPr>
          <a:xfrm>
            <a:off x="952570" y="862020"/>
            <a:ext cx="10764838" cy="67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B9D658-CF2F-44DF-94AE-28B466E4997C}"/>
              </a:ext>
            </a:extLst>
          </p:cNvPr>
          <p:cNvSpPr txBox="1">
            <a:spLocks/>
          </p:cNvSpPr>
          <p:nvPr/>
        </p:nvSpPr>
        <p:spPr>
          <a:xfrm>
            <a:off x="0" y="39740"/>
            <a:ext cx="11502174" cy="66501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LIÊN HỆ GIỮA PHÉP CHIA VÀ PHÉP KHAI PHƯƠNG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23396151"/>
              </p:ext>
            </p:extLst>
          </p:nvPr>
        </p:nvGraphicFramePr>
        <p:xfrm>
          <a:off x="6141953" y="1540042"/>
          <a:ext cx="1253457" cy="96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6" name="Equation" r:id="rId3" imgW="622080" imgH="838080" progId="Equation.DSMT4">
                  <p:embed/>
                </p:oleObj>
              </mc:Choice>
              <mc:Fallback>
                <p:oleObj name="Equation" r:id="rId3" imgW="622080" imgH="838080" progId="Equation.DSMT4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1953" y="1540042"/>
                        <a:ext cx="1253457" cy="96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583601" y="1764630"/>
            <a:ext cx="737937" cy="53953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?1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B88C8E2-85D9-4E5C-A906-4E40A9106DB9}"/>
              </a:ext>
            </a:extLst>
          </p:cNvPr>
          <p:cNvSpPr txBox="1">
            <a:spLocks/>
          </p:cNvSpPr>
          <p:nvPr/>
        </p:nvSpPr>
        <p:spPr>
          <a:xfrm>
            <a:off x="1427162" y="1764631"/>
            <a:ext cx="7171406" cy="539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66840586"/>
              </p:ext>
            </p:extLst>
          </p:nvPr>
        </p:nvGraphicFramePr>
        <p:xfrm>
          <a:off x="4205788" y="1540042"/>
          <a:ext cx="1216443" cy="92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7" name="Equation" r:id="rId5" imgW="622080" imgH="825480" progId="Equation.DSMT4">
                  <p:embed/>
                </p:oleObj>
              </mc:Choice>
              <mc:Fallback>
                <p:oleObj name="Equation" r:id="rId5" imgW="622080" imgH="825480" progId="Equation.DSMT4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788" y="1540042"/>
                        <a:ext cx="1216443" cy="923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B88C8E2-85D9-4E5C-A906-4E40A9106DB9}"/>
              </a:ext>
            </a:extLst>
          </p:cNvPr>
          <p:cNvSpPr txBox="1">
            <a:spLocks/>
          </p:cNvSpPr>
          <p:nvPr/>
        </p:nvSpPr>
        <p:spPr>
          <a:xfrm>
            <a:off x="218401" y="2743497"/>
            <a:ext cx="10764838" cy="67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28316615"/>
              </p:ext>
            </p:extLst>
          </p:nvPr>
        </p:nvGraphicFramePr>
        <p:xfrm>
          <a:off x="1705095" y="2481718"/>
          <a:ext cx="3895725" cy="1246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8" name="Equation" r:id="rId7" imgW="2286000" imgH="965160" progId="Equation.DSMT4">
                  <p:embed/>
                </p:oleObj>
              </mc:Choice>
              <mc:Fallback>
                <p:oleObj name="Equation" r:id="rId7" imgW="2286000" imgH="96516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5095" y="2481718"/>
                        <a:ext cx="3895725" cy="1246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69876287"/>
              </p:ext>
            </p:extLst>
          </p:nvPr>
        </p:nvGraphicFramePr>
        <p:xfrm>
          <a:off x="1788779" y="3727936"/>
          <a:ext cx="3397250" cy="1244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9" name="Equation" r:id="rId9" imgW="1993680" imgH="914400" progId="Equation.DSMT4">
                  <p:embed/>
                </p:oleObj>
              </mc:Choice>
              <mc:Fallback>
                <p:oleObj name="Equation" r:id="rId9" imgW="1993680" imgH="914400" progId="Equation.DSMT4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8779" y="3727936"/>
                        <a:ext cx="3397250" cy="1244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B88C8E2-85D9-4E5C-A906-4E40A9106DB9}"/>
              </a:ext>
            </a:extLst>
          </p:cNvPr>
          <p:cNvSpPr txBox="1">
            <a:spLocks/>
          </p:cNvSpPr>
          <p:nvPr/>
        </p:nvSpPr>
        <p:spPr>
          <a:xfrm>
            <a:off x="1262741" y="5363755"/>
            <a:ext cx="1553027" cy="67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93629697"/>
              </p:ext>
            </p:extLst>
          </p:nvPr>
        </p:nvGraphicFramePr>
        <p:xfrm>
          <a:off x="3046532" y="4972287"/>
          <a:ext cx="2554288" cy="1165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0" name="Equation" r:id="rId11" imgW="1498320" imgH="838080" progId="Equation.DSMT4">
                  <p:embed/>
                </p:oleObj>
              </mc:Choice>
              <mc:Fallback>
                <p:oleObj name="Equation" r:id="rId11" imgW="1498320" imgH="83808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532" y="4972287"/>
                        <a:ext cx="2554288" cy="1165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7034"/>
            <a:ext cx="1410039" cy="205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04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88C8E2-85D9-4E5C-A906-4E40A9106DB9}"/>
              </a:ext>
            </a:extLst>
          </p:cNvPr>
          <p:cNvSpPr txBox="1">
            <a:spLocks/>
          </p:cNvSpPr>
          <p:nvPr/>
        </p:nvSpPr>
        <p:spPr>
          <a:xfrm>
            <a:off x="952570" y="862020"/>
            <a:ext cx="10764838" cy="327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569" y="1347537"/>
            <a:ext cx="8961451" cy="1149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Với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a </a:t>
            </a:r>
            <a:r>
              <a:rPr lang="en-US" sz="2800" dirty="0" err="1" smtClean="0">
                <a:solidFill>
                  <a:schemeClr val="tx1"/>
                </a:solidFill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âm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b </a:t>
            </a:r>
            <a:r>
              <a:rPr lang="en-US" sz="2800" dirty="0" err="1" smtClean="0">
                <a:solidFill>
                  <a:schemeClr val="tx1"/>
                </a:solidFill>
              </a:rPr>
              <a:t>dương</a:t>
            </a:r>
            <a:r>
              <a:rPr lang="en-US" sz="2800" dirty="0" smtClean="0">
                <a:solidFill>
                  <a:schemeClr val="tx1"/>
                </a:solidFill>
              </a:rPr>
              <a:t> ta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92768404"/>
              </p:ext>
            </p:extLst>
          </p:nvPr>
        </p:nvGraphicFramePr>
        <p:xfrm>
          <a:off x="6875464" y="1317626"/>
          <a:ext cx="2477084" cy="973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9" name="Equation" r:id="rId3" imgW="1218960" imgH="838080" progId="Equation.DSMT4">
                  <p:embed/>
                </p:oleObj>
              </mc:Choice>
              <mc:Fallback>
                <p:oleObj name="Equation" r:id="rId3" imgW="1218960" imgH="8380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4" y="1317626"/>
                        <a:ext cx="2477084" cy="973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952569" y="2645204"/>
            <a:ext cx="2590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600" b="1" u="sng" dirty="0" err="1">
                <a:solidFill>
                  <a:srgbClr val="0000CC"/>
                </a:solidFill>
                <a:latin typeface="Arial" pitchFamily="34" charset="0"/>
              </a:rPr>
              <a:t>Chứng</a:t>
            </a:r>
            <a:r>
              <a:rPr lang="en-US" sz="2600" b="1" u="sng" dirty="0">
                <a:solidFill>
                  <a:srgbClr val="0000CC"/>
                </a:solidFill>
                <a:latin typeface="Arial" pitchFamily="34" charset="0"/>
              </a:rPr>
              <a:t> minh</a:t>
            </a:r>
            <a:r>
              <a:rPr lang="en-US" sz="2600" b="1" dirty="0">
                <a:solidFill>
                  <a:srgbClr val="0000CC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500063" y="3286375"/>
            <a:ext cx="94139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latin typeface="Arial" pitchFamily="34" charset="0"/>
              </a:rPr>
              <a:t>Với</a:t>
            </a:r>
            <a:r>
              <a:rPr lang="en-US" sz="2800" dirty="0">
                <a:latin typeface="Arial" pitchFamily="34" charset="0"/>
              </a:rPr>
              <a:t> a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≥ 0; b </a:t>
            </a:r>
            <a:r>
              <a:rPr lang="en-US" sz="2800" dirty="0">
                <a:latin typeface="Arial" pitchFamily="34" charset="0"/>
              </a:rPr>
              <a:t>&gt; 0 </a:t>
            </a:r>
            <a:r>
              <a:rPr lang="en-US" sz="2800" dirty="0" err="1">
                <a:latin typeface="Arial" pitchFamily="34" charset="0"/>
              </a:rPr>
              <a:t>nên</a:t>
            </a:r>
            <a:r>
              <a:rPr lang="en-US" sz="2800" dirty="0">
                <a:latin typeface="Arial" pitchFamily="34" charset="0"/>
              </a:rPr>
              <a:t>        </a:t>
            </a:r>
            <a:r>
              <a:rPr lang="en-US" sz="2800" dirty="0" err="1" smtClean="0">
                <a:latin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</a:rPr>
              <a:t>          </a:t>
            </a:r>
            <a:r>
              <a:rPr lang="en-US" sz="2800" dirty="0" err="1" smtClean="0">
                <a:latin typeface="Arial" pitchFamily="34" charset="0"/>
              </a:rPr>
              <a:t>xác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định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không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âm</a:t>
            </a:r>
            <a:endParaRPr lang="en-US" sz="2800" dirty="0">
              <a:latin typeface="Arial" pitchFamily="34" charset="0"/>
            </a:endParaRPr>
          </a:p>
        </p:txBody>
      </p:sp>
      <p:graphicFrame>
        <p:nvGraphicFramePr>
          <p:cNvPr id="1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78891"/>
              </p:ext>
            </p:extLst>
          </p:nvPr>
        </p:nvGraphicFramePr>
        <p:xfrm>
          <a:off x="5029337" y="2941836"/>
          <a:ext cx="721750" cy="1212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0" name="Equation" r:id="rId5" imgW="266400" imgH="444240" progId="Equation.3">
                  <p:embed/>
                </p:oleObj>
              </mc:Choice>
              <mc:Fallback>
                <p:oleObj name="Equation" r:id="rId5" imgW="266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337" y="2941836"/>
                        <a:ext cx="721750" cy="121229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339443"/>
              </p:ext>
            </p:extLst>
          </p:nvPr>
        </p:nvGraphicFramePr>
        <p:xfrm>
          <a:off x="3751849" y="2965198"/>
          <a:ext cx="675773" cy="1167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1" name="Equation" r:id="rId7" imgW="266400" imgH="457200" progId="Equation.DSMT4">
                  <p:embed/>
                </p:oleObj>
              </mc:Choice>
              <mc:Fallback>
                <p:oleObj name="Equation" r:id="rId7" imgW="266400" imgH="4572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849" y="2965198"/>
                        <a:ext cx="675773" cy="11670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901112" y="4592550"/>
            <a:ext cx="148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Arial" pitchFamily="34" charset="0"/>
              </a:rPr>
              <a:t>Ta </a:t>
            </a:r>
            <a:r>
              <a:rPr lang="en-US" sz="2800" dirty="0" err="1">
                <a:latin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</a:rPr>
              <a:t>: </a:t>
            </a:r>
          </a:p>
        </p:txBody>
      </p:sp>
      <p:graphicFrame>
        <p:nvGraphicFramePr>
          <p:cNvPr id="17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639626"/>
              </p:ext>
            </p:extLst>
          </p:nvPr>
        </p:nvGraphicFramePr>
        <p:xfrm>
          <a:off x="2249900" y="4132269"/>
          <a:ext cx="3395240" cy="1750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2" name="Equation" r:id="rId9" imgW="1282680" imgH="660240" progId="Equation.DSMT4">
                  <p:embed/>
                </p:oleObj>
              </mc:Choice>
              <mc:Fallback>
                <p:oleObj name="Equation" r:id="rId9" imgW="128268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900" y="4132269"/>
                        <a:ext cx="3395240" cy="17503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39"/>
          <p:cNvGrpSpPr>
            <a:grpSpLocks/>
          </p:cNvGrpSpPr>
          <p:nvPr/>
        </p:nvGrpSpPr>
        <p:grpSpPr bwMode="auto">
          <a:xfrm>
            <a:off x="2652052" y="5672228"/>
            <a:ext cx="7924800" cy="1149351"/>
            <a:chOff x="627" y="3656"/>
            <a:chExt cx="4992" cy="724"/>
          </a:xfrm>
        </p:grpSpPr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627" y="3838"/>
              <a:ext cx="49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 err="1" smtClean="0">
                  <a:latin typeface="Arial" pitchFamily="34" charset="0"/>
                </a:rPr>
                <a:t>Vậy</a:t>
              </a:r>
              <a:endParaRPr lang="en-US" sz="2800" dirty="0">
                <a:latin typeface="Arial" pitchFamily="34" charset="0"/>
              </a:endParaRPr>
            </a:p>
          </p:txBody>
        </p:sp>
        <p:graphicFrame>
          <p:nvGraphicFramePr>
            <p:cNvPr id="20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6654761"/>
                </p:ext>
              </p:extLst>
            </p:nvPr>
          </p:nvGraphicFramePr>
          <p:xfrm>
            <a:off x="1188" y="3656"/>
            <a:ext cx="1045" cy="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83" name="Equation" r:id="rId11" imgW="1218960" imgH="838080" progId="Equation.DSMT4">
                    <p:embed/>
                  </p:oleObj>
                </mc:Choice>
                <mc:Fallback>
                  <p:oleObj name="Equation" r:id="rId11" imgW="1218960" imgH="838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8" y="3656"/>
                          <a:ext cx="1045" cy="72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5BB9D658-CF2F-44DF-94AE-28B466E4997C}"/>
              </a:ext>
            </a:extLst>
          </p:cNvPr>
          <p:cNvSpPr txBox="1">
            <a:spLocks/>
          </p:cNvSpPr>
          <p:nvPr/>
        </p:nvSpPr>
        <p:spPr>
          <a:xfrm>
            <a:off x="0" y="39740"/>
            <a:ext cx="11502174" cy="66501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LIÊN HỆ GIỮA PHÉP CHIA VÀ PHÉP KHAI PHƯƠNG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454442"/>
              </p:ext>
            </p:extLst>
          </p:nvPr>
        </p:nvGraphicFramePr>
        <p:xfrm>
          <a:off x="5805944" y="4439947"/>
          <a:ext cx="1073831" cy="110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4" name="Equation" r:id="rId13" imgW="444240" imgH="457200" progId="Equation.DSMT4">
                  <p:embed/>
                </p:oleObj>
              </mc:Choice>
              <mc:Fallback>
                <p:oleObj name="Equation" r:id="rId13" imgW="4442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05944" y="4439947"/>
                        <a:ext cx="1073831" cy="110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915091" y="4695765"/>
                <a:ext cx="3795526" cy="7512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err="1">
                    <a:latin typeface="Arial" pitchFamily="34" charset="0"/>
                  </a:rPr>
                  <a:t>l</a:t>
                </a:r>
                <a:r>
                  <a:rPr lang="en-US" sz="3200" dirty="0" err="1" smtClean="0">
                    <a:latin typeface="Arial" pitchFamily="34" charset="0"/>
                  </a:rPr>
                  <a:t>à</a:t>
                </a:r>
                <a:r>
                  <a:rPr lang="en-US" sz="3200" dirty="0" smtClean="0">
                    <a:latin typeface="Arial" pitchFamily="34" charset="0"/>
                  </a:rPr>
                  <a:t> </a:t>
                </a:r>
                <a:r>
                  <a:rPr lang="en-US" sz="3200" dirty="0" err="1" smtClean="0">
                    <a:latin typeface="Arial" pitchFamily="34" charset="0"/>
                  </a:rPr>
                  <a:t>căn</a:t>
                </a:r>
                <a:r>
                  <a:rPr lang="en-US" sz="3200" dirty="0" smtClean="0">
                    <a:latin typeface="Arial" pitchFamily="34" charset="0"/>
                  </a:rPr>
                  <a:t> </a:t>
                </a:r>
                <a:r>
                  <a:rPr lang="en-US" sz="3200" dirty="0" err="1" smtClean="0">
                    <a:latin typeface="Arial" pitchFamily="34" charset="0"/>
                  </a:rPr>
                  <a:t>bậc</a:t>
                </a:r>
                <a:r>
                  <a:rPr lang="en-US" sz="3200" dirty="0" smtClean="0">
                    <a:latin typeface="Arial" pitchFamily="34" charset="0"/>
                  </a:rPr>
                  <a:t> </a:t>
                </a:r>
                <a:r>
                  <a:rPr lang="en-US" sz="3200" dirty="0" err="1" smtClean="0">
                    <a:latin typeface="Arial" pitchFamily="34" charset="0"/>
                  </a:rPr>
                  <a:t>hai</a:t>
                </a:r>
                <a:r>
                  <a:rPr lang="en-US" sz="3200" dirty="0" smtClean="0">
                    <a:latin typeface="Arial" pitchFamily="34" charset="0"/>
                  </a:rPr>
                  <a:t> </a:t>
                </a:r>
                <a:r>
                  <a:rPr lang="en-US" sz="3200" dirty="0" err="1" smtClean="0">
                    <a:latin typeface="Arial" pitchFamily="34" charset="0"/>
                  </a:rPr>
                  <a:t>của</a:t>
                </a:r>
                <a:r>
                  <a:rPr lang="en-US" sz="3200" dirty="0" smtClean="0">
                    <a:latin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endParaRPr lang="vi-VN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091" y="4695765"/>
                <a:ext cx="3795526" cy="751296"/>
              </a:xfrm>
              <a:prstGeom prst="rect">
                <a:avLst/>
              </a:prstGeom>
              <a:blipFill rotWithShape="1">
                <a:blip r:embed="rId15"/>
                <a:stretch>
                  <a:fillRect l="-4013" t="-4032" b="-96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39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16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229655"/>
              </p:ext>
            </p:extLst>
          </p:nvPr>
        </p:nvGraphicFramePr>
        <p:xfrm>
          <a:off x="1763713" y="4327525"/>
          <a:ext cx="18049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6" name="Equation" r:id="rId3" imgW="736560" imgH="495000" progId="Equation.DSMT4">
                  <p:embed/>
                </p:oleObj>
              </mc:Choice>
              <mc:Fallback>
                <p:oleObj name="Equation" r:id="rId3" imgW="7365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327525"/>
                        <a:ext cx="1804987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01600" y="2834516"/>
            <a:ext cx="1158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  <a:latin typeface="Arial" pitchFamily="34" charset="0"/>
              </a:rPr>
              <a:t>Ví</a:t>
            </a:r>
            <a:r>
              <a:rPr lang="en-US" sz="2800" b="1" u="sng" dirty="0">
                <a:solidFill>
                  <a:srgbClr val="000099"/>
                </a:solidFill>
                <a:latin typeface="Arial" pitchFamily="34" charset="0"/>
              </a:rPr>
              <a:t> dụ1:</a:t>
            </a:r>
            <a:r>
              <a:rPr lang="en-US" sz="2800" dirty="0">
                <a:solidFill>
                  <a:srgbClr val="6600CC"/>
                </a:solidFill>
                <a:latin typeface="Arial" pitchFamily="34" charset="0"/>
              </a:rPr>
              <a:t>  </a:t>
            </a:r>
            <a:r>
              <a:rPr lang="en-US" sz="2800" dirty="0" err="1">
                <a:latin typeface="Arial" pitchFamily="34" charset="0"/>
              </a:rPr>
              <a:t>Áp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dụng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quy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tắc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khai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phương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thương</a:t>
            </a:r>
            <a:r>
              <a:rPr lang="en-US" sz="2800" dirty="0">
                <a:latin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</a:rPr>
              <a:t>tính</a:t>
            </a:r>
            <a:r>
              <a:rPr lang="en-US" sz="2800" dirty="0">
                <a:latin typeface="Arial" pitchFamily="34" charset="0"/>
              </a:rPr>
              <a:t>:</a:t>
            </a:r>
          </a:p>
        </p:txBody>
      </p:sp>
      <p:graphicFrame>
        <p:nvGraphicFramePr>
          <p:cNvPr id="719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538601"/>
              </p:ext>
            </p:extLst>
          </p:nvPr>
        </p:nvGraphicFramePr>
        <p:xfrm>
          <a:off x="1561432" y="5485730"/>
          <a:ext cx="23590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7" name="Equation" r:id="rId5" imgW="965160" imgH="507960" progId="Equation.DSMT4">
                  <p:embed/>
                </p:oleObj>
              </mc:Choice>
              <mc:Fallback>
                <p:oleObj name="Equation" r:id="rId5" imgW="9651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1432" y="5485730"/>
                        <a:ext cx="2359025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043552"/>
              </p:ext>
            </p:extLst>
          </p:nvPr>
        </p:nvGraphicFramePr>
        <p:xfrm>
          <a:off x="1547813" y="3306763"/>
          <a:ext cx="1628524" cy="1018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8" name="Equation" r:id="rId7" imgW="596880" imgH="495000" progId="Equation.DSMT4">
                  <p:embed/>
                </p:oleObj>
              </mc:Choice>
              <mc:Fallback>
                <p:oleObj name="Equation" r:id="rId7" imgW="5968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306763"/>
                        <a:ext cx="1628524" cy="101849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601720"/>
              </p:ext>
            </p:extLst>
          </p:nvPr>
        </p:nvGraphicFramePr>
        <p:xfrm>
          <a:off x="4838700" y="3287714"/>
          <a:ext cx="2027321" cy="946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" name="Equation" r:id="rId9" imgW="825480" imgH="507960" progId="Equation.DSMT4">
                  <p:embed/>
                </p:oleObj>
              </mc:Choice>
              <mc:Fallback>
                <p:oleObj name="Equation" r:id="rId9" imgW="8254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3287714"/>
                        <a:ext cx="2027321" cy="9468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106947" y="1248981"/>
            <a:ext cx="11058358" cy="1404938"/>
            <a:chOff x="96" y="1192"/>
            <a:chExt cx="5520" cy="885"/>
          </a:xfrm>
        </p:grpSpPr>
        <p:sp>
          <p:nvSpPr>
            <p:cNvPr id="5146" name="Text Box 24"/>
            <p:cNvSpPr txBox="1">
              <a:spLocks noChangeArrowheads="1"/>
            </p:cNvSpPr>
            <p:nvPr/>
          </p:nvSpPr>
          <p:spPr bwMode="auto">
            <a:xfrm>
              <a:off x="96" y="1212"/>
              <a:ext cx="5520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Muốn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khai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phương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một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6600CC"/>
                  </a:solidFill>
                  <a:latin typeface="Arial" pitchFamily="34" charset="0"/>
                </a:rPr>
                <a:t>thương</a:t>
              </a:r>
              <a:r>
                <a:rPr lang="en-US" sz="2800" dirty="0" smtClean="0">
                  <a:solidFill>
                    <a:srgbClr val="6600CC"/>
                  </a:solidFill>
                  <a:latin typeface="Arial" pitchFamily="34" charset="0"/>
                </a:rPr>
                <a:t>      ,</a:t>
              </a:r>
              <a:r>
                <a:rPr lang="en-US" sz="2800" dirty="0" err="1" smtClean="0">
                  <a:solidFill>
                    <a:srgbClr val="6600CC"/>
                  </a:solidFill>
                  <a:latin typeface="Arial" pitchFamily="34" charset="0"/>
                </a:rPr>
                <a:t>trong</a:t>
              </a:r>
              <a:r>
                <a:rPr lang="en-US" sz="2800" dirty="0" smtClean="0">
                  <a:solidFill>
                    <a:srgbClr val="6600CC"/>
                  </a:solidFill>
                  <a:latin typeface="Arial" pitchFamily="34" charset="0"/>
                </a:rPr>
                <a:t>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đó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số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a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không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âm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và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số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b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dương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, ta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có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thể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lần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lượt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khai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phương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số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a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và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số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b ,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rồi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lấy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kết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quả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thứ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nhất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chia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cho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kết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quả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thứ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 </a:t>
              </a:r>
              <a:r>
                <a:rPr lang="en-US" sz="2800" dirty="0" err="1">
                  <a:solidFill>
                    <a:srgbClr val="6600CC"/>
                  </a:solidFill>
                  <a:latin typeface="Arial" pitchFamily="34" charset="0"/>
                </a:rPr>
                <a:t>hai</a:t>
              </a:r>
              <a:r>
                <a:rPr lang="en-US" sz="2800" dirty="0">
                  <a:solidFill>
                    <a:srgbClr val="6600CC"/>
                  </a:solidFill>
                  <a:latin typeface="Arial" pitchFamily="34" charset="0"/>
                </a:rPr>
                <a:t>.</a:t>
              </a:r>
            </a:p>
          </p:txBody>
        </p:sp>
        <p:graphicFrame>
          <p:nvGraphicFramePr>
            <p:cNvPr id="5147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162755"/>
                </p:ext>
              </p:extLst>
            </p:nvPr>
          </p:nvGraphicFramePr>
          <p:xfrm>
            <a:off x="2656" y="1192"/>
            <a:ext cx="256" cy="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20" name="Equation" r:id="rId11" imgW="145988" imgH="387299" progId="Equation.DSMT4">
                    <p:embed/>
                  </p:oleObj>
                </mc:Choice>
                <mc:Fallback>
                  <p:oleObj name="Equation" r:id="rId11" imgW="145988" imgH="38729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6" y="1192"/>
                          <a:ext cx="256" cy="4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799432" y="4141745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 dirty="0" err="1">
                <a:solidFill>
                  <a:srgbClr val="6600CC"/>
                </a:solidFill>
                <a:latin typeface="Arial" pitchFamily="34" charset="0"/>
              </a:rPr>
              <a:t>Giải</a:t>
            </a:r>
            <a:r>
              <a:rPr lang="en-US" sz="2800" u="sng" dirty="0">
                <a:solidFill>
                  <a:srgbClr val="6600CC"/>
                </a:solidFill>
                <a:latin typeface="Arial" pitchFamily="34" charset="0"/>
              </a:rPr>
              <a:t>:</a:t>
            </a:r>
          </a:p>
        </p:txBody>
      </p:sp>
      <p:graphicFrame>
        <p:nvGraphicFramePr>
          <p:cNvPr id="7211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070274"/>
              </p:ext>
            </p:extLst>
          </p:nvPr>
        </p:nvGraphicFramePr>
        <p:xfrm>
          <a:off x="3429961" y="4401301"/>
          <a:ext cx="1401762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1" name="Equation" r:id="rId13" imgW="571320" imgH="507960" progId="Equation.DSMT4">
                  <p:embed/>
                </p:oleObj>
              </mc:Choice>
              <mc:Fallback>
                <p:oleObj name="Equation" r:id="rId13" imgW="571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961" y="4401301"/>
                        <a:ext cx="1401762" cy="938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2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77438"/>
              </p:ext>
            </p:extLst>
          </p:nvPr>
        </p:nvGraphicFramePr>
        <p:xfrm>
          <a:off x="6735345" y="5532561"/>
          <a:ext cx="12509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2" name="Equation" r:id="rId15" imgW="507960" imgH="457200" progId="Equation.DSMT4">
                  <p:embed/>
                </p:oleObj>
              </mc:Choice>
              <mc:Fallback>
                <p:oleObj name="Equation" r:id="rId15" imgW="507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345" y="5532561"/>
                        <a:ext cx="1250950" cy="846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57297"/>
              </p:ext>
            </p:extLst>
          </p:nvPr>
        </p:nvGraphicFramePr>
        <p:xfrm>
          <a:off x="5011737" y="4401301"/>
          <a:ext cx="88106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3" name="Equation" r:id="rId17" imgW="355320" imgH="444240" progId="Equation.DSMT4">
                  <p:embed/>
                </p:oleObj>
              </mc:Choice>
              <mc:Fallback>
                <p:oleObj name="Equation" r:id="rId17" imgW="355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737" y="4401301"/>
                        <a:ext cx="881063" cy="825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4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282993"/>
              </p:ext>
            </p:extLst>
          </p:nvPr>
        </p:nvGraphicFramePr>
        <p:xfrm>
          <a:off x="4130842" y="5485730"/>
          <a:ext cx="22923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4" name="Equation" r:id="rId19" imgW="939600" imgH="507960" progId="Equation.DSMT4">
                  <p:embed/>
                </p:oleObj>
              </mc:Choice>
              <mc:Fallback>
                <p:oleObj name="Equation" r:id="rId19" imgW="9396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842" y="5485730"/>
                        <a:ext cx="229235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6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268488"/>
              </p:ext>
            </p:extLst>
          </p:nvPr>
        </p:nvGraphicFramePr>
        <p:xfrm>
          <a:off x="8134350" y="5532438"/>
          <a:ext cx="20478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5" name="Equation" r:id="rId21" imgW="838080" imgH="457200" progId="Equation.DSMT4">
                  <p:embed/>
                </p:oleObj>
              </mc:Choice>
              <mc:Fallback>
                <p:oleObj name="Equation" r:id="rId21" imgW="838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4350" y="5532438"/>
                        <a:ext cx="2047875" cy="847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7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B88C8E2-85D9-4E5C-A906-4E40A9106DB9}"/>
              </a:ext>
            </a:extLst>
          </p:cNvPr>
          <p:cNvSpPr txBox="1">
            <a:spLocks/>
          </p:cNvSpPr>
          <p:nvPr/>
        </p:nvSpPr>
        <p:spPr>
          <a:xfrm>
            <a:off x="0" y="50763"/>
            <a:ext cx="4106779" cy="590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B88C8E2-85D9-4E5C-A906-4E40A9106DB9}"/>
              </a:ext>
            </a:extLst>
          </p:cNvPr>
          <p:cNvSpPr txBox="1">
            <a:spLocks/>
          </p:cNvSpPr>
          <p:nvPr/>
        </p:nvSpPr>
        <p:spPr>
          <a:xfrm>
            <a:off x="144379" y="657726"/>
            <a:ext cx="7972926" cy="590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3262"/>
            <a:ext cx="1240757" cy="18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2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196917"/>
              </p:ext>
            </p:extLst>
          </p:nvPr>
        </p:nvGraphicFramePr>
        <p:xfrm>
          <a:off x="2209798" y="241551"/>
          <a:ext cx="1796405" cy="1210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8" name="Equation" r:id="rId3" imgW="654186" imgH="438040" progId="Equation.3">
                  <p:embed/>
                </p:oleObj>
              </mc:Choice>
              <mc:Fallback>
                <p:oleObj name="Equation" r:id="rId3" imgW="654186" imgH="438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798" y="241551"/>
                        <a:ext cx="1796405" cy="121025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215818"/>
              </p:ext>
            </p:extLst>
          </p:nvPr>
        </p:nvGraphicFramePr>
        <p:xfrm>
          <a:off x="4684295" y="464877"/>
          <a:ext cx="2261936" cy="70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9" name="Equation" r:id="rId5" imgW="806487" imgH="247760" progId="Equation.DSMT4">
                  <p:embed/>
                </p:oleObj>
              </mc:Choice>
              <mc:Fallback>
                <p:oleObj name="Equation" r:id="rId5" imgW="806487" imgH="24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295" y="464877"/>
                        <a:ext cx="2261936" cy="708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762000" y="393951"/>
            <a:ext cx="144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Arial" pitchFamily="34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Arial" pitchFamily="34" charset="0"/>
              </a:rPr>
              <a:t>Tính</a:t>
            </a:r>
            <a:r>
              <a:rPr lang="en-US" sz="3200" dirty="0">
                <a:solidFill>
                  <a:srgbClr val="0000CC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6" name="Text Box 51"/>
          <p:cNvSpPr txBox="1">
            <a:spLocks noChangeArrowheads="1"/>
          </p:cNvSpPr>
          <p:nvPr/>
        </p:nvSpPr>
        <p:spPr bwMode="auto">
          <a:xfrm>
            <a:off x="304800" y="393951"/>
            <a:ext cx="609600" cy="523220"/>
          </a:xfrm>
          <a:prstGeom prst="rect">
            <a:avLst/>
          </a:prstGeom>
          <a:solidFill>
            <a:srgbClr val="00FF00"/>
          </a:solidFill>
          <a:ln w="57150" cmpd="thickThin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Arial" pitchFamily="34" charset="0"/>
              </a:rPr>
              <a:t>?2</a:t>
            </a: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304800" y="1446671"/>
            <a:ext cx="152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6600CC"/>
                </a:solidFill>
                <a:latin typeface="Arial" pitchFamily="34" charset="0"/>
              </a:rPr>
              <a:t>Giải</a:t>
            </a:r>
            <a:r>
              <a:rPr lang="en-US" sz="3200" u="sng" dirty="0">
                <a:solidFill>
                  <a:srgbClr val="6600CC"/>
                </a:solidFill>
                <a:latin typeface="Arial" pitchFamily="34" charset="0"/>
              </a:rPr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165268"/>
              </p:ext>
            </p:extLst>
          </p:nvPr>
        </p:nvGraphicFramePr>
        <p:xfrm>
          <a:off x="1443038" y="2108200"/>
          <a:ext cx="1785937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0" name="Equation" r:id="rId7" imgW="876240" imgH="571320" progId="Equation.DSMT4">
                  <p:embed/>
                </p:oleObj>
              </mc:Choice>
              <mc:Fallback>
                <p:oleObj name="Equation" r:id="rId7" imgW="876240" imgH="57132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2108200"/>
                        <a:ext cx="1785937" cy="1179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041604"/>
              </p:ext>
            </p:extLst>
          </p:nvPr>
        </p:nvGraphicFramePr>
        <p:xfrm>
          <a:off x="1256464" y="4100414"/>
          <a:ext cx="2256757" cy="66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1" name="Equation" r:id="rId9" imgW="850680" imgH="241200" progId="Equation.DSMT4">
                  <p:embed/>
                </p:oleObj>
              </mc:Choice>
              <mc:Fallback>
                <p:oleObj name="Equation" r:id="rId9" imgW="850680" imgH="2412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6464" y="4100414"/>
                        <a:ext cx="2256757" cy="6685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6690"/>
            <a:ext cx="1485900" cy="216130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220636"/>
              </p:ext>
            </p:extLst>
          </p:nvPr>
        </p:nvGraphicFramePr>
        <p:xfrm>
          <a:off x="3628523" y="2236202"/>
          <a:ext cx="1296403" cy="1084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2" name="Equation" r:id="rId12" imgW="698400" imgH="583920" progId="Equation.DSMT4">
                  <p:embed/>
                </p:oleObj>
              </mc:Choice>
              <mc:Fallback>
                <p:oleObj name="Equation" r:id="rId12" imgW="6984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28523" y="2236202"/>
                        <a:ext cx="1296403" cy="1084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49802"/>
              </p:ext>
            </p:extLst>
          </p:nvPr>
        </p:nvGraphicFramePr>
        <p:xfrm>
          <a:off x="5257130" y="2271307"/>
          <a:ext cx="870953" cy="1038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3" name="Equation" r:id="rId14" imgW="330120" imgH="393480" progId="Equation.DSMT4">
                  <p:embed/>
                </p:oleObj>
              </mc:Choice>
              <mc:Fallback>
                <p:oleObj name="Equation" r:id="rId14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257130" y="2271307"/>
                        <a:ext cx="870953" cy="1038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177333"/>
              </p:ext>
            </p:extLst>
          </p:nvPr>
        </p:nvGraphicFramePr>
        <p:xfrm>
          <a:off x="3814177" y="3926638"/>
          <a:ext cx="1271169" cy="1085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4" name="Equation" r:id="rId16" imgW="520560" imgH="444240" progId="Equation.DSMT4">
                  <p:embed/>
                </p:oleObj>
              </mc:Choice>
              <mc:Fallback>
                <p:oleObj name="Equation" r:id="rId16" imgW="5205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14177" y="3926638"/>
                        <a:ext cx="1271169" cy="1085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94997"/>
              </p:ext>
            </p:extLst>
          </p:nvPr>
        </p:nvGraphicFramePr>
        <p:xfrm>
          <a:off x="5385886" y="3900753"/>
          <a:ext cx="1319714" cy="1158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5" name="Equation" r:id="rId18" imgW="520560" imgH="457200" progId="Equation.DSMT4">
                  <p:embed/>
                </p:oleObj>
              </mc:Choice>
              <mc:Fallback>
                <p:oleObj name="Equation" r:id="rId18" imgW="520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85886" y="3900753"/>
                        <a:ext cx="1319714" cy="1158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808470"/>
              </p:ext>
            </p:extLst>
          </p:nvPr>
        </p:nvGraphicFramePr>
        <p:xfrm>
          <a:off x="7021763" y="3922531"/>
          <a:ext cx="903038" cy="1076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6" name="Equation" r:id="rId20" imgW="330120" imgH="393480" progId="Equation.DSMT4">
                  <p:embed/>
                </p:oleObj>
              </mc:Choice>
              <mc:Fallback>
                <p:oleObj name="Equation" r:id="rId20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021763" y="3922531"/>
                        <a:ext cx="903038" cy="1076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8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8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12295" y="2001256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000099"/>
                </a:solidFill>
                <a:latin typeface="Arial" pitchFamily="34" charset="0"/>
              </a:rPr>
              <a:t>Ví</a:t>
            </a:r>
            <a:r>
              <a:rPr lang="en-US" sz="2800" b="1" u="sng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  <a:latin typeface="Arial" pitchFamily="34" charset="0"/>
              </a:rPr>
              <a:t>dụ</a:t>
            </a:r>
            <a:r>
              <a:rPr lang="en-US" sz="2800" b="1" u="sng" dirty="0">
                <a:solidFill>
                  <a:srgbClr val="000099"/>
                </a:solidFill>
                <a:latin typeface="Arial" pitchFamily="34" charset="0"/>
              </a:rPr>
              <a:t> 2</a:t>
            </a:r>
            <a:r>
              <a:rPr lang="en-US" sz="2800" u="sng" dirty="0">
                <a:solidFill>
                  <a:srgbClr val="6600CC"/>
                </a:solidFill>
                <a:latin typeface="Arial" pitchFamily="34" charset="0"/>
              </a:rPr>
              <a:t>:</a:t>
            </a:r>
            <a:r>
              <a:rPr lang="en-US" sz="2800" dirty="0">
                <a:solidFill>
                  <a:srgbClr val="6600CC"/>
                </a:solidFill>
                <a:latin typeface="Arial" pitchFamily="34" charset="0"/>
              </a:rPr>
              <a:t>  </a:t>
            </a:r>
            <a:r>
              <a:rPr lang="en-US" sz="2800" dirty="0" smtClean="0">
                <a:solidFill>
                  <a:srgbClr val="6600CC"/>
                </a:solidFill>
                <a:latin typeface="Arial" pitchFamily="34" charset="0"/>
              </a:rPr>
              <a:t>(SGK)</a:t>
            </a:r>
            <a:endParaRPr lang="en-US" sz="2800" dirty="0">
              <a:solidFill>
                <a:srgbClr val="6600CC"/>
              </a:solidFill>
              <a:latin typeface="Arial" pitchFamily="34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60421" y="868965"/>
            <a:ext cx="1134175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err="1">
                <a:solidFill>
                  <a:srgbClr val="6600CC"/>
                </a:solidFill>
                <a:latin typeface="Arial" pitchFamily="34" charset="0"/>
              </a:rPr>
              <a:t>Muốn</a:t>
            </a:r>
            <a:r>
              <a:rPr lang="en-US" sz="2800" i="1" dirty="0">
                <a:solidFill>
                  <a:srgbClr val="6600CC"/>
                </a:solidFill>
                <a:latin typeface="Arial" pitchFamily="34" charset="0"/>
              </a:rPr>
              <a:t> chia </a:t>
            </a:r>
            <a:r>
              <a:rPr lang="en-US" sz="2800" i="1" dirty="0" err="1">
                <a:solidFill>
                  <a:srgbClr val="6600CC"/>
                </a:solidFill>
                <a:latin typeface="Arial" pitchFamily="34" charset="0"/>
              </a:rPr>
              <a:t>hai</a:t>
            </a:r>
            <a:r>
              <a:rPr lang="en-US" sz="2800" i="1" dirty="0">
                <a:solidFill>
                  <a:srgbClr val="6600CC"/>
                </a:solidFill>
                <a:latin typeface="Arial" pitchFamily="34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Arial" pitchFamily="34" charset="0"/>
              </a:rPr>
              <a:t>căn</a:t>
            </a:r>
            <a:r>
              <a:rPr lang="en-US" sz="2800" i="1" dirty="0">
                <a:solidFill>
                  <a:srgbClr val="6600CC"/>
                </a:solidFill>
                <a:latin typeface="Arial" pitchFamily="34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Arial" pitchFamily="34" charset="0"/>
              </a:rPr>
              <a:t>bậc</a:t>
            </a:r>
            <a:r>
              <a:rPr lang="en-US" sz="2800" i="1" dirty="0">
                <a:solidFill>
                  <a:srgbClr val="6600CC"/>
                </a:solidFill>
                <a:latin typeface="Arial" pitchFamily="34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Arial" pitchFamily="34" charset="0"/>
              </a:rPr>
              <a:t>hai</a:t>
            </a:r>
            <a:r>
              <a:rPr lang="en-US" sz="2800" i="1" dirty="0">
                <a:solidFill>
                  <a:srgbClr val="6600CC"/>
                </a:solidFill>
                <a:latin typeface="Arial" pitchFamily="34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Arial" pitchFamily="34" charset="0"/>
              </a:rPr>
              <a:t>của</a:t>
            </a:r>
            <a:r>
              <a:rPr lang="en-US" sz="2800" i="1" dirty="0">
                <a:solidFill>
                  <a:srgbClr val="6600CC"/>
                </a:solidFill>
                <a:latin typeface="Arial" pitchFamily="34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Arial" pitchFamily="34" charset="0"/>
              </a:rPr>
              <a:t>số</a:t>
            </a:r>
            <a:r>
              <a:rPr lang="en-US" sz="2800" i="1" dirty="0">
                <a:solidFill>
                  <a:srgbClr val="6600CC"/>
                </a:solidFill>
                <a:latin typeface="Arial" pitchFamily="34" charset="0"/>
              </a:rPr>
              <a:t> a </a:t>
            </a:r>
            <a:r>
              <a:rPr lang="en-US" sz="2800" i="1" dirty="0" err="1">
                <a:solidFill>
                  <a:srgbClr val="6600CC"/>
                </a:solidFill>
                <a:latin typeface="Arial" pitchFamily="34" charset="0"/>
              </a:rPr>
              <a:t>không</a:t>
            </a:r>
            <a:r>
              <a:rPr lang="en-US" sz="2800" i="1" dirty="0">
                <a:solidFill>
                  <a:srgbClr val="6600CC"/>
                </a:solidFill>
                <a:latin typeface="Arial" pitchFamily="34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Arial" pitchFamily="34" charset="0"/>
              </a:rPr>
              <a:t>âm</a:t>
            </a:r>
            <a:r>
              <a:rPr lang="en-US" sz="2800" i="1" dirty="0">
                <a:solidFill>
                  <a:srgbClr val="6600CC"/>
                </a:solidFill>
                <a:latin typeface="Arial" pitchFamily="34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Arial" pitchFamily="34" charset="0"/>
              </a:rPr>
              <a:t>cho</a:t>
            </a:r>
            <a:r>
              <a:rPr lang="en-US" sz="2800" i="1" dirty="0">
                <a:solidFill>
                  <a:srgbClr val="6600CC"/>
                </a:solidFill>
                <a:latin typeface="Arial" pitchFamily="34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Arial" pitchFamily="34" charset="0"/>
              </a:rPr>
              <a:t>số</a:t>
            </a:r>
            <a:r>
              <a:rPr lang="en-US" sz="2800" i="1" dirty="0">
                <a:solidFill>
                  <a:srgbClr val="6600CC"/>
                </a:solidFill>
                <a:latin typeface="Arial" pitchFamily="34" charset="0"/>
              </a:rPr>
              <a:t> b </a:t>
            </a:r>
            <a:r>
              <a:rPr lang="en-US" sz="2800" i="1" dirty="0" err="1">
                <a:solidFill>
                  <a:srgbClr val="6600CC"/>
                </a:solidFill>
                <a:latin typeface="Arial" pitchFamily="34" charset="0"/>
              </a:rPr>
              <a:t>dương</a:t>
            </a:r>
            <a:r>
              <a:rPr lang="en-US" sz="2800" i="1" dirty="0">
                <a:solidFill>
                  <a:srgbClr val="6600CC"/>
                </a:solidFill>
                <a:latin typeface="Arial" pitchFamily="34" charset="0"/>
              </a:rPr>
              <a:t>, ta </a:t>
            </a:r>
            <a:r>
              <a:rPr lang="en-US" sz="2800" i="1" dirty="0" err="1">
                <a:solidFill>
                  <a:srgbClr val="6600CC"/>
                </a:solidFill>
                <a:latin typeface="Arial" pitchFamily="34" charset="0"/>
              </a:rPr>
              <a:t>có</a:t>
            </a:r>
            <a:r>
              <a:rPr lang="en-US" sz="2800" i="1" dirty="0">
                <a:solidFill>
                  <a:srgbClr val="6600CC"/>
                </a:solidFill>
                <a:latin typeface="Arial" pitchFamily="34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Arial" pitchFamily="34" charset="0"/>
              </a:rPr>
              <a:t>thể</a:t>
            </a:r>
            <a:r>
              <a:rPr lang="en-US" sz="2800" i="1" dirty="0">
                <a:solidFill>
                  <a:srgbClr val="6600CC"/>
                </a:solidFill>
                <a:latin typeface="Arial" pitchFamily="34" charset="0"/>
              </a:rPr>
              <a:t> chia </a:t>
            </a:r>
            <a:r>
              <a:rPr lang="en-US" sz="2800" i="1" dirty="0" err="1">
                <a:solidFill>
                  <a:srgbClr val="6600CC"/>
                </a:solidFill>
                <a:latin typeface="Arial" pitchFamily="34" charset="0"/>
              </a:rPr>
              <a:t>số</a:t>
            </a:r>
            <a:r>
              <a:rPr lang="en-US" sz="2800" i="1" dirty="0">
                <a:solidFill>
                  <a:srgbClr val="6600CC"/>
                </a:solidFill>
                <a:latin typeface="Arial" pitchFamily="34" charset="0"/>
              </a:rPr>
              <a:t> a </a:t>
            </a:r>
            <a:r>
              <a:rPr lang="en-US" sz="2800" i="1" dirty="0" err="1">
                <a:solidFill>
                  <a:srgbClr val="6600CC"/>
                </a:solidFill>
                <a:latin typeface="Arial" pitchFamily="34" charset="0"/>
              </a:rPr>
              <a:t>cho</a:t>
            </a:r>
            <a:r>
              <a:rPr lang="en-US" sz="2800" i="1" dirty="0">
                <a:solidFill>
                  <a:srgbClr val="6600CC"/>
                </a:solidFill>
                <a:latin typeface="Arial" pitchFamily="34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Arial" pitchFamily="34" charset="0"/>
              </a:rPr>
              <a:t>số</a:t>
            </a:r>
            <a:r>
              <a:rPr lang="en-US" sz="2800" i="1" dirty="0">
                <a:solidFill>
                  <a:srgbClr val="6600CC"/>
                </a:solidFill>
                <a:latin typeface="Arial" pitchFamily="34" charset="0"/>
              </a:rPr>
              <a:t> </a:t>
            </a:r>
            <a:r>
              <a:rPr lang="en-US" sz="2800" i="1" dirty="0" smtClean="0">
                <a:solidFill>
                  <a:srgbClr val="6600CC"/>
                </a:solidFill>
                <a:latin typeface="Arial" pitchFamily="34" charset="0"/>
              </a:rPr>
              <a:t>b </a:t>
            </a:r>
            <a:r>
              <a:rPr lang="en-US" sz="2800" i="1" dirty="0" err="1">
                <a:solidFill>
                  <a:srgbClr val="6600CC"/>
                </a:solidFill>
                <a:latin typeface="Arial" pitchFamily="34" charset="0"/>
              </a:rPr>
              <a:t>rồi</a:t>
            </a:r>
            <a:r>
              <a:rPr lang="en-US" sz="2800" i="1" dirty="0">
                <a:solidFill>
                  <a:srgbClr val="6600CC"/>
                </a:solidFill>
                <a:latin typeface="Arial" pitchFamily="34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Arial" pitchFamily="34" charset="0"/>
              </a:rPr>
              <a:t>khai</a:t>
            </a:r>
            <a:r>
              <a:rPr lang="en-US" sz="2800" i="1" dirty="0">
                <a:solidFill>
                  <a:srgbClr val="6600CC"/>
                </a:solidFill>
                <a:latin typeface="Arial" pitchFamily="34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Arial" pitchFamily="34" charset="0"/>
              </a:rPr>
              <a:t>phương</a:t>
            </a:r>
            <a:r>
              <a:rPr lang="en-US" sz="2800" i="1" dirty="0">
                <a:solidFill>
                  <a:srgbClr val="6600CC"/>
                </a:solidFill>
                <a:latin typeface="Arial" pitchFamily="34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Arial" pitchFamily="34" charset="0"/>
              </a:rPr>
              <a:t>kết</a:t>
            </a:r>
            <a:r>
              <a:rPr lang="en-US" sz="2800" i="1" dirty="0">
                <a:solidFill>
                  <a:srgbClr val="6600CC"/>
                </a:solidFill>
                <a:latin typeface="Arial" pitchFamily="34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Arial" pitchFamily="34" charset="0"/>
              </a:rPr>
              <a:t>quả</a:t>
            </a:r>
            <a:r>
              <a:rPr lang="en-US" sz="2800" i="1" dirty="0">
                <a:solidFill>
                  <a:srgbClr val="6600CC"/>
                </a:solidFill>
                <a:latin typeface="Arial" pitchFamily="34" charset="0"/>
              </a:rPr>
              <a:t> </a:t>
            </a:r>
            <a:r>
              <a:rPr lang="en-US" sz="2800" i="1" dirty="0" err="1">
                <a:solidFill>
                  <a:srgbClr val="6600CC"/>
                </a:solidFill>
                <a:latin typeface="Arial" pitchFamily="34" charset="0"/>
              </a:rPr>
              <a:t>đó</a:t>
            </a:r>
            <a:r>
              <a:rPr lang="en-US" sz="2800" i="1" dirty="0">
                <a:solidFill>
                  <a:srgbClr val="6600CC"/>
                </a:solidFill>
                <a:latin typeface="Arial" pitchFamily="34" charset="0"/>
              </a:rPr>
              <a:t>.</a:t>
            </a:r>
          </a:p>
        </p:txBody>
      </p:sp>
      <p:graphicFrame>
        <p:nvGraphicFramePr>
          <p:cNvPr id="82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295996"/>
              </p:ext>
            </p:extLst>
          </p:nvPr>
        </p:nvGraphicFramePr>
        <p:xfrm>
          <a:off x="3005222" y="2602369"/>
          <a:ext cx="1875012" cy="995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6" name="Equation" r:id="rId3" imgW="641165" imgH="450725" progId="Equation.DSMT4">
                  <p:embed/>
                </p:oleObj>
              </mc:Choice>
              <mc:Fallback>
                <p:oleObj name="Equation" r:id="rId3" imgW="641165" imgH="4507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222" y="2602369"/>
                        <a:ext cx="1875012" cy="9953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920352"/>
              </p:ext>
            </p:extLst>
          </p:nvPr>
        </p:nvGraphicFramePr>
        <p:xfrm>
          <a:off x="5831297" y="2596185"/>
          <a:ext cx="1851426" cy="1001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7" name="Equation" r:id="rId5" imgW="628539" imgH="450725" progId="Equation.DSMT4">
                  <p:embed/>
                </p:oleObj>
              </mc:Choice>
              <mc:Fallback>
                <p:oleObj name="Equation" r:id="rId5" imgW="628539" imgH="4507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1297" y="2596185"/>
                        <a:ext cx="1851426" cy="10015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70021" y="2689684"/>
            <a:ext cx="203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Arial" pitchFamily="34" charset="0"/>
              </a:rPr>
              <a:t>. 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</a:rPr>
              <a:t>Tính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160421" y="2646819"/>
            <a:ext cx="812800" cy="523220"/>
          </a:xfrm>
          <a:prstGeom prst="rect">
            <a:avLst/>
          </a:prstGeom>
          <a:solidFill>
            <a:srgbClr val="00FF00"/>
          </a:solidFill>
          <a:ln w="57150" cmpd="thickThin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Arial" pitchFamily="34" charset="0"/>
              </a:rPr>
              <a:t>?3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7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B88C8E2-85D9-4E5C-A906-4E40A9106DB9}"/>
              </a:ext>
            </a:extLst>
          </p:cNvPr>
          <p:cNvSpPr txBox="1">
            <a:spLocks/>
          </p:cNvSpPr>
          <p:nvPr/>
        </p:nvSpPr>
        <p:spPr>
          <a:xfrm>
            <a:off x="144379" y="362265"/>
            <a:ext cx="7972926" cy="590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1689768" y="3597745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 dirty="0" err="1">
                <a:solidFill>
                  <a:srgbClr val="6600CC"/>
                </a:solidFill>
                <a:latin typeface="Arial" pitchFamily="34" charset="0"/>
              </a:rPr>
              <a:t>Giải</a:t>
            </a:r>
            <a:r>
              <a:rPr lang="en-US" sz="2800" u="sng" dirty="0">
                <a:solidFill>
                  <a:srgbClr val="6600CC"/>
                </a:solidFill>
                <a:latin typeface="Arial" pitchFamily="34" charset="0"/>
              </a:rPr>
              <a:t>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411769"/>
              </p:ext>
            </p:extLst>
          </p:nvPr>
        </p:nvGraphicFramePr>
        <p:xfrm>
          <a:off x="2255838" y="4014788"/>
          <a:ext cx="62579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8" name="Equation" r:id="rId7" imgW="2349360" imgH="583920" progId="Equation.DSMT4">
                  <p:embed/>
                </p:oleObj>
              </mc:Choice>
              <mc:Fallback>
                <p:oleObj name="Equation" r:id="rId7" imgW="2349360" imgH="5839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4014788"/>
                        <a:ext cx="6257925" cy="1187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281270"/>
              </p:ext>
            </p:extLst>
          </p:nvPr>
        </p:nvGraphicFramePr>
        <p:xfrm>
          <a:off x="2292350" y="5281613"/>
          <a:ext cx="6316663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9" name="Equation" r:id="rId9" imgW="2374560" imgH="583920" progId="Equation.DSMT4">
                  <p:embed/>
                </p:oleObj>
              </mc:Choice>
              <mc:Fallback>
                <p:oleObj name="Equation" r:id="rId9" imgW="2374560" imgH="58392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5281613"/>
                        <a:ext cx="6316663" cy="1184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6838"/>
            <a:ext cx="1781424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4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1" grpId="0"/>
      <p:bldP spid="8209" grpId="0"/>
      <p:bldP spid="8220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457200" y="1143000"/>
            <a:ext cx="110931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</a:rPr>
              <a:t>*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</a:rPr>
              <a:t>Chú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</a:rPr>
              <a:t>ý: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</a:rPr>
              <a:t>cách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</a:rPr>
              <a:t>tổng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</a:rPr>
              <a:t>quát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</a:rPr>
              <a:t>với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</a:rPr>
              <a:t>biểu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</a:rPr>
              <a:t>thức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 A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</a:rPr>
              <a:t>âm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 B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</a:rPr>
              <a:t>dương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, ta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</a:rPr>
              <a:t>có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</a:rPr>
              <a:t>:</a:t>
            </a:r>
            <a:endParaRPr lang="en-US" dirty="0">
              <a:solidFill>
                <a:srgbClr val="0000FF"/>
              </a:solidFill>
              <a:latin typeface="Arial" pitchFamily="34" charset="0"/>
            </a:endParaRPr>
          </a:p>
        </p:txBody>
      </p:sp>
      <p:graphicFrame>
        <p:nvGraphicFramePr>
          <p:cNvPr id="7" name="Object 6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38067333"/>
              </p:ext>
            </p:extLst>
          </p:nvPr>
        </p:nvGraphicFramePr>
        <p:xfrm>
          <a:off x="4347411" y="1666220"/>
          <a:ext cx="1656347" cy="11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2" name="Equation" r:id="rId3" imgW="657157" imgH="428625" progId="Equation.DSMT4">
                  <p:embed/>
                </p:oleObj>
              </mc:Choice>
              <mc:Fallback>
                <p:oleObj name="Equation" r:id="rId3" imgW="657157" imgH="4286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7411" y="1666220"/>
                        <a:ext cx="1656347" cy="11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924801" y="192506"/>
            <a:ext cx="4026568" cy="5614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 ĐỘNG LUYỆN TẬP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03200" y="2859508"/>
            <a:ext cx="61815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000099"/>
                </a:solidFill>
                <a:latin typeface="Arial" pitchFamily="34" charset="0"/>
              </a:rPr>
              <a:t>Ví</a:t>
            </a:r>
            <a:r>
              <a:rPr lang="en-US" sz="2800" b="1" u="sng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  <a:latin typeface="Arial" pitchFamily="34" charset="0"/>
              </a:rPr>
              <a:t>dụ</a:t>
            </a:r>
            <a:r>
              <a:rPr lang="en-US" sz="2800" b="1" u="sng" dirty="0">
                <a:solidFill>
                  <a:srgbClr val="000099"/>
                </a:solidFill>
                <a:latin typeface="Arial" pitchFamily="34" charset="0"/>
              </a:rPr>
              <a:t> 3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</a:rPr>
              <a:t>.</a:t>
            </a:r>
            <a:r>
              <a:rPr lang="en-US" sz="2800" dirty="0">
                <a:solidFill>
                  <a:srgbClr val="6600CC"/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Arial" pitchFamily="34" charset="0"/>
              </a:rPr>
              <a:t>Rút</a:t>
            </a:r>
            <a:r>
              <a:rPr lang="en-US" sz="2800" dirty="0">
                <a:solidFill>
                  <a:srgbClr val="6600CC"/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Arial" pitchFamily="34" charset="0"/>
              </a:rPr>
              <a:t>gọn</a:t>
            </a:r>
            <a:r>
              <a:rPr lang="en-US" sz="2800" dirty="0">
                <a:solidFill>
                  <a:srgbClr val="6600CC"/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Arial" pitchFamily="34" charset="0"/>
              </a:rPr>
              <a:t>các</a:t>
            </a:r>
            <a:r>
              <a:rPr lang="en-US" sz="2800" dirty="0">
                <a:solidFill>
                  <a:srgbClr val="6600CC"/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Arial" pitchFamily="34" charset="0"/>
              </a:rPr>
              <a:t>biểu</a:t>
            </a:r>
            <a:r>
              <a:rPr lang="en-US" sz="2800" dirty="0">
                <a:solidFill>
                  <a:srgbClr val="6600CC"/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Arial" pitchFamily="34" charset="0"/>
              </a:rPr>
              <a:t>thức</a:t>
            </a:r>
            <a:r>
              <a:rPr lang="en-US" sz="2800" dirty="0">
                <a:solidFill>
                  <a:srgbClr val="6600CC"/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Arial" pitchFamily="34" charset="0"/>
              </a:rPr>
              <a:t>sau</a:t>
            </a:r>
            <a:r>
              <a:rPr lang="en-US" sz="2800" dirty="0">
                <a:solidFill>
                  <a:srgbClr val="6600CC"/>
                </a:solidFill>
                <a:latin typeface="Arial" pitchFamily="34" charset="0"/>
              </a:rPr>
              <a:t>:</a:t>
            </a:r>
          </a:p>
        </p:txBody>
      </p:sp>
      <p:graphicFrame>
        <p:nvGraphicFramePr>
          <p:cNvPr id="10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884328"/>
              </p:ext>
            </p:extLst>
          </p:nvPr>
        </p:nvGraphicFramePr>
        <p:xfrm>
          <a:off x="5854701" y="2444750"/>
          <a:ext cx="1503830" cy="1284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3" name="Equation" r:id="rId5" imgW="672840" imgH="571320" progId="Equation.DSMT4">
                  <p:embed/>
                </p:oleObj>
              </mc:Choice>
              <mc:Fallback>
                <p:oleObj name="Equation" r:id="rId5" imgW="6728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1" y="2444750"/>
                        <a:ext cx="1503830" cy="1284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40835"/>
              </p:ext>
            </p:extLst>
          </p:nvPr>
        </p:nvGraphicFramePr>
        <p:xfrm>
          <a:off x="7752096" y="2436111"/>
          <a:ext cx="1690688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4" name="Equation" r:id="rId7" imgW="698400" imgH="558720" progId="Equation.DSMT4">
                  <p:embed/>
                </p:oleObj>
              </mc:Choice>
              <mc:Fallback>
                <p:oleObj name="Equation" r:id="rId7" imgW="6984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2096" y="2436111"/>
                        <a:ext cx="1690688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395412" y="3728801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Giải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: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9442784" y="2859509"/>
            <a:ext cx="2380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</a:rPr>
              <a:t> 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</a:rPr>
              <a:t>với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</a:rPr>
              <a:t> a &gt; 0 </a:t>
            </a:r>
            <a:endParaRPr lang="en-US" dirty="0">
              <a:solidFill>
                <a:srgbClr val="0000FF"/>
              </a:solidFill>
              <a:latin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607853"/>
              </p:ext>
            </p:extLst>
          </p:nvPr>
        </p:nvGraphicFramePr>
        <p:xfrm>
          <a:off x="2597066" y="3988357"/>
          <a:ext cx="139382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5" name="Equation" r:id="rId9" imgW="622080" imgH="533160" progId="Equation.DSMT4">
                  <p:embed/>
                </p:oleObj>
              </mc:Choice>
              <mc:Fallback>
                <p:oleObj name="Equation" r:id="rId9" imgW="622080" imgH="53316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066" y="3988357"/>
                        <a:ext cx="1393825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48662"/>
              </p:ext>
            </p:extLst>
          </p:nvPr>
        </p:nvGraphicFramePr>
        <p:xfrm>
          <a:off x="4176713" y="3978275"/>
          <a:ext cx="1330325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6" name="Equation" r:id="rId11" imgW="609480" imgH="545760" progId="Equation.DSMT4">
                  <p:embed/>
                </p:oleObj>
              </mc:Choice>
              <mc:Fallback>
                <p:oleObj name="Equation" r:id="rId11" imgW="609480" imgH="54576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3" y="3978275"/>
                        <a:ext cx="1330325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511658"/>
              </p:ext>
            </p:extLst>
          </p:nvPr>
        </p:nvGraphicFramePr>
        <p:xfrm>
          <a:off x="5505366" y="3988357"/>
          <a:ext cx="1758783" cy="1225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7" name="Equation" r:id="rId13" imgW="638140" imgH="428655" progId="Equation.DSMT4">
                  <p:embed/>
                </p:oleObj>
              </mc:Choice>
              <mc:Fallback>
                <p:oleObj name="Equation" r:id="rId13" imgW="638140" imgH="428655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366" y="3988357"/>
                        <a:ext cx="1758783" cy="1225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392972"/>
              </p:ext>
            </p:extLst>
          </p:nvPr>
        </p:nvGraphicFramePr>
        <p:xfrm>
          <a:off x="7625764" y="4135164"/>
          <a:ext cx="1149268" cy="1077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8" name="Equation" r:id="rId15" imgW="380887" imgH="352533" progId="Equation.DSMT4">
                  <p:embed/>
                </p:oleObj>
              </mc:Choice>
              <mc:Fallback>
                <p:oleObj name="Equation" r:id="rId15" imgW="380887" imgH="352533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5764" y="4135164"/>
                        <a:ext cx="1149268" cy="1077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386889"/>
              </p:ext>
            </p:extLst>
          </p:nvPr>
        </p:nvGraphicFramePr>
        <p:xfrm>
          <a:off x="2549358" y="5349120"/>
          <a:ext cx="1445126" cy="115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9" name="Equation" r:id="rId17" imgW="542857" imgH="428625" progId="Equation.DSMT4">
                  <p:embed/>
                </p:oleObj>
              </mc:Choice>
              <mc:Fallback>
                <p:oleObj name="Equation" r:id="rId17" imgW="542857" imgH="4286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358" y="5349120"/>
                        <a:ext cx="1445126" cy="115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469252"/>
              </p:ext>
            </p:extLst>
          </p:nvPr>
        </p:nvGraphicFramePr>
        <p:xfrm>
          <a:off x="4350836" y="5409505"/>
          <a:ext cx="1376195" cy="112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0" name="Equation" r:id="rId19" imgW="545863" imgH="444307" progId="Equation.DSMT4">
                  <p:embed/>
                </p:oleObj>
              </mc:Choice>
              <mc:Fallback>
                <p:oleObj name="Equation" r:id="rId19" imgW="545863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0836" y="5409505"/>
                        <a:ext cx="1376195" cy="112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457214"/>
              </p:ext>
            </p:extLst>
          </p:nvPr>
        </p:nvGraphicFramePr>
        <p:xfrm>
          <a:off x="5904038" y="5697813"/>
          <a:ext cx="961440" cy="618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1" name="Equation" r:id="rId21" imgW="355446" imgH="228501" progId="Equation.DSMT4">
                  <p:embed/>
                </p:oleObj>
              </mc:Choice>
              <mc:Fallback>
                <p:oleObj name="Equation" r:id="rId21" imgW="355446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4038" y="5697813"/>
                        <a:ext cx="961440" cy="618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631278"/>
              </p:ext>
            </p:extLst>
          </p:nvPr>
        </p:nvGraphicFramePr>
        <p:xfrm>
          <a:off x="6998369" y="5750918"/>
          <a:ext cx="701842" cy="545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2" name="Equation" r:id="rId23" imgW="228402" imgH="177646" progId="Equation.DSMT4">
                  <p:embed/>
                </p:oleObj>
              </mc:Choice>
              <mc:Fallback>
                <p:oleObj name="Equation" r:id="rId23" imgW="228402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8369" y="5750918"/>
                        <a:ext cx="701842" cy="545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8029073" y="5745237"/>
            <a:ext cx="2380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</a:rPr>
              <a:t>với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</a:rPr>
              <a:t> a &gt; 0) </a:t>
            </a:r>
            <a:endParaRPr lang="en-US" dirty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6838"/>
            <a:ext cx="1781424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4" grpId="0"/>
      <p:bldP spid="15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007623" y="1409324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</a:rPr>
              <a:t>Rút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</a:rPr>
              <a:t>gọn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</a:rPr>
              <a:t> :</a:t>
            </a:r>
          </a:p>
        </p:txBody>
      </p:sp>
      <p:graphicFrame>
        <p:nvGraphicFramePr>
          <p:cNvPr id="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238748"/>
              </p:ext>
            </p:extLst>
          </p:nvPr>
        </p:nvGraphicFramePr>
        <p:xfrm>
          <a:off x="2743200" y="1315984"/>
          <a:ext cx="1987438" cy="115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7" name="Equation" r:id="rId3" imgW="781235" imgH="450725" progId="Equation.DSMT4">
                  <p:embed/>
                </p:oleObj>
              </mc:Choice>
              <mc:Fallback>
                <p:oleObj name="Equation" r:id="rId3" imgW="781235" imgH="4507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315984"/>
                        <a:ext cx="1987438" cy="1154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049372"/>
              </p:ext>
            </p:extLst>
          </p:nvPr>
        </p:nvGraphicFramePr>
        <p:xfrm>
          <a:off x="5111416" y="1409323"/>
          <a:ext cx="3503196" cy="1274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8" name="Equation" r:id="rId5" imgW="1289038" imgH="463411" progId="Equation.3">
                  <p:embed/>
                </p:oleObj>
              </mc:Choice>
              <mc:Fallback>
                <p:oleObj name="Equation" r:id="rId5" imgW="1289038" imgH="46341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416" y="1409323"/>
                        <a:ext cx="3503196" cy="127476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398023" y="1487906"/>
            <a:ext cx="609600" cy="523220"/>
          </a:xfrm>
          <a:prstGeom prst="rect">
            <a:avLst/>
          </a:prstGeom>
          <a:solidFill>
            <a:srgbClr val="00FF00"/>
          </a:solidFill>
          <a:ln w="57150" cmpd="thickThin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Arial" pitchFamily="34" charset="0"/>
              </a:rPr>
              <a:t>?4</a:t>
            </a:r>
          </a:p>
        </p:txBody>
      </p:sp>
      <p:sp>
        <p:nvSpPr>
          <p:cNvPr id="9" name="Rectangle 8"/>
          <p:cNvSpPr/>
          <p:nvPr/>
        </p:nvSpPr>
        <p:spPr>
          <a:xfrm>
            <a:off x="7924801" y="192506"/>
            <a:ext cx="4026568" cy="5614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 ĐỘNG LUYỆN TẬP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6838"/>
            <a:ext cx="1781424" cy="2591162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597886"/>
              </p:ext>
            </p:extLst>
          </p:nvPr>
        </p:nvGraphicFramePr>
        <p:xfrm>
          <a:off x="1008063" y="3463925"/>
          <a:ext cx="8272462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9" name="Equation" r:id="rId8" imgW="2804040" imgH="438120" progId="Equation.DSMT4">
                  <p:embed/>
                </p:oleObj>
              </mc:Choice>
              <mc:Fallback>
                <p:oleObj name="Equation" r:id="rId8" imgW="2804040" imgH="43812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3463925"/>
                        <a:ext cx="8272462" cy="1331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460437"/>
              </p:ext>
            </p:extLst>
          </p:nvPr>
        </p:nvGraphicFramePr>
        <p:xfrm>
          <a:off x="1008063" y="4784725"/>
          <a:ext cx="9916612" cy="1237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0" name="Equation" r:id="rId10" imgW="3430080" imgH="415080" progId="Equation.DSMT4">
                  <p:embed/>
                </p:oleObj>
              </mc:Choice>
              <mc:Fallback>
                <p:oleObj name="Equation" r:id="rId10" imgW="3430080" imgH="4150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4784725"/>
                        <a:ext cx="9916612" cy="123759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3443412" y="2734191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Giải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: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0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3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16c05727-aa75-4e4a-9b5f-8a80a1165891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1906</TotalTime>
  <Words>631</Words>
  <Application>Microsoft Office PowerPoint</Application>
  <PresentationFormat>Widescreen</PresentationFormat>
  <Paragraphs>191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.Vn3DH</vt:lpstr>
      <vt:lpstr>Arial</vt:lpstr>
      <vt:lpstr>Calibri</vt:lpstr>
      <vt:lpstr>Calibri Light</vt:lpstr>
      <vt:lpstr>Cambria Math</vt:lpstr>
      <vt:lpstr>Tahoma</vt:lpstr>
      <vt:lpstr>Wingdings</vt:lpstr>
      <vt:lpstr>5_Office Theme</vt:lpstr>
      <vt:lpstr>Office Theme</vt:lpstr>
      <vt:lpstr>Equation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147</cp:revision>
  <dcterms:created xsi:type="dcterms:W3CDTF">2021-06-07T13:44:30Z</dcterms:created>
  <dcterms:modified xsi:type="dcterms:W3CDTF">2022-09-08T14:18:11Z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