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18.svg" ContentType="image/svg+xml"/>
  <Override PartName="/ppt/media/image13.svg" ContentType="image/svg+xml"/>
  <Override PartName="/ppt/media/image152.svg" ContentType="image/svg+xml"/>
  <Override PartName="/ppt/media/image16.svg" ContentType="image/svg+xml"/>
  <Override PartName="/ppt/media/image187.svg" ContentType="image/svg+xml"/>
  <Override PartName="/ppt/media/image21.svg" ContentType="image/svg+xml"/>
  <Override PartName="/ppt/media/image4.svg" ContentType="image/svg+xml"/>
  <Override PartName="/ppt/media/image41.svg" ContentType="image/svg+xml"/>
  <Override PartName="/ppt/media/image7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</p:sldMasterIdLst>
  <p:notesMasterIdLst>
    <p:notesMasterId r:id="rId23"/>
  </p:notesMasterIdLst>
  <p:sldIdLst>
    <p:sldId id="455" r:id="rId9"/>
    <p:sldId id="400" r:id="rId10"/>
    <p:sldId id="397" r:id="rId11"/>
    <p:sldId id="398" r:id="rId12"/>
    <p:sldId id="403" r:id="rId13"/>
    <p:sldId id="376" r:id="rId14"/>
    <p:sldId id="405" r:id="rId15"/>
    <p:sldId id="406" r:id="rId16"/>
    <p:sldId id="407" r:id="rId17"/>
    <p:sldId id="284" r:id="rId18"/>
    <p:sldId id="297" r:id="rId19"/>
    <p:sldId id="404" r:id="rId20"/>
    <p:sldId id="378" r:id="rId21"/>
    <p:sldId id="289" r:id="rId22"/>
    <p:sldId id="408" r:id="rId24"/>
    <p:sldId id="377" r:id="rId25"/>
    <p:sldId id="409" r:id="rId26"/>
    <p:sldId id="276" r:id="rId27"/>
    <p:sldId id="410" r:id="rId28"/>
    <p:sldId id="303" r:id="rId29"/>
    <p:sldId id="278" r:id="rId30"/>
    <p:sldId id="411" r:id="rId31"/>
    <p:sldId id="412" r:id="rId32"/>
    <p:sldId id="414" r:id="rId33"/>
    <p:sldId id="415" r:id="rId34"/>
    <p:sldId id="416" r:id="rId35"/>
    <p:sldId id="293" r:id="rId36"/>
    <p:sldId id="417" r:id="rId37"/>
    <p:sldId id="413" r:id="rId38"/>
    <p:sldId id="316" r:id="rId39"/>
    <p:sldId id="324" r:id="rId40"/>
    <p:sldId id="292" r:id="rId41"/>
    <p:sldId id="418" r:id="rId42"/>
    <p:sldId id="273" r:id="rId43"/>
    <p:sldId id="301" r:id="rId44"/>
    <p:sldId id="401" r:id="rId45"/>
  </p:sldIdLst>
  <p:sldSz cx="18288000" cy="10287000"/>
  <p:notesSz cx="6858000" cy="9144000"/>
  <p:embeddedFontLst>
    <p:embeddedFont>
      <p:font typeface="Calibri" panose="020F0502020204030204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Malgun Gothic" panose="020B0503020000020004" pitchFamily="34" charset="-127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/>
  <p:cmAuthor id="2" name="Admin" initials="A" lastIdx="1" clrIdx="1"/>
  <p:cmAuthor id="0" name="Anh V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1913"/>
    <a:srgbClr val="FFFFCC"/>
    <a:srgbClr val="F6F6E9"/>
    <a:srgbClr val="61A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22" autoAdjust="0"/>
  </p:normalViewPr>
  <p:slideViewPr>
    <p:cSldViewPr showGuides="1">
      <p:cViewPr varScale="1">
        <p:scale>
          <a:sx n="28" d="100"/>
          <a:sy n="28" d="100"/>
        </p:scale>
        <p:origin x="24" y="10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8" Type="http://schemas.openxmlformats.org/officeDocument/2006/relationships/font" Target="fonts/font9.fntdata"/><Relationship Id="rId57" Type="http://schemas.openxmlformats.org/officeDocument/2006/relationships/font" Target="fonts/font8.fntdata"/><Relationship Id="rId56" Type="http://schemas.openxmlformats.org/officeDocument/2006/relationships/font" Target="fonts/font7.fntdata"/><Relationship Id="rId55" Type="http://schemas.openxmlformats.org/officeDocument/2006/relationships/font" Target="fonts/font6.fntdata"/><Relationship Id="rId54" Type="http://schemas.openxmlformats.org/officeDocument/2006/relationships/font" Target="fonts/font5.fntdata"/><Relationship Id="rId53" Type="http://schemas.openxmlformats.org/officeDocument/2006/relationships/font" Target="fonts/font4.fntdata"/><Relationship Id="rId52" Type="http://schemas.openxmlformats.org/officeDocument/2006/relationships/font" Target="fonts/font3.fntdata"/><Relationship Id="rId51" Type="http://schemas.openxmlformats.org/officeDocument/2006/relationships/font" Target="fonts/font2.fntdata"/><Relationship Id="rId50" Type="http://schemas.openxmlformats.org/officeDocument/2006/relationships/font" Target="fonts/font1.fntdata"/><Relationship Id="rId5" Type="http://schemas.openxmlformats.org/officeDocument/2006/relationships/slideMaster" Target="slideMasters/slideMaster4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36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A3419-BDCD-46C7-837C-84EBC2C1BD7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D796A-198F-4B98-9B98-878DC4C51E9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58.png"/><Relationship Id="rId13" Type="http://schemas.openxmlformats.org/officeDocument/2006/relationships/image" Target="../media/image57.png"/><Relationship Id="rId12" Type="http://schemas.openxmlformats.org/officeDocument/2006/relationships/image" Target="../media/image56.pn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microsoft.com/office/2007/relationships/hdphoto" Target="../media/image67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image81.wdp"/><Relationship Id="rId8" Type="http://schemas.openxmlformats.org/officeDocument/2006/relationships/image" Target="../media/image80.png"/><Relationship Id="rId7" Type="http://schemas.openxmlformats.org/officeDocument/2006/relationships/image" Target="../media/image79.png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82.pn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8.png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png"/><Relationship Id="rId8" Type="http://schemas.openxmlformats.org/officeDocument/2006/relationships/image" Target="../media/image104.png"/><Relationship Id="rId7" Type="http://schemas.openxmlformats.org/officeDocument/2006/relationships/image" Target="../media/image103.pn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07.png"/><Relationship Id="rId10" Type="http://schemas.openxmlformats.org/officeDocument/2006/relationships/image" Target="../media/image106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png"/><Relationship Id="rId8" Type="http://schemas.openxmlformats.org/officeDocument/2006/relationships/image" Target="../media/image104.png"/><Relationship Id="rId7" Type="http://schemas.openxmlformats.org/officeDocument/2006/relationships/image" Target="../media/image103.pn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9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7" Type="http://schemas.openxmlformats.org/officeDocument/2006/relationships/image" Target="../media/image9.png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6.png"/><Relationship Id="rId7" Type="http://schemas.microsoft.com/office/2007/relationships/hdphoto" Target="../media/image115.wdp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2.png"/><Relationship Id="rId8" Type="http://schemas.openxmlformats.org/officeDocument/2006/relationships/image" Target="../media/image121.png"/><Relationship Id="rId7" Type="http://schemas.openxmlformats.org/officeDocument/2006/relationships/image" Target="../media/image120.png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119.png"/><Relationship Id="rId2" Type="http://schemas.openxmlformats.org/officeDocument/2006/relationships/image" Target="../media/image118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24.png"/><Relationship Id="rId10" Type="http://schemas.openxmlformats.org/officeDocument/2006/relationships/image" Target="../media/image123.png"/><Relationship Id="rId1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png"/><Relationship Id="rId8" Type="http://schemas.openxmlformats.org/officeDocument/2006/relationships/image" Target="../media/image135.png"/><Relationship Id="rId7" Type="http://schemas.openxmlformats.org/officeDocument/2006/relationships/image" Target="../media/image134.png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1.png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3" Type="http://schemas.openxmlformats.org/officeDocument/2006/relationships/image" Target="../media/image130.png"/><Relationship Id="rId2" Type="http://schemas.openxmlformats.org/officeDocument/2006/relationships/image" Target="../media/image137.pn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3" Type="http://schemas.openxmlformats.org/officeDocument/2006/relationships/image" Target="../media/image142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44.png"/><Relationship Id="rId3" Type="http://schemas.openxmlformats.org/officeDocument/2006/relationships/image" Target="../media/image143.png"/><Relationship Id="rId2" Type="http://schemas.openxmlformats.org/officeDocument/2006/relationships/image" Target="../media/image123.png"/><Relationship Id="rId1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47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0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7.png"/><Relationship Id="rId8" Type="http://schemas.openxmlformats.org/officeDocument/2006/relationships/image" Target="../media/image156.png"/><Relationship Id="rId7" Type="http://schemas.openxmlformats.org/officeDocument/2006/relationships/image" Target="../media/image155.png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svg"/><Relationship Id="rId3" Type="http://schemas.openxmlformats.org/officeDocument/2006/relationships/image" Target="../media/image151.png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58.png"/><Relationship Id="rId1" Type="http://schemas.openxmlformats.org/officeDocument/2006/relationships/image" Target="../media/image150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4.png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9.png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Relationship Id="rId3" Type="http://schemas.openxmlformats.org/officeDocument/2006/relationships/image" Target="../media/image165.png"/><Relationship Id="rId2" Type="http://schemas.openxmlformats.org/officeDocument/2006/relationships/image" Target="../media/image84.png"/><Relationship Id="rId1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image" Target="../media/image1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80.png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3.xml"/><Relationship Id="rId6" Type="http://schemas.openxmlformats.org/officeDocument/2006/relationships/image" Target="../media/image188.png"/><Relationship Id="rId5" Type="http://schemas.openxmlformats.org/officeDocument/2006/relationships/image" Target="../media/image118.svg"/><Relationship Id="rId4" Type="http://schemas.openxmlformats.org/officeDocument/2006/relationships/image" Target="../media/image117.png"/><Relationship Id="rId3" Type="http://schemas.openxmlformats.org/officeDocument/2006/relationships/image" Target="../media/image187.svg"/><Relationship Id="rId2" Type="http://schemas.openxmlformats.org/officeDocument/2006/relationships/image" Target="../media/image186.png"/><Relationship Id="rId1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25.png"/><Relationship Id="rId7" Type="http://schemas.microsoft.com/office/2007/relationships/hdphoto" Target="../media/image24.wdp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Relationship Id="rId3" Type="http://schemas.openxmlformats.org/officeDocument/2006/relationships/image" Target="../media/image40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9989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52476" y="2370758"/>
            <a:ext cx="13176250" cy="378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</a:t>
            </a:r>
            <a:r>
              <a:rPr lang="vi-VN" altLang="en-US" sz="3600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100" b="1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Tiết </a:t>
            </a:r>
            <a:r>
              <a:rPr lang="vi-VN" altLang="en-US" sz="48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</a:t>
            </a:r>
            <a:endParaRPr lang="en-US" altLang="en-US" sz="4800" b="1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500" b="1" ker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ĐƠN THỨC NHIỀU BIẾN. ĐA THỨC NHIỀU BIẾN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5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323" t="7012" r="8375" b="3760"/>
          <a:stretch>
            <a:fillRect/>
          </a:stretch>
        </p:blipFill>
        <p:spPr>
          <a:xfrm>
            <a:off x="569981" y="359303"/>
            <a:ext cx="1541732" cy="1552949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7586" y="5341595"/>
            <a:ext cx="6011545" cy="1383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vi-VN" altLang="en-US" sz="42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Thị Thanh Chà</a:t>
            </a:r>
            <a:endParaRPr lang="en-US" sz="4200" b="1" smtClean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Tự nhiên</a:t>
            </a:r>
            <a:endParaRPr lang="en-US" sz="42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2742" y="924703"/>
            <a:ext cx="7787005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smtClean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US" sz="45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95400" y="1223851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38600" y="1245113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đơn thức?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342264" y="3117750"/>
                <a:ext cx="1295400" cy="18210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264" y="3117750"/>
                <a:ext cx="1295400" cy="1821076"/>
              </a:xfrm>
              <a:prstGeom prst="rect">
                <a:avLst/>
              </a:prstGeom>
              <a:blipFill rotWithShape="1">
                <a:blip r:embed="rId2"/>
                <a:stretch>
                  <a:fillRect l="-1020" t="-727" r="-941" b="-674"/>
                </a:stretch>
              </a:blip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3514714" y="3572222"/>
                <a:ext cx="588110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714" y="3572222"/>
                <a:ext cx="588110" cy="1015663"/>
              </a:xfrm>
              <a:prstGeom prst="rect">
                <a:avLst/>
              </a:prstGeom>
              <a:blipFill rotWithShape="1">
                <a:blip r:embed="rId3"/>
                <a:stretch>
                  <a:fillRect l="-2266" t="-1285" r="-2144" b="-1249"/>
                </a:stretch>
              </a:blip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4979182" y="3560639"/>
                <a:ext cx="595804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182" y="3560639"/>
                <a:ext cx="595804" cy="1015663"/>
              </a:xfrm>
              <a:prstGeom prst="rect">
                <a:avLst/>
              </a:prstGeom>
              <a:blipFill rotWithShape="1">
                <a:blip r:embed="rId4"/>
                <a:stretch>
                  <a:fillRect l="-2156" t="-1270" r="-2078" b="-1202"/>
                </a:stretch>
              </a:blip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9106394" y="3576094"/>
                <a:ext cx="1503978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6394" y="3576094"/>
                <a:ext cx="1503978" cy="1015663"/>
              </a:xfrm>
              <a:prstGeom prst="rect">
                <a:avLst/>
              </a:prstGeom>
              <a:blipFill rotWithShape="1">
                <a:blip r:embed="rId5"/>
                <a:stretch>
                  <a:fillRect l="-877" t="-1291" r="-834" b="-1243"/>
                </a:stretch>
              </a:blip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1486730" y="3586713"/>
                <a:ext cx="2315890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6730" y="3586713"/>
                <a:ext cx="2315890" cy="1015663"/>
              </a:xfrm>
              <a:prstGeom prst="rect">
                <a:avLst/>
              </a:prstGeom>
              <a:blipFill rotWithShape="1">
                <a:blip r:embed="rId6"/>
                <a:stretch>
                  <a:fillRect l="-558" t="-1273" r="-537" b="-1198"/>
                </a:stretch>
              </a:blip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14678978" y="2781300"/>
                <a:ext cx="2286972" cy="182107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𝑥𝑧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8978" y="2781300"/>
                <a:ext cx="2286972" cy="1821076"/>
              </a:xfrm>
              <a:prstGeom prst="rect">
                <a:avLst/>
              </a:prstGeom>
              <a:blipFill rotWithShape="1">
                <a:blip r:embed="rId7"/>
                <a:stretch>
                  <a:fillRect l="-625" t="-802" r="-610" b="-773"/>
                </a:stretch>
              </a:blipFill>
              <a:ln w="28575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6451344" y="3586713"/>
                <a:ext cx="1778692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344" y="3586713"/>
                <a:ext cx="1778692" cy="1015663"/>
              </a:xfrm>
              <a:prstGeom prst="rect">
                <a:avLst/>
              </a:prstGeom>
              <a:blipFill rotWithShape="1">
                <a:blip r:embed="rId8"/>
                <a:stretch>
                  <a:fillRect l="-735" t="-1273" r="-689" b="-1198"/>
                </a:stretch>
              </a:blipFill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2861" y="5356876"/>
            <a:ext cx="872871" cy="7806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2333" y="5356876"/>
            <a:ext cx="872871" cy="780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0648" y="5356876"/>
            <a:ext cx="872871" cy="7806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1947" y="5356876"/>
            <a:ext cx="872871" cy="7806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41328" y="5356876"/>
            <a:ext cx="872871" cy="7806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27464" y="5353545"/>
            <a:ext cx="872871" cy="7806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8682" y="5353545"/>
            <a:ext cx="782081" cy="7794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/>
              <p:cNvSpPr/>
              <p:nvPr/>
            </p:nvSpPr>
            <p:spPr>
              <a:xfrm>
                <a:off x="2566900" y="7404437"/>
                <a:ext cx="13206500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 là đơn thức vì đây là một biểu thức cộng.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900" y="7404437"/>
                <a:ext cx="13206500" cy="1015663"/>
              </a:xfrm>
              <a:prstGeom prst="rect">
                <a:avLst/>
              </a:prstGeom>
              <a:blipFill rotWithShape="1">
                <a:blip r:embed="rId11"/>
                <a:stretch>
                  <a:fillRect l="-2" t="-33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2918" y="7421497"/>
            <a:ext cx="507076" cy="4907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337" y="7803657"/>
            <a:ext cx="1152244" cy="17436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87228" y="7145780"/>
            <a:ext cx="2969009" cy="295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3" grpId="0" animBg="1"/>
      <p:bldP spid="16" grpId="0" animBg="1"/>
      <p:bldP spid="17" grpId="0" animBg="1"/>
      <p:bldP spid="18" grpId="0" animBg="1"/>
      <p:bldP spid="21" grpId="0" animBg="1"/>
      <p:bldP spid="23" grpId="0" animBg="1"/>
      <p:bldP spid="24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2016949">
            <a:off x="11785352" y="-821272"/>
            <a:ext cx="10611334" cy="36632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54758" y="1010353"/>
            <a:ext cx="3886200" cy="11236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  <a:endParaRPr lang="en-US" sz="4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564822" y="3798093"/>
                <a:ext cx="2013694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822" y="3798093"/>
                <a:ext cx="2013694" cy="1169551"/>
              </a:xfrm>
              <a:prstGeom prst="rect">
                <a:avLst/>
              </a:prstGeom>
              <a:blipFill rotWithShape="1">
                <a:blip r:embed="rId2"/>
                <a:stretch>
                  <a:fillRect l="-22" t="-14" r="27" b="3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651152" y="5639149"/>
                <a:ext cx="213911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 b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4000" b="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152" y="5639149"/>
                <a:ext cx="2139111" cy="707886"/>
              </a:xfrm>
              <a:prstGeom prst="rect">
                <a:avLst/>
              </a:prstGeom>
              <a:blipFill rotWithShape="1">
                <a:blip r:embed="rId3"/>
                <a:stretch>
                  <a:fillRect l="-19" t="-49" r="10" b="3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464886" y="7235100"/>
                <a:ext cx="2430024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886" y="7235100"/>
                <a:ext cx="2430024" cy="1244828"/>
              </a:xfrm>
              <a:prstGeom prst="rect">
                <a:avLst/>
              </a:prstGeom>
              <a:blipFill rotWithShape="1">
                <a:blip r:embed="rId4"/>
                <a:stretch>
                  <a:fillRect l="-8" t="-44" r="3" b="11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4558260" y="3798093"/>
            <a:ext cx="2083740" cy="1145627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51846" y="2324100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đơn thức?</a:t>
            </a: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114800" y="7033926"/>
            <a:ext cx="3062594" cy="1690974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7443914"/>
            <a:ext cx="2619989" cy="2447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3517" y="3339763"/>
            <a:ext cx="6645078" cy="6345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/>
      <p:bldP spid="4" grpId="0"/>
      <p:bldP spid="7" grpId="0" animBg="1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324600" y="410762"/>
            <a:ext cx="6477000" cy="120554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300" b="1">
                <a:solidFill>
                  <a:prstClr val="white"/>
                </a:solidFill>
                <a:cs typeface="Arial" panose="020B0604020202020204" pitchFamily="34" charset="0"/>
              </a:rPr>
              <a:t>2. Đơn thức thu gọn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04844" y="4080577"/>
            <a:ext cx="1809956" cy="1197306"/>
            <a:chOff x="1379665" y="1108172"/>
            <a:chExt cx="1809956" cy="1197306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04692" y="1943100"/>
            <a:ext cx="15008643" cy="1784463"/>
            <a:chOff x="2895600" y="1881890"/>
            <a:chExt cx="15008643" cy="1784463"/>
          </a:xfrm>
        </p:grpSpPr>
        <p:sp>
          <p:nvSpPr>
            <p:cNvPr id="2" name="Rectangle 1"/>
            <p:cNvSpPr/>
            <p:nvPr/>
          </p:nvSpPr>
          <p:spPr>
            <a:xfrm>
              <a:off x="2895600" y="2095500"/>
              <a:ext cx="15247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 2"/>
                <p:cNvSpPr/>
                <p:nvPr/>
              </p:nvSpPr>
              <p:spPr>
                <a:xfrm>
                  <a:off x="2895600" y="1881890"/>
                  <a:ext cx="15008643" cy="17844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3800" noProof="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          Xét đơn thức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3800" noProof="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 Trong đơn thức này các biến x, y được viết bao nhiêu lần dưới dạng một luỹ thừa với số mũ nguyên dương? </a:t>
                  </a:r>
                  <a:endPara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600" y="1881890"/>
                  <a:ext cx="15008643" cy="1784463"/>
                </a:xfrm>
                <a:prstGeom prst="rect">
                  <a:avLst/>
                </a:prstGeom>
                <a:blipFill rotWithShape="1">
                  <a:blip r:embed="rId1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04154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902" y="7353300"/>
            <a:ext cx="2324898" cy="19587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416475" y="4080577"/>
                <a:ext cx="13096860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Mỗi biến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 viết một lần dưới dạng một lũy thừa với số mũ nguyên dương.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475" y="4080577"/>
                <a:ext cx="13096860" cy="1824923"/>
              </a:xfrm>
              <a:prstGeom prst="rect">
                <a:avLst/>
              </a:prstGeom>
              <a:blipFill rotWithShape="1">
                <a:blip r:embed="rId4"/>
                <a:stretch>
                  <a:fillRect t="-4" b="-2714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4394853" y="5769075"/>
            <a:ext cx="13816947" cy="4251225"/>
            <a:chOff x="1945767" y="6150075"/>
            <a:chExt cx="13816947" cy="42512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767" y="6150075"/>
              <a:ext cx="13816947" cy="425122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/>
                <p:cNvSpPr/>
                <p:nvPr/>
              </p:nvSpPr>
              <p:spPr>
                <a:xfrm>
                  <a:off x="3342114" y="7658100"/>
                  <a:ext cx="11054165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Ta nói đơn thức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đơn thức thu gọn;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hệ số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phần biến của đơn thức đó.  </a:t>
                  </a:r>
                  <a:endParaRPr 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114" y="7658100"/>
                  <a:ext cx="11054165" cy="1938992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15117" y="-533465"/>
            <a:ext cx="4194412" cy="11053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eelOff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2672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24" name="Rectangle 23"/>
          <p:cNvSpPr/>
          <p:nvPr/>
        </p:nvSpPr>
        <p:spPr>
          <a:xfrm>
            <a:off x="1224387" y="2552700"/>
            <a:ext cx="15763315" cy="49325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anchor="ctr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  <a:tabLst>
                <a:tab pos="457200" algn="l"/>
              </a:tabLst>
              <a:defRPr/>
            </a:pP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Đơn thức thu gọn là đơn thức chỉ gồm tích của một số với các biến, mà mỗi biến đá được nâng lên </a:t>
            </a:r>
            <a:r>
              <a:rPr lang="vi-VN" sz="43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luỹ</a:t>
            </a: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thừa với số mũ nguyên dương và chỉ được viết một lấn. </a:t>
            </a:r>
            <a:endParaRPr lang="vi-VN" sz="43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buFontTx/>
              <a:buChar char="-"/>
              <a:tabLst>
                <a:tab pos="457200" algn="l"/>
              </a:tabLst>
              <a:defRPr/>
            </a:pPr>
            <a:r>
              <a:rPr lang="vi-VN" sz="43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 nói trên gọi là hệ số, phần còn lại gọi là phần biến của đơn thức thu gọn.</a:t>
            </a:r>
            <a:endParaRPr lang="vi-VN" sz="43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64632" y="-3514968"/>
            <a:ext cx="10870110" cy="8931414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503016" y="786244"/>
            <a:ext cx="4114800" cy="125950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216" y="258184"/>
            <a:ext cx="1219200" cy="1277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1706" y="7196826"/>
            <a:ext cx="2511770" cy="27922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8840" y="7852708"/>
            <a:ext cx="1273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ta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4000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76746" y="8026804"/>
            <a:ext cx="990528" cy="986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6878374" y="152474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55360" y="807525"/>
            <a:ext cx="2004483" cy="11081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4933" y="2094157"/>
            <a:ext cx="15084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Trong những đơn thức sau, đơn thức nào là đơn thức thu gọn?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83557" y="7530550"/>
            <a:ext cx="3018643" cy="21809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3000910" y="3086100"/>
                <a:ext cx="10896600" cy="182107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−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 smtClean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;          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x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910" y="3086100"/>
                <a:ext cx="10896600" cy="1821076"/>
              </a:xfrm>
              <a:prstGeom prst="rect">
                <a:avLst/>
              </a:prstGeom>
              <a:blipFill rotWithShape="1">
                <a:blip r:embed="rId4"/>
                <a:stretch>
                  <a:fillRect l="-5" r="5" b="-555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385341" y="5107922"/>
                <a:ext cx="8063459" cy="1026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Thu gọn đơn thức: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341" y="5107922"/>
                <a:ext cx="8063459" cy="1026178"/>
              </a:xfrm>
              <a:prstGeom prst="rect">
                <a:avLst/>
              </a:prstGeom>
              <a:blipFill rotWithShape="1">
                <a:blip r:embed="rId5"/>
                <a:stretch>
                  <a:fillRect l="-5" t="-6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3610510" y="7450676"/>
                <a:ext cx="10334090" cy="1960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đơn thức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được thu gọn thành đơn thức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0510" y="7450676"/>
                <a:ext cx="10334090" cy="1960024"/>
              </a:xfrm>
              <a:prstGeom prst="rect">
                <a:avLst/>
              </a:prstGeom>
              <a:blipFill rotWithShape="1">
                <a:blip r:embed="rId6"/>
                <a:stretch>
                  <a:fillRect l="-5" t="-11" b="-74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/>
          <p:cNvSpPr/>
          <p:nvPr/>
        </p:nvSpPr>
        <p:spPr>
          <a:xfrm>
            <a:off x="2819400" y="3641329"/>
            <a:ext cx="1342490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482571" y="3645319"/>
            <a:ext cx="1342490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145742" y="3661005"/>
            <a:ext cx="1342490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054776" y="3679671"/>
            <a:ext cx="2765624" cy="106224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097744" y="6438900"/>
                <a:ext cx="5637056" cy="714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>
                    <a:solidFill>
                      <a:prstClr val="black"/>
                    </a:solidFill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744" y="6438900"/>
                <a:ext cx="5637056" cy="714876"/>
              </a:xfrm>
              <a:prstGeom prst="rect">
                <a:avLst/>
              </a:prstGeom>
              <a:blipFill rotWithShape="1">
                <a:blip r:embed="rId7"/>
                <a:stretch>
                  <a:fillRect l="-8" b="7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6378" y="7783905"/>
            <a:ext cx="446264" cy="3988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92878" y="796907"/>
            <a:ext cx="920576" cy="1018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/>
      <p:bldP spid="18" grpId="0"/>
      <p:bldP spid="9" grpId="0"/>
      <p:bldP spid="22" grpId="0" animBg="1"/>
      <p:bldP spid="26" grpId="0" animBg="1"/>
      <p:bldP spid="27" grpId="0" animBg="1"/>
      <p:bldP spid="28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838200" y="449080"/>
            <a:ext cx="165354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8778224">
            <a:off x="12515334" y="8435897"/>
            <a:ext cx="8057164" cy="278149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896100" y="837831"/>
            <a:ext cx="3886200" cy="102263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3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8839200" y="2476500"/>
            <a:ext cx="6870" cy="411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71600" y="2235473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 gọn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mỗi đơn thức sau: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810000" y="3512318"/>
                <a:ext cx="156421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512318"/>
                <a:ext cx="1564210" cy="707886"/>
              </a:xfrm>
              <a:prstGeom prst="rect">
                <a:avLst/>
              </a:prstGeom>
              <a:blipFill rotWithShape="1">
                <a:blip r:embed="rId2"/>
                <a:stretch>
                  <a:fillRect t="-19" r="13" b="8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3969">
            <a:off x="15487895" y="-821065"/>
            <a:ext cx="3700593" cy="37005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3549916" y="4865307"/>
                <a:ext cx="2243819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916" y="4865307"/>
                <a:ext cx="2243819" cy="1248803"/>
              </a:xfrm>
              <a:prstGeom prst="rect">
                <a:avLst/>
              </a:prstGeom>
              <a:blipFill rotWithShape="1">
                <a:blip r:embed="rId4"/>
                <a:stretch>
                  <a:fillRect l="-12" t="-46" r="28" b="26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8915400" y="4383791"/>
                <a:ext cx="9144000" cy="190398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4383791"/>
                <a:ext cx="9144000" cy="1903983"/>
              </a:xfrm>
              <a:prstGeom prst="rect">
                <a:avLst/>
              </a:prstGeom>
              <a:blipFill rotWithShape="1">
                <a:blip r:embed="rId5"/>
                <a:stretch>
                  <a:fillRect t="-2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11535169" y="3314700"/>
                <a:ext cx="3142463" cy="11031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en-US" sz="4000" b="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5169" y="3314700"/>
                <a:ext cx="3142463" cy="1103122"/>
              </a:xfrm>
              <a:prstGeom prst="rect">
                <a:avLst/>
              </a:prstGeom>
              <a:blipFill rotWithShape="1">
                <a:blip r:embed="rId6"/>
                <a:stretch>
                  <a:fillRect l="-13" r="8" b="12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7741170" y="3866261"/>
            <a:ext cx="2362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741170" y="5489709"/>
            <a:ext cx="2362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2311060" y="2348050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47800" y="6362700"/>
            <a:ext cx="13563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ý:</a:t>
            </a: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cũng coi một số là đơn thức thu gọn.</a:t>
            </a:r>
            <a:endParaRPr lang="en-US" sz="3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nói đến đơn thức, không nói gì thêm thì ta hiểu đó là đơn thức thu gọn.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1064" y="6457014"/>
            <a:ext cx="679904" cy="679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7" grpId="0"/>
      <p:bldP spid="25" grpId="0"/>
      <p:bldP spid="26" grpId="0"/>
      <p:bldP spid="27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2263719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3: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5025983" y="2066667"/>
                <a:ext cx="1051482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hai đơn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thức: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0480" marR="30480" algn="just">
                  <a:lnSpc>
                    <a:spcPct val="150000"/>
                  </a:lnSpc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Nêu hệ số của mỗi đơn thức trên.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0480" marR="30480" algn="just">
                  <a:lnSpc>
                    <a:spcPct val="150000"/>
                  </a:lnSpc>
                  <a:defRPr/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b) So sánh phần biến của hai đơn thức trên.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983" y="2066667"/>
                <a:ext cx="10514824" cy="2862322"/>
              </a:xfrm>
              <a:prstGeom prst="rect">
                <a:avLst/>
              </a:prstGeom>
              <a:blipFill rotWithShape="1">
                <a:blip r:embed="rId1"/>
                <a:stretch>
                  <a:fillRect l="-6" t="-13" r="4" b="4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3124200" y="5078247"/>
            <a:ext cx="1809956" cy="1197306"/>
            <a:chOff x="1379665" y="1108172"/>
            <a:chExt cx="1809956" cy="1197306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5059710" y="5676900"/>
                <a:ext cx="1109469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Hệ số của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   Hệ số của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là: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710" y="5676900"/>
                <a:ext cx="11094690" cy="1938992"/>
              </a:xfrm>
              <a:prstGeom prst="rect">
                <a:avLst/>
              </a:prstGeom>
              <a:blipFill rotWithShape="1">
                <a:blip r:embed="rId2"/>
                <a:stretch>
                  <a:fillRect b="-81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074699" y="7810500"/>
            <a:ext cx="104810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40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b)</a:t>
            </a:r>
            <a:r>
              <a:rPr lang="nl-NL" sz="4000" i="1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nl-NL" sz="40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Phần biến của hai đơn thức đều như nhau về số biến và lũy thừa của từng biến.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0" y="445385"/>
            <a:ext cx="1359526" cy="12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4938" y="8555586"/>
            <a:ext cx="1615580" cy="173141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956818" y="555550"/>
            <a:ext cx="7517310" cy="108212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Đơn thức đồng dạng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9198" y="-372050"/>
            <a:ext cx="3737172" cy="109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5956818" y="555550"/>
            <a:ext cx="7517310" cy="108212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Đơn thức đồng dạng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83000" y="445385"/>
            <a:ext cx="1359526" cy="12497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162800" y="2602236"/>
                <a:ext cx="2003625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500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602236"/>
                <a:ext cx="2003625" cy="861774"/>
              </a:xfrm>
              <a:prstGeom prst="rect">
                <a:avLst/>
              </a:prstGeom>
              <a:blipFill rotWithShape="1">
                <a:blip r:embed="rId2"/>
                <a:stretch>
                  <a:fillRect t="-1" r="10" b="1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0015829" y="2602236"/>
                <a:ext cx="2482924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5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500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829" y="2602236"/>
                <a:ext cx="2482924" cy="861774"/>
              </a:xfrm>
              <a:prstGeom prst="rect">
                <a:avLst/>
              </a:prstGeom>
              <a:blipFill rotWithShape="1">
                <a:blip r:embed="rId3"/>
                <a:stretch>
                  <a:fillRect l="-25" t="-1" r="2" b="1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695856" y="348993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013226" y="346401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162800" y="2521192"/>
            <a:ext cx="533056" cy="10134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176728" y="2476500"/>
            <a:ext cx="836498" cy="10134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11407" y="4183440"/>
            <a:ext cx="8638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Hai đơn thức có hệ số khác 0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11407" y="5045214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Có cùng phần biến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9792168" y="4307582"/>
            <a:ext cx="342432" cy="141530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188285" y="4401867"/>
            <a:ext cx="83283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nói hai đơn thức đó đồng dạng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922259" y="6515100"/>
            <a:ext cx="37123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95600" y="7682229"/>
            <a:ext cx="13639747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Hai đơn thức đ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ồ</a:t>
            </a: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ng dạng là hai đơn thức có hệ số khác 0 và có cùng ph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ầ</a:t>
            </a:r>
            <a:r>
              <a:rPr lang="vi-VN" sz="4000">
                <a:ea typeface="Calibri" panose="020F0502020204030204" pitchFamily="34" charset="0"/>
                <a:cs typeface="Times New Roman" panose="02020603050405020304" pitchFamily="18" charset="0"/>
              </a:rPr>
              <a:t>n biến.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2544">
            <a:off x="16443206" y="8390573"/>
            <a:ext cx="1298878" cy="13638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9198" y="-372050"/>
            <a:ext cx="3737172" cy="109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 animBg="1"/>
      <p:bldP spid="22" grpId="0" animBg="1"/>
      <p:bldP spid="23" grpId="0"/>
      <p:bldP spid="24" grpId="0"/>
      <p:bldP spid="26" grpId="0"/>
      <p:bldP spid="27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12201997">
            <a:off x="-3571383" y="8426390"/>
            <a:ext cx="8057164" cy="27814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087682" y="23020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6053" y="861367"/>
            <a:ext cx="2133600" cy="9332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8253" y="723900"/>
            <a:ext cx="1315474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đơn thức trong mỗi trường hợp sau có đồng dạng hay không? Vì sao?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672" y="790532"/>
            <a:ext cx="1066800" cy="10748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  <a:blipFill rotWithShape="1">
                <a:blip r:embed="rId3"/>
                <a:stretch>
                  <a:fillRect l="-12" t="-33" r="-136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19997" y="5829300"/>
            <a:ext cx="7905177" cy="1827039"/>
            <a:chOff x="3890833" y="3335316"/>
            <a:chExt cx="7905177" cy="182703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Rectangle 20"/>
                <p:cNvSpPr/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                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a14:m>
                  <a:endParaRPr lang="en-US" sz="4000"/>
                </a:p>
                <a:p>
                  <a:endParaRPr lang="en-US"/>
                </a:p>
              </p:txBody>
            </p:sp>
          </mc:Choice>
          <mc:Fallback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794128" y="2859261"/>
            <a:ext cx="6030671" cy="1827039"/>
            <a:chOff x="3417407" y="2141607"/>
            <a:chExt cx="6030671" cy="182703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 6"/>
                <p:cNvSpPr/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/>
                <p:cNvSpPr/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9" name="Straight Connector 28"/>
          <p:cNvCxnSpPr/>
          <p:nvPr/>
        </p:nvCxnSpPr>
        <p:spPr>
          <a:xfrm flipH="1">
            <a:off x="8534400" y="3036076"/>
            <a:ext cx="2" cy="68318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08951" y="8774357"/>
            <a:ext cx="1526649" cy="140222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8746712" y="2628900"/>
            <a:ext cx="9007888" cy="3491211"/>
            <a:chOff x="8594312" y="2753081"/>
            <a:chExt cx="9007888" cy="3491211"/>
          </a:xfrm>
        </p:grpSpPr>
        <p:grpSp>
          <p:nvGrpSpPr>
            <p:cNvPr id="35" name="Group 34"/>
            <p:cNvGrpSpPr/>
            <p:nvPr/>
          </p:nvGrpSpPr>
          <p:grpSpPr>
            <a:xfrm>
              <a:off x="8594312" y="2753081"/>
              <a:ext cx="9007888" cy="1827039"/>
              <a:chOff x="3417407" y="2139490"/>
              <a:chExt cx="9007888" cy="182703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6" name="Rectangle 35"/>
                  <p:cNvSpPr/>
                  <p:nvPr/>
                </p:nvSpPr>
                <p:spPr>
                  <a:xfrm>
                    <a:off x="9743150" y="2139490"/>
                    <a:ext cx="2682145" cy="182703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oMath>
                      </m:oMathPara>
                    </a14:m>
                    <a:endParaRPr lang="en-US"/>
                  </a:p>
                </p:txBody>
              </p:sp>
            </mc:Choice>
            <mc:Fallback>
              <p:sp>
                <p:nvSpPr>
                  <p:cNvPr id="36" name="Rectangle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3150" y="2139490"/>
                    <a:ext cx="2682145" cy="1827039"/>
                  </a:xfrm>
                  <a:prstGeom prst="rect">
                    <a:avLst/>
                  </a:prstGeom>
                  <a:blipFill rotWithShape="1">
                    <a:blip r:embed="rId6"/>
                  </a:blipFill>
                </p:spPr>
                <p:txBody>
                  <a:bodyPr/>
                  <a:lstStyle/>
                  <a:p>
                    <a:r>
                      <a:rPr lang="en-GB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7" name="Rectangle 36"/>
                  <p:cNvSpPr/>
                  <p:nvPr/>
                </p:nvSpPr>
                <p:spPr>
                  <a:xfrm>
                    <a:off x="3417407" y="2692390"/>
                    <a:ext cx="6670993" cy="101566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>
                      <a:lnSpc>
                        <a:spcPct val="150000"/>
                      </a:lnSpc>
                    </a:pP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a) Hai đơn thức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a14:m>
                    <a:r>
                      <a:rPr lang="en-US" sz="40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và </a:t>
                    </a:r>
                    <a:endPara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37" name="Rectangle 3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7407" y="2692390"/>
                    <a:ext cx="6670993" cy="1015663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en-GB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8" name="Rectangle 37"/>
            <p:cNvSpPr/>
            <p:nvPr/>
          </p:nvSpPr>
          <p:spPr>
            <a:xfrm>
              <a:off x="8610600" y="4305300"/>
              <a:ext cx="874884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đồng dạng vì chúng có hệ số khác 0 và có cùng phần biến</a:t>
              </a:r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534400" y="6286500"/>
            <a:ext cx="9034072" cy="3785652"/>
            <a:chOff x="8746712" y="3305981"/>
            <a:chExt cx="9034072" cy="378565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Rectangle 43"/>
                <p:cNvSpPr/>
                <p:nvPr/>
              </p:nvSpPr>
              <p:spPr>
                <a:xfrm>
                  <a:off x="8993783" y="3305981"/>
                  <a:ext cx="8787001" cy="37856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Hai đơn thức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không đồng dạng vì chúng không có cùng phần biến</a:t>
                  </a:r>
                  <a:endParaRPr lang="en-US">
                    <a:solidFill>
                      <a:prstClr val="black"/>
                    </a:solidFill>
                  </a:endParaRPr>
                </a:p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</a:t>
                  </a:r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3783" y="3305981"/>
                  <a:ext cx="8787001" cy="3785652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8746712" y="4305300"/>
              <a:ext cx="8779288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678743">
            <a:off x="6225951" y="8571035"/>
            <a:ext cx="1312132" cy="1490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3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12201997">
            <a:off x="-3571383" y="8426390"/>
            <a:ext cx="8057164" cy="27814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087682" y="23020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6053" y="861367"/>
            <a:ext cx="2133600" cy="9332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8253" y="723900"/>
            <a:ext cx="1315474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đơn thức trong mỗi trường hợp sau có đồng dạng hay không? Vì sao?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672" y="790532"/>
            <a:ext cx="1066800" cy="10748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y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53" y="4889837"/>
                <a:ext cx="4685193" cy="1015663"/>
              </a:xfrm>
              <a:prstGeom prst="rect">
                <a:avLst/>
              </a:prstGeom>
              <a:blipFill rotWithShape="1">
                <a:blip r:embed="rId3"/>
                <a:stretch>
                  <a:fillRect l="-12" t="-33" r="-136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19997" y="5829300"/>
            <a:ext cx="7905177" cy="1827039"/>
            <a:chOff x="3890833" y="3335316"/>
            <a:chExt cx="7905177" cy="182703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/>
                <p:cNvSpPr/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y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z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8390" y="3335316"/>
                  <a:ext cx="2650148" cy="1827039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Rectangle 20"/>
                <p:cNvSpPr/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                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6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0833" y="4056631"/>
                  <a:ext cx="7905177" cy="1042914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794128" y="2859261"/>
            <a:ext cx="6030671" cy="1827039"/>
            <a:chOff x="3417407" y="2141607"/>
            <a:chExt cx="6030671" cy="182703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 6"/>
                <p:cNvSpPr/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y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z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933" y="2141607"/>
                  <a:ext cx="2682145" cy="1827039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/>
                <p:cNvSpPr/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7407" y="2692390"/>
                  <a:ext cx="3538726" cy="1015663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9" name="Straight Connector 28"/>
          <p:cNvCxnSpPr/>
          <p:nvPr/>
        </p:nvCxnSpPr>
        <p:spPr>
          <a:xfrm flipH="1">
            <a:off x="8518160" y="3036076"/>
            <a:ext cx="2" cy="68318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08951" y="8774357"/>
            <a:ext cx="1526649" cy="140222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8686800" y="2781300"/>
            <a:ext cx="9027909" cy="4832227"/>
            <a:chOff x="3930724" y="3335316"/>
            <a:chExt cx="9027909" cy="483222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Rectangle 29"/>
                <p:cNvSpPr/>
                <p:nvPr/>
              </p:nvSpPr>
              <p:spPr>
                <a:xfrm>
                  <a:off x="8304894" y="3335316"/>
                  <a:ext cx="2650148" cy="18270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y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z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4894" y="3335316"/>
                  <a:ext cx="2650148" cy="1827039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/>
                <p:cNvSpPr/>
                <p:nvPr/>
              </p:nvSpPr>
              <p:spPr>
                <a:xfrm>
                  <a:off x="3930724" y="3868802"/>
                  <a:ext cx="9027909" cy="42987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Những đơn thức                 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6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50000"/>
                    </a:lnSpc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y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đồng dạng vì chúng có hệ số khác 0 và có cùng phần biến.</a:t>
                  </a:r>
                  <a:endParaRPr lang="en-US">
                    <a:solidFill>
                      <a:prstClr val="black"/>
                    </a:solidFill>
                  </a:endParaRPr>
                </a:p>
                <a:p>
                  <a:pPr lvl="0">
                    <a:lnSpc>
                      <a:spcPct val="150000"/>
                    </a:lnSpc>
                  </a:pP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0724" y="3868802"/>
                  <a:ext cx="9027909" cy="4298741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4640" y="8316396"/>
            <a:ext cx="1987468" cy="1987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</p:sp>
      <p:grpSp>
        <p:nvGrpSpPr>
          <p:cNvPr id="13" name="Group 12"/>
          <p:cNvGrpSpPr/>
          <p:nvPr/>
        </p:nvGrpSpPr>
        <p:grpSpPr>
          <a:xfrm>
            <a:off x="6019800" y="427809"/>
            <a:ext cx="6248400" cy="1219200"/>
            <a:chOff x="6019800" y="411480"/>
            <a:chExt cx="6248400" cy="1219200"/>
          </a:xfrm>
        </p:grpSpPr>
        <p:sp>
          <p:nvSpPr>
            <p:cNvPr id="4" name="Round Same Side Corner Rectangle 3"/>
            <p:cNvSpPr/>
            <p:nvPr/>
          </p:nvSpPr>
          <p:spPr>
            <a:xfrm flipH="1" flipV="1">
              <a:off x="6019800" y="411480"/>
              <a:ext cx="6248400" cy="1219200"/>
            </a:xfrm>
            <a:prstGeom prst="round2SameRect">
              <a:avLst>
                <a:gd name="adj1" fmla="val 36667"/>
                <a:gd name="adj2" fmla="val 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81800" y="513248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KHỞI ĐỘNG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72256"/>
          <a:stretch>
            <a:fillRect/>
          </a:stretch>
        </p:blipFill>
        <p:spPr>
          <a:xfrm rot="1925923">
            <a:off x="12857315" y="-700792"/>
            <a:ext cx="8057164" cy="278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825" y="2199428"/>
            <a:ext cx="1055991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Trong giờ học Mĩ thuật, bạn Hạnh dán lên trang vở hai hình vuông và một tam giác vuông có độ dài hai cạnh góc vuông là x (cm), y (cm) như Hình 1. Viết biểu thức thể hiện tổng diện tích của hai hình vuông và tam giác vuông đó.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489" y="2430280"/>
            <a:ext cx="6193007" cy="48771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4495800" y="7896356"/>
                <a:ext cx="5279266" cy="124482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2B191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0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en-US" sz="4000" i="0">
                                  <a:solidFill>
                                    <a:srgbClr val="2B1913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en-US" sz="4000" i="1">
                          <a:solidFill>
                            <a:srgbClr val="2B191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>
                  <a:solidFill>
                    <a:srgbClr val="2B1913"/>
                  </a:solidFill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7896356"/>
                <a:ext cx="5279266" cy="1244828"/>
              </a:xfrm>
              <a:prstGeom prst="rect">
                <a:avLst/>
              </a:prstGeom>
              <a:blipFill rotWithShape="1">
                <a:blip r:embed="rId4"/>
                <a:stretch>
                  <a:fillRect l="-650" t="-1133" r="-628" b="-4307"/>
                </a:stretch>
              </a:blip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200" y="8210895"/>
            <a:ext cx="688908" cy="6157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16549" y="8851151"/>
            <a:ext cx="1938696" cy="1048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/>
      </p:transition>
    </mc:Choice>
    <mc:Fallback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10134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1680541">
            <a:off x="13059058" y="-1093441"/>
            <a:ext cx="8057164" cy="27814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60140" y="915021"/>
            <a:ext cx="3886516" cy="109586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Luyện tập 3</a:t>
            </a:r>
            <a:endParaRPr lang="en-US" sz="4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9157" y="2213908"/>
            <a:ext cx="155684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 đơn thức trong mỗi trường hợp sau có đồng dạng hay không? Vì sao?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1519157" y="4444350"/>
                <a:ext cx="6434582" cy="1049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</m:rad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157" y="4444350"/>
                <a:ext cx="6434582" cy="1049133"/>
              </a:xfrm>
              <a:prstGeom prst="rect">
                <a:avLst/>
              </a:prstGeom>
              <a:blipFill rotWithShape="1">
                <a:blip r:embed="rId2"/>
                <a:stretch>
                  <a:fillRect l="-4" t="-59" r="6" b="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529150" y="6864870"/>
                <a:ext cx="5749844" cy="984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150" y="6864870"/>
                <a:ext cx="5749844" cy="984885"/>
              </a:xfrm>
              <a:prstGeom prst="rect">
                <a:avLst/>
              </a:prstGeom>
              <a:blipFill rotWithShape="1">
                <a:blip r:embed="rId3"/>
                <a:stretch>
                  <a:fillRect l="-1" t="-53" r="11" b="53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2800">
            <a:off x="16135653" y="8222288"/>
            <a:ext cx="1907331" cy="18274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81000" y="-276189"/>
            <a:ext cx="3139666" cy="31396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62093" y="5676900"/>
            <a:ext cx="14784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đơn thức đồng dạng, vì cùng phần biến và có hệ số khác 0.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5759288"/>
            <a:ext cx="611510" cy="54434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362093" y="7962900"/>
            <a:ext cx="13302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kern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đơn thức không đồng dạng vì không cùng phần biến.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8045288"/>
            <a:ext cx="611510" cy="5443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8724900"/>
            <a:ext cx="1938696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 dir="r"/>
      </p:transition>
    </mc:Choice>
    <mc:Fallback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24" grpId="0"/>
      <p:bldP spid="26" grpId="0"/>
      <p:bldP spid="14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1537648">
            <a:off x="16786193" y="-84083"/>
            <a:ext cx="1732518" cy="161596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95062" y="496043"/>
            <a:ext cx="10959582" cy="114225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300" b="1">
                <a:solidFill>
                  <a:prstClr val="white"/>
                </a:solidFill>
                <a:cs typeface="Arial" panose="020B0604020202020204" pitchFamily="34" charset="0"/>
              </a:rPr>
              <a:t>4. Cộng, trừ các đơn thức đồng dạng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3810774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4: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282511" y="3619500"/>
                <a:ext cx="5811475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defRPr/>
                </a:pP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a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) Tính</a:t>
                </a:r>
                <a:r>
                  <a:rPr kumimoji="0" lang="en-US" sz="38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 tổng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511" y="3619500"/>
                <a:ext cx="5811475" cy="969496"/>
              </a:xfrm>
              <a:prstGeom prst="rect">
                <a:avLst/>
              </a:prstGeom>
              <a:blipFill rotWithShape="1">
                <a:blip r:embed="rId3"/>
                <a:stretch>
                  <a:fillRect l="-8" r="7" b="5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1913148" y="8688742"/>
            <a:ext cx="5765252" cy="2855558"/>
            <a:chOff x="-762000" y="7277100"/>
            <a:chExt cx="5765252" cy="285555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43400" y="2369250"/>
            <a:ext cx="10347959" cy="762318"/>
            <a:chOff x="3955637" y="875982"/>
            <a:chExt cx="10347959" cy="762318"/>
          </a:xfrm>
        </p:grpSpPr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HĐ4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6585" y="7662463"/>
            <a:ext cx="1449021" cy="1220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6330793" y="4991100"/>
                <a:ext cx="7741815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b) Tính</a:t>
                </a:r>
                <a:r>
                  <a:rPr kumimoji="0" lang="en-US" sz="3800" b="0" i="0" u="none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 hiệu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10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15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793" y="4991100"/>
                <a:ext cx="7741815" cy="969496"/>
              </a:xfrm>
              <a:prstGeom prst="rect">
                <a:avLst/>
              </a:prstGeom>
              <a:blipFill rotWithShape="1">
                <a:blip r:embed="rId7"/>
                <a:stretch>
                  <a:fillRect l="-6" r="5" b="5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1735187" y="3796859"/>
                <a:ext cx="1993110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𝟏𝟑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ker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ker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000" b="1" ker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5187" y="3796859"/>
                <a:ext cx="1993110" cy="721801"/>
              </a:xfrm>
              <a:prstGeom prst="rect">
                <a:avLst/>
              </a:prstGeom>
              <a:blipFill rotWithShape="1">
                <a:blip r:embed="rId8"/>
                <a:stretch>
                  <a:fillRect l="-19" t="-27" r="-6998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2194849" y="5198393"/>
                <a:ext cx="2066848" cy="718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4849" y="5198393"/>
                <a:ext cx="2066848" cy="718851"/>
              </a:xfrm>
              <a:prstGeom prst="rect">
                <a:avLst/>
              </a:prstGeom>
              <a:blipFill rotWithShape="1">
                <a:blip r:embed="rId9"/>
                <a:stretch>
                  <a:fillRect l="-15" t="-39" r="11" b="44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1289250" y="6362700"/>
            <a:ext cx="10216950" cy="3575865"/>
            <a:chOff x="478203" y="5533882"/>
            <a:chExt cx="10216950" cy="3575865"/>
          </a:xfrm>
        </p:grpSpPr>
        <p:grpSp>
          <p:nvGrpSpPr>
            <p:cNvPr id="24" name="Group 23"/>
            <p:cNvGrpSpPr/>
            <p:nvPr/>
          </p:nvGrpSpPr>
          <p:grpSpPr>
            <a:xfrm>
              <a:off x="478203" y="5533882"/>
              <a:ext cx="10216950" cy="3575865"/>
              <a:chOff x="625418" y="2552700"/>
              <a:chExt cx="6563434" cy="3575865"/>
            </a:xfrm>
          </p:grpSpPr>
          <p:grpSp>
            <p:nvGrpSpPr>
              <p:cNvPr id="28" name="Group 2"/>
              <p:cNvGrpSpPr/>
              <p:nvPr/>
            </p:nvGrpSpPr>
            <p:grpSpPr>
              <a:xfrm>
                <a:off x="625418" y="2552700"/>
                <a:ext cx="6346925" cy="3485311"/>
                <a:chOff x="0" y="-28575"/>
                <a:chExt cx="2093017" cy="1885825"/>
              </a:xfrm>
            </p:grpSpPr>
            <p:sp>
              <p:nvSpPr>
                <p:cNvPr id="30" name="Freeform 3"/>
                <p:cNvSpPr/>
                <p:nvPr/>
              </p:nvSpPr>
              <p:spPr>
                <a:xfrm>
                  <a:off x="92406" y="131269"/>
                  <a:ext cx="2000611" cy="1725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3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0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05651" y="5142939"/>
                <a:ext cx="683201" cy="985626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>
            <a:xfrm>
              <a:off x="1143000" y="6057900"/>
              <a:ext cx="8880340" cy="2702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3800" ker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cộng hoặc trừ các đơn thức một biến có cùng số mũ ta </a:t>
              </a:r>
              <a:r>
                <a:rPr lang="nl-NL" sz="4000" ker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cộng hoặc trừ phần hệ số, giữ nguyên phần biến.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317425" y="-172571"/>
            <a:ext cx="3359187" cy="10943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eelOff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20" grpId="0"/>
      <p:bldP spid="6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55129"/>
            <a:ext cx="17373600" cy="9512771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12426087">
            <a:off x="-2704352" y="8355226"/>
            <a:ext cx="8057164" cy="278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4817" y="1020529"/>
            <a:ext cx="11688183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</a:t>
            </a:r>
            <a:r>
              <a:rPr lang="vi-VN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cộng (hay trừ) các đơn thức đồng dạng, ta cộng (hay trừ) các hệ số với nhau và giữ nguyên phần biến.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30430" y="5048678"/>
            <a:ext cx="13390472" cy="2719864"/>
            <a:chOff x="935128" y="5014436"/>
            <a:chExt cx="13390472" cy="2719864"/>
          </a:xfrm>
        </p:grpSpPr>
        <p:sp>
          <p:nvSpPr>
            <p:cNvPr id="13" name="TextBox 12"/>
            <p:cNvSpPr txBox="1"/>
            <p:nvPr/>
          </p:nvSpPr>
          <p:spPr>
            <a:xfrm>
              <a:off x="985156" y="5014436"/>
              <a:ext cx="19104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00" b="1" i="0" u="sng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Lưu</a:t>
              </a:r>
              <a:r>
                <a:rPr kumimoji="0" lang="en-US" sz="4200" b="1" i="0" u="sng" strike="noStrike" kern="120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ý:</a:t>
              </a:r>
              <a:endParaRPr kumimoji="0" lang="en-US" sz="42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35128" y="5795308"/>
              <a:ext cx="1339047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1200"/>
                </a:spcAft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lang="vi-VN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hỉ thực hiện phép tính cộng, trừ rút gọn với các đơn th</a:t>
              </a: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ứ</a:t>
              </a:r>
              <a:r>
                <a:rPr lang="vi-VN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 đồng dạng với nhau.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7200" y="638154"/>
            <a:ext cx="3912136" cy="3326919"/>
            <a:chOff x="-247469" y="67320"/>
            <a:chExt cx="3912136" cy="33269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47469" y="67320"/>
              <a:ext cx="3912136" cy="332691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 rot="20909937">
              <a:off x="596695" y="915173"/>
              <a:ext cx="230342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 LUẬN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1310" y="355129"/>
            <a:ext cx="1178241" cy="1296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60858">
            <a:off x="15249235" y="6950677"/>
            <a:ext cx="892346" cy="647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600" y="7570209"/>
            <a:ext cx="1828800" cy="2175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143000" y="1104900"/>
            <a:ext cx="15925800" cy="8229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2077256">
            <a:off x="12487739" y="-545673"/>
            <a:ext cx="9392930" cy="332559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85449" y="2322427"/>
            <a:ext cx="2471146" cy="97304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491944" y="3731935"/>
                <a:ext cx="632930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944" y="3731935"/>
                <a:ext cx="6329303" cy="1015663"/>
              </a:xfrm>
              <a:prstGeom prst="rect">
                <a:avLst/>
              </a:prstGeom>
              <a:blipFill rotWithShape="1">
                <a:blip r:embed="rId2"/>
                <a:stretch>
                  <a:fillRect l="-9" t="-4" r="3" b="33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6651" y="7313155"/>
            <a:ext cx="2444708" cy="27678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2228674"/>
            <a:ext cx="49199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phép tính: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570660" y="5482256"/>
                <a:ext cx="4268540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660" y="5482256"/>
                <a:ext cx="4268540" cy="1015663"/>
              </a:xfrm>
              <a:prstGeom prst="rect">
                <a:avLst/>
              </a:prstGeom>
              <a:blipFill rotWithShape="1">
                <a:blip r:embed="rId4"/>
                <a:stretch>
                  <a:fillRect l="-13" t="-30" b="5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4553261" y="7175837"/>
                <a:ext cx="344773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8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261" y="7175837"/>
                <a:ext cx="3447739" cy="1015663"/>
              </a:xfrm>
              <a:prstGeom prst="rect">
                <a:avLst/>
              </a:prstGeom>
              <a:blipFill rotWithShape="1">
                <a:blip r:embed="rId5"/>
                <a:stretch>
                  <a:fillRect l="-9" t="-33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8772516" y="3922255"/>
                <a:ext cx="5637441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𝟕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16" y="3922255"/>
                <a:ext cx="5637441" cy="721801"/>
              </a:xfrm>
              <a:prstGeom prst="rect">
                <a:avLst/>
              </a:prstGeom>
              <a:blipFill rotWithShape="1">
                <a:blip r:embed="rId6"/>
                <a:stretch>
                  <a:fillRect l="-11" t="-69" r="10" b="42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8762241" y="5663463"/>
                <a:ext cx="6020559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𝟕</m:t>
                          </m:r>
                        </m:e>
                      </m:d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241" y="5663463"/>
                <a:ext cx="6020559" cy="721801"/>
              </a:xfrm>
              <a:prstGeom prst="rect">
                <a:avLst/>
              </a:prstGeom>
              <a:blipFill rotWithShape="1">
                <a:blip r:embed="rId7"/>
                <a:stretch>
                  <a:fillRect l="-8" t="-74" b="4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8804600" y="7351255"/>
                <a:ext cx="5146024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𝟖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</m:e>
                      </m:d>
                      <m:r>
                        <a:rPr 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𝟗</m:t>
                      </m:r>
                      <m:r>
                        <a:rPr lang="en-US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𝒙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600" y="7351255"/>
                <a:ext cx="5146024" cy="721801"/>
              </a:xfrm>
              <a:prstGeom prst="rect">
                <a:avLst/>
              </a:prstGeom>
              <a:blipFill rotWithShape="1">
                <a:blip r:embed="rId8"/>
                <a:stretch>
                  <a:fillRect l="-6" t="-69" r="6" b="42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172" y="6710043"/>
            <a:ext cx="2962913" cy="2962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/>
      <p:bldP spid="11" grpId="0"/>
      <p:bldP spid="17" grpId="0"/>
      <p:bldP spid="16" grpId="0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143000" y="1028700"/>
            <a:ext cx="15925800" cy="8229600"/>
          </a:xfrm>
          <a:prstGeom prst="rect">
            <a:avLst/>
          </a:prstGeom>
          <a:solidFill>
            <a:srgbClr val="61A6AB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2077256">
            <a:off x="12487739" y="-545673"/>
            <a:ext cx="9392930" cy="33255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764632" y="4088621"/>
                <a:ext cx="8257285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</m:t>
                      </m:r>
                    </m:oMath>
                  </m:oMathPara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632" y="4088621"/>
                <a:ext cx="8257285" cy="1131079"/>
              </a:xfrm>
              <a:prstGeom prst="rect">
                <a:avLst/>
              </a:prstGeom>
              <a:blipFill rotWithShape="1">
                <a:blip r:embed="rId2"/>
                <a:stretch>
                  <a:fillRect l="-7" t="-43" r="4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7072" y="7110654"/>
            <a:ext cx="2314716" cy="26206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2612905"/>
            <a:ext cx="5508239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hiện phép tính: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2437294" y="5728901"/>
                <a:ext cx="4779385" cy="1142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kumimoji="0" lang="en-US" sz="4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kumimoji="0" lang="en-US" sz="4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4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kumimoji="0" lang="en-US" sz="45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294" y="5728901"/>
                <a:ext cx="4779385" cy="1142813"/>
              </a:xfrm>
              <a:prstGeom prst="rect">
                <a:avLst/>
              </a:prstGeom>
              <a:blipFill rotWithShape="1">
                <a:blip r:embed="rId4"/>
                <a:stretch>
                  <a:fillRect l="-3" t="-50" r="11" b="33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/>
          <p:cNvSpPr/>
          <p:nvPr/>
        </p:nvSpPr>
        <p:spPr>
          <a:xfrm>
            <a:off x="1066800" y="952500"/>
            <a:ext cx="4267200" cy="13522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4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405995" y="4438294"/>
                <a:ext cx="6629400" cy="800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kern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e>
                      </m:d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sz="4500" b="1" i="1" ker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b="1" i="1" ker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𝟏𝟎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p>
                      </m:sSup>
                    </m:oMath>
                  </m:oMathPara>
                </a14:m>
                <a:endParaRPr lang="en-US" sz="4500" b="1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995" y="4438294"/>
                <a:ext cx="6629400" cy="800476"/>
              </a:xfrm>
              <a:prstGeom prst="rect">
                <a:avLst/>
              </a:prstGeom>
              <a:blipFill rotWithShape="1">
                <a:blip r:embed="rId5"/>
                <a:stretch>
                  <a:fillRect l="-9" t="-35" r="9" b="2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7383674" y="5894907"/>
                <a:ext cx="6865726" cy="8107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500" b="1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en-US" sz="4500" b="1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674" y="5894907"/>
                <a:ext cx="6865726" cy="810799"/>
              </a:xfrm>
              <a:prstGeom prst="rect">
                <a:avLst/>
              </a:prstGeom>
              <a:blipFill rotWithShape="1">
                <a:blip r:embed="rId6"/>
                <a:stretch>
                  <a:fillRect l="-8" t="-25" b="13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6395" y="6150142"/>
            <a:ext cx="4062105" cy="4062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 dir="r"/>
      </p:transition>
    </mc:Choice>
    <mc:Fallback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 animBg="1"/>
      <p:bldP spid="2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6000" b="1">
                  <a:solidFill>
                    <a:srgbClr val="291B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755150" y="4224148"/>
            <a:ext cx="836190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noProof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 NHIỀU BIẾN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9853" y="8427250"/>
            <a:ext cx="1981306" cy="16692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28800" y="2095500"/>
            <a:ext cx="16865433" cy="2794557"/>
            <a:chOff x="1828800" y="2747802"/>
            <a:chExt cx="16865433" cy="2794557"/>
          </a:xfrm>
        </p:grpSpPr>
        <p:sp>
          <p:nvSpPr>
            <p:cNvPr id="2" name="Rectangle 1"/>
            <p:cNvSpPr/>
            <p:nvPr/>
          </p:nvSpPr>
          <p:spPr>
            <a:xfrm>
              <a:off x="1828800" y="2930642"/>
              <a:ext cx="15247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5: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 2"/>
                <p:cNvSpPr/>
                <p:nvPr/>
              </p:nvSpPr>
              <p:spPr>
                <a:xfrm>
                  <a:off x="3325502" y="2747802"/>
                  <a:ext cx="7466513" cy="90415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0480" marR="30480" lvl="0" algn="just">
                    <a:lnSpc>
                      <a:spcPct val="150000"/>
                    </a:lnSpc>
                    <a:defRPr/>
                  </a:pP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biểu thức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5502" y="2747802"/>
                  <a:ext cx="7466513" cy="904158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1840832" y="3695700"/>
              <a:ext cx="16853401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480" marR="3048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a) Biểu thức trên có bao nhiêu biến?</a:t>
              </a:r>
              <a:endPara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  <a:p>
              <a:pPr marL="30480" marR="3048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4000" noProof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b) Mỗi số hạng xuất hiện trong biểu thức có dạng như thế nào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?</a:t>
              </a:r>
              <a:endParaRPr lang="en-US" sz="4000" noProof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909864" y="495300"/>
            <a:ext cx="4824936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Khái niệm</a:t>
            </a:r>
            <a:endParaRPr lang="en-US" sz="43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9684" y="6819900"/>
            <a:ext cx="141647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a) Biểu thức có 2 biến.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b) Mỗi số hạng là một đơn thức (một biến hoặc nhiều biến).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414669" y="5393994"/>
            <a:ext cx="1809956" cy="1197306"/>
            <a:chOff x="1379665" y="1108172"/>
            <a:chExt cx="1809956" cy="1197306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379665" y="1108172"/>
              <a:ext cx="1809956" cy="119730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eelOff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24600" y="421105"/>
            <a:ext cx="5257800" cy="1066158"/>
            <a:chOff x="6515100" y="419100"/>
            <a:chExt cx="5257800" cy="1066158"/>
          </a:xfrm>
        </p:grpSpPr>
        <p:sp>
          <p:nvSpPr>
            <p:cNvPr id="15" name="Round Same Side Corner Rectangle 14"/>
            <p:cNvSpPr/>
            <p:nvPr/>
          </p:nvSpPr>
          <p:spPr>
            <a:xfrm flipV="1">
              <a:off x="6515100" y="419100"/>
              <a:ext cx="5257800" cy="106615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1A6AB"/>
            </a:solidFill>
            <a:ln>
              <a:solidFill>
                <a:srgbClr val="61A6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48500" y="490514"/>
              <a:ext cx="4191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14390" y="2001188"/>
            <a:ext cx="16635410" cy="1084912"/>
          </a:xfrm>
          <a:prstGeom prst="rect">
            <a:avLst/>
          </a:prstGeom>
          <a:solidFill>
            <a:srgbClr val="C00000"/>
          </a:solidFill>
          <a:ln w="190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200"/>
              </a:spcAft>
              <a:defRPr/>
            </a:pPr>
            <a:r>
              <a:rPr lang="vi-VN" sz="43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Đa thức nhiếu biến (hay đa thức) là một tổng của những đơn thức.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1000" y="3727605"/>
            <a:ext cx="10431120" cy="4463895"/>
            <a:chOff x="846481" y="5219700"/>
            <a:chExt cx="10431120" cy="4463895"/>
          </a:xfrm>
        </p:grpSpPr>
        <p:grpSp>
          <p:nvGrpSpPr>
            <p:cNvPr id="13" name="Group 12"/>
            <p:cNvGrpSpPr/>
            <p:nvPr/>
          </p:nvGrpSpPr>
          <p:grpSpPr>
            <a:xfrm>
              <a:off x="846481" y="5219700"/>
              <a:ext cx="10431120" cy="4463895"/>
              <a:chOff x="625418" y="2552700"/>
              <a:chExt cx="6701018" cy="3575865"/>
            </a:xfrm>
          </p:grpSpPr>
          <p:grpSp>
            <p:nvGrpSpPr>
              <p:cNvPr id="16" name="Group 2"/>
              <p:cNvGrpSpPr/>
              <p:nvPr/>
            </p:nvGrpSpPr>
            <p:grpSpPr>
              <a:xfrm>
                <a:off x="625418" y="2552700"/>
                <a:ext cx="6346925" cy="3485311"/>
                <a:chOff x="0" y="-28575"/>
                <a:chExt cx="2093017" cy="1885825"/>
              </a:xfrm>
            </p:grpSpPr>
            <p:sp>
              <p:nvSpPr>
                <p:cNvPr id="18" name="Freeform 3"/>
                <p:cNvSpPr/>
                <p:nvPr/>
              </p:nvSpPr>
              <p:spPr>
                <a:xfrm>
                  <a:off x="92406" y="131269"/>
                  <a:ext cx="2000611" cy="1725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2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05651" y="5142939"/>
                <a:ext cx="820785" cy="98562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ectangle 21"/>
                <p:cNvSpPr/>
                <p:nvPr/>
              </p:nvSpPr>
              <p:spPr>
                <a:xfrm>
                  <a:off x="1447800" y="5753100"/>
                  <a:ext cx="9144000" cy="3785652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000" b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Ví dụ: </a:t>
                  </a:r>
                  <a:endParaRPr lang="en-US" sz="4000" b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là đa thức của biến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;</a:t>
                  </a:r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𝑥𝑦𝑧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là đa thức của ba biến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7800" y="5753100"/>
                  <a:ext cx="9144000" cy="3785652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Rectangle 7"/>
          <p:cNvSpPr/>
          <p:nvPr/>
        </p:nvSpPr>
        <p:spPr>
          <a:xfrm>
            <a:off x="10820400" y="4152900"/>
            <a:ext cx="6520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b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Chú ý:</a:t>
            </a:r>
            <a:r>
              <a:rPr lang="en-US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Mỗi đơn thức được coi là một đa thức.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9937" y="6819675"/>
            <a:ext cx="1743607" cy="25910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932" y="8499129"/>
            <a:ext cx="1938696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95400" y="1528651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1549913"/>
            <a:ext cx="130748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6271768" y="3668128"/>
                <a:ext cx="6124563" cy="18210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768" y="3668128"/>
                <a:ext cx="6124563" cy="1821076"/>
              </a:xfrm>
              <a:prstGeom prst="rect">
                <a:avLst/>
              </a:prstGeom>
              <a:blipFill rotWithShape="1">
                <a:blip r:embed="rId2"/>
                <a:stretch>
                  <a:fillRect l="-216" t="-718" r="-199" b="-683"/>
                </a:stretch>
              </a:blip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2209800" y="4180022"/>
                <a:ext cx="3223768" cy="10156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4180022"/>
                <a:ext cx="3223768" cy="1015663"/>
              </a:xfrm>
              <a:prstGeom prst="rect">
                <a:avLst/>
              </a:prstGeom>
              <a:blipFill rotWithShape="1">
                <a:blip r:embed="rId3"/>
                <a:stretch>
                  <a:fillRect l="-394" t="-1295" r="-378" b="-1239"/>
                </a:stretch>
              </a:blip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100" y="6039284"/>
            <a:ext cx="872871" cy="780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613" y="6039284"/>
            <a:ext cx="872871" cy="7806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8158" y="6040497"/>
            <a:ext cx="782081" cy="7794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350" y="7518596"/>
            <a:ext cx="1308100" cy="19794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29312" y="6591300"/>
            <a:ext cx="3526926" cy="3505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3343767" y="3614973"/>
                <a:ext cx="2130865" cy="192738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3767" y="3614973"/>
                <a:ext cx="2130865" cy="1927387"/>
              </a:xfrm>
              <a:prstGeom prst="rect">
                <a:avLst/>
              </a:prstGeom>
              <a:blipFill rotWithShape="1">
                <a:blip r:embed="rId8"/>
                <a:stretch>
                  <a:fillRect l="-620" t="-688" r="-581" b="-655"/>
                </a:stretch>
              </a:blip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 dir="r"/>
      </p:transition>
    </mc:Choice>
    <mc:Fallback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8" grpId="0" animBg="1"/>
      <p:bldP spid="21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25116" y="419100"/>
            <a:ext cx="17405752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2016949">
            <a:off x="11785352" y="-821272"/>
            <a:ext cx="10611334" cy="36632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16758" y="1048071"/>
            <a:ext cx="4055442" cy="11236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5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05600" y="4152900"/>
            <a:ext cx="4343400" cy="174111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08987" y="2564621"/>
            <a:ext cx="1416455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 những biểu thức sau, biểu thức nào là 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thức?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420804"/>
            <a:ext cx="2619989" cy="2447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7228" y="6531773"/>
            <a:ext cx="3645724" cy="34811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7772400" y="6667500"/>
                <a:ext cx="2227213" cy="1600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5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5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4500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6667500"/>
                <a:ext cx="2227213" cy="1600310"/>
              </a:xfrm>
              <a:prstGeom prst="rect">
                <a:avLst/>
              </a:prstGeom>
              <a:blipFill rotWithShape="1">
                <a:blip r:embed="rId4"/>
                <a:stretch>
                  <a:fillRect r="12" b="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7033417" y="4322608"/>
                <a:ext cx="3951787" cy="13888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5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1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4500"/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417" y="4322608"/>
                <a:ext cx="3951787" cy="1388842"/>
              </a:xfrm>
              <a:prstGeom prst="rect">
                <a:avLst/>
              </a:prstGeom>
              <a:blipFill rotWithShape="1">
                <a:blip r:embed="rId5"/>
                <a:stretch>
                  <a:fillRect l="-4" t="-12" r="9" b="1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3" grpId="0"/>
      <p:bldP spid="11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201476">
            <a:off x="10698579" y="676134"/>
            <a:ext cx="7519974" cy="907014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00200" y="1208963"/>
            <a:ext cx="14630400" cy="800449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800000">
            <a:off x="1371600" y="952500"/>
            <a:ext cx="1294758" cy="13720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61544" y="7986232"/>
            <a:ext cx="1294758" cy="13720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09948" y="2227606"/>
            <a:ext cx="15063537" cy="146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700" b="1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CHƯƠNG I: </a:t>
            </a:r>
            <a:r>
              <a:rPr lang="en-US" sz="67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 THỨC NHIỀU BIẾN</a:t>
            </a:r>
            <a:endParaRPr kumimoji="0" lang="vi-VN" sz="67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8977" y="4158469"/>
            <a:ext cx="13845478" cy="2931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  <a:defRPr/>
            </a:pPr>
            <a:r>
              <a:rPr lang="vi-VN" sz="6500" b="1" kern="0">
                <a:solidFill>
                  <a:srgbClr val="1F497D">
                    <a:lumMod val="60000"/>
                    <a:lumOff val="40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1: ĐƠN THỨC NHIỀU BIẾN. ĐA THỨC NHIỀU BIẾN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90" y="7090105"/>
            <a:ext cx="4151736" cy="2908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mb/>
      </p:transition>
    </mc:Choice>
    <mc:Fallback>
      <p:transition spd="med">
        <p:comb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42900"/>
            <a:ext cx="17373600" cy="96774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468" y="849539"/>
            <a:ext cx="1359858" cy="124596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19212468">
            <a:off x="-2897332" y="-739706"/>
            <a:ext cx="8057164" cy="2781499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41688" y="7689409"/>
            <a:ext cx="2532964" cy="219734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60032" y="723900"/>
            <a:ext cx="5967936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Đa thức thu gọn</a:t>
            </a:r>
            <a:endParaRPr lang="en-US" sz="43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43200" y="2019300"/>
            <a:ext cx="13004692" cy="2862322"/>
            <a:chOff x="2362200" y="2905226"/>
            <a:chExt cx="14293898" cy="2862322"/>
          </a:xfrm>
        </p:grpSpPr>
        <p:grpSp>
          <p:nvGrpSpPr>
            <p:cNvPr id="2" name="Group 1"/>
            <p:cNvGrpSpPr/>
            <p:nvPr/>
          </p:nvGrpSpPr>
          <p:grpSpPr>
            <a:xfrm>
              <a:off x="2362200" y="2905226"/>
              <a:ext cx="14293898" cy="2862322"/>
              <a:chOff x="1582771" y="2213024"/>
              <a:chExt cx="14293898" cy="286232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/>
                  <p:cNvSpPr/>
                  <p:nvPr/>
                </p:nvSpPr>
                <p:spPr>
                  <a:xfrm>
                    <a:off x="1582771" y="2213024"/>
                    <a:ext cx="14293898" cy="286232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4000" dirty="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</a:t>
                    </a:r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đa thức: </a:t>
                    </a:r>
                    <a:b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</a:br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Thực hiện phép cộng các đơn thức đồng dạng sao cho trong đa thức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không còn hai đơn thức nào đồng dạng.</a:t>
                    </a:r>
                    <a:endParaRPr lang="en-US" sz="3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2771" y="2213024"/>
                    <a:ext cx="14293898" cy="2862322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en-GB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1669774" y="2400300"/>
                <a:ext cx="152477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HĐ 6: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7579968" y="3089894"/>
                  <a:ext cx="7903574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968" y="3089894"/>
                  <a:ext cx="7903574" cy="707886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5181600" y="4991100"/>
                <a:ext cx="9144000" cy="9014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4991100"/>
                <a:ext cx="9144000" cy="901401"/>
              </a:xfrm>
              <a:prstGeom prst="rect">
                <a:avLst/>
              </a:prstGeom>
              <a:blipFill rotWithShape="1">
                <a:blip r:embed="rId7"/>
                <a:stretch>
                  <a:fillRect b="-1017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822356" y="8115300"/>
            <a:ext cx="124554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Thu gọn đa thức là làm cho trong đa thức đó không còn hai đơn thức nào đồng dạng.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623343" y="5006541"/>
            <a:ext cx="1805979" cy="1169761"/>
            <a:chOff x="1437435" y="1094814"/>
            <a:chExt cx="1805979" cy="1169761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437435" y="1094814"/>
              <a:ext cx="1805979" cy="11697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936780" y="6069510"/>
                <a:ext cx="9144000" cy="11695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780" y="6069510"/>
                <a:ext cx="9144000" cy="1169551"/>
              </a:xfrm>
              <a:prstGeom prst="rect">
                <a:avLst/>
              </a:prstGeom>
              <a:blipFill rotWithShape="1">
                <a:blip r:embed="rId8"/>
                <a:stretch>
                  <a:fillRect l="-3" t="-15" r="3" b="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5591936" y="7335466"/>
                <a:ext cx="609833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936" y="7335466"/>
                <a:ext cx="6098336" cy="707886"/>
              </a:xfrm>
              <a:prstGeom prst="rect">
                <a:avLst/>
              </a:prstGeom>
              <a:blipFill rotWithShape="1">
                <a:blip r:embed="rId9"/>
                <a:stretch>
                  <a:fillRect l="-2" t="-82" r="9" b="62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57347" y="8420100"/>
            <a:ext cx="609653" cy="542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9" grpId="0"/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723578" y="759829"/>
            <a:ext cx="16802422" cy="88392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6415063" y="466498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66635" y="8482166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686590" y="1448375"/>
            <a:ext cx="2069853" cy="92476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61885" y="3578630"/>
            <a:ext cx="1948115" cy="1183870"/>
            <a:chOff x="1399954" y="1139513"/>
            <a:chExt cx="1948115" cy="1183870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399954" y="1139513"/>
              <a:ext cx="1948115" cy="11838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624050" y="1332783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947326" y="1339749"/>
                <a:ext cx="14324197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 gọn đa thức </a:t>
                </a:r>
                <a:endParaRPr lang="en-US" sz="4000" b="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326" y="1339749"/>
                <a:ext cx="14324197" cy="1938992"/>
              </a:xfrm>
              <a:prstGeom prst="rect">
                <a:avLst/>
              </a:prstGeom>
              <a:blipFill rotWithShape="1">
                <a:blip r:embed="rId2"/>
                <a:stretch>
                  <a:fillRect l="-1" t="-28" b="12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066180" y="3816622"/>
            <a:ext cx="1410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090243" y="4671597"/>
                <a:ext cx="1032327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243" y="4671597"/>
                <a:ext cx="10323275" cy="1015663"/>
              </a:xfrm>
              <a:prstGeom prst="rect">
                <a:avLst/>
              </a:prstGeom>
              <a:blipFill rotWithShape="1">
                <a:blip r:embed="rId3"/>
                <a:stretch>
                  <a:fillRect l="-2" t="-53" r="3" b="2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4607943" y="5851623"/>
                <a:ext cx="105376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943" y="5851623"/>
                <a:ext cx="10537693" cy="1015663"/>
              </a:xfrm>
              <a:prstGeom prst="rect">
                <a:avLst/>
              </a:prstGeom>
              <a:blipFill rotWithShape="1">
                <a:blip r:embed="rId4"/>
                <a:stretch>
                  <a:fillRect l="-4" t="-10" r="2" b="3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4635491" y="7099637"/>
                <a:ext cx="782553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y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91" y="7099637"/>
                <a:ext cx="7825539" cy="1015663"/>
              </a:xfrm>
              <a:prstGeom prst="rect">
                <a:avLst/>
              </a:prstGeom>
              <a:blipFill rotWithShape="1">
                <a:blip r:embed="rId5"/>
                <a:stretch>
                  <a:fillRect l="-8" t="-33" r="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80121">
            <a:off x="689832" y="7591043"/>
            <a:ext cx="2111473" cy="2125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5604" y="7749291"/>
            <a:ext cx="2816596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9" grpId="0"/>
      <p:bldP spid="11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12834153">
            <a:off x="-2671614" y="8423334"/>
            <a:ext cx="8057164" cy="2781499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1412106" y="1000492"/>
            <a:ext cx="3855595" cy="10756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6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00" y="-849804"/>
            <a:ext cx="3700593" cy="37005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600" y="7786782"/>
            <a:ext cx="2514600" cy="231298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319085" y="3543300"/>
            <a:ext cx="1948115" cy="1183870"/>
            <a:chOff x="1399954" y="1139513"/>
            <a:chExt cx="1948115" cy="1183870"/>
          </a:xfrm>
        </p:grpSpPr>
        <p:pic>
          <p:nvPicPr>
            <p:cNvPr id="26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399954" y="1139513"/>
              <a:ext cx="1948115" cy="118387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24050" y="1332783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5476375" y="1000492"/>
            <a:ext cx="5344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gọn đa thức </a:t>
            </a:r>
            <a:endParaRPr lang="en-US" sz="4000" b="0" i="1">
              <a:effectLst/>
              <a:latin typeface="Cambria Math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76375" y="4010392"/>
            <a:ext cx="1410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/>
              <p:cNvSpPr/>
              <p:nvPr/>
            </p:nvSpPr>
            <p:spPr>
              <a:xfrm>
                <a:off x="6353348" y="2350732"/>
                <a:ext cx="791569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348" y="2350732"/>
                <a:ext cx="7915693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2" t="-84" r="7" b="6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6380109" y="4907840"/>
                <a:ext cx="791569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109" y="4907840"/>
                <a:ext cx="7915693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3" t="-79" r="1" b="5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/>
              <p:cNvSpPr/>
              <p:nvPr/>
            </p:nvSpPr>
            <p:spPr>
              <a:xfrm>
                <a:off x="6873034" y="6126472"/>
                <a:ext cx="760496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034" y="6126472"/>
                <a:ext cx="7604966" cy="707886"/>
              </a:xfrm>
              <a:prstGeom prst="rect">
                <a:avLst/>
              </a:prstGeom>
              <a:blipFill rotWithShape="1">
                <a:blip r:embed="rId5"/>
                <a:stretch>
                  <a:fillRect l="-6" t="-89" b="6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/>
              <p:cNvSpPr/>
              <p:nvPr/>
            </p:nvSpPr>
            <p:spPr>
              <a:xfrm>
                <a:off x="6873034" y="7174349"/>
                <a:ext cx="5927841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034" y="7174349"/>
                <a:ext cx="5927841" cy="1169551"/>
              </a:xfrm>
              <a:prstGeom prst="rect">
                <a:avLst/>
              </a:prstGeom>
              <a:blipFill rotWithShape="1">
                <a:blip r:embed="rId6"/>
                <a:stretch>
                  <a:fillRect l="-7" t="-10" r="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2107" y="7435139"/>
            <a:ext cx="2805091" cy="2364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29" grpId="0"/>
      <p:bldP spid="32" grpId="0"/>
      <p:bldP spid="33" grpId="0"/>
      <p:bldP spid="34" grpId="0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42900"/>
            <a:ext cx="17373600" cy="9677400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11" name="Rounded Rectangle 10"/>
          <p:cNvSpPr/>
          <p:nvPr/>
        </p:nvSpPr>
        <p:spPr>
          <a:xfrm>
            <a:off x="6312432" y="660138"/>
            <a:ext cx="6565368" cy="11471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Giá trị của đa thức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90537" y="2085374"/>
            <a:ext cx="14726126" cy="2862322"/>
            <a:chOff x="2362200" y="2905226"/>
            <a:chExt cx="16185984" cy="2862322"/>
          </a:xfrm>
        </p:grpSpPr>
        <p:grpSp>
          <p:nvGrpSpPr>
            <p:cNvPr id="2" name="Group 1"/>
            <p:cNvGrpSpPr/>
            <p:nvPr/>
          </p:nvGrpSpPr>
          <p:grpSpPr>
            <a:xfrm>
              <a:off x="2362200" y="2905226"/>
              <a:ext cx="16185984" cy="2862322"/>
              <a:chOff x="1582771" y="2213024"/>
              <a:chExt cx="16185984" cy="286232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Rectangle 4"/>
                  <p:cNvSpPr/>
                  <p:nvPr/>
                </p:nvSpPr>
                <p:spPr>
                  <a:xfrm>
                    <a:off x="1582771" y="2213024"/>
                    <a:ext cx="16185984" cy="286232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       </a:t>
                    </a:r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đa thức: </a:t>
                    </a:r>
                    <a:b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</a:b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Đa thức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được xác định bằng biểu thức nào? Tính giá trị của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tại </a:t>
                    </a:r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=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a14:m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2771" y="2213024"/>
                    <a:ext cx="16185984" cy="2862322"/>
                  </a:xfrm>
                  <a:prstGeom prst="rect">
                    <a:avLst/>
                  </a:prstGeom>
                  <a:blipFill rotWithShape="1">
                    <a:blip r:embed="rId1"/>
                  </a:blipFill>
                </p:spPr>
                <p:txBody>
                  <a:bodyPr/>
                  <a:lstStyle/>
                  <a:p>
                    <a:r>
                      <a:rPr lang="en-GB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1594195" y="2400300"/>
                <a:ext cx="1675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HĐ 7: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7579968" y="3089894"/>
                  <a:ext cx="3294218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9968" y="3089894"/>
                  <a:ext cx="3294218" cy="707886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GB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535002" y="5067300"/>
            <a:ext cx="1805979" cy="1169761"/>
            <a:chOff x="1437435" y="1094814"/>
            <a:chExt cx="1805979" cy="1169761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437435" y="1094814"/>
              <a:ext cx="1805979" cy="11697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5358" y="-319420"/>
            <a:ext cx="3993226" cy="115224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2362200" y="6515100"/>
                <a:ext cx="13487196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Đa thức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 xác định bằng biểu thức: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vào biểu thức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được: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6515100"/>
                <a:ext cx="13487196" cy="3323987"/>
              </a:xfrm>
              <a:prstGeom prst="rect">
                <a:avLst/>
              </a:prstGeom>
              <a:blipFill rotWithShape="1">
                <a:blip r:embed="rId4"/>
                <a:stretch>
                  <a:fillRect r="3" b="12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8976" y="7762012"/>
            <a:ext cx="2536156" cy="22008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2601" y="504426"/>
            <a:ext cx="1359526" cy="1249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2242840">
            <a:off x="12840306" y="-514146"/>
            <a:ext cx="8057164" cy="278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14170" y="6619797"/>
            <a:ext cx="3202248" cy="347612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98770" y="1037267"/>
            <a:ext cx="2735030" cy="96721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7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47800" y="3846129"/>
            <a:ext cx="1864081" cy="1132803"/>
            <a:chOff x="1407502" y="1116792"/>
            <a:chExt cx="1864081" cy="1132803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407502" y="1116792"/>
              <a:ext cx="1864081" cy="113280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437954"/>
            <a:ext cx="1761897" cy="16094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790688" y="2260747"/>
                <a:ext cx="15744712" cy="91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Tính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giá trị của đa thức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688" y="2260747"/>
                <a:ext cx="15744712" cy="916085"/>
              </a:xfrm>
              <a:prstGeom prst="rect">
                <a:avLst/>
              </a:prstGeom>
              <a:blipFill rotWithShape="1">
                <a:blip r:embed="rId4"/>
                <a:stretch>
                  <a:fillRect l="-1" t="-16" b="-825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454822" y="5164697"/>
                <a:ext cx="1337835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trị của đa thức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822" y="5164697"/>
                <a:ext cx="13378355" cy="1015663"/>
              </a:xfrm>
              <a:prstGeom prst="rect">
                <a:avLst/>
              </a:prstGeom>
              <a:blipFill rotWithShape="1">
                <a:blip r:embed="rId5"/>
                <a:stretch>
                  <a:fillRect l="-4" t="-24" r="1" b="53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4052673" y="6667500"/>
                <a:ext cx="888159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673" y="6667500"/>
                <a:ext cx="8881599" cy="707886"/>
              </a:xfrm>
              <a:prstGeom prst="rect">
                <a:avLst/>
              </a:prstGeom>
              <a:blipFill rotWithShape="1">
                <a:blip r:embed="rId6"/>
                <a:stretch>
                  <a:fillRect l="-1" r="7" b="7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9255474" y="7810500"/>
                <a:ext cx="385092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9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474" y="7810500"/>
                <a:ext cx="3850926" cy="707886"/>
              </a:xfrm>
              <a:prstGeom prst="rect">
                <a:avLst/>
              </a:prstGeom>
              <a:blipFill rotWithShape="1">
                <a:blip r:embed="rId7"/>
                <a:stretch>
                  <a:fillRect l="-9" b="7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trips dir="rd"/>
      </p:transition>
    </mc:Choice>
    <mc:Fallback>
      <p:transition spd="med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8" grpId="0"/>
      <p:bldP spid="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6"/>
          <a:stretch>
            <a:fillRect/>
          </a:stretch>
        </p:blipFill>
        <p:spPr>
          <a:xfrm rot="12201997">
            <a:off x="-2445811" y="8477151"/>
            <a:ext cx="8057164" cy="278149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819400" y="4573914"/>
            <a:ext cx="1874560" cy="1139171"/>
            <a:chOff x="1365574" y="1120627"/>
            <a:chExt cx="1874560" cy="11391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/>
            <a:srcRect/>
            <a:stretch>
              <a:fillRect/>
            </a:stretch>
          </p:blipFill>
          <p:spPr>
            <a:xfrm flipH="1">
              <a:off x="1365574" y="1120627"/>
              <a:ext cx="1874560" cy="11391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52581" y="1296329"/>
              <a:ext cx="1571619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043365" y="970817"/>
            <a:ext cx="4055442" cy="11236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7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57" y="308515"/>
            <a:ext cx="1749704" cy="12497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0311" y="0"/>
            <a:ext cx="2127688" cy="32860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5472" y="7392670"/>
            <a:ext cx="2584928" cy="29324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2590800" y="2364075"/>
                <a:ext cx="13487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kumimoji="0" lang="en-US" sz="4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5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giá trị của đa thức</a:t>
                </a: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364075"/>
                <a:ext cx="13487400" cy="2169825"/>
              </a:xfrm>
              <a:prstGeom prst="rect">
                <a:avLst/>
              </a:prstGeom>
              <a:blipFill rotWithShape="1">
                <a:blip r:embed="rId5"/>
                <a:stretch>
                  <a:fillRect t="-28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4114800" y="6021675"/>
                <a:ext cx="1082040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5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Giá trị của đa thức Q tại </a:t>
                </a:r>
                <a14:m>
                  <m:oMath xmlns:m="http://schemas.openxmlformats.org/officeDocument/2006/math"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5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là:</a:t>
                </a:r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5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5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4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6021675"/>
                <a:ext cx="10820400" cy="2169825"/>
              </a:xfrm>
              <a:prstGeom prst="rect">
                <a:avLst/>
              </a:prstGeom>
              <a:blipFill rotWithShape="1">
                <a:blip r:embed="rId6"/>
                <a:stretch>
                  <a:fillRect t="-28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"/>
          <p:cNvSpPr txBox="1"/>
          <p:nvPr/>
        </p:nvSpPr>
        <p:spPr>
          <a:xfrm>
            <a:off x="2448392" y="1032433"/>
            <a:ext cx="13106882" cy="113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7200" b="1" u="none" dirty="0">
                <a:solidFill>
                  <a:srgbClr val="291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7200" b="1" u="none" dirty="0">
              <a:solidFill>
                <a:srgbClr val="291B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81000" y="3483562"/>
            <a:ext cx="4942032" cy="4936538"/>
            <a:chOff x="1028700" y="3864562"/>
            <a:chExt cx="4470386" cy="4936538"/>
          </a:xfrm>
        </p:grpSpPr>
        <p:sp>
          <p:nvSpPr>
            <p:cNvPr id="23" name="AutoShape 4"/>
            <p:cNvSpPr/>
            <p:nvPr/>
          </p:nvSpPr>
          <p:spPr>
            <a:xfrm rot="101125">
              <a:off x="1028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24" name="Picture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193524">
              <a:off x="2191181" y="3864562"/>
              <a:ext cx="2145424" cy="51203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59990" y="5546497"/>
              <a:ext cx="411916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Ghi nhớ kiến thức trong bài.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19800" y="3466779"/>
            <a:ext cx="5023729" cy="4953321"/>
            <a:chOff x="6362700" y="3847779"/>
            <a:chExt cx="4470386" cy="4953321"/>
          </a:xfrm>
        </p:grpSpPr>
        <p:sp>
          <p:nvSpPr>
            <p:cNvPr id="27" name="AutoShape 6"/>
            <p:cNvSpPr/>
            <p:nvPr/>
          </p:nvSpPr>
          <p:spPr>
            <a:xfrm rot="-98493">
              <a:off x="6362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2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91288">
              <a:off x="7618911" y="3847779"/>
              <a:ext cx="1875504" cy="54560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512042" y="5524746"/>
              <a:ext cx="41191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620499" y="3390900"/>
            <a:ext cx="5295901" cy="4944316"/>
            <a:chOff x="11696699" y="3856784"/>
            <a:chExt cx="4470386" cy="4944316"/>
          </a:xfrm>
        </p:grpSpPr>
        <p:sp>
          <p:nvSpPr>
            <p:cNvPr id="31" name="AutoShape 8"/>
            <p:cNvSpPr/>
            <p:nvPr/>
          </p:nvSpPr>
          <p:spPr>
            <a:xfrm rot="148990">
              <a:off x="11696699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32" name="Picture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66755">
              <a:off x="12859180" y="3856784"/>
              <a:ext cx="2145424" cy="512034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11941354" y="4220416"/>
            <a:ext cx="4594046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/>
              <a:t>Tiết sau học tiếp </a:t>
            </a:r>
            <a:r>
              <a:rPr lang="vi-VN" sz="4000"/>
              <a:t>II</a:t>
            </a:r>
            <a:endParaRPr lang="vi-VN" sz="4000"/>
          </a:p>
        </p:txBody>
      </p:sp>
      <p:pic>
        <p:nvPicPr>
          <p:cNvPr id="34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95840">
            <a:off x="818535" y="7663985"/>
            <a:ext cx="2016426" cy="1880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55176" y="-162869"/>
            <a:ext cx="4041998" cy="10656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mb/>
      </p:transition>
    </mc:Choice>
    <mc:Fallback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72256"/>
          <a:stretch>
            <a:fillRect/>
          </a:stretch>
        </p:blipFill>
        <p:spPr>
          <a:xfrm rot="1081854">
            <a:off x="12518448" y="-1477032"/>
            <a:ext cx="7792445" cy="269011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144000" y="1928396"/>
            <a:ext cx="7752726" cy="2590514"/>
            <a:chOff x="9144000" y="1901348"/>
            <a:chExt cx="7752726" cy="3054047"/>
          </a:xfrm>
        </p:grpSpPr>
        <p:sp>
          <p:nvSpPr>
            <p:cNvPr id="29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30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31" name="TextBox 8"/>
            <p:cNvSpPr txBox="1"/>
            <p:nvPr/>
          </p:nvSpPr>
          <p:spPr>
            <a:xfrm>
              <a:off x="9626054" y="2213466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143999" y="5267314"/>
            <a:ext cx="7752726" cy="2590514"/>
            <a:chOff x="9144000" y="5341130"/>
            <a:chExt cx="7752726" cy="3054047"/>
          </a:xfrm>
        </p:grpSpPr>
        <p:sp>
          <p:nvSpPr>
            <p:cNvPr id="33" name="AutoShape 4"/>
            <p:cNvSpPr/>
            <p:nvPr/>
          </p:nvSpPr>
          <p:spPr>
            <a:xfrm>
              <a:off x="9144000" y="5341130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34" name="AutoShape 9"/>
            <p:cNvSpPr/>
            <p:nvPr/>
          </p:nvSpPr>
          <p:spPr>
            <a:xfrm>
              <a:off x="9144000" y="5341130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35" name="TextBox 10"/>
            <p:cNvSpPr txBox="1"/>
            <p:nvPr/>
          </p:nvSpPr>
          <p:spPr>
            <a:xfrm>
              <a:off x="9626054" y="5653248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9552283" y="2994910"/>
            <a:ext cx="6830717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NHIỀU BIẾN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792323" y="6381541"/>
            <a:ext cx="6317179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 THỨC NHIỀU BIẾN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74577" y="9258300"/>
            <a:ext cx="19136809" cy="10764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4351" y="7657328"/>
            <a:ext cx="2444708" cy="248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61" y="7900953"/>
            <a:ext cx="1914310" cy="1847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366" y="146405"/>
            <a:ext cx="7577985" cy="75109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09800" y="3372795"/>
            <a:ext cx="4954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 BÀI HỌC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PHẦN 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413070" y="4224148"/>
            <a:ext cx="9046066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NHIỀU BIẾN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781800" y="491228"/>
            <a:ext cx="4926509" cy="990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Khái niệm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4087" y="2829428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4087" y="3625119"/>
            <a:ext cx="581147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thị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77000" y="8606068"/>
            <a:ext cx="5765252" cy="2855558"/>
            <a:chOff x="-762000" y="7277100"/>
            <a:chExt cx="5765252" cy="28555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38600" y="1833449"/>
            <a:ext cx="10347959" cy="762318"/>
            <a:chOff x="3955637" y="875982"/>
            <a:chExt cx="10347959" cy="762318"/>
          </a:xfrm>
        </p:grpSpPr>
        <p:sp>
          <p:nvSpPr>
            <p:cNvPr id="20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29799" y="4514314"/>
            <a:ext cx="1685340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lvl="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 tích của hình vuông có độ dài cạnh là x (cm);</a:t>
            </a:r>
            <a:endParaRPr lang="en-US" sz="38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601980" marR="30480" lvl="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 tích của hình chữ nhật có độ dài hai cạnh lần lượt là 2x (cm), 3y (cm);</a:t>
            </a:r>
            <a:endParaRPr lang="en-US" sz="380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lvl="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 tích của hình lập phương hình hộp chữ nhật có ba kích thước lần lượt là x (cm), 2y (cm), 3z (cm).</a:t>
            </a:r>
            <a:endParaRPr lang="en-US" sz="38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ver dir="d"/>
      </p:transition>
    </mc:Choice>
    <mc:Fallback>
      <p:transition spd="med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05000" y="571500"/>
            <a:ext cx="1999661" cy="1322947"/>
            <a:chOff x="8144169" y="4482026"/>
            <a:chExt cx="1999661" cy="13229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905000" y="2171700"/>
                <a:ext cx="14782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 tích của hình vuông có độ dài cạnh là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là: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71700"/>
                <a:ext cx="14782800" cy="1015663"/>
              </a:xfrm>
              <a:prstGeom prst="rect">
                <a:avLst/>
              </a:prstGeom>
              <a:blipFill rotWithShape="1">
                <a:blip r:embed="rId5"/>
                <a:stretch>
                  <a:fillRect b="2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870023" y="6483100"/>
                <a:ext cx="147828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Thể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tích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của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hình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hộp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chữ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nhật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ba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kích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thước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lần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lượt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</m:oMath>
                </a14:m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023" y="6483100"/>
                <a:ext cx="14782800" cy="2862322"/>
              </a:xfrm>
              <a:prstGeom prst="rect">
                <a:avLst/>
              </a:prstGeom>
              <a:blipFill rotWithShape="1">
                <a:blip r:embed="rId6"/>
                <a:stretch>
                  <a:fillRect l="-4" t="-13" r="4" b="4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914992" y="3433108"/>
                <a:ext cx="14544207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hai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</m:oMath>
                </a14:m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4000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nl-NL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nl-NL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992" y="3433108"/>
                <a:ext cx="14544207" cy="2862322"/>
              </a:xfrm>
              <a:prstGeom prst="rect">
                <a:avLst/>
              </a:prstGeom>
              <a:blipFill rotWithShape="1">
                <a:blip r:embed="rId7"/>
                <a:stretch>
                  <a:fillRect l="-3" t="-10" r="4" b="1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2530" y="793653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7520" y="1625941"/>
            <a:ext cx="1532596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Cho biết</a:t>
            </a:r>
            <a:r>
              <a:rPr kumimoji="0" lang="en-US" sz="3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mỗi biểu thức trên gồm những số, biến và phép tính nào?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77000" y="8688742"/>
            <a:ext cx="5765252" cy="2855558"/>
            <a:chOff x="-762000" y="7277100"/>
            <a:chExt cx="5765252" cy="28555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714" y="8351050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296158" y="2705100"/>
            <a:ext cx="1677447" cy="1139996"/>
            <a:chOff x="8144169" y="4482026"/>
            <a:chExt cx="1999661" cy="132294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/>
            </p:nvGraphicFramePr>
            <p:xfrm>
              <a:off x="2258520" y="4259579"/>
              <a:ext cx="14264781" cy="362712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460745"/>
                    <a:gridCol w="2461049"/>
                    <a:gridCol w="2989128"/>
                    <a:gridCol w="5353859"/>
                  </a:tblGrid>
                  <a:tr h="7652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Biểu thức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Số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Biến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Phép tính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53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53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𝑥𝑦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53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  <m:sSup>
                                  <m:sSupPr>
                                    <m:ctrlPr>
                                      <a:rPr lang="en-US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/>
            </p:nvGraphicFramePr>
            <p:xfrm>
              <a:off x="2258520" y="4259579"/>
              <a:ext cx="14264781" cy="362712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460745"/>
                    <a:gridCol w="2461049"/>
                    <a:gridCol w="2989128"/>
                    <a:gridCol w="5353859"/>
                  </a:tblGrid>
                  <a:tr h="7652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Biểu thức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Số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Biến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nl-NL" sz="3600" b="1">
                              <a:effectLst/>
                              <a:latin typeface="Arial" panose="020B0604020202020204" pitchFamily="34" charset="0"/>
                              <a:ea typeface="Malgun Gothic" panose="020B0503020000020004" pitchFamily="34" charset="-127"/>
                              <a:cs typeface="Arial" panose="020B0604020202020204" pitchFamily="34" charset="0"/>
                            </a:rPr>
                            <a:t>Phép tính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53770"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54405"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953770"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6705600" y="5011578"/>
            <a:ext cx="441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1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350613" y="4934634"/>
                <a:ext cx="572144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0613" y="4934634"/>
                <a:ext cx="572144" cy="1000274"/>
              </a:xfrm>
              <a:prstGeom prst="rect">
                <a:avLst/>
              </a:prstGeom>
              <a:blipFill rotWithShape="1">
                <a:blip r:embed="rId7"/>
                <a:stretch>
                  <a:fillRect l="-42" t="-5" r="43" b="2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2081619" y="5011578"/>
                <a:ext cx="367235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Lũy thừa cơ số </a:t>
                </a:r>
                <a14:m>
                  <m:oMath xmlns:m="http://schemas.openxmlformats.org/officeDocument/2006/math">
                    <m:r>
                      <a:rPr lang="nl-N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1619" y="5011578"/>
                <a:ext cx="3672351" cy="923330"/>
              </a:xfrm>
              <a:prstGeom prst="rect">
                <a:avLst/>
              </a:prstGeom>
              <a:blipFill rotWithShape="1">
                <a:blip r:embed="rId8"/>
                <a:stretch>
                  <a:fillRect l="-3" t="-17" r="7" b="21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705600" y="5944057"/>
            <a:ext cx="441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6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9067747" y="5905585"/>
                <a:ext cx="1137876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747" y="5905585"/>
                <a:ext cx="1137876" cy="1000274"/>
              </a:xfrm>
              <a:prstGeom prst="rect">
                <a:avLst/>
              </a:prstGeom>
              <a:blipFill rotWithShape="1">
                <a:blip r:embed="rId9"/>
                <a:stretch>
                  <a:fillRect l="-51" t="-8" r="47" b="23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3274028" y="5944244"/>
            <a:ext cx="12875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Nhân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05600" y="6915378"/>
            <a:ext cx="4411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6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9067747" y="6915378"/>
                <a:ext cx="1137876" cy="10002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nl-NL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747" y="6915378"/>
                <a:ext cx="1137876" cy="1000274"/>
              </a:xfrm>
              <a:prstGeom prst="rect">
                <a:avLst/>
              </a:prstGeom>
              <a:blipFill rotWithShape="1">
                <a:blip r:embed="rId9"/>
                <a:stretch>
                  <a:fillRect l="-51" t="-23" r="47" b="38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11478889" y="6902726"/>
                <a:ext cx="4877809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Nhân, lũy thừa cơ số </a:t>
                </a:r>
                <a14:m>
                  <m:oMath xmlns:m="http://schemas.openxmlformats.org/officeDocument/2006/math">
                    <m:r>
                      <a:rPr lang="nl-N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8889" y="6902726"/>
                <a:ext cx="4877809" cy="923330"/>
              </a:xfrm>
              <a:prstGeom prst="rect">
                <a:avLst/>
              </a:prstGeom>
              <a:blipFill rotWithShape="1">
                <a:blip r:embed="rId10"/>
                <a:stretch>
                  <a:fillRect l="-13" t="-30" r="8" b="34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13" grpId="0"/>
      <p:bldP spid="14" grpId="0"/>
      <p:bldP spid="1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75512" y="39971"/>
            <a:ext cx="4287847" cy="82261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1369397"/>
            <a:ext cx="4114800" cy="125950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9700" y="2825298"/>
            <a:ext cx="15430500" cy="3080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</a:pP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Đơn thức nhi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ề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 biến (hay đơn thức) là bi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ể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 thức đại s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ch</a:t>
            </a:r>
            <a:r>
              <a:rPr lang="en-US" sz="45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ỉ</a:t>
            </a:r>
            <a:r>
              <a:rPr lang="vi-VN" sz="45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gồm một số, hoặc một biến, hoặc một tích giữa các số và các biến.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14600" y="6445909"/>
            <a:ext cx="7859373" cy="3383095"/>
            <a:chOff x="4487975" y="6124064"/>
            <a:chExt cx="7859373" cy="3383095"/>
          </a:xfrm>
        </p:grpSpPr>
        <p:sp>
          <p:nvSpPr>
            <p:cNvPr id="4" name="Cloud Callout 3"/>
            <p:cNvSpPr/>
            <p:nvPr/>
          </p:nvSpPr>
          <p:spPr>
            <a:xfrm>
              <a:off x="4487975" y="6124064"/>
              <a:ext cx="7859373" cy="3383095"/>
            </a:xfrm>
            <a:prstGeom prst="cloudCallout">
              <a:avLst>
                <a:gd name="adj1" fmla="val -51664"/>
                <a:gd name="adj2" fmla="val 35922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424136" y="6769916"/>
              <a:ext cx="630370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600"/>
                </a:spcAft>
              </a:pPr>
              <a:r>
                <a: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số thực, ví dụ số 4 có phải là đơn thức không?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0400" y="8010439"/>
            <a:ext cx="688908" cy="615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73" y="8751270"/>
            <a:ext cx="1664352" cy="130465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658600" y="7962900"/>
            <a:ext cx="50000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4 là một đơn thức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4436" y="5667198"/>
            <a:ext cx="1654066" cy="17416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9141" y="511381"/>
            <a:ext cx="1902117" cy="1719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7881</Words>
  <Application>WPS Presentation</Application>
  <PresentationFormat>Custom</PresentationFormat>
  <Paragraphs>474</Paragraphs>
  <Slides>36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36</vt:i4>
      </vt:variant>
    </vt:vector>
  </HeadingPairs>
  <TitlesOfParts>
    <vt:vector size="54" baseType="lpstr">
      <vt:lpstr>Arial</vt:lpstr>
      <vt:lpstr>SimSun</vt:lpstr>
      <vt:lpstr>Wingdings</vt:lpstr>
      <vt:lpstr>Calibri</vt:lpstr>
      <vt:lpstr>Times New Roman</vt:lpstr>
      <vt:lpstr>Calibri Light</vt:lpstr>
      <vt:lpstr>Calibri</vt:lpstr>
      <vt:lpstr>Cambria Math</vt:lpstr>
      <vt:lpstr>Malgun Gothic</vt:lpstr>
      <vt:lpstr>Microsoft YaHei</vt:lpstr>
      <vt:lpstr>Arial Unicode MS</vt:lpstr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247</cp:revision>
  <dcterms:created xsi:type="dcterms:W3CDTF">2006-08-16T00:00:00Z</dcterms:created>
  <dcterms:modified xsi:type="dcterms:W3CDTF">2023-10-08T09:07:17Z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1A6991DA88BA4FA9BB583B2A6607625A_12</vt:lpwstr>
  </property>
  <property fmtid="{D5CDD505-2E9C-101B-9397-08002B2CF9AE}" pid="3" name="KSOProductBuildVer">
    <vt:lpwstr>2057-12.2.0.13215</vt:lpwstr>
  </property>
</Properties>
</file>