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30.svg" ContentType="image/svg+xml"/>
  <Override PartName="/ppt/media/image140.svg" ContentType="image/svg+xml"/>
  <Override PartName="/ppt/media/image142.svg" ContentType="image/svg+xml"/>
  <Override PartName="/ppt/media/image3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3"/>
    <p:sldMasterId id="2147483672" r:id="rId4"/>
    <p:sldMasterId id="2147483684" r:id="rId5"/>
    <p:sldMasterId id="2147483696" r:id="rId6"/>
  </p:sldMasterIdLst>
  <p:notesMasterIdLst>
    <p:notesMasterId r:id="rId15"/>
  </p:notesMasterIdLst>
  <p:sldIdLst>
    <p:sldId id="455" r:id="rId7"/>
    <p:sldId id="415" r:id="rId8"/>
    <p:sldId id="416" r:id="rId9"/>
    <p:sldId id="293" r:id="rId10"/>
    <p:sldId id="417" r:id="rId11"/>
    <p:sldId id="413" r:id="rId12"/>
    <p:sldId id="316" r:id="rId13"/>
    <p:sldId id="324" r:id="rId14"/>
    <p:sldId id="292" r:id="rId16"/>
    <p:sldId id="418" r:id="rId17"/>
    <p:sldId id="273" r:id="rId18"/>
    <p:sldId id="301" r:id="rId19"/>
    <p:sldId id="419" r:id="rId20"/>
    <p:sldId id="420" r:id="rId21"/>
    <p:sldId id="421" r:id="rId22"/>
    <p:sldId id="422" r:id="rId23"/>
    <p:sldId id="423" r:id="rId24"/>
    <p:sldId id="424" r:id="rId25"/>
    <p:sldId id="425" r:id="rId26"/>
    <p:sldId id="304" r:id="rId27"/>
    <p:sldId id="307" r:id="rId28"/>
    <p:sldId id="308" r:id="rId29"/>
    <p:sldId id="305" r:id="rId30"/>
    <p:sldId id="445" r:id="rId31"/>
    <p:sldId id="310" r:id="rId32"/>
    <p:sldId id="306" r:id="rId33"/>
    <p:sldId id="392" r:id="rId34"/>
    <p:sldId id="447" r:id="rId35"/>
    <p:sldId id="446" r:id="rId36"/>
    <p:sldId id="427" r:id="rId37"/>
    <p:sldId id="393" r:id="rId38"/>
    <p:sldId id="401" r:id="rId39"/>
  </p:sldIdLst>
  <p:sldSz cx="18288000" cy="10287000"/>
  <p:notesSz cx="6858000" cy="9144000"/>
  <p:embeddedFontLst>
    <p:embeddedFont>
      <p:font typeface="Calibri" panose="020F0502020204030204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Malgun Gothic" panose="020B0503020000020004" pitchFamily="34" charset="-127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zhenbo" initials="y" lastIdx="1" clrIdx="0"/>
  <p:cmAuthor id="2" name="Admin" initials="A" lastIdx="1" clrIdx="1"/>
  <p:cmAuthor id="0" name="Anh Vu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1913"/>
    <a:srgbClr val="FFFFCC"/>
    <a:srgbClr val="F6F6E9"/>
    <a:srgbClr val="61A6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22" autoAdjust="0"/>
  </p:normalViewPr>
  <p:slideViewPr>
    <p:cSldViewPr showGuides="1">
      <p:cViewPr varScale="1">
        <p:scale>
          <a:sx n="28" d="100"/>
          <a:sy n="28" d="100"/>
        </p:scale>
        <p:origin x="24" y="10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4" Type="http://schemas.openxmlformats.org/officeDocument/2006/relationships/font" Target="fonts/font11.fntdata"/><Relationship Id="rId53" Type="http://schemas.openxmlformats.org/officeDocument/2006/relationships/font" Target="fonts/font10.fntdata"/><Relationship Id="rId52" Type="http://schemas.openxmlformats.org/officeDocument/2006/relationships/font" Target="fonts/font9.fntdata"/><Relationship Id="rId51" Type="http://schemas.openxmlformats.org/officeDocument/2006/relationships/font" Target="fonts/font8.fntdata"/><Relationship Id="rId50" Type="http://schemas.openxmlformats.org/officeDocument/2006/relationships/font" Target="fonts/font7.fntdata"/><Relationship Id="rId5" Type="http://schemas.openxmlformats.org/officeDocument/2006/relationships/slideMaster" Target="slideMasters/slideMaster4.xml"/><Relationship Id="rId49" Type="http://schemas.openxmlformats.org/officeDocument/2006/relationships/font" Target="fonts/font6.fntdata"/><Relationship Id="rId48" Type="http://schemas.openxmlformats.org/officeDocument/2006/relationships/font" Target="fonts/font5.fntdata"/><Relationship Id="rId47" Type="http://schemas.openxmlformats.org/officeDocument/2006/relationships/font" Target="fonts/font4.fntdata"/><Relationship Id="rId46" Type="http://schemas.openxmlformats.org/officeDocument/2006/relationships/font" Target="fonts/font3.fntdata"/><Relationship Id="rId45" Type="http://schemas.openxmlformats.org/officeDocument/2006/relationships/font" Target="fonts/font2.fntdata"/><Relationship Id="rId44" Type="http://schemas.openxmlformats.org/officeDocument/2006/relationships/font" Target="fonts/font1.fntdata"/><Relationship Id="rId43" Type="http://schemas.openxmlformats.org/officeDocument/2006/relationships/commentAuthors" Target="commentAuthors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FA3419-BDCD-46C7-837C-84EBC2C1BD7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6D796A-198F-4B98-9B98-878DC4C51E9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56D796A-198F-4B98-9B98-878DC4C51E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57A3E7-939A-4CF6-9EF9-8A8C4D902BB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36B169B-40D4-4569-8F90-D828D12431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60.png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microsoft.com/office/2007/relationships/hdphoto" Target="../media/image7.wdp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46.xml"/><Relationship Id="rId2" Type="http://schemas.openxmlformats.org/officeDocument/2006/relationships/image" Target="../media/image67.png"/><Relationship Id="rId1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6.xml"/><Relationship Id="rId4" Type="http://schemas.openxmlformats.org/officeDocument/2006/relationships/image" Target="../media/image70.png"/><Relationship Id="rId3" Type="http://schemas.openxmlformats.org/officeDocument/2006/relationships/image" Target="../media/image67.png"/><Relationship Id="rId2" Type="http://schemas.microsoft.com/office/2007/relationships/hdphoto" Target="../media/image69.wdp"/><Relationship Id="rId1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6.xml"/><Relationship Id="rId8" Type="http://schemas.openxmlformats.org/officeDocument/2006/relationships/image" Target="../media/image75.png"/><Relationship Id="rId7" Type="http://schemas.openxmlformats.org/officeDocument/2006/relationships/image" Target="../media/image74.png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3" Type="http://schemas.openxmlformats.org/officeDocument/2006/relationships/image" Target="../media/image67.png"/><Relationship Id="rId2" Type="http://schemas.microsoft.com/office/2007/relationships/hdphoto" Target="../media/image69.wdp"/><Relationship Id="rId1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6.xml"/><Relationship Id="rId8" Type="http://schemas.openxmlformats.org/officeDocument/2006/relationships/image" Target="../media/image80.png"/><Relationship Id="rId7" Type="http://schemas.openxmlformats.org/officeDocument/2006/relationships/image" Target="../media/image79.png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3" Type="http://schemas.openxmlformats.org/officeDocument/2006/relationships/image" Target="../media/image67.png"/><Relationship Id="rId2" Type="http://schemas.microsoft.com/office/2007/relationships/hdphoto" Target="../media/image69.wdp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6.xml"/><Relationship Id="rId8" Type="http://schemas.openxmlformats.org/officeDocument/2006/relationships/image" Target="../media/image85.png"/><Relationship Id="rId7" Type="http://schemas.openxmlformats.org/officeDocument/2006/relationships/image" Target="../media/image84.png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3" Type="http://schemas.openxmlformats.org/officeDocument/2006/relationships/image" Target="../media/image67.png"/><Relationship Id="rId2" Type="http://schemas.microsoft.com/office/2007/relationships/hdphoto" Target="../media/image69.wdp"/><Relationship Id="rId1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6.xml"/><Relationship Id="rId8" Type="http://schemas.openxmlformats.org/officeDocument/2006/relationships/image" Target="../media/image90.png"/><Relationship Id="rId7" Type="http://schemas.openxmlformats.org/officeDocument/2006/relationships/image" Target="../media/image89.png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3" Type="http://schemas.openxmlformats.org/officeDocument/2006/relationships/image" Target="../media/image67.png"/><Relationship Id="rId2" Type="http://schemas.microsoft.com/office/2007/relationships/hdphoto" Target="../media/image69.wdp"/><Relationship Id="rId1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microsoft.com/office/2007/relationships/hdphoto" Target="../media/image7.wdp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02.png"/><Relationship Id="rId7" Type="http://schemas.openxmlformats.org/officeDocument/2006/relationships/image" Target="../media/image101.png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microsoft.com/office/2007/relationships/hdphoto" Target="../media/image7.wdp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9.png"/><Relationship Id="rId8" Type="http://schemas.openxmlformats.org/officeDocument/2006/relationships/image" Target="../media/image118.png"/><Relationship Id="rId7" Type="http://schemas.openxmlformats.org/officeDocument/2006/relationships/image" Target="../media/image117.png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20.png"/><Relationship Id="rId1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png"/><Relationship Id="rId2" Type="http://schemas.openxmlformats.org/officeDocument/2006/relationships/image" Target="../media/image125.png"/><Relationship Id="rId1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6.png"/><Relationship Id="rId3" Type="http://schemas.openxmlformats.org/officeDocument/2006/relationships/image" Target="../media/image9.png"/><Relationship Id="rId2" Type="http://schemas.openxmlformats.org/officeDocument/2006/relationships/image" Target="../media/image125.png"/><Relationship Id="rId1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31.png"/><Relationship Id="rId4" Type="http://schemas.openxmlformats.org/officeDocument/2006/relationships/image" Target="../media/image130.svg"/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image" Target="../media/image127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32.png"/><Relationship Id="rId4" Type="http://schemas.openxmlformats.org/officeDocument/2006/relationships/image" Target="../media/image130.svg"/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image" Target="../media/image12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image" Target="../media/image138.png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0.xml"/><Relationship Id="rId6" Type="http://schemas.openxmlformats.org/officeDocument/2006/relationships/image" Target="../media/image143.png"/><Relationship Id="rId5" Type="http://schemas.openxmlformats.org/officeDocument/2006/relationships/image" Target="../media/image142.svg"/><Relationship Id="rId4" Type="http://schemas.openxmlformats.org/officeDocument/2006/relationships/image" Target="../media/image141.png"/><Relationship Id="rId3" Type="http://schemas.openxmlformats.org/officeDocument/2006/relationships/image" Target="../media/image140.svg"/><Relationship Id="rId2" Type="http://schemas.openxmlformats.org/officeDocument/2006/relationships/image" Target="../media/image139.png"/><Relationship Id="rId1" Type="http://schemas.openxmlformats.org/officeDocument/2006/relationships/image" Target="../media/image128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svg"/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36.png"/><Relationship Id="rId1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199895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52476" y="2370758"/>
            <a:ext cx="13176250" cy="3784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mtClean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</a:t>
            </a:r>
            <a:r>
              <a:rPr lang="vi-VN" altLang="en-US" sz="3600" b="1" smtClean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b="1" smtClean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smtClean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600" b="1" smtClean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100" b="1" smtClean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Tiết </a:t>
            </a:r>
            <a:r>
              <a:rPr lang="vi-VN" altLang="en-US" sz="4800" b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</a:t>
            </a:r>
            <a:endParaRPr lang="en-US" altLang="en-US" sz="4800" b="1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4500" b="1" ker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ĐƠN THỨC NHIỀU BIẾN. ĐA THỨC NHIỀU BIẾN</a:t>
            </a:r>
            <a:endParaRPr kumimoji="0" lang="en-US" sz="4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5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5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323" t="7012" r="8375" b="3760"/>
          <a:stretch>
            <a:fillRect/>
          </a:stretch>
        </p:blipFill>
        <p:spPr>
          <a:xfrm>
            <a:off x="569981" y="359303"/>
            <a:ext cx="1541732" cy="1552949"/>
          </a:xfrm>
          <a:prstGeom prst="ellipse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07586" y="5341595"/>
            <a:ext cx="6011545" cy="1383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vi-VN" altLang="en-US" sz="4200" b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 Thị Thanh Chà</a:t>
            </a:r>
            <a:endParaRPr lang="en-US" sz="4200" b="1" smtClean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200" b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Tự nhiên</a:t>
            </a:r>
            <a:endParaRPr lang="en-US" sz="42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62742" y="924703"/>
            <a:ext cx="7787005" cy="783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smtClean="0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en-US" sz="4500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342900"/>
            <a:ext cx="17373600" cy="9677400"/>
          </a:xfrm>
          <a:prstGeom prst="rect">
            <a:avLst/>
          </a:prstGeom>
          <a:solidFill>
            <a:srgbClr val="F6F6E9"/>
          </a:solidFill>
        </p:spPr>
      </p:sp>
      <p:sp>
        <p:nvSpPr>
          <p:cNvPr id="11" name="Rounded Rectangle 10"/>
          <p:cNvSpPr/>
          <p:nvPr/>
        </p:nvSpPr>
        <p:spPr>
          <a:xfrm>
            <a:off x="6312432" y="660138"/>
            <a:ext cx="6565368" cy="114719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3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Giá trị của đa thức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390537" y="2085374"/>
            <a:ext cx="14726126" cy="2862322"/>
            <a:chOff x="2362200" y="2905226"/>
            <a:chExt cx="16185984" cy="2862322"/>
          </a:xfrm>
        </p:grpSpPr>
        <p:grpSp>
          <p:nvGrpSpPr>
            <p:cNvPr id="2" name="Group 1"/>
            <p:cNvGrpSpPr/>
            <p:nvPr/>
          </p:nvGrpSpPr>
          <p:grpSpPr>
            <a:xfrm>
              <a:off x="2362200" y="2905226"/>
              <a:ext cx="16185984" cy="2862322"/>
              <a:chOff x="1582771" y="2213024"/>
              <a:chExt cx="16185984" cy="2862322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" name="Rectangle 4"/>
                  <p:cNvSpPr/>
                  <p:nvPr/>
                </p:nvSpPr>
                <p:spPr>
                  <a:xfrm>
                    <a:off x="1582771" y="2213024"/>
                    <a:ext cx="16185984" cy="286232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          </a:t>
                    </a:r>
                    <a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Cho đa thức: </a:t>
                    </a:r>
                    <a:b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</a:br>
                    <a:r>
                      <a:rPr lang="en-US" sz="40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Đa thức </a:t>
                    </a:r>
                    <a14:m>
                      <m:oMath xmlns:m="http://schemas.openxmlformats.org/officeDocument/2006/math"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oMath>
                    </a14:m>
                    <a:r>
                      <a:rPr lang="en-US" sz="40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được xác định bằng biểu thức nào? Tính giá trị của </a:t>
                    </a:r>
                    <a14:m>
                      <m:oMath xmlns:m="http://schemas.openxmlformats.org/officeDocument/2006/math"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oMath>
                    </a14:m>
                    <a:r>
                      <a:rPr lang="en-US" sz="40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tại </a:t>
                    </a:r>
                    <a14:m>
                      <m:oMath xmlns:m="http://schemas.openxmlformats.org/officeDocument/2006/math"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=</m:t>
                        </m:r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 </m:t>
                        </m:r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oMath>
                    </a14:m>
                    <a:r>
                      <a:rPr lang="en-US" sz="40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.</a:t>
                    </a:r>
                    <a:endPara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5" name="Rectangle 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82771" y="2213024"/>
                    <a:ext cx="16185984" cy="2862322"/>
                  </a:xfrm>
                  <a:prstGeom prst="rect">
                    <a:avLst/>
                  </a:prstGeom>
                  <a:blipFill rotWithShape="1">
                    <a:blip r:embed="rId1"/>
                  </a:blipFill>
                </p:spPr>
                <p:txBody>
                  <a:bodyPr/>
                  <a:lstStyle/>
                  <a:p>
                    <a:r>
                      <a:rPr lang="en-GB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4" name="Rectangle 23"/>
              <p:cNvSpPr/>
              <p:nvPr/>
            </p:nvSpPr>
            <p:spPr>
              <a:xfrm>
                <a:off x="1594195" y="2400300"/>
                <a:ext cx="167593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HĐ 7: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Rectangle 3"/>
                <p:cNvSpPr/>
                <p:nvPr/>
              </p:nvSpPr>
              <p:spPr>
                <a:xfrm>
                  <a:off x="7579968" y="3089894"/>
                  <a:ext cx="3294218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9968" y="3089894"/>
                  <a:ext cx="3294218" cy="707886"/>
                </a:xfrm>
                <a:prstGeom prst="rect">
                  <a:avLst/>
                </a:prstGeom>
                <a:blipFill rotWithShape="1">
                  <a:blip r:embed="rId2"/>
                </a:blipFill>
              </p:spPr>
              <p:txBody>
                <a:bodyPr/>
                <a:lstStyle/>
                <a:p>
                  <a:r>
                    <a:rPr lang="en-GB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/>
          <p:cNvGrpSpPr/>
          <p:nvPr/>
        </p:nvGrpSpPr>
        <p:grpSpPr>
          <a:xfrm>
            <a:off x="8535002" y="5067300"/>
            <a:ext cx="1805979" cy="1169761"/>
            <a:chOff x="1437435" y="1094814"/>
            <a:chExt cx="1805979" cy="1169761"/>
          </a:xfrm>
        </p:grpSpPr>
        <p:pic>
          <p:nvPicPr>
            <p:cNvPr id="18" name="Picture 10"/>
            <p:cNvPicPr>
              <a:picLocks noChangeAspect="1"/>
            </p:cNvPicPr>
            <p:nvPr/>
          </p:nvPicPr>
          <p:blipFill>
            <a:blip/>
            <a:srcRect/>
            <a:stretch>
              <a:fillRect/>
            </a:stretch>
          </p:blipFill>
          <p:spPr>
            <a:xfrm flipH="1">
              <a:off x="1437435" y="1094814"/>
              <a:ext cx="1805979" cy="11697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85358" y="-319420"/>
            <a:ext cx="3993226" cy="1152243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2362200" y="6515100"/>
                <a:ext cx="13487196" cy="33239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Đa thức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được xác định bằng biểu thức: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Thay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vào biểu thức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được: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6515100"/>
                <a:ext cx="13487196" cy="3323987"/>
              </a:xfrm>
              <a:prstGeom prst="rect">
                <a:avLst/>
              </a:prstGeom>
              <a:blipFill rotWithShape="1">
                <a:blip r:embed="rId4"/>
                <a:stretch>
                  <a:fillRect r="3" b="12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48976" y="7762012"/>
            <a:ext cx="2536156" cy="22008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02601" y="504426"/>
            <a:ext cx="1359526" cy="12497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p14:dur="700">
        <p15:prstTrans prst="pageCurlDoubl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6"/>
          <a:stretch>
            <a:fillRect/>
          </a:stretch>
        </p:blipFill>
        <p:spPr>
          <a:xfrm rot="2242840">
            <a:off x="12840306" y="-514146"/>
            <a:ext cx="8057164" cy="27814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14170" y="6619797"/>
            <a:ext cx="3202248" cy="3476124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998770" y="1037267"/>
            <a:ext cx="2735030" cy="967215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7</a:t>
            </a:r>
            <a:endParaRPr lang="en-US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447800" y="3846129"/>
            <a:ext cx="1864081" cy="1132803"/>
            <a:chOff x="1407502" y="1116792"/>
            <a:chExt cx="1864081" cy="1132803"/>
          </a:xfrm>
        </p:grpSpPr>
        <p:pic>
          <p:nvPicPr>
            <p:cNvPr id="16" name="Picture 10"/>
            <p:cNvPicPr>
              <a:picLocks noChangeAspect="1"/>
            </p:cNvPicPr>
            <p:nvPr/>
          </p:nvPicPr>
          <p:blipFill>
            <a:blip/>
            <a:srcRect/>
            <a:stretch>
              <a:fillRect/>
            </a:stretch>
          </p:blipFill>
          <p:spPr>
            <a:xfrm flipH="1">
              <a:off x="1407502" y="1116792"/>
              <a:ext cx="1864081" cy="113280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8437954"/>
            <a:ext cx="1761897" cy="160948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790688" y="2260747"/>
                <a:ext cx="15744712" cy="9160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Tính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giá trị của đa thức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688" y="2260747"/>
                <a:ext cx="15744712" cy="916085"/>
              </a:xfrm>
              <a:prstGeom prst="rect">
                <a:avLst/>
              </a:prstGeom>
              <a:blipFill rotWithShape="1">
                <a:blip r:embed="rId4"/>
                <a:stretch>
                  <a:fillRect l="-1" t="-16" b="-8257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2454822" y="5164697"/>
                <a:ext cx="13378355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 trị của đa thức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4822" y="5164697"/>
                <a:ext cx="13378355" cy="1015663"/>
              </a:xfrm>
              <a:prstGeom prst="rect">
                <a:avLst/>
              </a:prstGeom>
              <a:blipFill rotWithShape="1">
                <a:blip r:embed="rId5"/>
                <a:stretch>
                  <a:fillRect l="-4" t="-24" r="1" b="53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4052673" y="6667500"/>
                <a:ext cx="888159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</m:d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2673" y="6667500"/>
                <a:ext cx="8881599" cy="707886"/>
              </a:xfrm>
              <a:prstGeom prst="rect">
                <a:avLst/>
              </a:prstGeom>
              <a:blipFill rotWithShape="1">
                <a:blip r:embed="rId6"/>
                <a:stretch>
                  <a:fillRect l="-1" r="7" b="70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9255474" y="7810500"/>
                <a:ext cx="385092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9</m:t>
                      </m:r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5474" y="7810500"/>
                <a:ext cx="3850926" cy="707886"/>
              </a:xfrm>
              <a:prstGeom prst="rect">
                <a:avLst/>
              </a:prstGeom>
              <a:blipFill rotWithShape="1">
                <a:blip r:embed="rId7"/>
                <a:stretch>
                  <a:fillRect l="-9" b="70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trips dir="rd"/>
      </p:transition>
    </mc:Choice>
    <mc:Fallback>
      <p:transition spd="med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/>
      <p:bldP spid="8" grpId="0"/>
      <p:bldP spid="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6"/>
          <a:stretch>
            <a:fillRect/>
          </a:stretch>
        </p:blipFill>
        <p:spPr>
          <a:xfrm rot="12201997">
            <a:off x="-2445811" y="8477151"/>
            <a:ext cx="8057164" cy="278149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819400" y="4573914"/>
            <a:ext cx="1874560" cy="1139171"/>
            <a:chOff x="1365574" y="1120627"/>
            <a:chExt cx="1874560" cy="113917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/>
            <a:srcRect/>
            <a:stretch>
              <a:fillRect/>
            </a:stretch>
          </p:blipFill>
          <p:spPr>
            <a:xfrm flipH="1">
              <a:off x="1365574" y="1120627"/>
              <a:ext cx="1874560" cy="113917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552581" y="1296329"/>
              <a:ext cx="1571619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043365" y="970817"/>
            <a:ext cx="4055442" cy="112362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 7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57" y="308515"/>
            <a:ext cx="1749704" cy="12497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0311" y="0"/>
            <a:ext cx="2127688" cy="32860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5472" y="7392670"/>
            <a:ext cx="2584928" cy="293243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2590800" y="2364075"/>
                <a:ext cx="13487400" cy="2169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50000"/>
                  </a:lnSpc>
                </a:pPr>
                <a:r>
                  <a:rPr kumimoji="0" lang="en-US" sz="4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kumimoji="0" lang="en-US" sz="45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giá trị của đa thức</a:t>
                </a:r>
                <a:r>
                  <a:rPr lang="en-US" sz="45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45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45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364075"/>
                <a:ext cx="13487400" cy="2169825"/>
              </a:xfrm>
              <a:prstGeom prst="rect">
                <a:avLst/>
              </a:prstGeom>
              <a:blipFill rotWithShape="1">
                <a:blip r:embed="rId5"/>
                <a:stretch>
                  <a:fillRect t="-28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4114800" y="6021675"/>
                <a:ext cx="10820400" cy="2169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50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Giá trị của đa thức Q tại </a:t>
                </a:r>
                <a14:m>
                  <m:oMath xmlns:m="http://schemas.openxmlformats.org/officeDocument/2006/math">
                    <m:r>
                      <a:rPr lang="nl-NL" sz="4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4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4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2</m:t>
                    </m:r>
                    <m:r>
                      <a:rPr lang="nl-NL" sz="4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; </m:t>
                    </m:r>
                    <m:r>
                      <a:rPr lang="en-US" sz="4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45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là:</a:t>
                </a:r>
                <a:endParaRPr lang="en-US" sz="4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5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45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5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5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45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45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45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5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5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45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5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45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5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45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45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45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5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5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45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5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5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m:oMathPara>
                </a14:m>
                <a:endParaRPr lang="en-US" sz="45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6021675"/>
                <a:ext cx="10820400" cy="2169825"/>
              </a:xfrm>
              <a:prstGeom prst="rect">
                <a:avLst/>
              </a:prstGeom>
              <a:blipFill rotWithShape="1">
                <a:blip r:embed="rId6"/>
                <a:stretch>
                  <a:fillRect t="-28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2"/>
          <p:cNvSpPr/>
          <p:nvPr/>
        </p:nvSpPr>
        <p:spPr>
          <a:xfrm rot="-5400000">
            <a:off x="3908987" y="4511113"/>
            <a:ext cx="10551944" cy="19131917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81000" y="9278123"/>
            <a:ext cx="19136809" cy="10764455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6"/>
          <a:stretch>
            <a:fillRect/>
          </a:stretch>
        </p:blipFill>
        <p:spPr>
          <a:xfrm rot="2125209">
            <a:off x="11736091" y="-879764"/>
            <a:ext cx="10330278" cy="356622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400736" y="2562614"/>
            <a:ext cx="11305864" cy="3952486"/>
            <a:chOff x="9144000" y="1901348"/>
            <a:chExt cx="7752726" cy="3054047"/>
          </a:xfrm>
        </p:grpSpPr>
        <p:sp>
          <p:nvSpPr>
            <p:cNvPr id="41" name="AutoShape 3"/>
            <p:cNvSpPr/>
            <p:nvPr/>
          </p:nvSpPr>
          <p:spPr>
            <a:xfrm>
              <a:off x="9144000" y="1901348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</p:sp>
        <p:sp>
          <p:nvSpPr>
            <p:cNvPr id="42" name="AutoShape 7"/>
            <p:cNvSpPr/>
            <p:nvPr/>
          </p:nvSpPr>
          <p:spPr>
            <a:xfrm>
              <a:off x="9144000" y="1901348"/>
              <a:ext cx="7752726" cy="951331"/>
            </a:xfrm>
            <a:prstGeom prst="rect">
              <a:avLst/>
            </a:prstGeom>
            <a:solidFill>
              <a:srgbClr val="FFCE6D"/>
            </a:solidFill>
          </p:spPr>
        </p:sp>
      </p:grpSp>
      <p:sp>
        <p:nvSpPr>
          <p:cNvPr id="44" name="Rectangle 43"/>
          <p:cNvSpPr/>
          <p:nvPr/>
        </p:nvSpPr>
        <p:spPr>
          <a:xfrm>
            <a:off x="6629400" y="4224148"/>
            <a:ext cx="4544834" cy="1328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6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TẬP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994" y="5004025"/>
            <a:ext cx="2533006" cy="371168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12496800" y="5676900"/>
            <a:ext cx="1635091" cy="1800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2040" y="-3040"/>
            <a:ext cx="1938696" cy="16033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circle/>
      </p:transition>
    </mc:Choice>
    <mc:Fallback>
      <p:transition spd="med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00" y="0"/>
            <a:ext cx="19354800" cy="10287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4309285" y="847673"/>
            <a:ext cx="1064526" cy="1064526"/>
            <a:chOff x="8625386" y="109182"/>
            <a:chExt cx="709684" cy="709684"/>
          </a:xfrm>
        </p:grpSpPr>
        <p:sp>
          <p:nvSpPr>
            <p:cNvPr id="8" name="Oval 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6092601" y="800100"/>
            <a:ext cx="1064526" cy="1064526"/>
            <a:chOff x="11169555" y="109182"/>
            <a:chExt cx="709684" cy="709684"/>
          </a:xfrm>
        </p:grpSpPr>
        <p:sp>
          <p:nvSpPr>
            <p:cNvPr id="10" name="Oval 9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55770" y="2007783"/>
            <a:ext cx="14608230" cy="359291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3475 w 20057"/>
              <a:gd name="connsiteY0-2" fmla="*/ 0 h 21600"/>
              <a:gd name="connsiteX1-3" fmla="*/ 18125 w 20057"/>
              <a:gd name="connsiteY1-4" fmla="*/ 0 h 21600"/>
              <a:gd name="connsiteX2-5" fmla="*/ 20057 w 20057"/>
              <a:gd name="connsiteY2-6" fmla="*/ 10055 h 21600"/>
              <a:gd name="connsiteX3-7" fmla="*/ 18125 w 20057"/>
              <a:gd name="connsiteY3-8" fmla="*/ 21600 h 21600"/>
              <a:gd name="connsiteX4-9" fmla="*/ 3475 w 20057"/>
              <a:gd name="connsiteY4-10" fmla="*/ 21600 h 21600"/>
              <a:gd name="connsiteX5-11" fmla="*/ 0 w 20057"/>
              <a:gd name="connsiteY5-12" fmla="*/ 10800 h 21600"/>
              <a:gd name="connsiteX6-13" fmla="*/ 3475 w 20057"/>
              <a:gd name="connsiteY6-14" fmla="*/ 0 h 21600"/>
              <a:gd name="connsiteX0-15" fmla="*/ 1847 w 18429"/>
              <a:gd name="connsiteY0-16" fmla="*/ 0 h 21600"/>
              <a:gd name="connsiteX1-17" fmla="*/ 16497 w 18429"/>
              <a:gd name="connsiteY1-18" fmla="*/ 0 h 21600"/>
              <a:gd name="connsiteX2-19" fmla="*/ 18429 w 18429"/>
              <a:gd name="connsiteY2-20" fmla="*/ 10055 h 21600"/>
              <a:gd name="connsiteX3-21" fmla="*/ 16497 w 18429"/>
              <a:gd name="connsiteY3-22" fmla="*/ 21600 h 21600"/>
              <a:gd name="connsiteX4-23" fmla="*/ 1847 w 18429"/>
              <a:gd name="connsiteY4-24" fmla="*/ 21600 h 21600"/>
              <a:gd name="connsiteX5-25" fmla="*/ 1 w 18429"/>
              <a:gd name="connsiteY5-26" fmla="*/ 11545 h 21600"/>
              <a:gd name="connsiteX6-27" fmla="*/ 1847 w 18429"/>
              <a:gd name="connsiteY6-28" fmla="*/ 0 h 2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0294684" y="6034650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3475 w 20057"/>
              <a:gd name="connsiteY0-2" fmla="*/ 0 h 21600"/>
              <a:gd name="connsiteX1-3" fmla="*/ 18125 w 20057"/>
              <a:gd name="connsiteY1-4" fmla="*/ 0 h 21600"/>
              <a:gd name="connsiteX2-5" fmla="*/ 20057 w 20057"/>
              <a:gd name="connsiteY2-6" fmla="*/ 10055 h 21600"/>
              <a:gd name="connsiteX3-7" fmla="*/ 18125 w 20057"/>
              <a:gd name="connsiteY3-8" fmla="*/ 21600 h 21600"/>
              <a:gd name="connsiteX4-9" fmla="*/ 3475 w 20057"/>
              <a:gd name="connsiteY4-10" fmla="*/ 21600 h 21600"/>
              <a:gd name="connsiteX5-11" fmla="*/ 0 w 20057"/>
              <a:gd name="connsiteY5-12" fmla="*/ 10800 h 21600"/>
              <a:gd name="connsiteX6-13" fmla="*/ 3475 w 20057"/>
              <a:gd name="connsiteY6-14" fmla="*/ 0 h 21600"/>
              <a:gd name="connsiteX0-15" fmla="*/ 1847 w 18429"/>
              <a:gd name="connsiteY0-16" fmla="*/ 0 h 21600"/>
              <a:gd name="connsiteX1-17" fmla="*/ 16497 w 18429"/>
              <a:gd name="connsiteY1-18" fmla="*/ 0 h 21600"/>
              <a:gd name="connsiteX2-19" fmla="*/ 18429 w 18429"/>
              <a:gd name="connsiteY2-20" fmla="*/ 10055 h 21600"/>
              <a:gd name="connsiteX3-21" fmla="*/ 16497 w 18429"/>
              <a:gd name="connsiteY3-22" fmla="*/ 21600 h 21600"/>
              <a:gd name="connsiteX4-23" fmla="*/ 1847 w 18429"/>
              <a:gd name="connsiteY4-24" fmla="*/ 21600 h 21600"/>
              <a:gd name="connsiteX5-25" fmla="*/ 1 w 18429"/>
              <a:gd name="connsiteY5-26" fmla="*/ 11545 h 21600"/>
              <a:gd name="connsiteX6-27" fmla="*/ 1847 w 18429"/>
              <a:gd name="connsiteY6-28" fmla="*/ 0 h 2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2369884" y="6061881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3475 w 20057"/>
              <a:gd name="connsiteY0-2" fmla="*/ 0 h 21600"/>
              <a:gd name="connsiteX1-3" fmla="*/ 18125 w 20057"/>
              <a:gd name="connsiteY1-4" fmla="*/ 0 h 21600"/>
              <a:gd name="connsiteX2-5" fmla="*/ 20057 w 20057"/>
              <a:gd name="connsiteY2-6" fmla="*/ 10055 h 21600"/>
              <a:gd name="connsiteX3-7" fmla="*/ 18125 w 20057"/>
              <a:gd name="connsiteY3-8" fmla="*/ 21600 h 21600"/>
              <a:gd name="connsiteX4-9" fmla="*/ 3475 w 20057"/>
              <a:gd name="connsiteY4-10" fmla="*/ 21600 h 21600"/>
              <a:gd name="connsiteX5-11" fmla="*/ 0 w 20057"/>
              <a:gd name="connsiteY5-12" fmla="*/ 10800 h 21600"/>
              <a:gd name="connsiteX6-13" fmla="*/ 3475 w 20057"/>
              <a:gd name="connsiteY6-14" fmla="*/ 0 h 21600"/>
              <a:gd name="connsiteX0-15" fmla="*/ 1847 w 18429"/>
              <a:gd name="connsiteY0-16" fmla="*/ 0 h 21600"/>
              <a:gd name="connsiteX1-17" fmla="*/ 16497 w 18429"/>
              <a:gd name="connsiteY1-18" fmla="*/ 0 h 21600"/>
              <a:gd name="connsiteX2-19" fmla="*/ 18429 w 18429"/>
              <a:gd name="connsiteY2-20" fmla="*/ 10055 h 21600"/>
              <a:gd name="connsiteX3-21" fmla="*/ 16497 w 18429"/>
              <a:gd name="connsiteY3-22" fmla="*/ 21600 h 21600"/>
              <a:gd name="connsiteX4-23" fmla="*/ 1847 w 18429"/>
              <a:gd name="connsiteY4-24" fmla="*/ 21600 h 21600"/>
              <a:gd name="connsiteX5-25" fmla="*/ 1 w 18429"/>
              <a:gd name="connsiteY5-26" fmla="*/ 11545 h 21600"/>
              <a:gd name="connsiteX6-27" fmla="*/ 1847 w 18429"/>
              <a:gd name="connsiteY6-28" fmla="*/ 0 h 2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363200" y="81153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3475 w 20057"/>
              <a:gd name="connsiteY0-2" fmla="*/ 0 h 21600"/>
              <a:gd name="connsiteX1-3" fmla="*/ 18125 w 20057"/>
              <a:gd name="connsiteY1-4" fmla="*/ 0 h 21600"/>
              <a:gd name="connsiteX2-5" fmla="*/ 20057 w 20057"/>
              <a:gd name="connsiteY2-6" fmla="*/ 10055 h 21600"/>
              <a:gd name="connsiteX3-7" fmla="*/ 18125 w 20057"/>
              <a:gd name="connsiteY3-8" fmla="*/ 21600 h 21600"/>
              <a:gd name="connsiteX4-9" fmla="*/ 3475 w 20057"/>
              <a:gd name="connsiteY4-10" fmla="*/ 21600 h 21600"/>
              <a:gd name="connsiteX5-11" fmla="*/ 0 w 20057"/>
              <a:gd name="connsiteY5-12" fmla="*/ 10800 h 21600"/>
              <a:gd name="connsiteX6-13" fmla="*/ 3475 w 20057"/>
              <a:gd name="connsiteY6-14" fmla="*/ 0 h 21600"/>
              <a:gd name="connsiteX0-15" fmla="*/ 1847 w 18429"/>
              <a:gd name="connsiteY0-16" fmla="*/ 0 h 21600"/>
              <a:gd name="connsiteX1-17" fmla="*/ 16497 w 18429"/>
              <a:gd name="connsiteY1-18" fmla="*/ 0 h 21600"/>
              <a:gd name="connsiteX2-19" fmla="*/ 18429 w 18429"/>
              <a:gd name="connsiteY2-20" fmla="*/ 10055 h 21600"/>
              <a:gd name="connsiteX3-21" fmla="*/ 16497 w 18429"/>
              <a:gd name="connsiteY3-22" fmla="*/ 21600 h 21600"/>
              <a:gd name="connsiteX4-23" fmla="*/ 1847 w 18429"/>
              <a:gd name="connsiteY4-24" fmla="*/ 21600 h 21600"/>
              <a:gd name="connsiteX5-25" fmla="*/ 1 w 18429"/>
              <a:gd name="connsiteY5-26" fmla="*/ 11545 h 21600"/>
              <a:gd name="connsiteX6-27" fmla="*/ 1847 w 18429"/>
              <a:gd name="connsiteY6-28" fmla="*/ 0 h 2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2369884" y="8127242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3475 w 20057"/>
              <a:gd name="connsiteY0-2" fmla="*/ 0 h 21600"/>
              <a:gd name="connsiteX1-3" fmla="*/ 18125 w 20057"/>
              <a:gd name="connsiteY1-4" fmla="*/ 0 h 21600"/>
              <a:gd name="connsiteX2-5" fmla="*/ 20057 w 20057"/>
              <a:gd name="connsiteY2-6" fmla="*/ 10055 h 21600"/>
              <a:gd name="connsiteX3-7" fmla="*/ 18125 w 20057"/>
              <a:gd name="connsiteY3-8" fmla="*/ 21600 h 21600"/>
              <a:gd name="connsiteX4-9" fmla="*/ 3475 w 20057"/>
              <a:gd name="connsiteY4-10" fmla="*/ 21600 h 21600"/>
              <a:gd name="connsiteX5-11" fmla="*/ 0 w 20057"/>
              <a:gd name="connsiteY5-12" fmla="*/ 10800 h 21600"/>
              <a:gd name="connsiteX6-13" fmla="*/ 3475 w 20057"/>
              <a:gd name="connsiteY6-14" fmla="*/ 0 h 21600"/>
              <a:gd name="connsiteX0-15" fmla="*/ 1847 w 18429"/>
              <a:gd name="connsiteY0-16" fmla="*/ 0 h 21600"/>
              <a:gd name="connsiteX1-17" fmla="*/ 16497 w 18429"/>
              <a:gd name="connsiteY1-18" fmla="*/ 0 h 21600"/>
              <a:gd name="connsiteX2-19" fmla="*/ 18429 w 18429"/>
              <a:gd name="connsiteY2-20" fmla="*/ 10055 h 21600"/>
              <a:gd name="connsiteX3-21" fmla="*/ 16497 w 18429"/>
              <a:gd name="connsiteY3-22" fmla="*/ 21600 h 21600"/>
              <a:gd name="connsiteX4-23" fmla="*/ 1847 w 18429"/>
              <a:gd name="connsiteY4-24" fmla="*/ 21600 h 21600"/>
              <a:gd name="connsiteX5-25" fmla="*/ 1 w 18429"/>
              <a:gd name="connsiteY5-26" fmla="*/ 11545 h 21600"/>
              <a:gd name="connsiteX6-27" fmla="*/ 1847 w 18429"/>
              <a:gd name="connsiteY6-28" fmla="*/ 0 h 2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913968" y="6369707"/>
            <a:ext cx="1165704" cy="10849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1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790013" y="8370823"/>
            <a:ext cx="1459387" cy="108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  <a:tab pos="1795780" algn="l"/>
                <a:tab pos="3420745" algn="l"/>
              </a:tabLst>
              <a:defRPr/>
            </a:pPr>
            <a:r>
              <a: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4 </a:t>
            </a: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30316" y="2095500"/>
            <a:ext cx="6858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1. 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 các biểu thức </a:t>
            </a:r>
            <a:endParaRPr lang="en-US" sz="400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790013" y="6335532"/>
            <a:ext cx="1350050" cy="10849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3 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13968" y="7866907"/>
            <a:ext cx="1381147" cy="1746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2 </a:t>
            </a: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3276600" y="2660984"/>
                <a:ext cx="12047153" cy="21575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algn="just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7</m:t>
                      </m:r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𝑦</m:t>
                      </m:r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6</m:t>
                      </m:r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𝑥𝑦𝑧</m:t>
                      </m:r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𝑧</m:t>
                      </m:r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;</m:t>
                      </m:r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6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400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2660984"/>
                <a:ext cx="12047153" cy="2157514"/>
              </a:xfrm>
              <a:prstGeom prst="rect">
                <a:avLst/>
              </a:prstGeom>
              <a:blipFill rotWithShape="1">
                <a:blip r:embed="rId4"/>
                <a:stretch>
                  <a:fillRect t="-15" r="5" b="5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3962400" y="4432637"/>
            <a:ext cx="116740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>
              <a:lnSpc>
                <a:spcPct val="150000"/>
              </a:lnSpc>
              <a:spcAft>
                <a:spcPts val="1200"/>
              </a:spcAft>
            </a:pPr>
            <a:r>
              <a:rPr lang="en-US" sz="400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 bao nhiêu đa thức trong các biểu thức trên?</a:t>
            </a:r>
            <a:endParaRPr lang="en-US" sz="400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1600200" y="2260696"/>
            <a:ext cx="14608230" cy="2730404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3475 w 20057"/>
              <a:gd name="connsiteY0-2" fmla="*/ 0 h 21600"/>
              <a:gd name="connsiteX1-3" fmla="*/ 18125 w 20057"/>
              <a:gd name="connsiteY1-4" fmla="*/ 0 h 21600"/>
              <a:gd name="connsiteX2-5" fmla="*/ 20057 w 20057"/>
              <a:gd name="connsiteY2-6" fmla="*/ 10055 h 21600"/>
              <a:gd name="connsiteX3-7" fmla="*/ 18125 w 20057"/>
              <a:gd name="connsiteY3-8" fmla="*/ 21600 h 21600"/>
              <a:gd name="connsiteX4-9" fmla="*/ 3475 w 20057"/>
              <a:gd name="connsiteY4-10" fmla="*/ 21600 h 21600"/>
              <a:gd name="connsiteX5-11" fmla="*/ 0 w 20057"/>
              <a:gd name="connsiteY5-12" fmla="*/ 10800 h 21600"/>
              <a:gd name="connsiteX6-13" fmla="*/ 3475 w 20057"/>
              <a:gd name="connsiteY6-14" fmla="*/ 0 h 21600"/>
              <a:gd name="connsiteX0-15" fmla="*/ 1847 w 18429"/>
              <a:gd name="connsiteY0-16" fmla="*/ 0 h 21600"/>
              <a:gd name="connsiteX1-17" fmla="*/ 16497 w 18429"/>
              <a:gd name="connsiteY1-18" fmla="*/ 0 h 21600"/>
              <a:gd name="connsiteX2-19" fmla="*/ 18429 w 18429"/>
              <a:gd name="connsiteY2-20" fmla="*/ 10055 h 21600"/>
              <a:gd name="connsiteX3-21" fmla="*/ 16497 w 18429"/>
              <a:gd name="connsiteY3-22" fmla="*/ 21600 h 21600"/>
              <a:gd name="connsiteX4-23" fmla="*/ 1847 w 18429"/>
              <a:gd name="connsiteY4-24" fmla="*/ 21600 h 21600"/>
              <a:gd name="connsiteX5-25" fmla="*/ 1 w 18429"/>
              <a:gd name="connsiteY5-26" fmla="*/ 11545 h 21600"/>
              <a:gd name="connsiteX6-27" fmla="*/ 1847 w 18429"/>
              <a:gd name="connsiteY6-28" fmla="*/ 0 h 2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600200" y="5448300"/>
            <a:ext cx="7034375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3475 w 20057"/>
              <a:gd name="connsiteY0-2" fmla="*/ 0 h 21600"/>
              <a:gd name="connsiteX1-3" fmla="*/ 18125 w 20057"/>
              <a:gd name="connsiteY1-4" fmla="*/ 0 h 21600"/>
              <a:gd name="connsiteX2-5" fmla="*/ 20057 w 20057"/>
              <a:gd name="connsiteY2-6" fmla="*/ 10055 h 21600"/>
              <a:gd name="connsiteX3-7" fmla="*/ 18125 w 20057"/>
              <a:gd name="connsiteY3-8" fmla="*/ 21600 h 21600"/>
              <a:gd name="connsiteX4-9" fmla="*/ 3475 w 20057"/>
              <a:gd name="connsiteY4-10" fmla="*/ 21600 h 21600"/>
              <a:gd name="connsiteX5-11" fmla="*/ 0 w 20057"/>
              <a:gd name="connsiteY5-12" fmla="*/ 10800 h 21600"/>
              <a:gd name="connsiteX6-13" fmla="*/ 3475 w 20057"/>
              <a:gd name="connsiteY6-14" fmla="*/ 0 h 21600"/>
              <a:gd name="connsiteX0-15" fmla="*/ 1847 w 18429"/>
              <a:gd name="connsiteY0-16" fmla="*/ 0 h 21600"/>
              <a:gd name="connsiteX1-17" fmla="*/ 16497 w 18429"/>
              <a:gd name="connsiteY1-18" fmla="*/ 0 h 21600"/>
              <a:gd name="connsiteX2-19" fmla="*/ 18429 w 18429"/>
              <a:gd name="connsiteY2-20" fmla="*/ 10055 h 21600"/>
              <a:gd name="connsiteX3-21" fmla="*/ 16497 w 18429"/>
              <a:gd name="connsiteY3-22" fmla="*/ 21600 h 21600"/>
              <a:gd name="connsiteX4-23" fmla="*/ 1847 w 18429"/>
              <a:gd name="connsiteY4-24" fmla="*/ 21600 h 21600"/>
              <a:gd name="connsiteX5-25" fmla="*/ 1 w 18429"/>
              <a:gd name="connsiteY5-26" fmla="*/ 11545 h 21600"/>
              <a:gd name="connsiteX6-27" fmla="*/ 1847 w 18429"/>
              <a:gd name="connsiteY6-28" fmla="*/ 0 h 2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9220201" y="7734300"/>
            <a:ext cx="6988229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3475 w 20057"/>
              <a:gd name="connsiteY0-2" fmla="*/ 0 h 21600"/>
              <a:gd name="connsiteX1-3" fmla="*/ 18125 w 20057"/>
              <a:gd name="connsiteY1-4" fmla="*/ 0 h 21600"/>
              <a:gd name="connsiteX2-5" fmla="*/ 20057 w 20057"/>
              <a:gd name="connsiteY2-6" fmla="*/ 10055 h 21600"/>
              <a:gd name="connsiteX3-7" fmla="*/ 18125 w 20057"/>
              <a:gd name="connsiteY3-8" fmla="*/ 21600 h 21600"/>
              <a:gd name="connsiteX4-9" fmla="*/ 3475 w 20057"/>
              <a:gd name="connsiteY4-10" fmla="*/ 21600 h 21600"/>
              <a:gd name="connsiteX5-11" fmla="*/ 0 w 20057"/>
              <a:gd name="connsiteY5-12" fmla="*/ 10800 h 21600"/>
              <a:gd name="connsiteX6-13" fmla="*/ 3475 w 20057"/>
              <a:gd name="connsiteY6-14" fmla="*/ 0 h 21600"/>
              <a:gd name="connsiteX0-15" fmla="*/ 1847 w 18429"/>
              <a:gd name="connsiteY0-16" fmla="*/ 0 h 21600"/>
              <a:gd name="connsiteX1-17" fmla="*/ 16497 w 18429"/>
              <a:gd name="connsiteY1-18" fmla="*/ 0 h 21600"/>
              <a:gd name="connsiteX2-19" fmla="*/ 18429 w 18429"/>
              <a:gd name="connsiteY2-20" fmla="*/ 10055 h 21600"/>
              <a:gd name="connsiteX3-21" fmla="*/ 16497 w 18429"/>
              <a:gd name="connsiteY3-22" fmla="*/ 21600 h 21600"/>
              <a:gd name="connsiteX4-23" fmla="*/ 1847 w 18429"/>
              <a:gd name="connsiteY4-24" fmla="*/ 21600 h 21600"/>
              <a:gd name="connsiteX5-25" fmla="*/ 1 w 18429"/>
              <a:gd name="connsiteY5-26" fmla="*/ 11545 h 21600"/>
              <a:gd name="connsiteX6-27" fmla="*/ 1847 w 18429"/>
              <a:gd name="connsiteY6-28" fmla="*/ 0 h 2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600200" y="7734300"/>
            <a:ext cx="7034375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3475 w 20057"/>
              <a:gd name="connsiteY0-2" fmla="*/ 0 h 21600"/>
              <a:gd name="connsiteX1-3" fmla="*/ 18125 w 20057"/>
              <a:gd name="connsiteY1-4" fmla="*/ 0 h 21600"/>
              <a:gd name="connsiteX2-5" fmla="*/ 20057 w 20057"/>
              <a:gd name="connsiteY2-6" fmla="*/ 10055 h 21600"/>
              <a:gd name="connsiteX3-7" fmla="*/ 18125 w 20057"/>
              <a:gd name="connsiteY3-8" fmla="*/ 21600 h 21600"/>
              <a:gd name="connsiteX4-9" fmla="*/ 3475 w 20057"/>
              <a:gd name="connsiteY4-10" fmla="*/ 21600 h 21600"/>
              <a:gd name="connsiteX5-11" fmla="*/ 0 w 20057"/>
              <a:gd name="connsiteY5-12" fmla="*/ 10800 h 21600"/>
              <a:gd name="connsiteX6-13" fmla="*/ 3475 w 20057"/>
              <a:gd name="connsiteY6-14" fmla="*/ 0 h 21600"/>
              <a:gd name="connsiteX0-15" fmla="*/ 1847 w 18429"/>
              <a:gd name="connsiteY0-16" fmla="*/ 0 h 21600"/>
              <a:gd name="connsiteX1-17" fmla="*/ 16497 w 18429"/>
              <a:gd name="connsiteY1-18" fmla="*/ 0 h 21600"/>
              <a:gd name="connsiteX2-19" fmla="*/ 18429 w 18429"/>
              <a:gd name="connsiteY2-20" fmla="*/ 10055 h 21600"/>
              <a:gd name="connsiteX3-21" fmla="*/ 16497 w 18429"/>
              <a:gd name="connsiteY3-22" fmla="*/ 21600 h 21600"/>
              <a:gd name="connsiteX4-23" fmla="*/ 1847 w 18429"/>
              <a:gd name="connsiteY4-24" fmla="*/ 21600 h 21600"/>
              <a:gd name="connsiteX5-25" fmla="*/ 1 w 18429"/>
              <a:gd name="connsiteY5-26" fmla="*/ 11545 h 21600"/>
              <a:gd name="connsiteX6-27" fmla="*/ 1847 w 18429"/>
              <a:gd name="connsiteY6-28" fmla="*/ 0 h 2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9220201" y="5448300"/>
            <a:ext cx="6988230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3475 w 20057"/>
              <a:gd name="connsiteY0-2" fmla="*/ 0 h 21600"/>
              <a:gd name="connsiteX1-3" fmla="*/ 18125 w 20057"/>
              <a:gd name="connsiteY1-4" fmla="*/ 0 h 21600"/>
              <a:gd name="connsiteX2-5" fmla="*/ 20057 w 20057"/>
              <a:gd name="connsiteY2-6" fmla="*/ 10055 h 21600"/>
              <a:gd name="connsiteX3-7" fmla="*/ 18125 w 20057"/>
              <a:gd name="connsiteY3-8" fmla="*/ 21600 h 21600"/>
              <a:gd name="connsiteX4-9" fmla="*/ 3475 w 20057"/>
              <a:gd name="connsiteY4-10" fmla="*/ 21600 h 21600"/>
              <a:gd name="connsiteX5-11" fmla="*/ 0 w 20057"/>
              <a:gd name="connsiteY5-12" fmla="*/ 10800 h 21600"/>
              <a:gd name="connsiteX6-13" fmla="*/ 3475 w 20057"/>
              <a:gd name="connsiteY6-14" fmla="*/ 0 h 21600"/>
              <a:gd name="connsiteX0-15" fmla="*/ 1847 w 18429"/>
              <a:gd name="connsiteY0-16" fmla="*/ 0 h 21600"/>
              <a:gd name="connsiteX1-17" fmla="*/ 16497 w 18429"/>
              <a:gd name="connsiteY1-18" fmla="*/ 0 h 21600"/>
              <a:gd name="connsiteX2-19" fmla="*/ 18429 w 18429"/>
              <a:gd name="connsiteY2-20" fmla="*/ 10055 h 21600"/>
              <a:gd name="connsiteX3-21" fmla="*/ 16497 w 18429"/>
              <a:gd name="connsiteY3-22" fmla="*/ 21600 h 21600"/>
              <a:gd name="connsiteX4-23" fmla="*/ 1847 w 18429"/>
              <a:gd name="connsiteY4-24" fmla="*/ 21600 h 21600"/>
              <a:gd name="connsiteX5-25" fmla="*/ 1 w 18429"/>
              <a:gd name="connsiteY5-26" fmla="*/ 11545 h 21600"/>
              <a:gd name="connsiteX6-27" fmla="*/ 1847 w 18429"/>
              <a:gd name="connsiteY6-28" fmla="*/ 0 h 2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3352800" y="7962900"/>
                <a:ext cx="3240759" cy="10849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30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43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7962900"/>
                <a:ext cx="3240759" cy="1084912"/>
              </a:xfrm>
              <a:prstGeom prst="rect">
                <a:avLst/>
              </a:prstGeom>
              <a:blipFill rotWithShape="1">
                <a:blip r:embed="rId4"/>
                <a:stretch>
                  <a:fillRect r="11" b="31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2514600" y="2516475"/>
                <a:ext cx="12725400" cy="2169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500" b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2</a:t>
                </a:r>
                <a:r>
                  <a:rPr lang="en-US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Thu gọn đa thức </a:t>
                </a:r>
                <a14:m>
                  <m:oMath xmlns:m="http://schemas.openxmlformats.org/officeDocument/2006/math"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− 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− 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 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 kết quả là:</a:t>
                </a:r>
                <a:endParaRPr lang="en-US" sz="45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2516475"/>
                <a:ext cx="12725400" cy="2169825"/>
              </a:xfrm>
              <a:prstGeom prst="rect">
                <a:avLst/>
              </a:prstGeom>
              <a:blipFill rotWithShape="1">
                <a:blip r:embed="rId5"/>
                <a:stretch>
                  <a:fillRect t="-28" b="-117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3505200" y="5913447"/>
                <a:ext cx="2982676" cy="754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4300" ker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5913447"/>
                <a:ext cx="2982676" cy="754053"/>
              </a:xfrm>
              <a:prstGeom prst="rect">
                <a:avLst/>
              </a:prstGeom>
              <a:blipFill rotWithShape="1">
                <a:blip r:embed="rId6"/>
                <a:stretch>
                  <a:fillRect t="-43" r="-3297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10210800" y="5950349"/>
                <a:ext cx="5179367" cy="754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14</m:t>
                    </m:r>
                    <m:r>
                      <a:rPr lang="en-US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300" ker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kumimoji="0" lang="en-US" sz="43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0800" y="5950349"/>
                <a:ext cx="5179367" cy="754053"/>
              </a:xfrm>
              <a:prstGeom prst="rect">
                <a:avLst/>
              </a:prstGeom>
              <a:blipFill rotWithShape="1">
                <a:blip r:embed="rId7"/>
                <a:stretch>
                  <a:fillRect t="-53" r="-668" b="10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9821117" y="8022820"/>
                <a:ext cx="5847819" cy="9650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30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 </a:t>
                </a:r>
                <a14:m>
                  <m:oMath xmlns:m="http://schemas.openxmlformats.org/officeDocument/2006/math">
                    <m:r>
                      <a:rPr lang="en-US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14</m:t>
                    </m:r>
                    <m:r>
                      <a:rPr lang="en-US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3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1117" y="8022820"/>
                <a:ext cx="5847819" cy="965072"/>
              </a:xfrm>
              <a:prstGeom prst="rect">
                <a:avLst/>
              </a:prstGeom>
              <a:blipFill rotWithShape="1">
                <a:blip r:embed="rId8"/>
                <a:stretch>
                  <a:fillRect l="-4" t="-24" r="5" b="-9991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55770" y="2398732"/>
            <a:ext cx="14608230" cy="320196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3475 w 20057"/>
              <a:gd name="connsiteY0-2" fmla="*/ 0 h 21600"/>
              <a:gd name="connsiteX1-3" fmla="*/ 18125 w 20057"/>
              <a:gd name="connsiteY1-4" fmla="*/ 0 h 21600"/>
              <a:gd name="connsiteX2-5" fmla="*/ 20057 w 20057"/>
              <a:gd name="connsiteY2-6" fmla="*/ 10055 h 21600"/>
              <a:gd name="connsiteX3-7" fmla="*/ 18125 w 20057"/>
              <a:gd name="connsiteY3-8" fmla="*/ 21600 h 21600"/>
              <a:gd name="connsiteX4-9" fmla="*/ 3475 w 20057"/>
              <a:gd name="connsiteY4-10" fmla="*/ 21600 h 21600"/>
              <a:gd name="connsiteX5-11" fmla="*/ 0 w 20057"/>
              <a:gd name="connsiteY5-12" fmla="*/ 10800 h 21600"/>
              <a:gd name="connsiteX6-13" fmla="*/ 3475 w 20057"/>
              <a:gd name="connsiteY6-14" fmla="*/ 0 h 21600"/>
              <a:gd name="connsiteX0-15" fmla="*/ 1847 w 18429"/>
              <a:gd name="connsiteY0-16" fmla="*/ 0 h 21600"/>
              <a:gd name="connsiteX1-17" fmla="*/ 16497 w 18429"/>
              <a:gd name="connsiteY1-18" fmla="*/ 0 h 21600"/>
              <a:gd name="connsiteX2-19" fmla="*/ 18429 w 18429"/>
              <a:gd name="connsiteY2-20" fmla="*/ 10055 h 21600"/>
              <a:gd name="connsiteX3-21" fmla="*/ 16497 w 18429"/>
              <a:gd name="connsiteY3-22" fmla="*/ 21600 h 21600"/>
              <a:gd name="connsiteX4-23" fmla="*/ 1847 w 18429"/>
              <a:gd name="connsiteY4-24" fmla="*/ 21600 h 21600"/>
              <a:gd name="connsiteX5-25" fmla="*/ 1 w 18429"/>
              <a:gd name="connsiteY5-26" fmla="*/ 11545 h 21600"/>
              <a:gd name="connsiteX6-27" fmla="*/ 1847 w 18429"/>
              <a:gd name="connsiteY6-28" fmla="*/ 0 h 2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2195484" y="5993641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3475 w 20057"/>
              <a:gd name="connsiteY0-2" fmla="*/ 0 h 21600"/>
              <a:gd name="connsiteX1-3" fmla="*/ 18125 w 20057"/>
              <a:gd name="connsiteY1-4" fmla="*/ 0 h 21600"/>
              <a:gd name="connsiteX2-5" fmla="*/ 20057 w 20057"/>
              <a:gd name="connsiteY2-6" fmla="*/ 10055 h 21600"/>
              <a:gd name="connsiteX3-7" fmla="*/ 18125 w 20057"/>
              <a:gd name="connsiteY3-8" fmla="*/ 21600 h 21600"/>
              <a:gd name="connsiteX4-9" fmla="*/ 3475 w 20057"/>
              <a:gd name="connsiteY4-10" fmla="*/ 21600 h 21600"/>
              <a:gd name="connsiteX5-11" fmla="*/ 0 w 20057"/>
              <a:gd name="connsiteY5-12" fmla="*/ 10800 h 21600"/>
              <a:gd name="connsiteX6-13" fmla="*/ 3475 w 20057"/>
              <a:gd name="connsiteY6-14" fmla="*/ 0 h 21600"/>
              <a:gd name="connsiteX0-15" fmla="*/ 1847 w 18429"/>
              <a:gd name="connsiteY0-16" fmla="*/ 0 h 21600"/>
              <a:gd name="connsiteX1-17" fmla="*/ 16497 w 18429"/>
              <a:gd name="connsiteY1-18" fmla="*/ 0 h 21600"/>
              <a:gd name="connsiteX2-19" fmla="*/ 18429 w 18429"/>
              <a:gd name="connsiteY2-20" fmla="*/ 10055 h 21600"/>
              <a:gd name="connsiteX3-21" fmla="*/ 16497 w 18429"/>
              <a:gd name="connsiteY3-22" fmla="*/ 21600 h 21600"/>
              <a:gd name="connsiteX4-23" fmla="*/ 1847 w 18429"/>
              <a:gd name="connsiteY4-24" fmla="*/ 21600 h 21600"/>
              <a:gd name="connsiteX5-25" fmla="*/ 1 w 18429"/>
              <a:gd name="connsiteY5-26" fmla="*/ 11545 h 21600"/>
              <a:gd name="connsiteX6-27" fmla="*/ 1847 w 18429"/>
              <a:gd name="connsiteY6-28" fmla="*/ 0 h 2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0512082" y="8160281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3475 w 20057"/>
              <a:gd name="connsiteY0-2" fmla="*/ 0 h 21600"/>
              <a:gd name="connsiteX1-3" fmla="*/ 18125 w 20057"/>
              <a:gd name="connsiteY1-4" fmla="*/ 0 h 21600"/>
              <a:gd name="connsiteX2-5" fmla="*/ 20057 w 20057"/>
              <a:gd name="connsiteY2-6" fmla="*/ 10055 h 21600"/>
              <a:gd name="connsiteX3-7" fmla="*/ 18125 w 20057"/>
              <a:gd name="connsiteY3-8" fmla="*/ 21600 h 21600"/>
              <a:gd name="connsiteX4-9" fmla="*/ 3475 w 20057"/>
              <a:gd name="connsiteY4-10" fmla="*/ 21600 h 21600"/>
              <a:gd name="connsiteX5-11" fmla="*/ 0 w 20057"/>
              <a:gd name="connsiteY5-12" fmla="*/ 10800 h 21600"/>
              <a:gd name="connsiteX6-13" fmla="*/ 3475 w 20057"/>
              <a:gd name="connsiteY6-14" fmla="*/ 0 h 21600"/>
              <a:gd name="connsiteX0-15" fmla="*/ 1847 w 18429"/>
              <a:gd name="connsiteY0-16" fmla="*/ 0 h 21600"/>
              <a:gd name="connsiteX1-17" fmla="*/ 16497 w 18429"/>
              <a:gd name="connsiteY1-18" fmla="*/ 0 h 21600"/>
              <a:gd name="connsiteX2-19" fmla="*/ 18429 w 18429"/>
              <a:gd name="connsiteY2-20" fmla="*/ 10055 h 21600"/>
              <a:gd name="connsiteX3-21" fmla="*/ 16497 w 18429"/>
              <a:gd name="connsiteY3-22" fmla="*/ 21600 h 21600"/>
              <a:gd name="connsiteX4-23" fmla="*/ 1847 w 18429"/>
              <a:gd name="connsiteY4-24" fmla="*/ 21600 h 21600"/>
              <a:gd name="connsiteX5-25" fmla="*/ 1 w 18429"/>
              <a:gd name="connsiteY5-26" fmla="*/ 11545 h 21600"/>
              <a:gd name="connsiteX6-27" fmla="*/ 1847 w 18429"/>
              <a:gd name="connsiteY6-28" fmla="*/ 0 h 2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476209" y="6032202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3475 w 20057"/>
              <a:gd name="connsiteY0-2" fmla="*/ 0 h 21600"/>
              <a:gd name="connsiteX1-3" fmla="*/ 18125 w 20057"/>
              <a:gd name="connsiteY1-4" fmla="*/ 0 h 21600"/>
              <a:gd name="connsiteX2-5" fmla="*/ 20057 w 20057"/>
              <a:gd name="connsiteY2-6" fmla="*/ 10055 h 21600"/>
              <a:gd name="connsiteX3-7" fmla="*/ 18125 w 20057"/>
              <a:gd name="connsiteY3-8" fmla="*/ 21600 h 21600"/>
              <a:gd name="connsiteX4-9" fmla="*/ 3475 w 20057"/>
              <a:gd name="connsiteY4-10" fmla="*/ 21600 h 21600"/>
              <a:gd name="connsiteX5-11" fmla="*/ 0 w 20057"/>
              <a:gd name="connsiteY5-12" fmla="*/ 10800 h 21600"/>
              <a:gd name="connsiteX6-13" fmla="*/ 3475 w 20057"/>
              <a:gd name="connsiteY6-14" fmla="*/ 0 h 21600"/>
              <a:gd name="connsiteX0-15" fmla="*/ 1847 w 18429"/>
              <a:gd name="connsiteY0-16" fmla="*/ 0 h 21600"/>
              <a:gd name="connsiteX1-17" fmla="*/ 16497 w 18429"/>
              <a:gd name="connsiteY1-18" fmla="*/ 0 h 21600"/>
              <a:gd name="connsiteX2-19" fmla="*/ 18429 w 18429"/>
              <a:gd name="connsiteY2-20" fmla="*/ 10055 h 21600"/>
              <a:gd name="connsiteX3-21" fmla="*/ 16497 w 18429"/>
              <a:gd name="connsiteY3-22" fmla="*/ 21600 h 21600"/>
              <a:gd name="connsiteX4-23" fmla="*/ 1847 w 18429"/>
              <a:gd name="connsiteY4-24" fmla="*/ 21600 h 21600"/>
              <a:gd name="connsiteX5-25" fmla="*/ 1 w 18429"/>
              <a:gd name="connsiteY5-26" fmla="*/ 11545 h 21600"/>
              <a:gd name="connsiteX6-27" fmla="*/ 1847 w 18429"/>
              <a:gd name="connsiteY6-28" fmla="*/ 0 h 2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2195484" y="8087164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3475 w 20057"/>
              <a:gd name="connsiteY0-2" fmla="*/ 0 h 21600"/>
              <a:gd name="connsiteX1-3" fmla="*/ 18125 w 20057"/>
              <a:gd name="connsiteY1-4" fmla="*/ 0 h 21600"/>
              <a:gd name="connsiteX2-5" fmla="*/ 20057 w 20057"/>
              <a:gd name="connsiteY2-6" fmla="*/ 10055 h 21600"/>
              <a:gd name="connsiteX3-7" fmla="*/ 18125 w 20057"/>
              <a:gd name="connsiteY3-8" fmla="*/ 21600 h 21600"/>
              <a:gd name="connsiteX4-9" fmla="*/ 3475 w 20057"/>
              <a:gd name="connsiteY4-10" fmla="*/ 21600 h 21600"/>
              <a:gd name="connsiteX5-11" fmla="*/ 0 w 20057"/>
              <a:gd name="connsiteY5-12" fmla="*/ 10800 h 21600"/>
              <a:gd name="connsiteX6-13" fmla="*/ 3475 w 20057"/>
              <a:gd name="connsiteY6-14" fmla="*/ 0 h 21600"/>
              <a:gd name="connsiteX0-15" fmla="*/ 1847 w 18429"/>
              <a:gd name="connsiteY0-16" fmla="*/ 0 h 21600"/>
              <a:gd name="connsiteX1-17" fmla="*/ 16497 w 18429"/>
              <a:gd name="connsiteY1-18" fmla="*/ 0 h 21600"/>
              <a:gd name="connsiteX2-19" fmla="*/ 18429 w 18429"/>
              <a:gd name="connsiteY2-20" fmla="*/ 10055 h 21600"/>
              <a:gd name="connsiteX3-21" fmla="*/ 16497 w 18429"/>
              <a:gd name="connsiteY3-22" fmla="*/ 21600 h 21600"/>
              <a:gd name="connsiteX4-23" fmla="*/ 1847 w 18429"/>
              <a:gd name="connsiteY4-24" fmla="*/ 21600 h 21600"/>
              <a:gd name="connsiteX5-25" fmla="*/ 1 w 18429"/>
              <a:gd name="connsiteY5-26" fmla="*/ 11545 h 21600"/>
              <a:gd name="connsiteX6-27" fmla="*/ 1847 w 18429"/>
              <a:gd name="connsiteY6-28" fmla="*/ 0 h 2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Rectangle 31"/>
              <p:cNvSpPr/>
              <p:nvPr/>
            </p:nvSpPr>
            <p:spPr>
              <a:xfrm>
                <a:off x="2895600" y="2914803"/>
                <a:ext cx="12704859" cy="2169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500" b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3.</a:t>
                </a:r>
                <a:r>
                  <a:rPr lang="en-US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Giá trị của đa thức </a:t>
                </a:r>
                <a14:m>
                  <m:oMath xmlns:m="http://schemas.openxmlformats.org/officeDocument/2006/math"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−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 </a:t>
                </a:r>
                <a14:m>
                  <m:oMath xmlns:m="http://schemas.openxmlformats.org/officeDocument/2006/math">
                    <m:r>
                      <a:rPr lang="en-US" sz="45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5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</m:t>
                    </m:r>
                    <m:r>
                      <a:rPr lang="en-US" sz="45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5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; </m:t>
                    </m:r>
                    <m:r>
                      <a:rPr lang="en-US" sz="45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5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5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45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; </m:t>
                    </m:r>
                    <m:r>
                      <a:rPr lang="en-US" sz="45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5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5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en-US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là:</a:t>
                </a:r>
                <a:endParaRPr lang="en-US" sz="45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2914803"/>
                <a:ext cx="12704859" cy="2169825"/>
              </a:xfrm>
              <a:prstGeom prst="rect">
                <a:avLst/>
              </a:prstGeom>
              <a:blipFill rotWithShape="1">
                <a:blip r:embed="rId4"/>
                <a:stretch>
                  <a:fillRect t="-7" r="3" b="8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4548653" y="6542157"/>
                <a:ext cx="1468672" cy="754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fr-FR" sz="43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11</m:t>
                    </m:r>
                  </m:oMath>
                </a14:m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653" y="6542157"/>
                <a:ext cx="1468672" cy="754053"/>
              </a:xfrm>
              <a:prstGeom prst="rect">
                <a:avLst/>
              </a:prstGeom>
              <a:blipFill rotWithShape="1">
                <a:blip r:embed="rId5"/>
                <a:stretch>
                  <a:fillRect l="-10" t="-51" r="-1120" b="8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4359018" y="8474242"/>
                <a:ext cx="1758174" cy="9622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180340" algn="just" defTabSz="914400" rtl="0" eaLnBrk="1" fontAlgn="auto" latinLnBrk="0" hangingPunct="1">
                  <a:lnSpc>
                    <a:spcPct val="150000"/>
                  </a:lnSpc>
                  <a:spcBef>
                    <a:spcPts val="15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>
                    <a:tab pos="180340" algn="l"/>
                    <a:tab pos="288290" algn="l"/>
                    <a:tab pos="467995" algn="l"/>
                    <a:tab pos="540385" algn="l"/>
                    <a:tab pos="648335" algn="l"/>
                    <a:tab pos="1260475" algn="l"/>
                    <a:tab pos="3780790" algn="l"/>
                  </a:tabLst>
                  <a:defRPr/>
                </a:pPr>
                <a:r>
                  <a:rPr kumimoji="0" lang="fr-FR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</m:t>
                    </m:r>
                  </m:oMath>
                </a14:m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9018" y="8474242"/>
                <a:ext cx="1758174" cy="962251"/>
              </a:xfrm>
              <a:prstGeom prst="rect">
                <a:avLst/>
              </a:prstGeom>
              <a:blipFill rotWithShape="1">
                <a:blip r:embed="rId6"/>
                <a:stretch>
                  <a:fillRect l="-21" t="-17" r="-709" b="-6888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13148854" y="6542157"/>
                <a:ext cx="1194558" cy="754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fr-FR" sz="43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7</m:t>
                    </m:r>
                  </m:oMath>
                </a14:m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48854" y="6542157"/>
                <a:ext cx="1194558" cy="754053"/>
              </a:xfrm>
              <a:prstGeom prst="rect">
                <a:avLst/>
              </a:prstGeom>
              <a:blipFill rotWithShape="1">
                <a:blip r:embed="rId7"/>
                <a:stretch>
                  <a:fillRect l="-46" t="-51" r="-1486" b="8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12951540" y="8432907"/>
                <a:ext cx="1376659" cy="9622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180340" algn="just" defTabSz="914400" rtl="0" eaLnBrk="1" fontAlgn="auto" latinLnBrk="0" hangingPunct="1">
                  <a:lnSpc>
                    <a:spcPct val="150000"/>
                  </a:lnSpc>
                  <a:spcBef>
                    <a:spcPts val="15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>
                    <a:tab pos="180340" algn="l"/>
                    <a:tab pos="288290" algn="l"/>
                    <a:tab pos="467995" algn="l"/>
                    <a:tab pos="540385" algn="l"/>
                    <a:tab pos="648335" algn="l"/>
                    <a:tab pos="1260475" algn="l"/>
                    <a:tab pos="3780790" algn="l"/>
                  </a:tabLst>
                  <a:defRPr/>
                </a:pPr>
                <a:r>
                  <a:rPr kumimoji="0" lang="fr-FR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1540" y="8432907"/>
                <a:ext cx="1376659" cy="962251"/>
              </a:xfrm>
              <a:prstGeom prst="rect">
                <a:avLst/>
              </a:prstGeom>
              <a:blipFill rotWithShape="1">
                <a:blip r:embed="rId8"/>
                <a:stretch>
                  <a:fillRect l="-6" t="-11" r="-1195" b="-6894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55770" y="2398732"/>
            <a:ext cx="14608230" cy="320196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3475 w 20057"/>
              <a:gd name="connsiteY0-2" fmla="*/ 0 h 21600"/>
              <a:gd name="connsiteX1-3" fmla="*/ 18125 w 20057"/>
              <a:gd name="connsiteY1-4" fmla="*/ 0 h 21600"/>
              <a:gd name="connsiteX2-5" fmla="*/ 20057 w 20057"/>
              <a:gd name="connsiteY2-6" fmla="*/ 10055 h 21600"/>
              <a:gd name="connsiteX3-7" fmla="*/ 18125 w 20057"/>
              <a:gd name="connsiteY3-8" fmla="*/ 21600 h 21600"/>
              <a:gd name="connsiteX4-9" fmla="*/ 3475 w 20057"/>
              <a:gd name="connsiteY4-10" fmla="*/ 21600 h 21600"/>
              <a:gd name="connsiteX5-11" fmla="*/ 0 w 20057"/>
              <a:gd name="connsiteY5-12" fmla="*/ 10800 h 21600"/>
              <a:gd name="connsiteX6-13" fmla="*/ 3475 w 20057"/>
              <a:gd name="connsiteY6-14" fmla="*/ 0 h 21600"/>
              <a:gd name="connsiteX0-15" fmla="*/ 1847 w 18429"/>
              <a:gd name="connsiteY0-16" fmla="*/ 0 h 21600"/>
              <a:gd name="connsiteX1-17" fmla="*/ 16497 w 18429"/>
              <a:gd name="connsiteY1-18" fmla="*/ 0 h 21600"/>
              <a:gd name="connsiteX2-19" fmla="*/ 18429 w 18429"/>
              <a:gd name="connsiteY2-20" fmla="*/ 10055 h 21600"/>
              <a:gd name="connsiteX3-21" fmla="*/ 16497 w 18429"/>
              <a:gd name="connsiteY3-22" fmla="*/ 21600 h 21600"/>
              <a:gd name="connsiteX4-23" fmla="*/ 1847 w 18429"/>
              <a:gd name="connsiteY4-24" fmla="*/ 21600 h 21600"/>
              <a:gd name="connsiteX5-25" fmla="*/ 1 w 18429"/>
              <a:gd name="connsiteY5-26" fmla="*/ 11545 h 21600"/>
              <a:gd name="connsiteX6-27" fmla="*/ 1847 w 18429"/>
              <a:gd name="connsiteY6-28" fmla="*/ 0 h 2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2195484" y="5993641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3475 w 20057"/>
              <a:gd name="connsiteY0-2" fmla="*/ 0 h 21600"/>
              <a:gd name="connsiteX1-3" fmla="*/ 18125 w 20057"/>
              <a:gd name="connsiteY1-4" fmla="*/ 0 h 21600"/>
              <a:gd name="connsiteX2-5" fmla="*/ 20057 w 20057"/>
              <a:gd name="connsiteY2-6" fmla="*/ 10055 h 21600"/>
              <a:gd name="connsiteX3-7" fmla="*/ 18125 w 20057"/>
              <a:gd name="connsiteY3-8" fmla="*/ 21600 h 21600"/>
              <a:gd name="connsiteX4-9" fmla="*/ 3475 w 20057"/>
              <a:gd name="connsiteY4-10" fmla="*/ 21600 h 21600"/>
              <a:gd name="connsiteX5-11" fmla="*/ 0 w 20057"/>
              <a:gd name="connsiteY5-12" fmla="*/ 10800 h 21600"/>
              <a:gd name="connsiteX6-13" fmla="*/ 3475 w 20057"/>
              <a:gd name="connsiteY6-14" fmla="*/ 0 h 21600"/>
              <a:gd name="connsiteX0-15" fmla="*/ 1847 w 18429"/>
              <a:gd name="connsiteY0-16" fmla="*/ 0 h 21600"/>
              <a:gd name="connsiteX1-17" fmla="*/ 16497 w 18429"/>
              <a:gd name="connsiteY1-18" fmla="*/ 0 h 21600"/>
              <a:gd name="connsiteX2-19" fmla="*/ 18429 w 18429"/>
              <a:gd name="connsiteY2-20" fmla="*/ 10055 h 21600"/>
              <a:gd name="connsiteX3-21" fmla="*/ 16497 w 18429"/>
              <a:gd name="connsiteY3-22" fmla="*/ 21600 h 21600"/>
              <a:gd name="connsiteX4-23" fmla="*/ 1847 w 18429"/>
              <a:gd name="connsiteY4-24" fmla="*/ 21600 h 21600"/>
              <a:gd name="connsiteX5-25" fmla="*/ 1 w 18429"/>
              <a:gd name="connsiteY5-26" fmla="*/ 11545 h 21600"/>
              <a:gd name="connsiteX6-27" fmla="*/ 1847 w 18429"/>
              <a:gd name="connsiteY6-28" fmla="*/ 0 h 2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0165022" y="5970015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3475 w 20057"/>
              <a:gd name="connsiteY0-2" fmla="*/ 0 h 21600"/>
              <a:gd name="connsiteX1-3" fmla="*/ 18125 w 20057"/>
              <a:gd name="connsiteY1-4" fmla="*/ 0 h 21600"/>
              <a:gd name="connsiteX2-5" fmla="*/ 20057 w 20057"/>
              <a:gd name="connsiteY2-6" fmla="*/ 10055 h 21600"/>
              <a:gd name="connsiteX3-7" fmla="*/ 18125 w 20057"/>
              <a:gd name="connsiteY3-8" fmla="*/ 21600 h 21600"/>
              <a:gd name="connsiteX4-9" fmla="*/ 3475 w 20057"/>
              <a:gd name="connsiteY4-10" fmla="*/ 21600 h 21600"/>
              <a:gd name="connsiteX5-11" fmla="*/ 0 w 20057"/>
              <a:gd name="connsiteY5-12" fmla="*/ 10800 h 21600"/>
              <a:gd name="connsiteX6-13" fmla="*/ 3475 w 20057"/>
              <a:gd name="connsiteY6-14" fmla="*/ 0 h 21600"/>
              <a:gd name="connsiteX0-15" fmla="*/ 1847 w 18429"/>
              <a:gd name="connsiteY0-16" fmla="*/ 0 h 21600"/>
              <a:gd name="connsiteX1-17" fmla="*/ 16497 w 18429"/>
              <a:gd name="connsiteY1-18" fmla="*/ 0 h 21600"/>
              <a:gd name="connsiteX2-19" fmla="*/ 18429 w 18429"/>
              <a:gd name="connsiteY2-20" fmla="*/ 10055 h 21600"/>
              <a:gd name="connsiteX3-21" fmla="*/ 16497 w 18429"/>
              <a:gd name="connsiteY3-22" fmla="*/ 21600 h 21600"/>
              <a:gd name="connsiteX4-23" fmla="*/ 1847 w 18429"/>
              <a:gd name="connsiteY4-24" fmla="*/ 21600 h 21600"/>
              <a:gd name="connsiteX5-25" fmla="*/ 1 w 18429"/>
              <a:gd name="connsiteY5-26" fmla="*/ 11545 h 21600"/>
              <a:gd name="connsiteX6-27" fmla="*/ 1847 w 18429"/>
              <a:gd name="connsiteY6-28" fmla="*/ 0 h 2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2288677" y="8104583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3475 w 20057"/>
              <a:gd name="connsiteY0-2" fmla="*/ 0 h 21600"/>
              <a:gd name="connsiteX1-3" fmla="*/ 18125 w 20057"/>
              <a:gd name="connsiteY1-4" fmla="*/ 0 h 21600"/>
              <a:gd name="connsiteX2-5" fmla="*/ 20057 w 20057"/>
              <a:gd name="connsiteY2-6" fmla="*/ 10055 h 21600"/>
              <a:gd name="connsiteX3-7" fmla="*/ 18125 w 20057"/>
              <a:gd name="connsiteY3-8" fmla="*/ 21600 h 21600"/>
              <a:gd name="connsiteX4-9" fmla="*/ 3475 w 20057"/>
              <a:gd name="connsiteY4-10" fmla="*/ 21600 h 21600"/>
              <a:gd name="connsiteX5-11" fmla="*/ 0 w 20057"/>
              <a:gd name="connsiteY5-12" fmla="*/ 10800 h 21600"/>
              <a:gd name="connsiteX6-13" fmla="*/ 3475 w 20057"/>
              <a:gd name="connsiteY6-14" fmla="*/ 0 h 21600"/>
              <a:gd name="connsiteX0-15" fmla="*/ 1847 w 18429"/>
              <a:gd name="connsiteY0-16" fmla="*/ 0 h 21600"/>
              <a:gd name="connsiteX1-17" fmla="*/ 16497 w 18429"/>
              <a:gd name="connsiteY1-18" fmla="*/ 0 h 21600"/>
              <a:gd name="connsiteX2-19" fmla="*/ 18429 w 18429"/>
              <a:gd name="connsiteY2-20" fmla="*/ 10055 h 21600"/>
              <a:gd name="connsiteX3-21" fmla="*/ 16497 w 18429"/>
              <a:gd name="connsiteY3-22" fmla="*/ 21600 h 21600"/>
              <a:gd name="connsiteX4-23" fmla="*/ 1847 w 18429"/>
              <a:gd name="connsiteY4-24" fmla="*/ 21600 h 21600"/>
              <a:gd name="connsiteX5-25" fmla="*/ 1 w 18429"/>
              <a:gd name="connsiteY5-26" fmla="*/ 11545 h 21600"/>
              <a:gd name="connsiteX6-27" fmla="*/ 1847 w 18429"/>
              <a:gd name="connsiteY6-28" fmla="*/ 0 h 2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0174165" y="8028895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3475 w 20057"/>
              <a:gd name="connsiteY0-2" fmla="*/ 0 h 21600"/>
              <a:gd name="connsiteX1-3" fmla="*/ 18125 w 20057"/>
              <a:gd name="connsiteY1-4" fmla="*/ 0 h 21600"/>
              <a:gd name="connsiteX2-5" fmla="*/ 20057 w 20057"/>
              <a:gd name="connsiteY2-6" fmla="*/ 10055 h 21600"/>
              <a:gd name="connsiteX3-7" fmla="*/ 18125 w 20057"/>
              <a:gd name="connsiteY3-8" fmla="*/ 21600 h 21600"/>
              <a:gd name="connsiteX4-9" fmla="*/ 3475 w 20057"/>
              <a:gd name="connsiteY4-10" fmla="*/ 21600 h 21600"/>
              <a:gd name="connsiteX5-11" fmla="*/ 0 w 20057"/>
              <a:gd name="connsiteY5-12" fmla="*/ 10800 h 21600"/>
              <a:gd name="connsiteX6-13" fmla="*/ 3475 w 20057"/>
              <a:gd name="connsiteY6-14" fmla="*/ 0 h 21600"/>
              <a:gd name="connsiteX0-15" fmla="*/ 1847 w 18429"/>
              <a:gd name="connsiteY0-16" fmla="*/ 0 h 21600"/>
              <a:gd name="connsiteX1-17" fmla="*/ 16497 w 18429"/>
              <a:gd name="connsiteY1-18" fmla="*/ 0 h 21600"/>
              <a:gd name="connsiteX2-19" fmla="*/ 18429 w 18429"/>
              <a:gd name="connsiteY2-20" fmla="*/ 10055 h 21600"/>
              <a:gd name="connsiteX3-21" fmla="*/ 16497 w 18429"/>
              <a:gd name="connsiteY3-22" fmla="*/ 21600 h 21600"/>
              <a:gd name="connsiteX4-23" fmla="*/ 1847 w 18429"/>
              <a:gd name="connsiteY4-24" fmla="*/ 21600 h 21600"/>
              <a:gd name="connsiteX5-25" fmla="*/ 1 w 18429"/>
              <a:gd name="connsiteY5-26" fmla="*/ 11545 h 21600"/>
              <a:gd name="connsiteX6-27" fmla="*/ 1847 w 18429"/>
              <a:gd name="connsiteY6-28" fmla="*/ 0 h 2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Rectangle 31"/>
              <p:cNvSpPr/>
              <p:nvPr/>
            </p:nvSpPr>
            <p:spPr>
              <a:xfrm>
                <a:off x="2971800" y="2857500"/>
                <a:ext cx="13136569" cy="21932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500" b="1">
                    <a:solidFill>
                      <a:schemeClr val="bg1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Câu 4. </a:t>
                </a:r>
                <a:r>
                  <a:rPr lang="en-US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 gọn đa thức </a:t>
                </a:r>
                <a14:m>
                  <m:oMath xmlns:m="http://schemas.openxmlformats.org/officeDocument/2006/math"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− </m:t>
                    </m:r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− </m:t>
                    </m:r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− </m:t>
                    </m:r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 ta được:</a:t>
                </a:r>
                <a:endParaRPr lang="en-US" sz="4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2857500"/>
                <a:ext cx="13136569" cy="2193293"/>
              </a:xfrm>
              <a:prstGeom prst="rect">
                <a:avLst/>
              </a:prstGeom>
              <a:blipFill rotWithShape="1">
                <a:blip r:embed="rId4"/>
                <a:stretch>
                  <a:fillRect r="2" b="-637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2653479" y="6383801"/>
                <a:ext cx="5739713" cy="7771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5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11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4300" ker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3479" y="6383801"/>
                <a:ext cx="5739713" cy="777136"/>
              </a:xfrm>
              <a:prstGeom prst="rect">
                <a:avLst/>
              </a:prstGeom>
              <a:blipFill rotWithShape="1">
                <a:blip r:embed="rId5"/>
                <a:stretch>
                  <a:fillRect l="-8" t="-19" r="7" b="5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10479358" y="6383801"/>
                <a:ext cx="6164123" cy="7771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5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11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300" ker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9358" y="6383801"/>
                <a:ext cx="6164123" cy="777136"/>
              </a:xfrm>
              <a:prstGeom prst="rect">
                <a:avLst/>
              </a:prstGeom>
              <a:blipFill rotWithShape="1">
                <a:blip r:embed="rId6"/>
                <a:stretch>
                  <a:fillRect l="-10" t="-19" r="2" b="5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2667000" y="8530442"/>
                <a:ext cx="5742213" cy="7615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9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11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en-US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43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8530442"/>
                <a:ext cx="5742213" cy="761555"/>
              </a:xfrm>
              <a:prstGeom prst="rect">
                <a:avLst/>
              </a:prstGeom>
              <a:blipFill rotWithShape="1">
                <a:blip r:embed="rId7"/>
                <a:stretch>
                  <a:fillRect t="-64" r="9" b="6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10359384" y="8298327"/>
                <a:ext cx="6060890" cy="9936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indent="180340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600"/>
                  </a:spcAft>
                  <a:tabLst>
                    <a:tab pos="180340" algn="l"/>
                    <a:tab pos="288290" algn="l"/>
                    <a:tab pos="467995" algn="l"/>
                    <a:tab pos="540385" algn="l"/>
                    <a:tab pos="648335" algn="l"/>
                    <a:tab pos="1260475" algn="l"/>
                    <a:tab pos="3780790" algn="l"/>
                  </a:tabLst>
                </a:pPr>
                <a:r>
                  <a:rPr lang="en-US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5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11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9384" y="8298327"/>
                <a:ext cx="6060890" cy="993670"/>
              </a:xfrm>
              <a:prstGeom prst="rect">
                <a:avLst/>
              </a:prstGeom>
              <a:blipFill rotWithShape="1">
                <a:blip r:embed="rId8"/>
                <a:stretch>
                  <a:fillRect l="-10" t="-15" r="7" b="-8431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55770" y="2007783"/>
            <a:ext cx="14608230" cy="359291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3475 w 20057"/>
              <a:gd name="connsiteY0-2" fmla="*/ 0 h 21600"/>
              <a:gd name="connsiteX1-3" fmla="*/ 18125 w 20057"/>
              <a:gd name="connsiteY1-4" fmla="*/ 0 h 21600"/>
              <a:gd name="connsiteX2-5" fmla="*/ 20057 w 20057"/>
              <a:gd name="connsiteY2-6" fmla="*/ 10055 h 21600"/>
              <a:gd name="connsiteX3-7" fmla="*/ 18125 w 20057"/>
              <a:gd name="connsiteY3-8" fmla="*/ 21600 h 21600"/>
              <a:gd name="connsiteX4-9" fmla="*/ 3475 w 20057"/>
              <a:gd name="connsiteY4-10" fmla="*/ 21600 h 21600"/>
              <a:gd name="connsiteX5-11" fmla="*/ 0 w 20057"/>
              <a:gd name="connsiteY5-12" fmla="*/ 10800 h 21600"/>
              <a:gd name="connsiteX6-13" fmla="*/ 3475 w 20057"/>
              <a:gd name="connsiteY6-14" fmla="*/ 0 h 21600"/>
              <a:gd name="connsiteX0-15" fmla="*/ 1847 w 18429"/>
              <a:gd name="connsiteY0-16" fmla="*/ 0 h 21600"/>
              <a:gd name="connsiteX1-17" fmla="*/ 16497 w 18429"/>
              <a:gd name="connsiteY1-18" fmla="*/ 0 h 21600"/>
              <a:gd name="connsiteX2-19" fmla="*/ 18429 w 18429"/>
              <a:gd name="connsiteY2-20" fmla="*/ 10055 h 21600"/>
              <a:gd name="connsiteX3-21" fmla="*/ 16497 w 18429"/>
              <a:gd name="connsiteY3-22" fmla="*/ 21600 h 21600"/>
              <a:gd name="connsiteX4-23" fmla="*/ 1847 w 18429"/>
              <a:gd name="connsiteY4-24" fmla="*/ 21600 h 21600"/>
              <a:gd name="connsiteX5-25" fmla="*/ 1 w 18429"/>
              <a:gd name="connsiteY5-26" fmla="*/ 11545 h 21600"/>
              <a:gd name="connsiteX6-27" fmla="*/ 1847 w 18429"/>
              <a:gd name="connsiteY6-28" fmla="*/ 0 h 2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0294684" y="6034650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3475 w 20057"/>
              <a:gd name="connsiteY0-2" fmla="*/ 0 h 21600"/>
              <a:gd name="connsiteX1-3" fmla="*/ 18125 w 20057"/>
              <a:gd name="connsiteY1-4" fmla="*/ 0 h 21600"/>
              <a:gd name="connsiteX2-5" fmla="*/ 20057 w 20057"/>
              <a:gd name="connsiteY2-6" fmla="*/ 10055 h 21600"/>
              <a:gd name="connsiteX3-7" fmla="*/ 18125 w 20057"/>
              <a:gd name="connsiteY3-8" fmla="*/ 21600 h 21600"/>
              <a:gd name="connsiteX4-9" fmla="*/ 3475 w 20057"/>
              <a:gd name="connsiteY4-10" fmla="*/ 21600 h 21600"/>
              <a:gd name="connsiteX5-11" fmla="*/ 0 w 20057"/>
              <a:gd name="connsiteY5-12" fmla="*/ 10800 h 21600"/>
              <a:gd name="connsiteX6-13" fmla="*/ 3475 w 20057"/>
              <a:gd name="connsiteY6-14" fmla="*/ 0 h 21600"/>
              <a:gd name="connsiteX0-15" fmla="*/ 1847 w 18429"/>
              <a:gd name="connsiteY0-16" fmla="*/ 0 h 21600"/>
              <a:gd name="connsiteX1-17" fmla="*/ 16497 w 18429"/>
              <a:gd name="connsiteY1-18" fmla="*/ 0 h 21600"/>
              <a:gd name="connsiteX2-19" fmla="*/ 18429 w 18429"/>
              <a:gd name="connsiteY2-20" fmla="*/ 10055 h 21600"/>
              <a:gd name="connsiteX3-21" fmla="*/ 16497 w 18429"/>
              <a:gd name="connsiteY3-22" fmla="*/ 21600 h 21600"/>
              <a:gd name="connsiteX4-23" fmla="*/ 1847 w 18429"/>
              <a:gd name="connsiteY4-24" fmla="*/ 21600 h 21600"/>
              <a:gd name="connsiteX5-25" fmla="*/ 1 w 18429"/>
              <a:gd name="connsiteY5-26" fmla="*/ 11545 h 21600"/>
              <a:gd name="connsiteX6-27" fmla="*/ 1847 w 18429"/>
              <a:gd name="connsiteY6-28" fmla="*/ 0 h 2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2141284" y="81915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3475 w 20057"/>
              <a:gd name="connsiteY0-2" fmla="*/ 0 h 21600"/>
              <a:gd name="connsiteX1-3" fmla="*/ 18125 w 20057"/>
              <a:gd name="connsiteY1-4" fmla="*/ 0 h 21600"/>
              <a:gd name="connsiteX2-5" fmla="*/ 20057 w 20057"/>
              <a:gd name="connsiteY2-6" fmla="*/ 10055 h 21600"/>
              <a:gd name="connsiteX3-7" fmla="*/ 18125 w 20057"/>
              <a:gd name="connsiteY3-8" fmla="*/ 21600 h 21600"/>
              <a:gd name="connsiteX4-9" fmla="*/ 3475 w 20057"/>
              <a:gd name="connsiteY4-10" fmla="*/ 21600 h 21600"/>
              <a:gd name="connsiteX5-11" fmla="*/ 0 w 20057"/>
              <a:gd name="connsiteY5-12" fmla="*/ 10800 h 21600"/>
              <a:gd name="connsiteX6-13" fmla="*/ 3475 w 20057"/>
              <a:gd name="connsiteY6-14" fmla="*/ 0 h 21600"/>
              <a:gd name="connsiteX0-15" fmla="*/ 1847 w 18429"/>
              <a:gd name="connsiteY0-16" fmla="*/ 0 h 21600"/>
              <a:gd name="connsiteX1-17" fmla="*/ 16497 w 18429"/>
              <a:gd name="connsiteY1-18" fmla="*/ 0 h 21600"/>
              <a:gd name="connsiteX2-19" fmla="*/ 18429 w 18429"/>
              <a:gd name="connsiteY2-20" fmla="*/ 10055 h 21600"/>
              <a:gd name="connsiteX3-21" fmla="*/ 16497 w 18429"/>
              <a:gd name="connsiteY3-22" fmla="*/ 21600 h 21600"/>
              <a:gd name="connsiteX4-23" fmla="*/ 1847 w 18429"/>
              <a:gd name="connsiteY4-24" fmla="*/ 21600 h 21600"/>
              <a:gd name="connsiteX5-25" fmla="*/ 1 w 18429"/>
              <a:gd name="connsiteY5-26" fmla="*/ 11545 h 21600"/>
              <a:gd name="connsiteX6-27" fmla="*/ 1847 w 18429"/>
              <a:gd name="connsiteY6-28" fmla="*/ 0 h 2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363200" y="81153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3475 w 20057"/>
              <a:gd name="connsiteY0-2" fmla="*/ 0 h 21600"/>
              <a:gd name="connsiteX1-3" fmla="*/ 18125 w 20057"/>
              <a:gd name="connsiteY1-4" fmla="*/ 0 h 21600"/>
              <a:gd name="connsiteX2-5" fmla="*/ 20057 w 20057"/>
              <a:gd name="connsiteY2-6" fmla="*/ 10055 h 21600"/>
              <a:gd name="connsiteX3-7" fmla="*/ 18125 w 20057"/>
              <a:gd name="connsiteY3-8" fmla="*/ 21600 h 21600"/>
              <a:gd name="connsiteX4-9" fmla="*/ 3475 w 20057"/>
              <a:gd name="connsiteY4-10" fmla="*/ 21600 h 21600"/>
              <a:gd name="connsiteX5-11" fmla="*/ 0 w 20057"/>
              <a:gd name="connsiteY5-12" fmla="*/ 10800 h 21600"/>
              <a:gd name="connsiteX6-13" fmla="*/ 3475 w 20057"/>
              <a:gd name="connsiteY6-14" fmla="*/ 0 h 21600"/>
              <a:gd name="connsiteX0-15" fmla="*/ 1847 w 18429"/>
              <a:gd name="connsiteY0-16" fmla="*/ 0 h 21600"/>
              <a:gd name="connsiteX1-17" fmla="*/ 16497 w 18429"/>
              <a:gd name="connsiteY1-18" fmla="*/ 0 h 21600"/>
              <a:gd name="connsiteX2-19" fmla="*/ 18429 w 18429"/>
              <a:gd name="connsiteY2-20" fmla="*/ 10055 h 21600"/>
              <a:gd name="connsiteX3-21" fmla="*/ 16497 w 18429"/>
              <a:gd name="connsiteY3-22" fmla="*/ 21600 h 21600"/>
              <a:gd name="connsiteX4-23" fmla="*/ 1847 w 18429"/>
              <a:gd name="connsiteY4-24" fmla="*/ 21600 h 21600"/>
              <a:gd name="connsiteX5-25" fmla="*/ 1 w 18429"/>
              <a:gd name="connsiteY5-26" fmla="*/ 11545 h 21600"/>
              <a:gd name="connsiteX6-27" fmla="*/ 1847 w 18429"/>
              <a:gd name="connsiteY6-28" fmla="*/ 0 h 2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2104256" y="6087302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3475 w 20057"/>
              <a:gd name="connsiteY0-2" fmla="*/ 0 h 21600"/>
              <a:gd name="connsiteX1-3" fmla="*/ 18125 w 20057"/>
              <a:gd name="connsiteY1-4" fmla="*/ 0 h 21600"/>
              <a:gd name="connsiteX2-5" fmla="*/ 20057 w 20057"/>
              <a:gd name="connsiteY2-6" fmla="*/ 10055 h 21600"/>
              <a:gd name="connsiteX3-7" fmla="*/ 18125 w 20057"/>
              <a:gd name="connsiteY3-8" fmla="*/ 21600 h 21600"/>
              <a:gd name="connsiteX4-9" fmla="*/ 3475 w 20057"/>
              <a:gd name="connsiteY4-10" fmla="*/ 21600 h 21600"/>
              <a:gd name="connsiteX5-11" fmla="*/ 0 w 20057"/>
              <a:gd name="connsiteY5-12" fmla="*/ 10800 h 21600"/>
              <a:gd name="connsiteX6-13" fmla="*/ 3475 w 20057"/>
              <a:gd name="connsiteY6-14" fmla="*/ 0 h 21600"/>
              <a:gd name="connsiteX0-15" fmla="*/ 1847 w 18429"/>
              <a:gd name="connsiteY0-16" fmla="*/ 0 h 21600"/>
              <a:gd name="connsiteX1-17" fmla="*/ 16497 w 18429"/>
              <a:gd name="connsiteY1-18" fmla="*/ 0 h 21600"/>
              <a:gd name="connsiteX2-19" fmla="*/ 18429 w 18429"/>
              <a:gd name="connsiteY2-20" fmla="*/ 10055 h 21600"/>
              <a:gd name="connsiteX3-21" fmla="*/ 16497 w 18429"/>
              <a:gd name="connsiteY3-22" fmla="*/ 21600 h 21600"/>
              <a:gd name="connsiteX4-23" fmla="*/ 1847 w 18429"/>
              <a:gd name="connsiteY4-24" fmla="*/ 21600 h 21600"/>
              <a:gd name="connsiteX5-25" fmla="*/ 1 w 18429"/>
              <a:gd name="connsiteY5-26" fmla="*/ 11545 h 21600"/>
              <a:gd name="connsiteX6-27" fmla="*/ 1847 w 18429"/>
              <a:gd name="connsiteY6-28" fmla="*/ 0 h 2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4368912" y="6090608"/>
                <a:ext cx="1710725" cy="14975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  <a:defRPr/>
                </a:pPr>
                <a:r>
                  <a:rPr lang="en-US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176</m:t>
                        </m:r>
                      </m:num>
                      <m:den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4300" ker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8912" y="6090608"/>
                <a:ext cx="1710725" cy="1497526"/>
              </a:xfrm>
              <a:prstGeom prst="rect">
                <a:avLst/>
              </a:prstGeom>
              <a:blipFill rotWithShape="1">
                <a:blip r:embed="rId4"/>
                <a:stretch>
                  <a:fillRect l="-7" t="-22" r="-7415" b="35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2507047" y="2247900"/>
                <a:ext cx="13952153" cy="29156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500" b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5. </a:t>
                </a:r>
                <a:r>
                  <a:rPr lang="en-US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 trị của đa thức </a:t>
                </a:r>
                <a14:m>
                  <m:oMath xmlns:m="http://schemas.openxmlformats.org/officeDocument/2006/math"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là:</a:t>
                </a:r>
                <a:endParaRPr lang="en-US" sz="45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7047" y="2247900"/>
                <a:ext cx="13952153" cy="2915670"/>
              </a:xfrm>
              <a:prstGeom prst="rect">
                <a:avLst/>
              </a:prstGeom>
              <a:blipFill rotWithShape="1">
                <a:blip r:embed="rId5"/>
                <a:stretch>
                  <a:fillRect b="-2186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4340838" y="8466138"/>
                <a:ext cx="1560042" cy="10540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27</m:t>
                        </m:r>
                      </m:num>
                      <m:den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176</m:t>
                        </m:r>
                      </m:den>
                    </m:f>
                  </m:oMath>
                </a14:m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0838" y="8466138"/>
                <a:ext cx="1560042" cy="1054071"/>
              </a:xfrm>
              <a:prstGeom prst="rect">
                <a:avLst/>
              </a:prstGeom>
              <a:blipFill rotWithShape="1">
                <a:blip r:embed="rId6"/>
                <a:stretch>
                  <a:fillRect l="-39" t="-30" r="29" b="27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/>
              <p:cNvSpPr/>
              <p:nvPr/>
            </p:nvSpPr>
            <p:spPr>
              <a:xfrm>
                <a:off x="12725400" y="6333024"/>
                <a:ext cx="1540806" cy="10494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44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17</m:t>
                        </m:r>
                      </m:num>
                      <m:den>
                        <m:r>
                          <a:rPr lang="en-US" sz="44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4400" ker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25400" y="6333024"/>
                <a:ext cx="1540806" cy="1049454"/>
              </a:xfrm>
              <a:prstGeom prst="rect">
                <a:avLst/>
              </a:prstGeom>
              <a:blipFill rotWithShape="1">
                <a:blip r:embed="rId7"/>
                <a:stretch>
                  <a:fillRect t="-16" r="-9418" b="57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/>
              <p:cNvSpPr/>
              <p:nvPr/>
            </p:nvSpPr>
            <p:spPr>
              <a:xfrm>
                <a:off x="12640535" y="8076514"/>
                <a:ext cx="1913665" cy="14103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indent="180340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600"/>
                  </a:spcAft>
                  <a:tabLst>
                    <a:tab pos="180340" algn="l"/>
                    <a:tab pos="288290" algn="l"/>
                    <a:tab pos="467995" algn="l"/>
                    <a:tab pos="540385" algn="l"/>
                    <a:tab pos="648335" algn="l"/>
                    <a:tab pos="1260475" algn="l"/>
                    <a:tab pos="3780790" algn="l"/>
                  </a:tabLst>
                </a:pPr>
                <a:r>
                  <a:rPr lang="en-US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116</m:t>
                        </m:r>
                      </m:num>
                      <m:den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4300" ker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0535" y="8076514"/>
                <a:ext cx="1913665" cy="1410386"/>
              </a:xfrm>
              <a:prstGeom prst="rect">
                <a:avLst/>
              </a:prstGeom>
              <a:blipFill rotWithShape="1">
                <a:blip r:embed="rId8"/>
                <a:stretch>
                  <a:fillRect l="-12" t="-41" r="-7001" b="-2296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2"/>
          <p:cNvSpPr/>
          <p:nvPr/>
        </p:nvSpPr>
        <p:spPr>
          <a:xfrm rot="-5400000">
            <a:off x="3908987" y="4511113"/>
            <a:ext cx="10551944" cy="19131917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81000" y="9278123"/>
            <a:ext cx="19136809" cy="10764455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6"/>
          <a:stretch>
            <a:fillRect/>
          </a:stretch>
        </p:blipFill>
        <p:spPr>
          <a:xfrm rot="2125209">
            <a:off x="11736091" y="-879764"/>
            <a:ext cx="10330278" cy="356622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400736" y="2562614"/>
            <a:ext cx="11305864" cy="3952486"/>
            <a:chOff x="9144000" y="1901348"/>
            <a:chExt cx="7752726" cy="3054047"/>
          </a:xfrm>
        </p:grpSpPr>
        <p:sp>
          <p:nvSpPr>
            <p:cNvPr id="41" name="AutoShape 3"/>
            <p:cNvSpPr/>
            <p:nvPr/>
          </p:nvSpPr>
          <p:spPr>
            <a:xfrm>
              <a:off x="9144000" y="1901348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</p:sp>
        <p:sp>
          <p:nvSpPr>
            <p:cNvPr id="42" name="AutoShape 7"/>
            <p:cNvSpPr/>
            <p:nvPr/>
          </p:nvSpPr>
          <p:spPr>
            <a:xfrm>
              <a:off x="9144000" y="1901348"/>
              <a:ext cx="7752726" cy="951331"/>
            </a:xfrm>
            <a:prstGeom prst="rect">
              <a:avLst/>
            </a:prstGeom>
            <a:solidFill>
              <a:srgbClr val="FFCE6D"/>
            </a:solidFill>
          </p:spPr>
        </p:sp>
        <p:sp>
          <p:nvSpPr>
            <p:cNvPr id="43" name="TextBox 8"/>
            <p:cNvSpPr txBox="1"/>
            <p:nvPr/>
          </p:nvSpPr>
          <p:spPr>
            <a:xfrm>
              <a:off x="9618457" y="2309828"/>
              <a:ext cx="6788617" cy="425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9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6000" b="1">
                  <a:solidFill>
                    <a:srgbClr val="291B2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291B2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91B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4755150" y="4224148"/>
            <a:ext cx="8361905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noProof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THỨC NHIỀU BIẾN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994" y="5004025"/>
            <a:ext cx="2533006" cy="371168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12496800" y="5676900"/>
            <a:ext cx="1635091" cy="1800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2040" y="-3040"/>
            <a:ext cx="1938696" cy="16033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circle/>
      </p:transition>
    </mc:Choice>
    <mc:Fallback>
      <p:transition spd="med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443000" y="190500"/>
            <a:ext cx="47720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(SGK – tr9)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33466" y="1927264"/>
            <a:ext cx="15154334" cy="875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</a:t>
            </a:r>
            <a:endParaRPr lang="en-US" sz="3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62200" y="1460837"/>
            <a:ext cx="13882208" cy="91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 những biểu thức sau, biểu thức nào là đơn thức?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16253"/>
            <a:ext cx="1390008" cy="92667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1828800" y="2904097"/>
                <a:ext cx="14573027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i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             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z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;            −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4000" i="1">
                          <a:latin typeface="Cambria Math" panose="02040503050406030204" pitchFamily="18" charset="0"/>
                        </a:rPr>
                        <m:t>𝑦𝑥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;           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904097"/>
                <a:ext cx="14573027" cy="1248803"/>
              </a:xfrm>
              <a:prstGeom prst="rect">
                <a:avLst/>
              </a:prstGeom>
              <a:blipFill rotWithShape="1">
                <a:blip r:embed="rId3"/>
                <a:stretch>
                  <a:fillRect t="-19" r="3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2443000" y="4889241"/>
            <a:ext cx="13882208" cy="91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 những biểu thức sau, biểu thức nào là đa thức?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5715" y="5923219"/>
            <a:ext cx="2460839" cy="4765577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371600" y="2781300"/>
            <a:ext cx="2903359" cy="1576698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222927" y="2775284"/>
            <a:ext cx="2903359" cy="1576698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3756016" y="6267122"/>
                <a:ext cx="11094576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                    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5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latin typeface="Cambria Math" panose="02040503050406030204" pitchFamily="18" charset="0"/>
                        </a:rPr>
                        <m:t>𝑦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;  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6016" y="6267122"/>
                <a:ext cx="11094576" cy="1248803"/>
              </a:xfrm>
              <a:prstGeom prst="rect">
                <a:avLst/>
              </a:prstGeom>
              <a:blipFill rotWithShape="1">
                <a:blip r:embed="rId5"/>
                <a:stretch>
                  <a:fillRect l="-6" t="-25" r="-116" b="5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8"/>
              <p:cNvSpPr/>
              <p:nvPr/>
            </p:nvSpPr>
            <p:spPr>
              <a:xfrm>
                <a:off x="4191000" y="8147589"/>
                <a:ext cx="9147825" cy="13540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;</m:t>
                      </m:r>
                      <m:r>
                        <m:rPr>
                          <m:nor/>
                        </m:rPr>
                        <a:rPr lang="en-US" sz="4000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  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8147589"/>
                <a:ext cx="9147825" cy="1354025"/>
              </a:xfrm>
              <a:prstGeom prst="rect">
                <a:avLst/>
              </a:prstGeom>
              <a:blipFill rotWithShape="1">
                <a:blip r:embed="rId6"/>
                <a:stretch>
                  <a:fillRect t="-40" b="8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ounded Rectangle 14"/>
          <p:cNvSpPr/>
          <p:nvPr/>
        </p:nvSpPr>
        <p:spPr>
          <a:xfrm>
            <a:off x="3581400" y="6278318"/>
            <a:ext cx="2903359" cy="1379782"/>
          </a:xfrm>
          <a:prstGeom prst="round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201907" y="6134100"/>
            <a:ext cx="6459723" cy="1523999"/>
          </a:xfrm>
          <a:prstGeom prst="round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r"/>
      </p:transition>
    </mc:Choice>
    <mc:Fallback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  <p:bldP spid="8" grpId="0"/>
      <p:bldP spid="13" grpId="0"/>
      <p:bldP spid="25" grpId="0"/>
      <p:bldP spid="26" grpId="0" animBg="1"/>
      <p:bldP spid="27" grpId="0" animBg="1"/>
      <p:bldP spid="21" grpId="0"/>
      <p:bldP spid="29" grpId="0"/>
      <p:bldP spid="15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1371600" y="1181100"/>
            <a:ext cx="15392400" cy="81534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6"/>
          <a:stretch>
            <a:fillRect/>
          </a:stretch>
        </p:blipFill>
        <p:spPr>
          <a:xfrm rot="1738756">
            <a:off x="12307396" y="-740069"/>
            <a:ext cx="8057164" cy="32443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74110">
            <a:off x="8954167" y="7747677"/>
            <a:ext cx="1490777" cy="27838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16838" y="2269792"/>
            <a:ext cx="7940192" cy="962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3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 </a:t>
            </a:r>
            <a:r>
              <a:rPr lang="en-US" sz="43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gọn</a:t>
            </a:r>
            <a:r>
              <a:rPr lang="en-US" sz="4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3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sau:</a:t>
            </a:r>
            <a:endParaRPr lang="en-US" sz="4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757305"/>
            <a:ext cx="3493311" cy="14143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01780" y="2222837"/>
            <a:ext cx="5913620" cy="108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300" b="1" u="sng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300" b="1" u="sng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3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300" b="1" u="sng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 – tr10)</a:t>
            </a:r>
            <a:endParaRPr lang="en-US" sz="4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87226" y="3449003"/>
            <a:ext cx="9144000" cy="17466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50000"/>
              </a:lnSpc>
              <a:spcAft>
                <a:spcPts val="1200"/>
              </a:spcAft>
            </a:pPr>
            <a:r>
              <a:rPr lang="en-US" sz="43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</a:t>
            </a:r>
            <a:endParaRPr lang="en-US" sz="43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3677536" y="2495136"/>
                <a:ext cx="3025507" cy="33434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2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3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3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3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3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3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3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3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𝑦𝑥</m:t>
                      </m:r>
                      <m:sSup>
                        <m:sSupPr>
                          <m:ctrlPr>
                            <a:rPr lang="en-US" sz="43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3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3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7536" y="2495136"/>
                <a:ext cx="3025507" cy="3343416"/>
              </a:xfrm>
              <a:prstGeom prst="rect">
                <a:avLst/>
              </a:prstGeom>
              <a:blipFill rotWithShape="1">
                <a:blip r:embed="rId4"/>
                <a:stretch>
                  <a:fillRect l="-8" t="-7" r="20" b="11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3124200" y="5346112"/>
                <a:ext cx="3604769" cy="1746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250000"/>
                  </a:lnSpc>
                  <a:spcAft>
                    <a:spcPts val="1200"/>
                  </a:spcAft>
                </a:pPr>
                <a:r>
                  <a:rPr lang="en-US" sz="43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3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43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3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sSup>
                      <m:sSupPr>
                        <m:ctrlPr>
                          <a:rPr lang="en-US" sz="43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3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𝑦𝑧𝑥</m:t>
                    </m:r>
                    <m:sSup>
                      <m:sSupPr>
                        <m:ctrlPr>
                          <a:rPr lang="en-US" sz="43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43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5346112"/>
                <a:ext cx="3604769" cy="1746632"/>
              </a:xfrm>
              <a:prstGeom prst="rect">
                <a:avLst/>
              </a:prstGeom>
              <a:blipFill rotWithShape="1">
                <a:blip r:embed="rId5"/>
                <a:stretch>
                  <a:fillRect t="-3" r="14" b="25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6597237" y="2453899"/>
                <a:ext cx="3003963" cy="33434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2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3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  <m:sSup>
                        <m:sSup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sSup>
                        <m:sSup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p>
                      </m:sSup>
                    </m:oMath>
                  </m:oMathPara>
                </a14:m>
                <a:endParaRPr lang="en-US" sz="4300" b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7237" y="2453899"/>
                <a:ext cx="3003963" cy="3343416"/>
              </a:xfrm>
              <a:prstGeom prst="rect">
                <a:avLst/>
              </a:prstGeom>
              <a:blipFill rotWithShape="1">
                <a:blip r:embed="rId6"/>
                <a:stretch>
                  <a:fillRect l="-7" t="-8" b="12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6600326" y="5336545"/>
                <a:ext cx="3229474" cy="19379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2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3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3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43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3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𝟓</m:t>
                      </m:r>
                      <m:sSup>
                        <m:sSup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sSup>
                        <m:sSup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p>
                      </m:sSup>
                      <m:r>
                        <a:rPr lang="en-US" sz="43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𝒛</m:t>
                      </m:r>
                    </m:oMath>
                  </m:oMathPara>
                </a14:m>
                <a:endParaRPr lang="en-US" sz="4300" b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0326" y="5336545"/>
                <a:ext cx="3229474" cy="1937903"/>
              </a:xfrm>
              <a:prstGeom prst="rect">
                <a:avLst/>
              </a:prstGeom>
              <a:blipFill rotWithShape="1">
                <a:blip r:embed="rId7"/>
                <a:stretch>
                  <a:fillRect l="-4" b="27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3639800" y="6725391"/>
            <a:ext cx="2837214" cy="23805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randomBar dir="vert"/>
      </p:transition>
    </mc:Choice>
    <mc:Fallback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3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grpSp>
        <p:nvGrpSpPr>
          <p:cNvPr id="15" name="Group 14"/>
          <p:cNvGrpSpPr/>
          <p:nvPr/>
        </p:nvGrpSpPr>
        <p:grpSpPr>
          <a:xfrm>
            <a:off x="8966840" y="5123016"/>
            <a:ext cx="1676400" cy="1067730"/>
            <a:chOff x="1477595" y="1151279"/>
            <a:chExt cx="1676400" cy="1067730"/>
          </a:xfrm>
        </p:grpSpPr>
        <p:pic>
          <p:nvPicPr>
            <p:cNvPr id="16" name="Picture 10"/>
            <p:cNvPicPr>
              <a:picLocks noChangeAspect="1"/>
            </p:cNvPicPr>
            <p:nvPr/>
          </p:nvPicPr>
          <p:blipFill>
            <a:blip/>
            <a:srcRect/>
            <a:stretch>
              <a:fillRect/>
            </a:stretch>
          </p:blipFill>
          <p:spPr>
            <a:xfrm flipH="1">
              <a:off x="1477595" y="1151279"/>
              <a:ext cx="1676400" cy="106773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318996" y="1592575"/>
            <a:ext cx="155650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 đơn thức trong mỗi trường hợp sau có đồng dạng hay không? Vì sao?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6"/>
          <a:stretch>
            <a:fillRect/>
          </a:stretch>
        </p:blipFill>
        <p:spPr>
          <a:xfrm rot="12087268">
            <a:off x="-3399188" y="8615119"/>
            <a:ext cx="9070739" cy="313140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286000" y="621467"/>
            <a:ext cx="591362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u="sng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0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b="1" u="sng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 – tr10)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655" y="785600"/>
            <a:ext cx="1109568" cy="158509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2286000" y="6286500"/>
                <a:ext cx="15316200" cy="20928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Các đơn thức đồng dạng vì có cùng phần biến và hệ số khác 0.</a:t>
                </a:r>
                <a:endParaRPr lang="en-US" sz="4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Các đơn thức không đồng dạng vì không cùng phần biến.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6286500"/>
                <a:ext cx="15316200" cy="2092881"/>
              </a:xfrm>
              <a:prstGeom prst="rect">
                <a:avLst/>
              </a:prstGeom>
              <a:blipFill rotWithShape="1">
                <a:blip r:embed="rId3"/>
                <a:stretch>
                  <a:fillRect b="27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3429000" y="3531567"/>
                <a:ext cx="12752081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4000" i="0">
                          <a:latin typeface="Cambria Math" panose="02040503050406030204" pitchFamily="18" charset="0"/>
                        </a:rPr>
                        <m:t>;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 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4000" i="0">
                          <a:latin typeface="Cambria Math" panose="02040503050406030204" pitchFamily="18" charset="0"/>
                        </a:rPr>
                        <m:t>;</m:t>
                      </m:r>
                      <m:rad>
                        <m:radPr>
                          <m:degHide m:val="on"/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                              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i="0">
                          <a:latin typeface="Cambria Math" panose="02040503050406030204" pitchFamily="18" charset="0"/>
                        </a:rPr>
                        <m:t>;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  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     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3531567"/>
                <a:ext cx="12752081" cy="1248803"/>
              </a:xfrm>
              <a:prstGeom prst="rect">
                <a:avLst/>
              </a:prstGeom>
              <a:blipFill rotWithShape="1">
                <a:blip r:embed="rId4"/>
                <a:stretch>
                  <a:fillRect t="-27" b="7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54271" y="8191500"/>
            <a:ext cx="2457529" cy="2429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562900" y="647700"/>
            <a:ext cx="17725099" cy="89916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400000">
            <a:off x="17064778" y="-140476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38668" y="9055382"/>
            <a:ext cx="1294758" cy="13720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453978" y="2517116"/>
            <a:ext cx="6119022" cy="800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430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43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hiện </a:t>
            </a:r>
            <a:r>
              <a:rPr lang="en-US" sz="430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43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tính:</a:t>
            </a:r>
            <a:endParaRPr lang="en-US" sz="4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600200" y="2286081"/>
            <a:ext cx="5913620" cy="962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300" b="1" u="sng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300" b="1" u="sng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43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300" b="1" u="sng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 – tr10)</a:t>
            </a:r>
            <a:endParaRPr lang="en-US" sz="4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1582711" y="3292299"/>
                <a:ext cx="14677686" cy="35736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indent="-742950">
                  <a:lnSpc>
                    <a:spcPct val="250000"/>
                  </a:lnSpc>
                  <a:spcAft>
                    <a:spcPts val="1200"/>
                  </a:spcAft>
                  <a:buAutoNum type="alphaLcParenR"/>
                </a:pPr>
                <a14:m>
                  <m:oMath xmlns:m="http://schemas.openxmlformats.org/officeDocument/2006/math"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</m:t>
                    </m:r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</m:t>
                    </m:r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43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742950" indent="-742950">
                  <a:lnSpc>
                    <a:spcPct val="250000"/>
                  </a:lnSpc>
                  <a:spcAft>
                    <a:spcPts val="1200"/>
                  </a:spcAft>
                  <a:buAutoNum type="alphaLcParenR"/>
                </a:pPr>
                <a14:m>
                  <m:oMath xmlns:m="http://schemas.openxmlformats.org/officeDocument/2006/math"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</m:t>
                    </m:r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  <m:r>
                      <a:rPr lang="en-US" sz="43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14</m:t>
                    </m:r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43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2711" y="3292299"/>
                <a:ext cx="14677686" cy="3573607"/>
              </a:xfrm>
              <a:prstGeom prst="rect">
                <a:avLst/>
              </a:prstGeom>
              <a:blipFill rotWithShape="1">
                <a:blip r:embed="rId2"/>
                <a:stretch>
                  <a:fillRect l="-2" t="-13" r="4" b="8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7315200" y="3871635"/>
                <a:ext cx="9144000" cy="76905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3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𝟗</m:t>
                          </m:r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e>
                      </m:d>
                      <m:sSup>
                        <m:sSup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sSup>
                        <m:sSup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sup>
                      </m:sSup>
                      <m:r>
                        <a:rPr lang="en-US" sz="43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3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𝟐𝟎</m:t>
                      </m:r>
                      <m:sSup>
                        <m:sSup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sSup>
                        <m:sSup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sup>
                      </m:sSup>
                    </m:oMath>
                  </m:oMathPara>
                </a14:m>
                <a:br>
                  <a:rPr lang="en-US" sz="4300" b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endParaRPr lang="en-US" b="1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0" y="3871635"/>
                <a:ext cx="9144000" cy="769057"/>
              </a:xfrm>
              <a:prstGeom prst="rect">
                <a:avLst/>
              </a:prstGeom>
              <a:blipFill rotWithShape="1">
                <a:blip r:embed="rId3"/>
                <a:stretch>
                  <a:fillRect t="-5" b="-26325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8273787" y="5023451"/>
                <a:ext cx="6219203" cy="19625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2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3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𝟗</m:t>
                          </m:r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𝟏𝟒</m:t>
                          </m:r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e>
                      </m:d>
                      <m:sSup>
                        <m:sSup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sup>
                      </m:sSup>
                      <m:sSup>
                        <m:sSup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sup>
                      </m:sSup>
                      <m:r>
                        <a:rPr lang="en-US" sz="43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3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𝟎</m:t>
                      </m:r>
                    </m:oMath>
                  </m:oMathPara>
                </a14:m>
                <a:endParaRPr lang="en-US" sz="4300" b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3787" y="5023451"/>
                <a:ext cx="6219203" cy="1962589"/>
              </a:xfrm>
              <a:prstGeom prst="rect">
                <a:avLst/>
              </a:prstGeom>
              <a:blipFill rotWithShape="1">
                <a:blip r:embed="rId4"/>
                <a:stretch>
                  <a:fillRect l="-6" t="-31" r="6" b="21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2800" y="7398411"/>
            <a:ext cx="3102322" cy="22408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92784" flipH="1">
            <a:off x="513272" y="838835"/>
            <a:ext cx="1371048" cy="14365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/>
      <p:bldP spid="7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2"/>
          <p:cNvSpPr/>
          <p:nvPr/>
        </p:nvSpPr>
        <p:spPr>
          <a:xfrm rot="-5400000">
            <a:off x="3908987" y="4511113"/>
            <a:ext cx="10551944" cy="19131917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81000" y="9278123"/>
            <a:ext cx="19136809" cy="10764455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6"/>
          <a:stretch>
            <a:fillRect/>
          </a:stretch>
        </p:blipFill>
        <p:spPr>
          <a:xfrm rot="2125209">
            <a:off x="11736091" y="-879764"/>
            <a:ext cx="10330278" cy="356622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400736" y="2562614"/>
            <a:ext cx="11305864" cy="3952486"/>
            <a:chOff x="9144000" y="1901348"/>
            <a:chExt cx="7752726" cy="3054047"/>
          </a:xfrm>
        </p:grpSpPr>
        <p:sp>
          <p:nvSpPr>
            <p:cNvPr id="41" name="AutoShape 3"/>
            <p:cNvSpPr/>
            <p:nvPr/>
          </p:nvSpPr>
          <p:spPr>
            <a:xfrm>
              <a:off x="9144000" y="1901348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</p:sp>
        <p:sp>
          <p:nvSpPr>
            <p:cNvPr id="42" name="AutoShape 7"/>
            <p:cNvSpPr/>
            <p:nvPr/>
          </p:nvSpPr>
          <p:spPr>
            <a:xfrm>
              <a:off x="9144000" y="1901348"/>
              <a:ext cx="7752726" cy="951331"/>
            </a:xfrm>
            <a:prstGeom prst="rect">
              <a:avLst/>
            </a:prstGeom>
            <a:solidFill>
              <a:srgbClr val="FFCE6D"/>
            </a:solidFill>
          </p:spPr>
        </p:sp>
      </p:grpSp>
      <p:sp>
        <p:nvSpPr>
          <p:cNvPr id="44" name="Rectangle 43"/>
          <p:cNvSpPr/>
          <p:nvPr/>
        </p:nvSpPr>
        <p:spPr>
          <a:xfrm>
            <a:off x="6908689" y="4229987"/>
            <a:ext cx="4289957" cy="1328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kumimoji="0" lang="en-US" sz="6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DỤNG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994" y="5004025"/>
            <a:ext cx="2533006" cy="371168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12496800" y="5676900"/>
            <a:ext cx="1635091" cy="1800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2040" y="-3040"/>
            <a:ext cx="1938696" cy="16033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circle/>
      </p:transition>
    </mc:Choice>
    <mc:Fallback>
      <p:transition spd="med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431326" y="10052212"/>
            <a:ext cx="19161184" cy="917796"/>
            <a:chOff x="0" y="0"/>
            <a:chExt cx="6481685" cy="310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81685" cy="310464"/>
            </a:xfrm>
            <a:custGeom>
              <a:avLst/>
              <a:gdLst/>
              <a:ahLst/>
              <a:cxnLst/>
              <a:rect l="l" t="t" r="r" b="b"/>
              <a:pathLst>
                <a:path w="6481685" h="310464">
                  <a:moveTo>
                    <a:pt x="0" y="0"/>
                  </a:moveTo>
                  <a:lnTo>
                    <a:pt x="6481685" y="0"/>
                  </a:lnTo>
                  <a:lnTo>
                    <a:pt x="6481685" y="310464"/>
                  </a:lnTo>
                  <a:lnTo>
                    <a:pt x="0" y="310464"/>
                  </a:lnTo>
                  <a:close/>
                </a:path>
              </a:pathLst>
            </a:custGeom>
            <a:solidFill>
              <a:srgbClr val="61A6AB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6"/>
          <a:stretch>
            <a:fillRect/>
          </a:stretch>
        </p:blipFill>
        <p:spPr>
          <a:xfrm rot="1921142">
            <a:off x="12860566" y="-971883"/>
            <a:ext cx="8746306" cy="301940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04355" y="707926"/>
            <a:ext cx="591362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u="sng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 – tr10)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58442"/>
            <a:ext cx="1030313" cy="11461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744418" y="963952"/>
            <a:ext cx="7185822" cy="703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 gọn mỗi đa thức sau: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2424145" y="6881314"/>
                <a:ext cx="10958545" cy="11695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</m:d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+(−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40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6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6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26</m:t>
                      </m:r>
                    </m:oMath>
                  </m:oMathPara>
                </a14:m>
                <a:endParaRPr lang="en-US" sz="4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4145" y="6881314"/>
                <a:ext cx="10958545" cy="1169551"/>
              </a:xfrm>
              <a:prstGeom prst="rect">
                <a:avLst/>
              </a:prstGeom>
              <a:blipFill rotWithShape="1">
                <a:blip r:embed="rId3"/>
                <a:stretch>
                  <a:fillRect l="-3" t="-39" r="1" b="29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2119345" y="1971867"/>
                <a:ext cx="8093562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13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9345" y="1971867"/>
                <a:ext cx="8093562" cy="1015663"/>
              </a:xfrm>
              <a:prstGeom prst="rect">
                <a:avLst/>
              </a:prstGeom>
              <a:blipFill rotWithShape="1">
                <a:blip r:embed="rId4"/>
                <a:stretch>
                  <a:fillRect l="-4" t="-19" r="2" b="48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2059385" y="5676900"/>
                <a:ext cx="1211580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40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26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9385" y="5676900"/>
                <a:ext cx="12115800" cy="1015663"/>
              </a:xfrm>
              <a:prstGeom prst="rect">
                <a:avLst/>
              </a:prstGeom>
              <a:blipFill rotWithShape="1">
                <a:blip r:embed="rId5"/>
                <a:stretch>
                  <a:fillRect l="-1" r="1" b="29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3109945" y="3120400"/>
                <a:ext cx="7453579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13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+(−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Times New Roman" panose="020206030504050203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)</a:t>
                </a:r>
                <a:endParaRPr lang="en-US" sz="400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9945" y="3120400"/>
                <a:ext cx="7453579" cy="1015663"/>
              </a:xfrm>
              <a:prstGeom prst="rect">
                <a:avLst/>
              </a:prstGeom>
              <a:blipFill rotWithShape="1">
                <a:blip r:embed="rId6"/>
                <a:stretch>
                  <a:fillRect l="-5" t="-1" r="4" b="30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609600" y="4587949"/>
                <a:ext cx="9144000" cy="70795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7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8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5</m:t>
                      </m:r>
                    </m:oMath>
                  </m:oMathPara>
                </a14:m>
                <a:br>
                  <a:rPr lang="en-US" sz="400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lang="en-US"/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587949"/>
                <a:ext cx="9144000" cy="707951"/>
              </a:xfrm>
              <a:prstGeom prst="rect">
                <a:avLst/>
              </a:prstGeom>
              <a:blipFill rotWithShape="1">
                <a:blip r:embed="rId7"/>
                <a:stretch>
                  <a:fillRect t="-10" b="-28792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3202021" y="8118875"/>
                <a:ext cx="7269426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37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26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Times New Roman" panose="020206030504050203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.</a:t>
                </a:r>
                <a:endParaRPr lang="en-US" sz="400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2021" y="8118875"/>
                <a:ext cx="7269426" cy="1015663"/>
              </a:xfrm>
              <a:prstGeom prst="rect">
                <a:avLst/>
              </a:prstGeom>
              <a:blipFill rotWithShape="1">
                <a:blip r:embed="rId8"/>
                <a:stretch>
                  <a:fillRect l="-5" t="-39" r="4" b="6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4706600" y="6398266"/>
            <a:ext cx="2848563" cy="34412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9482" y="8118874"/>
            <a:ext cx="2310584" cy="23227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cover/>
      </p:transition>
    </mc:Choice>
    <mc:Fallback>
      <p:transition spd="med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4" grpId="0"/>
      <p:bldP spid="7" grpId="0"/>
      <p:bldP spid="10" grpId="0"/>
      <p:bldP spid="12" grpId="0"/>
      <p:bldP spid="13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238992" y="277041"/>
            <a:ext cx="1294758" cy="13720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929204"/>
            <a:ext cx="2975106" cy="193869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104355" y="735547"/>
            <a:ext cx="5913620" cy="962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300" b="1" u="sng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300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43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300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 – tr10)</a:t>
            </a:r>
            <a:endParaRPr lang="en-US" sz="43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2134335" y="2019300"/>
                <a:ext cx="14325600" cy="1954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3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 giá trị của đa thức </a:t>
                </a:r>
                <a14:m>
                  <m:oMath xmlns:m="http://schemas.openxmlformats.org/officeDocument/2006/math">
                    <m:r>
                      <a:rPr lang="en-US" sz="43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3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= </m:t>
                    </m:r>
                    <m:sSup>
                      <m:sSupPr>
                        <m:ctrlPr>
                          <a:rPr lang="en-US" sz="43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3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3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3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3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3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14</m:t>
                    </m:r>
                    <m:sSup>
                      <m:sSupPr>
                        <m:ctrlPr>
                          <a:rPr lang="en-US" sz="43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3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3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3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3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6</m:t>
                    </m:r>
                    <m:r>
                      <a:rPr lang="en-US" sz="43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sSup>
                      <m:sSupPr>
                        <m:ctrlPr>
                          <a:rPr lang="en-US" sz="43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3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3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3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3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3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3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 </a:t>
                </a:r>
                <a14:m>
                  <m:oMath xmlns:m="http://schemas.openxmlformats.org/officeDocument/2006/math">
                    <m:r>
                      <a:rPr lang="en-US" sz="43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3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= −</m:t>
                    </m:r>
                    <m:r>
                      <a:rPr lang="en-US" sz="43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43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en-US" sz="43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3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= </m:t>
                    </m:r>
                    <m:r>
                      <a:rPr lang="en-US" sz="43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3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43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4335" y="2019300"/>
                <a:ext cx="14325600" cy="1954831"/>
              </a:xfrm>
              <a:prstGeom prst="rect">
                <a:avLst/>
              </a:prstGeom>
              <a:blipFill rotWithShape="1">
                <a:blip r:embed="rId3"/>
                <a:stretch>
                  <a:fillRect l="-1" r="1" b="-4597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8229600" y="4305300"/>
            <a:ext cx="1809481" cy="1165992"/>
            <a:chOff x="1424153" y="1129217"/>
            <a:chExt cx="1700047" cy="1165992"/>
          </a:xfrm>
        </p:grpSpPr>
        <p:pic>
          <p:nvPicPr>
            <p:cNvPr id="18" name="Picture 10"/>
            <p:cNvPicPr>
              <a:picLocks noChangeAspect="1"/>
            </p:cNvPicPr>
            <p:nvPr/>
          </p:nvPicPr>
          <p:blipFill>
            <a:blip/>
            <a:srcRect/>
            <a:stretch>
              <a:fillRect/>
            </a:stretch>
          </p:blipFill>
          <p:spPr>
            <a:xfrm flipH="1">
              <a:off x="1424153" y="1129217"/>
              <a:ext cx="1664253" cy="1165992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52581" y="1296329"/>
              <a:ext cx="1571619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2109351" y="5753100"/>
                <a:ext cx="13636568" cy="2308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fr-FR" sz="43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 trị của đa thức </a:t>
                </a:r>
                <a14:m>
                  <m:oMath xmlns:m="http://schemas.openxmlformats.org/officeDocument/2006/math">
                    <m:r>
                      <a:rPr lang="fr-FR" sz="43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fr-FR" sz="43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en-US" sz="43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3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3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43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là: </a:t>
                </a:r>
                <a:endParaRPr lang="en-US" sz="43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3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43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3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(−</m:t>
                          </m:r>
                          <m:r>
                            <a:rPr lang="en-US" sz="43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43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43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3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3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43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3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14</m:t>
                      </m:r>
                      <m:sSup>
                        <m:sSupPr>
                          <m:ctrlPr>
                            <a:rPr lang="en-US" sz="43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a:rPr lang="en-US" sz="43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43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3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3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6</m:t>
                      </m:r>
                      <m:d>
                        <m:dPr>
                          <m:ctrlPr>
                            <a:rPr lang="en-US" sz="43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3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3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  <m:sSup>
                        <m:sSupPr>
                          <m:ctrlPr>
                            <a:rPr lang="en-US" sz="43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a:rPr lang="en-US" sz="43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43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3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3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43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3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43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3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 −</m:t>
                      </m:r>
                      <m:r>
                        <a:rPr lang="en-US" sz="43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86</m:t>
                      </m:r>
                    </m:oMath>
                  </m:oMathPara>
                </a14:m>
                <a:endParaRPr lang="en-US" sz="43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9351" y="5753100"/>
                <a:ext cx="13636568" cy="2308324"/>
              </a:xfrm>
              <a:prstGeom prst="rect">
                <a:avLst/>
              </a:prstGeom>
              <a:blipFill rotWithShape="1">
                <a:blip r:embed="rId4"/>
                <a:stretch>
                  <a:fillRect l="-4" r="3" b="4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05826" y="7777964"/>
            <a:ext cx="2469094" cy="24812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53682" y="700645"/>
            <a:ext cx="1390008" cy="926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85800" y="965307"/>
            <a:ext cx="591362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(SGK – tr10)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2255129"/>
            <a:ext cx="17114782" cy="5180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1200"/>
              </a:spcAft>
            </a:pP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bể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bơi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hộp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 (m),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 (m). Ban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bể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bơi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chứa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bơm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bể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mực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tăng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thêm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z (m).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thị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bể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bơm</a:t>
            </a:r>
            <a:endParaRPr lang="en-US" sz="4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2800" y="7733323"/>
            <a:ext cx="3017782" cy="21825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5200" y="640523"/>
            <a:ext cx="2261812" cy="14204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wipe/>
      </p:transition>
    </mc:Choice>
    <mc:Fallback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85800" y="965307"/>
            <a:ext cx="591362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u="sng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 – tr10)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2800" y="7733323"/>
            <a:ext cx="3017782" cy="21825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5200" y="640523"/>
            <a:ext cx="2261812" cy="142049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610600" y="1866900"/>
            <a:ext cx="1676400" cy="1067730"/>
            <a:chOff x="1477595" y="1151279"/>
            <a:chExt cx="1676400" cy="1067730"/>
          </a:xfrm>
        </p:grpSpPr>
        <p:pic>
          <p:nvPicPr>
            <p:cNvPr id="3" name="Picture 10"/>
            <p:cNvPicPr>
              <a:picLocks noChangeAspect="1"/>
            </p:cNvPicPr>
            <p:nvPr/>
          </p:nvPicPr>
          <p:blipFill>
            <a:blip/>
            <a:srcRect/>
            <a:stretch>
              <a:fillRect/>
            </a:stretch>
          </p:blipFill>
          <p:spPr>
            <a:xfrm flipH="1">
              <a:off x="1477595" y="1151279"/>
              <a:ext cx="1676400" cy="106773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2235995" y="3169678"/>
                <a:ext cx="13816009" cy="63023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bể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buổi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sáng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en-US" sz="42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x.y.1 =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xy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2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nước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bể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sau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bơm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vào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buổi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42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x.y.z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xyz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2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bể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en-US" sz="42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xy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xyz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2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5995" y="3169678"/>
                <a:ext cx="13816009" cy="6302303"/>
              </a:xfrm>
              <a:prstGeom prst="rect">
                <a:avLst/>
              </a:prstGeom>
              <a:blipFill rotWithShape="1">
                <a:blip r:embed="rId4"/>
                <a:stretch>
                  <a:fillRect l="-1" t="-6" r="3" b="-2181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wipe/>
      </p:transition>
    </mc:Choice>
    <mc:Fallback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9303307" y="-4783333"/>
            <a:ext cx="10833473" cy="19829952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24136" y="-285093"/>
            <a:ext cx="19705933" cy="11084587"/>
          </a:xfrm>
          <a:prstGeom prst="rect">
            <a:avLst/>
          </a:prstGeom>
        </p:spPr>
      </p:pic>
      <p:sp>
        <p:nvSpPr>
          <p:cNvPr id="15" name="AutoShape 6"/>
          <p:cNvSpPr/>
          <p:nvPr/>
        </p:nvSpPr>
        <p:spPr>
          <a:xfrm>
            <a:off x="457200" y="5328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167465" y="281686"/>
            <a:ext cx="4287847" cy="1023353"/>
          </a:xfrm>
          <a:prstGeom prst="rect">
            <a:avLst/>
          </a:prstGeom>
        </p:spPr>
      </p:pic>
      <p:sp>
        <p:nvSpPr>
          <p:cNvPr id="7" name="Pentagon 6"/>
          <p:cNvSpPr/>
          <p:nvPr/>
        </p:nvSpPr>
        <p:spPr>
          <a:xfrm>
            <a:off x="457200" y="793362"/>
            <a:ext cx="6781800" cy="1219200"/>
          </a:xfrm>
          <a:prstGeom prst="homePlat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TÒI – MỞ RỘNG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890927" y="9228412"/>
            <a:ext cx="1344352" cy="46380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762000" y="3253919"/>
                <a:ext cx="16729190" cy="62478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1. Bậc của đơn thức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Bậc của đơn thức (thu gọn) có hệ số khác ) là tổng số mũ của tất cả các biến có trong đơn thức đó.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 ước Số thực khác 0 là đơn thức bậc không.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Ví dụ: Đơn thức </a:t>
                </a:r>
                <a14:m>
                  <m:oMath xmlns:m="http://schemas.openxmlformats.org/officeDocument/2006/math"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13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có bậc 3.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3253919"/>
                <a:ext cx="16729190" cy="6247864"/>
              </a:xfrm>
              <a:prstGeom prst="rect">
                <a:avLst/>
              </a:prstGeom>
              <a:blipFill rotWithShape="1">
                <a:blip r:embed="rId5"/>
                <a:stretch>
                  <a:fillRect t="-3" r="1" b="4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6679122" y="2453670"/>
            <a:ext cx="467467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 của đa thức</a:t>
            </a:r>
            <a:endParaRPr lang="en-US" sz="4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circle/>
      </p:transition>
    </mc:Choice>
    <mc:Fallback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49600" y="266700"/>
            <a:ext cx="2261812" cy="1420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9853" y="8427250"/>
            <a:ext cx="1981306" cy="166925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828800" y="2095500"/>
            <a:ext cx="16865433" cy="2794557"/>
            <a:chOff x="1828800" y="2747802"/>
            <a:chExt cx="16865433" cy="2794557"/>
          </a:xfrm>
        </p:grpSpPr>
        <p:sp>
          <p:nvSpPr>
            <p:cNvPr id="2" name="Rectangle 1"/>
            <p:cNvSpPr/>
            <p:nvPr/>
          </p:nvSpPr>
          <p:spPr>
            <a:xfrm>
              <a:off x="1828800" y="2930642"/>
              <a:ext cx="152477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 5: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" name="Rectangle 2"/>
                <p:cNvSpPr/>
                <p:nvPr/>
              </p:nvSpPr>
              <p:spPr>
                <a:xfrm>
                  <a:off x="3325502" y="2747802"/>
                  <a:ext cx="7466513" cy="90415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30480" marR="30480" lvl="0" algn="just">
                    <a:lnSpc>
                      <a:spcPct val="150000"/>
                    </a:lnSpc>
                    <a:defRPr/>
                  </a:pPr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Cho</a:t>
                  </a:r>
                  <a:r>
                    <a:rPr kumimoji="0" lang="en-US" sz="4000" b="0" i="0" u="none" strike="noStrike" kern="1200" cap="none" spc="0" normalizeH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biểu thức</a:t>
                  </a:r>
                  <a:r>
                    <a:rPr kumimoji="0" lang="en-US" sz="4000" b="0" i="0" u="none" strike="noStrike" kern="1200" cap="none" spc="0" normalizeH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0" lang="en-US" sz="40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kumimoji="0" lang="en-US" sz="40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𝑥𝑦</m:t>
                      </m:r>
                      <m:r>
                        <a:rPr kumimoji="0" lang="en-US" sz="40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5502" y="2747802"/>
                  <a:ext cx="7466513" cy="904158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en-GB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ectangle 7"/>
            <p:cNvSpPr/>
            <p:nvPr/>
          </p:nvSpPr>
          <p:spPr>
            <a:xfrm>
              <a:off x="1840832" y="3695700"/>
              <a:ext cx="16853401" cy="18466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0480" marR="30480" lvl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sz="40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a) Biểu thức trên có bao nhiêu biến?</a:t>
              </a:r>
              <a:endPara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endParaRPr>
            </a:p>
            <a:p>
              <a:pPr marL="30480" marR="30480" lvl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sz="4000" noProof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b) Mỗi số hạng xuất hiện trong biểu thức có dạng như thế nào</a:t>
              </a:r>
              <a:r>
                <a:rPr lang="en-US" sz="40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?</a:t>
              </a:r>
              <a:endParaRPr lang="en-US" sz="4000" noProof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0773" y="-495300"/>
            <a:ext cx="3993403" cy="11525786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909864" y="495300"/>
            <a:ext cx="4824936" cy="114719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3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Khái niệm</a:t>
            </a:r>
            <a:endParaRPr lang="en-US" sz="43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89684" y="6819900"/>
            <a:ext cx="14164716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4000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a) Biểu thức có 2 biến.</a:t>
            </a:r>
            <a:endParaRPr lang="en-US" sz="4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4000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b) Mỗi số hạng là một đơn thức (một biến hoặc nhiều biến).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414669" y="5393994"/>
            <a:ext cx="1809956" cy="1197306"/>
            <a:chOff x="1379665" y="1108172"/>
            <a:chExt cx="1809956" cy="1197306"/>
          </a:xfrm>
        </p:grpSpPr>
        <p:pic>
          <p:nvPicPr>
            <p:cNvPr id="24" name="Picture 10"/>
            <p:cNvPicPr>
              <a:picLocks noChangeAspect="1"/>
            </p:cNvPicPr>
            <p:nvPr/>
          </p:nvPicPr>
          <p:blipFill>
            <a:blip/>
            <a:srcRect/>
            <a:stretch>
              <a:fillRect/>
            </a:stretch>
          </p:blipFill>
          <p:spPr>
            <a:xfrm flipH="1">
              <a:off x="1379665" y="1108172"/>
              <a:ext cx="1809956" cy="119730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p14:dur="700">
        <p15:prstTrans prst="peelOff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9303307" y="-4783333"/>
            <a:ext cx="10833473" cy="19829952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24136" y="-285093"/>
            <a:ext cx="19705933" cy="11084587"/>
          </a:xfrm>
          <a:prstGeom prst="rect">
            <a:avLst/>
          </a:prstGeom>
        </p:spPr>
      </p:pic>
      <p:sp>
        <p:nvSpPr>
          <p:cNvPr id="15" name="AutoShape 6"/>
          <p:cNvSpPr/>
          <p:nvPr/>
        </p:nvSpPr>
        <p:spPr>
          <a:xfrm>
            <a:off x="457200" y="5328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167465" y="281686"/>
            <a:ext cx="4287847" cy="1023353"/>
          </a:xfrm>
          <a:prstGeom prst="rect">
            <a:avLst/>
          </a:prstGeom>
        </p:spPr>
      </p:pic>
      <p:sp>
        <p:nvSpPr>
          <p:cNvPr id="7" name="Pentagon 6"/>
          <p:cNvSpPr/>
          <p:nvPr/>
        </p:nvSpPr>
        <p:spPr>
          <a:xfrm>
            <a:off x="457200" y="793362"/>
            <a:ext cx="6781800" cy="1219200"/>
          </a:xfrm>
          <a:prstGeom prst="homePlat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TÒI – MỞ RỘNG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890927" y="9228412"/>
            <a:ext cx="1344352" cy="46380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838200" y="3238500"/>
                <a:ext cx="16652990" cy="50307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en-US" sz="4000" b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2. Bậc của đa thức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Bậc của đa thức là bậc cao nhất của các đơn thức trong dạng thu gọn của đa thức đó.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Ví dụ: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có bậc là 11.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238500"/>
                <a:ext cx="16652990" cy="5030736"/>
              </a:xfrm>
              <a:prstGeom prst="rect">
                <a:avLst/>
              </a:prstGeom>
              <a:blipFill rotWithShape="1">
                <a:blip r:embed="rId5"/>
                <a:stretch>
                  <a:fillRect r="1" b="5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6679122" y="2453670"/>
            <a:ext cx="467467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 của đa thức</a:t>
            </a:r>
            <a:endParaRPr lang="en-US" sz="4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/>
          </p:cNvPicPr>
          <p:nvPr/>
        </p:nvPicPr>
        <p:blipFill>
          <a:blip r:embed="rId1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14905" y="-9258300"/>
            <a:ext cx="19136809" cy="10764455"/>
          </a:xfrm>
          <a:prstGeom prst="rect">
            <a:avLst/>
          </a:prstGeom>
        </p:spPr>
      </p:pic>
      <p:sp>
        <p:nvSpPr>
          <p:cNvPr id="44" name="Câu hỏi"/>
          <p:cNvSpPr/>
          <p:nvPr/>
        </p:nvSpPr>
        <p:spPr>
          <a:xfrm>
            <a:off x="4419600" y="495300"/>
            <a:ext cx="9067800" cy="1404187"/>
          </a:xfrm>
          <a:prstGeom prst="roundRect">
            <a:avLst/>
          </a:prstGeom>
          <a:solidFill>
            <a:srgbClr val="F6F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TẬP THÊM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7" name="Đáp án sai 1"/>
          <p:cNvSpPr/>
          <p:nvPr/>
        </p:nvSpPr>
        <p:spPr>
          <a:xfrm>
            <a:off x="1143000" y="2552700"/>
            <a:ext cx="16002000" cy="7239000"/>
          </a:xfrm>
          <a:prstGeom prst="roundRect">
            <a:avLst/>
          </a:prstGeom>
          <a:solidFill>
            <a:srgbClr val="F6F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defRPr/>
            </a:pPr>
            <a:endParaRPr kumimoji="0" lang="vi-VN" sz="3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33600" y="2408642"/>
            <a:ext cx="12115800" cy="1363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 gọn và tìm bậc của mỗi đa thức sau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6200" y="2159368"/>
            <a:ext cx="1639881" cy="120873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8580620" y="4031730"/>
                <a:ext cx="347967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– </m:t>
                      </m:r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– </m:t>
                      </m:r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4000" b="1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0620" y="4031730"/>
                <a:ext cx="3479671" cy="707886"/>
              </a:xfrm>
              <a:prstGeom prst="rect">
                <a:avLst/>
              </a:prstGeom>
              <a:blipFill rotWithShape="1">
                <a:blip r:embed="rId3"/>
                <a:stretch>
                  <a:fillRect l="-14" t="-16" r="11" b="86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2209800" y="3359884"/>
                <a:ext cx="9144000" cy="163121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250000"/>
                  </a:lnSpc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3359884"/>
                <a:ext cx="9144000" cy="1631216"/>
              </a:xfrm>
              <a:prstGeom prst="rect">
                <a:avLst/>
              </a:prstGeom>
              <a:blipFill rotWithShape="1">
                <a:blip r:embed="rId4"/>
                <a:stretch>
                  <a:fillRect t="-6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3207461" y="7164864"/>
                <a:ext cx="5844099" cy="7218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𝟏𝟖</m:t>
                      </m:r>
                      <m:sSup>
                        <m:sSup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– </m:t>
                      </m:r>
                      <m:sSup>
                        <m:sSup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sSup>
                        <m:sSup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sz="4000" b="1" i="1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7461" y="7164864"/>
                <a:ext cx="5844099" cy="721801"/>
              </a:xfrm>
              <a:prstGeom prst="rect">
                <a:avLst/>
              </a:prstGeom>
              <a:blipFill rotWithShape="1">
                <a:blip r:embed="rId5"/>
                <a:stretch>
                  <a:fillRect l="-1" t="-22" r="5" b="83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2872714" y="4813637"/>
            <a:ext cx="355097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fr-FR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 thức bậc 1.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72714" y="7962900"/>
            <a:ext cx="355097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fr-FR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 thức bậc 3.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2176072" y="5524500"/>
                <a:ext cx="8248540" cy="13630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250000"/>
                  </a:lnSpc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13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6072" y="5524500"/>
                <a:ext cx="8248540" cy="1363065"/>
              </a:xfrm>
              <a:prstGeom prst="rect">
                <a:avLst/>
              </a:prstGeom>
              <a:blipFill rotWithShape="1">
                <a:blip r:embed="rId6"/>
                <a:stretch>
                  <a:fillRect l="-7" r="5" b="-20332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44119" y="7442572"/>
            <a:ext cx="2344161" cy="23491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randomBar dir="vert"/>
      </p:transition>
    </mc:Choice>
    <mc:Fallback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17" grpId="0" animBg="1"/>
      <p:bldP spid="8" grpId="0"/>
      <p:bldP spid="4" grpId="0"/>
      <p:bldP spid="5" grpId="0"/>
      <p:bldP spid="6" grpId="0"/>
      <p:bldP spid="7" grpId="0"/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2"/>
          <p:cNvSpPr txBox="1"/>
          <p:nvPr/>
        </p:nvSpPr>
        <p:spPr>
          <a:xfrm>
            <a:off x="2448392" y="1032433"/>
            <a:ext cx="13106882" cy="1133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7200" b="1" u="none" dirty="0">
                <a:solidFill>
                  <a:srgbClr val="291B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7200" b="1" u="none" dirty="0">
              <a:solidFill>
                <a:srgbClr val="291B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81000" y="3483562"/>
            <a:ext cx="4942032" cy="4936538"/>
            <a:chOff x="1028700" y="3864562"/>
            <a:chExt cx="4470386" cy="4936538"/>
          </a:xfrm>
        </p:grpSpPr>
        <p:sp>
          <p:nvSpPr>
            <p:cNvPr id="23" name="AutoShape 4"/>
            <p:cNvSpPr/>
            <p:nvPr/>
          </p:nvSpPr>
          <p:spPr>
            <a:xfrm rot="101125">
              <a:off x="1028700" y="4119958"/>
              <a:ext cx="4470386" cy="4681142"/>
            </a:xfrm>
            <a:prstGeom prst="rect">
              <a:avLst/>
            </a:prstGeom>
            <a:solidFill>
              <a:srgbClr val="FFCE6D"/>
            </a:solidFill>
          </p:spPr>
        </p:sp>
        <p:pic>
          <p:nvPicPr>
            <p:cNvPr id="24" name="Picture 5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193524">
              <a:off x="2191181" y="3864562"/>
              <a:ext cx="2145424" cy="51203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059990" y="5546497"/>
              <a:ext cx="4119160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Ghi nhớ kiến thức trong bài. 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019800" y="3466779"/>
            <a:ext cx="5023729" cy="4953321"/>
            <a:chOff x="6362700" y="3847779"/>
            <a:chExt cx="4470386" cy="4953321"/>
          </a:xfrm>
        </p:grpSpPr>
        <p:sp>
          <p:nvSpPr>
            <p:cNvPr id="27" name="AutoShape 6"/>
            <p:cNvSpPr/>
            <p:nvPr/>
          </p:nvSpPr>
          <p:spPr>
            <a:xfrm rot="-98493">
              <a:off x="6362700" y="4119958"/>
              <a:ext cx="4470386" cy="4681142"/>
            </a:xfrm>
            <a:prstGeom prst="rect">
              <a:avLst/>
            </a:prstGeom>
            <a:solidFill>
              <a:srgbClr val="FFCE6D"/>
            </a:solidFill>
          </p:spPr>
        </p:sp>
        <p:pic>
          <p:nvPicPr>
            <p:cNvPr id="2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91288">
              <a:off x="7618911" y="3847779"/>
              <a:ext cx="1875504" cy="54560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512042" y="5524746"/>
              <a:ext cx="411916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620499" y="3390900"/>
            <a:ext cx="5295901" cy="4944316"/>
            <a:chOff x="11696699" y="3856784"/>
            <a:chExt cx="4470386" cy="4944316"/>
          </a:xfrm>
        </p:grpSpPr>
        <p:sp>
          <p:nvSpPr>
            <p:cNvPr id="31" name="AutoShape 8"/>
            <p:cNvSpPr/>
            <p:nvPr/>
          </p:nvSpPr>
          <p:spPr>
            <a:xfrm rot="148990">
              <a:off x="11696699" y="4119958"/>
              <a:ext cx="4470386" cy="4681142"/>
            </a:xfrm>
            <a:prstGeom prst="rect">
              <a:avLst/>
            </a:prstGeom>
            <a:solidFill>
              <a:srgbClr val="FFCE6D"/>
            </a:solidFill>
          </p:spPr>
        </p:sp>
        <p:pic>
          <p:nvPicPr>
            <p:cNvPr id="32" name="Picture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66755">
              <a:off x="12859180" y="3856784"/>
              <a:ext cx="2145424" cy="512034"/>
            </a:xfrm>
            <a:prstGeom prst="rect">
              <a:avLst/>
            </a:prstGeom>
          </p:spPr>
        </p:pic>
      </p:grpSp>
      <p:sp>
        <p:nvSpPr>
          <p:cNvPr id="33" name="Rectangle 32"/>
          <p:cNvSpPr/>
          <p:nvPr/>
        </p:nvSpPr>
        <p:spPr>
          <a:xfrm>
            <a:off x="11941354" y="4220416"/>
            <a:ext cx="4594046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/>
              <a:t>Tiết sau tiếp tục luyện </a:t>
            </a:r>
            <a:r>
              <a:rPr lang="vi-VN" sz="4000"/>
              <a:t>tập</a:t>
            </a:r>
            <a:endParaRPr lang="vi-VN" sz="4000"/>
          </a:p>
        </p:txBody>
      </p:sp>
      <p:pic>
        <p:nvPicPr>
          <p:cNvPr id="34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595840">
            <a:off x="818535" y="7663985"/>
            <a:ext cx="2016426" cy="18807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55176" y="-162869"/>
            <a:ext cx="4041998" cy="106567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comb/>
      </p:transition>
    </mc:Choice>
    <mc:Fallback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chemeClr val="bg1"/>
          </a:solidFill>
        </p:spPr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324600" y="421105"/>
            <a:ext cx="5257800" cy="1066158"/>
            <a:chOff x="6515100" y="419100"/>
            <a:chExt cx="5257800" cy="1066158"/>
          </a:xfrm>
        </p:grpSpPr>
        <p:sp>
          <p:nvSpPr>
            <p:cNvPr id="15" name="Round Same Side Corner Rectangle 14"/>
            <p:cNvSpPr/>
            <p:nvPr/>
          </p:nvSpPr>
          <p:spPr>
            <a:xfrm flipV="1">
              <a:off x="6515100" y="419100"/>
              <a:ext cx="5257800" cy="106615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61A6AB"/>
            </a:solidFill>
            <a:ln>
              <a:solidFill>
                <a:srgbClr val="61A6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048500" y="490514"/>
              <a:ext cx="419100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 LUẬN</a:t>
              </a:r>
              <a:endPara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814390" y="2001188"/>
            <a:ext cx="16635410" cy="1084912"/>
          </a:xfrm>
          <a:prstGeom prst="rect">
            <a:avLst/>
          </a:prstGeom>
          <a:solidFill>
            <a:srgbClr val="C00000"/>
          </a:solidFill>
          <a:ln w="190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1200"/>
              </a:spcAft>
              <a:defRPr/>
            </a:pPr>
            <a:r>
              <a:rPr lang="vi-VN" sz="43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Đa thức nhiếu biến (hay đa thức) là một tổng của những đơn thức.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81000" y="3727605"/>
            <a:ext cx="10431120" cy="4463895"/>
            <a:chOff x="846481" y="5219700"/>
            <a:chExt cx="10431120" cy="4463895"/>
          </a:xfrm>
        </p:grpSpPr>
        <p:grpSp>
          <p:nvGrpSpPr>
            <p:cNvPr id="13" name="Group 12"/>
            <p:cNvGrpSpPr/>
            <p:nvPr/>
          </p:nvGrpSpPr>
          <p:grpSpPr>
            <a:xfrm>
              <a:off x="846481" y="5219700"/>
              <a:ext cx="10431120" cy="4463895"/>
              <a:chOff x="625418" y="2552700"/>
              <a:chExt cx="6701018" cy="3575865"/>
            </a:xfrm>
          </p:grpSpPr>
          <p:grpSp>
            <p:nvGrpSpPr>
              <p:cNvPr id="16" name="Group 2"/>
              <p:cNvGrpSpPr/>
              <p:nvPr/>
            </p:nvGrpSpPr>
            <p:grpSpPr>
              <a:xfrm>
                <a:off x="625418" y="2552700"/>
                <a:ext cx="6346925" cy="3485311"/>
                <a:chOff x="0" y="-28575"/>
                <a:chExt cx="2093017" cy="1885825"/>
              </a:xfrm>
            </p:grpSpPr>
            <p:sp>
              <p:nvSpPr>
                <p:cNvPr id="18" name="Freeform 3"/>
                <p:cNvSpPr/>
                <p:nvPr/>
              </p:nvSpPr>
              <p:spPr>
                <a:xfrm>
                  <a:off x="92406" y="131269"/>
                  <a:ext cx="2000611" cy="1725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3201" h="3050437">
                      <a:moveTo>
                        <a:pt x="0" y="0"/>
                      </a:moveTo>
                      <a:lnTo>
                        <a:pt x="2193201" y="0"/>
                      </a:lnTo>
                      <a:lnTo>
                        <a:pt x="2193201" y="3050437"/>
                      </a:lnTo>
                      <a:lnTo>
                        <a:pt x="0" y="3050437"/>
                      </a:lnTo>
                      <a:close/>
                    </a:path>
                  </a:pathLst>
                </a:custGeom>
                <a:solidFill>
                  <a:srgbClr val="FDFAE6"/>
                </a:solidFill>
              </p:spPr>
            </p:sp>
            <p:sp>
              <p:nvSpPr>
                <p:cNvPr id="21" name="TextBox 4"/>
                <p:cNvSpPr txBox="1"/>
                <p:nvPr/>
              </p:nvSpPr>
              <p:spPr>
                <a:xfrm>
                  <a:off x="0" y="-28575"/>
                  <a:ext cx="812800" cy="8413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196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6505651" y="5142939"/>
                <a:ext cx="820785" cy="985626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Rectangle 21"/>
                <p:cNvSpPr/>
                <p:nvPr/>
              </p:nvSpPr>
              <p:spPr>
                <a:xfrm>
                  <a:off x="1447800" y="5753100"/>
                  <a:ext cx="9144000" cy="3785652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4000" b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Ví dụ: </a:t>
                  </a:r>
                  <a:endParaRPr lang="en-US" sz="4000" b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a14:m>
                  <a:r>
                    <a:rPr lang="en-US" sz="400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là đa thức của biến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</m:oMath>
                  </a14:m>
                  <a:r>
                    <a:rPr lang="en-US" sz="400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;</a:t>
                  </a:r>
                  <a:endPara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𝑄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𝑥𝑦𝑧</m:t>
                      </m:r>
                    </m:oMath>
                  </a14:m>
                  <a:r>
                    <a:rPr lang="en-US" sz="400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là đa thức của ba biến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𝑧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a14:m>
                  <a:endPara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7800" y="5753100"/>
                  <a:ext cx="9144000" cy="3785652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en-GB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Rectangle 7"/>
          <p:cNvSpPr/>
          <p:nvPr/>
        </p:nvSpPr>
        <p:spPr>
          <a:xfrm>
            <a:off x="10820400" y="4152900"/>
            <a:ext cx="65206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4000" b="1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Chú ý:</a:t>
            </a:r>
            <a:r>
              <a:rPr lang="en-US" sz="4000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Mỗi đơn thức được coi là một đa thức.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9937" y="6819675"/>
            <a:ext cx="1743607" cy="25910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4932" y="8499129"/>
            <a:ext cx="1938696" cy="16033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circle/>
      </p:transition>
    </mc:Choice>
    <mc:Fallback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295400" y="1528651"/>
            <a:ext cx="2340664" cy="1100249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86200" y="1549913"/>
            <a:ext cx="130748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 những biểu thức sau, biểu thức nào là </a:t>
            </a: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thức?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6271768" y="3668128"/>
                <a:ext cx="6124563" cy="18210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400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1768" y="3668128"/>
                <a:ext cx="6124563" cy="1821076"/>
              </a:xfrm>
              <a:prstGeom prst="rect">
                <a:avLst/>
              </a:prstGeom>
              <a:blipFill rotWithShape="1">
                <a:blip r:embed="rId2"/>
                <a:stretch>
                  <a:fillRect l="-216" t="-718" r="-199" b="-683"/>
                </a:stretch>
              </a:blipFill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2209800" y="4180022"/>
                <a:ext cx="3223768" cy="101566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4180022"/>
                <a:ext cx="3223768" cy="1015663"/>
              </a:xfrm>
              <a:prstGeom prst="rect">
                <a:avLst/>
              </a:prstGeom>
              <a:blipFill rotWithShape="1">
                <a:blip r:embed="rId3"/>
                <a:stretch>
                  <a:fillRect l="-394" t="-1295" r="-378" b="-1239"/>
                </a:stretch>
              </a:blip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100" y="6039284"/>
            <a:ext cx="872871" cy="7806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7613" y="6039284"/>
            <a:ext cx="872871" cy="78061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18158" y="6040497"/>
            <a:ext cx="782081" cy="77940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350" y="7518596"/>
            <a:ext cx="1308100" cy="197945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29312" y="6591300"/>
            <a:ext cx="3526926" cy="35052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13343767" y="3614973"/>
                <a:ext cx="2130865" cy="1927387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sz="4000"/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3767" y="3614973"/>
                <a:ext cx="2130865" cy="1927387"/>
              </a:xfrm>
              <a:prstGeom prst="rect">
                <a:avLst/>
              </a:prstGeom>
              <a:blipFill rotWithShape="1">
                <a:blip r:embed="rId8"/>
                <a:stretch>
                  <a:fillRect l="-620" t="-688" r="-581" b="-655"/>
                </a:stretch>
              </a:blip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 dir="r"/>
      </p:transition>
    </mc:Choice>
    <mc:Fallback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8" grpId="0" animBg="1"/>
      <p:bldP spid="21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25116" y="419100"/>
            <a:ext cx="17405752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6"/>
          <a:stretch>
            <a:fillRect/>
          </a:stretch>
        </p:blipFill>
        <p:spPr>
          <a:xfrm rot="2016949">
            <a:off x="11785352" y="-821272"/>
            <a:ext cx="10611334" cy="366325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116758" y="1048071"/>
            <a:ext cx="4055442" cy="1123629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 5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705600" y="4152900"/>
            <a:ext cx="4343400" cy="1741112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08987" y="2564621"/>
            <a:ext cx="14164554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 những biểu thức sau, biểu thức nào là </a:t>
            </a:r>
            <a:r>
              <a:rPr lang="en-US" sz="45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thức?</a:t>
            </a:r>
            <a:endParaRPr kumimoji="0" lang="en-US" sz="4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7420804"/>
            <a:ext cx="2619989" cy="24470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7228" y="6531773"/>
            <a:ext cx="3645724" cy="34811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7772400" y="6667500"/>
                <a:ext cx="2227213" cy="16003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5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500" i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5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45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50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500" i="1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sz="4500"/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6667500"/>
                <a:ext cx="2227213" cy="1600310"/>
              </a:xfrm>
              <a:prstGeom prst="rect">
                <a:avLst/>
              </a:prstGeom>
              <a:blipFill rotWithShape="1">
                <a:blip r:embed="rId4"/>
                <a:stretch>
                  <a:fillRect r="12" b="7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7033417" y="4322608"/>
                <a:ext cx="3951787" cy="13888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45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500" i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45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4500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5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5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5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5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5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500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4500"/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3417" y="4322608"/>
                <a:ext cx="3951787" cy="1388842"/>
              </a:xfrm>
              <a:prstGeom prst="rect">
                <a:avLst/>
              </a:prstGeom>
              <a:blipFill rotWithShape="1">
                <a:blip r:embed="rId5"/>
                <a:stretch>
                  <a:fillRect l="-4" t="-12" r="9" b="19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13" grpId="0"/>
      <p:bldP spid="11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342900"/>
            <a:ext cx="17373600" cy="96774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9468" y="849539"/>
            <a:ext cx="1359858" cy="1245961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6"/>
          <a:stretch>
            <a:fillRect/>
          </a:stretch>
        </p:blipFill>
        <p:spPr>
          <a:xfrm rot="19212468">
            <a:off x="-2897332" y="-739706"/>
            <a:ext cx="8057164" cy="2781499"/>
          </a:xfrm>
          <a:prstGeom prst="rect">
            <a:avLst/>
          </a:prstGeom>
        </p:spPr>
      </p:pic>
      <p:pic>
        <p:nvPicPr>
          <p:cNvPr id="27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241688" y="7689409"/>
            <a:ext cx="2532964" cy="219734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160032" y="723900"/>
            <a:ext cx="5967936" cy="114719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3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Đa thức thu gọn</a:t>
            </a:r>
            <a:endParaRPr lang="en-US" sz="43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743200" y="2019300"/>
            <a:ext cx="13004692" cy="2862322"/>
            <a:chOff x="2362200" y="2905226"/>
            <a:chExt cx="14293898" cy="2862322"/>
          </a:xfrm>
        </p:grpSpPr>
        <p:grpSp>
          <p:nvGrpSpPr>
            <p:cNvPr id="2" name="Group 1"/>
            <p:cNvGrpSpPr/>
            <p:nvPr/>
          </p:nvGrpSpPr>
          <p:grpSpPr>
            <a:xfrm>
              <a:off x="2362200" y="2905226"/>
              <a:ext cx="14293898" cy="2862322"/>
              <a:chOff x="1582771" y="2213024"/>
              <a:chExt cx="14293898" cy="2862322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" name="Rectangle 4"/>
                  <p:cNvSpPr/>
                  <p:nvPr/>
                </p:nvSpPr>
                <p:spPr>
                  <a:xfrm>
                    <a:off x="1582771" y="2213024"/>
                    <a:ext cx="14293898" cy="286232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en-US" sz="4000" dirty="0"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          </a:t>
                    </a:r>
                    <a:r>
                      <a:rPr lang="en-US" sz="4000"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Cho đa thức: </a:t>
                    </a:r>
                    <a:br>
                      <a:rPr lang="en-US" sz="4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</a:br>
                    <a:r>
                      <a:rPr lang="en-US" sz="4000"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Thực hiện phép cộng các đơn thức đồng dạng sao cho trong đa thức </a:t>
                    </a:r>
                    <a14:m>
                      <m:oMath xmlns:m="http://schemas.openxmlformats.org/officeDocument/2006/math">
                        <m:r>
                          <a:rPr lang="en-US" sz="40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oMath>
                    </a14:m>
                    <a:r>
                      <a:rPr lang="en-US" sz="4000"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không còn hai đơn thức nào đồng dạng.</a:t>
                    </a:r>
                    <a:endParaRPr lang="en-US" sz="32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5" name="Rectangle 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82771" y="2213024"/>
                    <a:ext cx="14293898" cy="2862322"/>
                  </a:xfrm>
                  <a:prstGeom prst="rect">
                    <a:avLst/>
                  </a:prstGeom>
                  <a:blipFill rotWithShape="1">
                    <a:blip r:embed="rId5"/>
                  </a:blipFill>
                </p:spPr>
                <p:txBody>
                  <a:bodyPr/>
                  <a:lstStyle/>
                  <a:p>
                    <a:r>
                      <a:rPr lang="en-GB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4" name="Rectangle 23"/>
              <p:cNvSpPr/>
              <p:nvPr/>
            </p:nvSpPr>
            <p:spPr>
              <a:xfrm>
                <a:off x="1669774" y="2400300"/>
                <a:ext cx="152477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HĐ 6: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Rectangle 3"/>
                <p:cNvSpPr/>
                <p:nvPr/>
              </p:nvSpPr>
              <p:spPr>
                <a:xfrm>
                  <a:off x="7579968" y="3089894"/>
                  <a:ext cx="7903574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US" sz="4000"/>
                </a:p>
              </p:txBody>
            </p:sp>
          </mc:Choice>
          <mc:Fallback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9968" y="3089894"/>
                  <a:ext cx="7903574" cy="707886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en-GB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5181600" y="4991100"/>
                <a:ext cx="9144000" cy="90140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4991100"/>
                <a:ext cx="9144000" cy="901401"/>
              </a:xfrm>
              <a:prstGeom prst="rect">
                <a:avLst/>
              </a:prstGeom>
              <a:blipFill rotWithShape="1">
                <a:blip r:embed="rId7"/>
                <a:stretch>
                  <a:fillRect b="-10177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2822356" y="8115300"/>
            <a:ext cx="124554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Thu gọn đa thức là làm cho trong đa thức đó không còn hai đơn thức nào đồng dạng.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623343" y="5006541"/>
            <a:ext cx="1805979" cy="1169761"/>
            <a:chOff x="1437435" y="1094814"/>
            <a:chExt cx="1805979" cy="1169761"/>
          </a:xfrm>
        </p:grpSpPr>
        <p:pic>
          <p:nvPicPr>
            <p:cNvPr id="18" name="Picture 10"/>
            <p:cNvPicPr>
              <a:picLocks noChangeAspect="1"/>
            </p:cNvPicPr>
            <p:nvPr/>
          </p:nvPicPr>
          <p:blipFill>
            <a:blip/>
            <a:srcRect/>
            <a:stretch>
              <a:fillRect/>
            </a:stretch>
          </p:blipFill>
          <p:spPr>
            <a:xfrm flipH="1">
              <a:off x="1437435" y="1094814"/>
              <a:ext cx="1805979" cy="11697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4936780" y="6069510"/>
                <a:ext cx="9144000" cy="116955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780" y="6069510"/>
                <a:ext cx="9144000" cy="1169551"/>
              </a:xfrm>
              <a:prstGeom prst="rect">
                <a:avLst/>
              </a:prstGeom>
              <a:blipFill rotWithShape="1">
                <a:blip r:embed="rId8"/>
                <a:stretch>
                  <a:fillRect l="-3" t="-15" r="3" b="5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5591936" y="7335466"/>
                <a:ext cx="609833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1936" y="7335466"/>
                <a:ext cx="6098336" cy="707886"/>
              </a:xfrm>
              <a:prstGeom prst="rect">
                <a:avLst/>
              </a:prstGeom>
              <a:blipFill rotWithShape="1">
                <a:blip r:embed="rId9"/>
                <a:stretch>
                  <a:fillRect l="-2" t="-82" r="9" b="62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57347" y="8420100"/>
            <a:ext cx="609653" cy="5425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p14:dur="700">
        <p15:prstTrans prst="pageCurlDoubl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/>
      <p:bldP spid="9" grpId="0"/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723578" y="759829"/>
            <a:ext cx="16802422" cy="88392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400000">
            <a:off x="16415063" y="466498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566635" y="8482166"/>
            <a:ext cx="1294758" cy="137209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686590" y="1448375"/>
            <a:ext cx="2069853" cy="924768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861885" y="3578630"/>
            <a:ext cx="1948115" cy="1183870"/>
            <a:chOff x="1399954" y="1139513"/>
            <a:chExt cx="1948115" cy="1183870"/>
          </a:xfrm>
        </p:grpSpPr>
        <p:pic>
          <p:nvPicPr>
            <p:cNvPr id="24" name="Picture 10"/>
            <p:cNvPicPr>
              <a:picLocks noChangeAspect="1"/>
            </p:cNvPicPr>
            <p:nvPr/>
          </p:nvPicPr>
          <p:blipFill>
            <a:blip/>
            <a:srcRect/>
            <a:stretch>
              <a:fillRect/>
            </a:stretch>
          </p:blipFill>
          <p:spPr>
            <a:xfrm flipH="1">
              <a:off x="1399954" y="1139513"/>
              <a:ext cx="1948115" cy="118387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624050" y="1332783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3947326" y="1339749"/>
                <a:ext cx="14324197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 gọn đa thức </a:t>
                </a:r>
                <a:endParaRPr lang="en-US" sz="4000" b="0" i="1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𝑄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 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𝑥𝑦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𝑧𝑥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7326" y="1339749"/>
                <a:ext cx="14324197" cy="1938992"/>
              </a:xfrm>
              <a:prstGeom prst="rect">
                <a:avLst/>
              </a:prstGeom>
              <a:blipFill rotWithShape="1">
                <a:blip r:embed="rId2"/>
                <a:stretch>
                  <a:fillRect l="-1" t="-28" b="12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4066180" y="3816622"/>
            <a:ext cx="14101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có</a:t>
            </a:r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4090243" y="4671597"/>
                <a:ext cx="10323275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𝑄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 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𝑥𝑦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𝑥𝑦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𝑧𝑥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0243" y="4671597"/>
                <a:ext cx="10323275" cy="1015663"/>
              </a:xfrm>
              <a:prstGeom prst="rect">
                <a:avLst/>
              </a:prstGeom>
              <a:blipFill rotWithShape="1">
                <a:blip r:embed="rId3"/>
                <a:stretch>
                  <a:fillRect l="-2" t="-53" r="3" b="20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4607943" y="5851623"/>
                <a:ext cx="10537693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 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𝑥𝑦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𝑥𝑦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𝑧𝑥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7943" y="5851623"/>
                <a:ext cx="10537693" cy="1015663"/>
              </a:xfrm>
              <a:prstGeom prst="rect">
                <a:avLst/>
              </a:prstGeom>
              <a:blipFill rotWithShape="1">
                <a:blip r:embed="rId4"/>
                <a:stretch>
                  <a:fillRect l="-4" t="-10" r="2" b="39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4635491" y="7099637"/>
                <a:ext cx="7825539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 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𝑧𝑥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5491" y="7099637"/>
                <a:ext cx="7825539" cy="1015663"/>
              </a:xfrm>
              <a:prstGeom prst="rect">
                <a:avLst/>
              </a:prstGeom>
              <a:blipFill rotWithShape="1">
                <a:blip r:embed="rId5"/>
                <a:stretch>
                  <a:fillRect l="-8" t="-33" r="5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80121">
            <a:off x="689832" y="7591043"/>
            <a:ext cx="2111473" cy="21254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85604" y="7749291"/>
            <a:ext cx="2816596" cy="1883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9" grpId="0"/>
      <p:bldP spid="11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6"/>
          <a:stretch>
            <a:fillRect/>
          </a:stretch>
        </p:blipFill>
        <p:spPr>
          <a:xfrm rot="12834153">
            <a:off x="-2671614" y="8423334"/>
            <a:ext cx="8057164" cy="2781499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1412106" y="1000492"/>
            <a:ext cx="3855595" cy="107563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 6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8600" y="-849804"/>
            <a:ext cx="3700593" cy="37005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8600" y="7786782"/>
            <a:ext cx="2514600" cy="2312984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319085" y="3543300"/>
            <a:ext cx="1948115" cy="1183870"/>
            <a:chOff x="1399954" y="1139513"/>
            <a:chExt cx="1948115" cy="1183870"/>
          </a:xfrm>
        </p:grpSpPr>
        <p:pic>
          <p:nvPicPr>
            <p:cNvPr id="26" name="Picture 10"/>
            <p:cNvPicPr>
              <a:picLocks noChangeAspect="1"/>
            </p:cNvPicPr>
            <p:nvPr/>
          </p:nvPicPr>
          <p:blipFill>
            <a:blip/>
            <a:srcRect/>
            <a:stretch>
              <a:fillRect/>
            </a:stretch>
          </p:blipFill>
          <p:spPr>
            <a:xfrm flipH="1">
              <a:off x="1399954" y="1139513"/>
              <a:ext cx="1948115" cy="118387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624050" y="1332783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5476375" y="1000492"/>
            <a:ext cx="53440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 gọn đa thức </a:t>
            </a:r>
            <a:endParaRPr lang="en-US" sz="4000" b="0" i="1">
              <a:effectLst/>
              <a:latin typeface="Cambria Math" panose="0204050305040603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76375" y="4010392"/>
            <a:ext cx="14101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có</a:t>
            </a:r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Rectangle 31"/>
              <p:cNvSpPr/>
              <p:nvPr/>
            </p:nvSpPr>
            <p:spPr>
              <a:xfrm>
                <a:off x="6353348" y="2350732"/>
                <a:ext cx="7915693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𝑅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3348" y="2350732"/>
                <a:ext cx="7915693" cy="707886"/>
              </a:xfrm>
              <a:prstGeom prst="rect">
                <a:avLst/>
              </a:prstGeom>
              <a:blipFill rotWithShape="1">
                <a:blip r:embed="rId4"/>
                <a:stretch>
                  <a:fillRect l="-2" t="-84" r="7" b="65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Rectangle 32"/>
              <p:cNvSpPr/>
              <p:nvPr/>
            </p:nvSpPr>
            <p:spPr>
              <a:xfrm>
                <a:off x="6380109" y="4907840"/>
                <a:ext cx="7915693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𝑅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0109" y="4907840"/>
                <a:ext cx="7915693" cy="707886"/>
              </a:xfrm>
              <a:prstGeom prst="rect">
                <a:avLst/>
              </a:prstGeom>
              <a:blipFill rotWithShape="1">
                <a:blip r:embed="rId4"/>
                <a:stretch>
                  <a:fillRect l="-3" t="-79" r="1" b="59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Rectangle 33"/>
              <p:cNvSpPr/>
              <p:nvPr/>
            </p:nvSpPr>
            <p:spPr>
              <a:xfrm>
                <a:off x="6873034" y="6126472"/>
                <a:ext cx="760496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+(−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3034" y="6126472"/>
                <a:ext cx="7604966" cy="707886"/>
              </a:xfrm>
              <a:prstGeom prst="rect">
                <a:avLst/>
              </a:prstGeom>
              <a:blipFill rotWithShape="1">
                <a:blip r:embed="rId5"/>
                <a:stretch>
                  <a:fillRect l="-6" t="-89" b="69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Rectangle 34"/>
              <p:cNvSpPr/>
              <p:nvPr/>
            </p:nvSpPr>
            <p:spPr>
              <a:xfrm>
                <a:off x="6873034" y="7174349"/>
                <a:ext cx="5927841" cy="1169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3034" y="7174349"/>
                <a:ext cx="5927841" cy="1169551"/>
              </a:xfrm>
              <a:prstGeom prst="rect">
                <a:avLst/>
              </a:prstGeom>
              <a:blipFill rotWithShape="1">
                <a:blip r:embed="rId6"/>
                <a:stretch>
                  <a:fillRect l="-7" t="-10" r="9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2107" y="7435139"/>
            <a:ext cx="2805091" cy="23649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/>
      <p:bldP spid="29" grpId="0"/>
      <p:bldP spid="32" grpId="0"/>
      <p:bldP spid="33" grpId="0"/>
      <p:bldP spid="34" grpId="0"/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5865</Words>
  <Application>WPS Presentation</Application>
  <PresentationFormat>Custom</PresentationFormat>
  <Paragraphs>353</Paragraphs>
  <Slides>32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32</vt:i4>
      </vt:variant>
    </vt:vector>
  </HeadingPairs>
  <TitlesOfParts>
    <vt:vector size="48" baseType="lpstr">
      <vt:lpstr>Arial</vt:lpstr>
      <vt:lpstr>SimSun</vt:lpstr>
      <vt:lpstr>Wingdings</vt:lpstr>
      <vt:lpstr>Calibri</vt:lpstr>
      <vt:lpstr>Times New Roman</vt:lpstr>
      <vt:lpstr>Calibri Light</vt:lpstr>
      <vt:lpstr>Calibri</vt:lpstr>
      <vt:lpstr>Cambria Math</vt:lpstr>
      <vt:lpstr>Malgun Gothic</vt:lpstr>
      <vt:lpstr>Microsoft YaHei</vt:lpstr>
      <vt:lpstr>Arial Unicode MS</vt:lpstr>
      <vt:lpstr>Office Theme</vt:lpstr>
      <vt:lpstr>1_Office Theme</vt:lpstr>
      <vt:lpstr>3_Office Theme</vt:lpstr>
      <vt:lpstr>7_Office Theme</vt:lpstr>
      <vt:lpstr>8_Office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248</cp:revision>
  <dcterms:created xsi:type="dcterms:W3CDTF">2006-08-16T00:00:00Z</dcterms:created>
  <dcterms:modified xsi:type="dcterms:W3CDTF">2023-10-08T09:08:26Z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1A6991DA88BA4FA9BB583B2A6607625A_12</vt:lpwstr>
  </property>
  <property fmtid="{D5CDD505-2E9C-101B-9397-08002B2CF9AE}" pid="3" name="KSOProductBuildVer">
    <vt:lpwstr>2057-12.2.0.13215</vt:lpwstr>
  </property>
</Properties>
</file>