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3" r:id="rId6"/>
    <p:sldId id="274" r:id="rId7"/>
    <p:sldId id="299" r:id="rId8"/>
    <p:sldId id="300" r:id="rId9"/>
    <p:sldId id="301" r:id="rId10"/>
    <p:sldId id="302" r:id="rId11"/>
    <p:sldId id="303" r:id="rId12"/>
    <p:sldId id="305" r:id="rId13"/>
    <p:sldId id="304" r:id="rId14"/>
    <p:sldId id="306" r:id="rId15"/>
    <p:sldId id="307" r:id="rId16"/>
    <p:sldId id="308" r:id="rId17"/>
    <p:sldId id="309" r:id="rId18"/>
    <p:sldId id="295" r:id="rId19"/>
    <p:sldId id="297" r:id="rId20"/>
    <p:sldId id="292" r:id="rId21"/>
    <p:sldId id="298" r:id="rId22"/>
    <p:sldId id="283" r:id="rId23"/>
    <p:sldId id="26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 autoAdjust="0"/>
  </p:normalViewPr>
  <p:slideViewPr>
    <p:cSldViewPr snapToGrid="0">
      <p:cViewPr>
        <p:scale>
          <a:sx n="76" d="100"/>
          <a:sy n="76" d="100"/>
        </p:scale>
        <p:origin x="-296" y="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10/14/2023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October 14, 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8"/>
            <a:ext cx="3963591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40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2" y="580666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8" y="2995523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5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7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30" y="5240536"/>
            <a:ext cx="1486047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81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6"/>
            <a:ext cx="4445439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5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6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1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5" y="2045088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6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9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9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1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3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1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8" y="209526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8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5" y="895261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2" y="3401291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2" y="4200311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2"/>
            <a:ext cx="6065967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51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8" y="3248025"/>
            <a:ext cx="4573339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51"/>
            <a:ext cx="5076011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4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1" y="5658795"/>
            <a:ext cx="1842059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6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1" y="842708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1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90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1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1" y="842708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1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90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29" y="5658795"/>
            <a:ext cx="1842059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4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5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5" y="919127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3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80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6001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5" y="354493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6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5" y="354493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1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42691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942691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90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4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5" y="721375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90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3" y="725130"/>
            <a:ext cx="38332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5" y="354493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2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3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5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6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8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9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5" y="354493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2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189600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1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1" y="189600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9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4" y="1913782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7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5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9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4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6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3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3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4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grpSp>
        <p:nvGrpSpPr>
          <p:cNvPr id="10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5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6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8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9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6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9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14,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grpSp>
        <p:nvGrpSpPr>
          <p:cNvPr id="10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14,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grpSp>
        <p:nvGrpSpPr>
          <p:cNvPr id="14" name="Graphic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5" name="Freeform: Shap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61" r:id="rId20"/>
    <p:sldLayoutId id="2147483655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9" r:id="rId27"/>
    <p:sldLayoutId id="2147483670" r:id="rId28"/>
    <p:sldLayoutId id="2147483667" r:id="rId29"/>
    <p:sldLayoutId id="2147483671" r:id="rId30"/>
    <p:sldLayoutId id="2147483668" r:id="rId31"/>
    <p:sldLayoutId id="2147483660" r:id="rId3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537AC5EE-B284-4AFF-94DD-163CEB511950}"/>
              </a:ext>
            </a:extLst>
          </p:cNvPr>
          <p:cNvSpPr txBox="1">
            <a:spLocks/>
          </p:cNvSpPr>
          <p:nvPr/>
        </p:nvSpPr>
        <p:spPr>
          <a:xfrm rot="720000">
            <a:off x="9459549" y="686255"/>
            <a:ext cx="1601939" cy="858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000" dirty="0"/>
              <a:t>ENGLISH 9</a:t>
            </a:r>
            <a:endParaRPr lang="ru-RU" sz="2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984C019-E7E2-4840-A2FD-C3D6E38D3C47}"/>
              </a:ext>
            </a:extLst>
          </p:cNvPr>
          <p:cNvSpPr txBox="1">
            <a:spLocks/>
          </p:cNvSpPr>
          <p:nvPr/>
        </p:nvSpPr>
        <p:spPr>
          <a:xfrm rot="840000">
            <a:off x="7287976" y="2692480"/>
            <a:ext cx="4851352" cy="182706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400" dirty="0"/>
              <a:t>UNIT 1: LOCAL ENVIRONEMNT</a:t>
            </a:r>
            <a:endParaRPr lang="ru-RU" sz="4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DB149EA8-1100-4A3C-8087-17CCC10B1033}"/>
              </a:ext>
            </a:extLst>
          </p:cNvPr>
          <p:cNvSpPr txBox="1">
            <a:spLocks/>
          </p:cNvSpPr>
          <p:nvPr/>
        </p:nvSpPr>
        <p:spPr>
          <a:xfrm rot="720000">
            <a:off x="7973923" y="5080405"/>
            <a:ext cx="3963591" cy="8587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b="1" dirty="0"/>
              <a:t>LESSON </a:t>
            </a:r>
            <a:r>
              <a:rPr lang="en-US" b="1" dirty="0" smtClean="0"/>
              <a:t>2: </a:t>
            </a:r>
          </a:p>
          <a:p>
            <a:pPr algn="ctr"/>
            <a:r>
              <a:rPr lang="en-US" b="1" dirty="0" smtClean="0"/>
              <a:t>A CLOSER LOOK 1</a:t>
            </a:r>
            <a:endParaRPr lang="ru-RU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C29AF6B-2F91-4CCC-B07F-AA952DD51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92767"/>
            <a:ext cx="6745356" cy="67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2C83EFA-EA14-41C1-9ED8-1DE5148F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92FEC6F-4D8F-4B7E-BF9E-A175662C93D6}"/>
              </a:ext>
            </a:extLst>
          </p:cNvPr>
          <p:cNvSpPr txBox="1">
            <a:spLocks/>
          </p:cNvSpPr>
          <p:nvPr/>
        </p:nvSpPr>
        <p:spPr>
          <a:xfrm>
            <a:off x="265044" y="0"/>
            <a:ext cx="5128593" cy="792162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>
                <a:solidFill>
                  <a:schemeClr val="bg1"/>
                </a:solidFill>
                <a:latin typeface="+mn-lt"/>
              </a:rPr>
              <a:t>PRONUNCIATION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1.mp3">
            <a:hlinkClick r:id="" action="ppaction://media"/>
            <a:extLst>
              <a:ext uri="{FF2B5EF4-FFF2-40B4-BE49-F238E27FC236}">
                <a16:creationId xmlns:a16="http://schemas.microsoft.com/office/drawing/2014/main" xmlns="" id="{55FB2D6F-098F-43BE-B706-D4A72E8879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9748" y="5823586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A06040-B01A-4FA6-AF73-C289F9CAC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969" y="3220436"/>
            <a:ext cx="7602011" cy="3525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D65F4B8-1A04-45BA-82F6-2F042B190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760" y="792164"/>
            <a:ext cx="7268589" cy="2322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26E756-6884-4253-B548-8D809A149FE5}"/>
              </a:ext>
            </a:extLst>
          </p:cNvPr>
          <p:cNvSpPr txBox="1"/>
          <p:nvPr/>
        </p:nvSpPr>
        <p:spPr>
          <a:xfrm>
            <a:off x="3721762" y="3506313"/>
            <a:ext cx="514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N, V, Adj, Adv, WH-words, negative auxilary </a:t>
            </a: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A9CCFB-C590-4B98-AB47-9C60EF0FE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4022" y="4252151"/>
            <a:ext cx="3146679" cy="18136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77F4B0-1628-45A2-9DC8-4AADE3B200EC}"/>
              </a:ext>
            </a:extLst>
          </p:cNvPr>
          <p:cNvSpPr txBox="1"/>
          <p:nvPr/>
        </p:nvSpPr>
        <p:spPr>
          <a:xfrm>
            <a:off x="3721762" y="6292371"/>
            <a:ext cx="514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Aaricles, pre., pronouns, Possessive adjs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985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1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B3E95C7-8CCB-4465-93EB-FA44F73C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E213E8-0A38-4188-B524-0F6DA4B0E7CC}"/>
              </a:ext>
            </a:extLst>
          </p:cNvPr>
          <p:cNvSpPr txBox="1"/>
          <p:nvPr/>
        </p:nvSpPr>
        <p:spPr>
          <a:xfrm>
            <a:off x="2102127" y="6128387"/>
            <a:ext cx="7669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https://www.sachmem.vn/trial/books/24/exercises/7659?type=student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EE7FE2A-735F-4704-BC9B-88405EB38FB3}"/>
              </a:ext>
            </a:extLst>
          </p:cNvPr>
          <p:cNvSpPr txBox="1">
            <a:spLocks/>
          </p:cNvSpPr>
          <p:nvPr/>
        </p:nvSpPr>
        <p:spPr>
          <a:xfrm>
            <a:off x="808382" y="258419"/>
            <a:ext cx="5128593" cy="792162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dirty="0">
                <a:solidFill>
                  <a:schemeClr val="bg1"/>
                </a:solidFill>
                <a:latin typeface="+mn-lt"/>
              </a:rPr>
              <a:t>PRONUNCIATION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C4F49E4-A6A2-4F55-B9F4-1270C0114757}"/>
              </a:ext>
            </a:extLst>
          </p:cNvPr>
          <p:cNvSpPr/>
          <p:nvPr/>
        </p:nvSpPr>
        <p:spPr>
          <a:xfrm>
            <a:off x="2411898" y="2001078"/>
            <a:ext cx="2517913" cy="104692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Stressed words </a:t>
            </a:r>
            <a:endParaRPr lang="en-US" sz="24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44BE9C2-1DA1-49FC-BB69-C6FBE03664B3}"/>
              </a:ext>
            </a:extLst>
          </p:cNvPr>
          <p:cNvSpPr/>
          <p:nvPr/>
        </p:nvSpPr>
        <p:spPr>
          <a:xfrm>
            <a:off x="6977273" y="2001078"/>
            <a:ext cx="2517913" cy="10469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Unrtressed words 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5A67BC-006D-48CF-ABB8-35F6A0523084}"/>
              </a:ext>
            </a:extLst>
          </p:cNvPr>
          <p:cNvSpPr txBox="1"/>
          <p:nvPr/>
        </p:nvSpPr>
        <p:spPr>
          <a:xfrm>
            <a:off x="1404730" y="3220640"/>
            <a:ext cx="4691271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200" dirty="0">
                <a:solidFill>
                  <a:schemeClr val="accent4"/>
                </a:solidFill>
                <a:cs typeface="Times New Roman" pitchFamily="18" charset="0"/>
              </a:rPr>
              <a:t>main verbs, nouns</a:t>
            </a:r>
            <a:r>
              <a:rPr lang="vi-VN" altLang="en-US" sz="2200" dirty="0">
                <a:solidFill>
                  <a:schemeClr val="accent4"/>
                </a:solidFill>
                <a:cs typeface="Times New Roman" pitchFamily="18" charset="0"/>
              </a:rPr>
              <a:t>; </a:t>
            </a:r>
            <a:r>
              <a:rPr lang="en-US" altLang="en-US" sz="2200" dirty="0">
                <a:solidFill>
                  <a:schemeClr val="accent4"/>
                </a:solidFill>
                <a:cs typeface="Times New Roman" pitchFamily="18" charset="0"/>
              </a:rPr>
              <a:t>adjectives,  adverbs</a:t>
            </a:r>
            <a:r>
              <a:rPr lang="vi-VN" altLang="en-US" sz="2200" dirty="0">
                <a:solidFill>
                  <a:schemeClr val="accent4"/>
                </a:solidFill>
                <a:cs typeface="Times New Roman" pitchFamily="18" charset="0"/>
              </a:rPr>
              <a:t>; </a:t>
            </a:r>
            <a:r>
              <a:rPr lang="en-US" altLang="en-US" sz="2200" dirty="0" err="1">
                <a:solidFill>
                  <a:schemeClr val="accent4"/>
                </a:solidFill>
                <a:cs typeface="Times New Roman" pitchFamily="18" charset="0"/>
              </a:rPr>
              <a:t>wh</a:t>
            </a:r>
            <a:r>
              <a:rPr lang="en-US" altLang="en-US" sz="2200" dirty="0">
                <a:solidFill>
                  <a:schemeClr val="accent4"/>
                </a:solidFill>
                <a:cs typeface="Times New Roman" pitchFamily="18" charset="0"/>
              </a:rPr>
              <a:t>-question words</a:t>
            </a:r>
            <a:r>
              <a:rPr lang="vi-VN" altLang="en-US" sz="2200" dirty="0">
                <a:solidFill>
                  <a:schemeClr val="accent4"/>
                </a:solidFill>
                <a:cs typeface="Times New Roman" pitchFamily="18" charset="0"/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en-US" altLang="en-US" sz="2200" dirty="0">
                <a:solidFill>
                  <a:schemeClr val="accent4"/>
                </a:solidFill>
                <a:cs typeface="Times New Roman" pitchFamily="18" charset="0"/>
              </a:rPr>
              <a:t>negative auxiliaries (</a:t>
            </a:r>
            <a:r>
              <a:rPr lang="en-US" altLang="en-US" sz="2200" i="1" dirty="0">
                <a:solidFill>
                  <a:schemeClr val="accent4"/>
                </a:solidFill>
                <a:cs typeface="Times New Roman" pitchFamily="18" charset="0"/>
              </a:rPr>
              <a:t>e.g. don’t</a:t>
            </a:r>
            <a:r>
              <a:rPr lang="en-US" altLang="en-US" sz="2200" dirty="0">
                <a:solidFill>
                  <a:schemeClr val="accent4"/>
                </a:solidFill>
                <a:cs typeface="Times New Roman" pitchFamily="18" charset="0"/>
              </a:rPr>
              <a:t>).</a:t>
            </a:r>
            <a:endParaRPr lang="en-US" sz="2200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727267-6D16-41E1-B83C-E069D860C853}"/>
              </a:ext>
            </a:extLst>
          </p:cNvPr>
          <p:cNvSpPr txBox="1"/>
          <p:nvPr/>
        </p:nvSpPr>
        <p:spPr>
          <a:xfrm>
            <a:off x="6447184" y="3101635"/>
            <a:ext cx="4353339" cy="273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200" dirty="0">
                <a:solidFill>
                  <a:schemeClr val="accent4"/>
                </a:solidFill>
                <a:cs typeface="Times New Roman" pitchFamily="18" charset="0"/>
              </a:rPr>
              <a:t>pronouns, prepositions, articles,  conjunctions, possessive adjectives, be (</a:t>
            </a:r>
            <a:r>
              <a:rPr lang="en-US" altLang="en-US" sz="2200" i="1" dirty="0">
                <a:solidFill>
                  <a:schemeClr val="accent4"/>
                </a:solidFill>
                <a:cs typeface="Times New Roman" pitchFamily="18" charset="0"/>
              </a:rPr>
              <a:t>even if it is a main verb in the sentence</a:t>
            </a:r>
            <a:r>
              <a:rPr lang="en-US" altLang="en-US" sz="2200" dirty="0">
                <a:solidFill>
                  <a:schemeClr val="accent4"/>
                </a:solidFill>
                <a:cs typeface="Times New Roman" pitchFamily="18" charset="0"/>
              </a:rPr>
              <a:t>), and auxiliary verbs are normally unstressed.</a:t>
            </a:r>
            <a:endParaRPr lang="en-US" sz="2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9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C3EE9CA-92FB-406E-969E-78FC2130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B9A4E3-A5CF-47A8-8FE0-DE45356A7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31" y="1233181"/>
            <a:ext cx="8295860" cy="50777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D7C687D9-B6BB-4F34-A2AC-8A261F4ABCCA}"/>
              </a:ext>
            </a:extLst>
          </p:cNvPr>
          <p:cNvSpPr txBox="1">
            <a:spLocks/>
          </p:cNvSpPr>
          <p:nvPr/>
        </p:nvSpPr>
        <p:spPr>
          <a:xfrm>
            <a:off x="808382" y="245167"/>
            <a:ext cx="5128593" cy="792162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dirty="0">
                <a:solidFill>
                  <a:schemeClr val="bg1"/>
                </a:solidFill>
                <a:latin typeface="+mn-lt"/>
              </a:rPr>
              <a:t>PRONUNCIATION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1802D2D-50E2-4599-B458-3D1B812D70F7}"/>
              </a:ext>
            </a:extLst>
          </p:cNvPr>
          <p:cNvCxnSpPr/>
          <p:nvPr/>
        </p:nvCxnSpPr>
        <p:spPr>
          <a:xfrm>
            <a:off x="3617843" y="3048000"/>
            <a:ext cx="190831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F1FED7E-80D4-43AB-B54A-48051458805D}"/>
              </a:ext>
            </a:extLst>
          </p:cNvPr>
          <p:cNvCxnSpPr/>
          <p:nvPr/>
        </p:nvCxnSpPr>
        <p:spPr>
          <a:xfrm>
            <a:off x="5936973" y="3048000"/>
            <a:ext cx="190831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2610C3F-4645-47F5-87DE-7F8F24F7B99B}"/>
              </a:ext>
            </a:extLst>
          </p:cNvPr>
          <p:cNvCxnSpPr>
            <a:cxnSpLocks/>
          </p:cNvCxnSpPr>
          <p:nvPr/>
        </p:nvCxnSpPr>
        <p:spPr>
          <a:xfrm>
            <a:off x="8408503" y="3048000"/>
            <a:ext cx="12390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F1DD84-55CB-4CC7-9A36-A573565AD537}"/>
              </a:ext>
            </a:extLst>
          </p:cNvPr>
          <p:cNvCxnSpPr/>
          <p:nvPr/>
        </p:nvCxnSpPr>
        <p:spPr>
          <a:xfrm>
            <a:off x="3617843" y="4141304"/>
            <a:ext cx="190831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0CDA8FB-C503-4024-98FA-5A6D573DAA25}"/>
              </a:ext>
            </a:extLst>
          </p:cNvPr>
          <p:cNvCxnSpPr>
            <a:cxnSpLocks/>
          </p:cNvCxnSpPr>
          <p:nvPr/>
        </p:nvCxnSpPr>
        <p:spPr>
          <a:xfrm flipV="1">
            <a:off x="6798365" y="4141304"/>
            <a:ext cx="1709531" cy="662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320ABA6-CEDE-4F48-AC6E-0342F7474988}"/>
              </a:ext>
            </a:extLst>
          </p:cNvPr>
          <p:cNvCxnSpPr>
            <a:cxnSpLocks/>
          </p:cNvCxnSpPr>
          <p:nvPr/>
        </p:nvCxnSpPr>
        <p:spPr>
          <a:xfrm>
            <a:off x="3525078" y="4823792"/>
            <a:ext cx="11661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6F30633-BACF-4FEE-B4D9-60C7EFC84DB6}"/>
              </a:ext>
            </a:extLst>
          </p:cNvPr>
          <p:cNvCxnSpPr>
            <a:cxnSpLocks/>
          </p:cNvCxnSpPr>
          <p:nvPr/>
        </p:nvCxnSpPr>
        <p:spPr>
          <a:xfrm>
            <a:off x="4784036" y="4823792"/>
            <a:ext cx="9541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D5AC0B6-1A8B-4BB5-B376-CD619DD9A0B0}"/>
              </a:ext>
            </a:extLst>
          </p:cNvPr>
          <p:cNvCxnSpPr>
            <a:cxnSpLocks/>
          </p:cNvCxnSpPr>
          <p:nvPr/>
        </p:nvCxnSpPr>
        <p:spPr>
          <a:xfrm>
            <a:off x="5837582" y="4823792"/>
            <a:ext cx="49695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719F2F2-8B8C-4E7B-BBC1-5A68D4FCEB89}"/>
              </a:ext>
            </a:extLst>
          </p:cNvPr>
          <p:cNvCxnSpPr>
            <a:cxnSpLocks/>
          </p:cNvCxnSpPr>
          <p:nvPr/>
        </p:nvCxnSpPr>
        <p:spPr>
          <a:xfrm>
            <a:off x="6771859" y="4823792"/>
            <a:ext cx="11661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2394A57-0A8E-44FB-8F42-6DBE0D8A2F85}"/>
              </a:ext>
            </a:extLst>
          </p:cNvPr>
          <p:cNvCxnSpPr>
            <a:cxnSpLocks/>
          </p:cNvCxnSpPr>
          <p:nvPr/>
        </p:nvCxnSpPr>
        <p:spPr>
          <a:xfrm>
            <a:off x="8030818" y="4823792"/>
            <a:ext cx="9541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31F6D99C-62CC-47F7-A99A-D582F84D8815}"/>
              </a:ext>
            </a:extLst>
          </p:cNvPr>
          <p:cNvCxnSpPr>
            <a:cxnSpLocks/>
          </p:cNvCxnSpPr>
          <p:nvPr/>
        </p:nvCxnSpPr>
        <p:spPr>
          <a:xfrm>
            <a:off x="9084363" y="4823792"/>
            <a:ext cx="49695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6A8979E-5FBC-40F1-85E8-CE5F11C8CAE6}"/>
              </a:ext>
            </a:extLst>
          </p:cNvPr>
          <p:cNvCxnSpPr>
            <a:cxnSpLocks/>
          </p:cNvCxnSpPr>
          <p:nvPr/>
        </p:nvCxnSpPr>
        <p:spPr>
          <a:xfrm>
            <a:off x="2955234" y="5426766"/>
            <a:ext cx="11661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86FD5A2-1583-460F-800F-DBE1D5ECC6DE}"/>
              </a:ext>
            </a:extLst>
          </p:cNvPr>
          <p:cNvCxnSpPr>
            <a:cxnSpLocks/>
          </p:cNvCxnSpPr>
          <p:nvPr/>
        </p:nvCxnSpPr>
        <p:spPr>
          <a:xfrm>
            <a:off x="4996071" y="5446645"/>
            <a:ext cx="5300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F3D23A8-7033-4BA3-96E2-358C4C284B95}"/>
              </a:ext>
            </a:extLst>
          </p:cNvPr>
          <p:cNvCxnSpPr>
            <a:cxnSpLocks/>
          </p:cNvCxnSpPr>
          <p:nvPr/>
        </p:nvCxnSpPr>
        <p:spPr>
          <a:xfrm>
            <a:off x="5688495" y="5426766"/>
            <a:ext cx="7785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DD3AFD2-2312-4F36-87AA-141A4A3782AB}"/>
              </a:ext>
            </a:extLst>
          </p:cNvPr>
          <p:cNvCxnSpPr>
            <a:cxnSpLocks/>
          </p:cNvCxnSpPr>
          <p:nvPr/>
        </p:nvCxnSpPr>
        <p:spPr>
          <a:xfrm>
            <a:off x="3677478" y="6158551"/>
            <a:ext cx="11661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B6482CA-A448-4DAC-83F3-F22B303C1591}"/>
              </a:ext>
            </a:extLst>
          </p:cNvPr>
          <p:cNvCxnSpPr>
            <a:cxnSpLocks/>
          </p:cNvCxnSpPr>
          <p:nvPr/>
        </p:nvCxnSpPr>
        <p:spPr>
          <a:xfrm>
            <a:off x="4936436" y="6158551"/>
            <a:ext cx="9541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D28FDAB-2E5A-46E8-814B-F7BB6B9C3FCA}"/>
              </a:ext>
            </a:extLst>
          </p:cNvPr>
          <p:cNvCxnSpPr>
            <a:cxnSpLocks/>
          </p:cNvCxnSpPr>
          <p:nvPr/>
        </p:nvCxnSpPr>
        <p:spPr>
          <a:xfrm>
            <a:off x="6218583" y="6158551"/>
            <a:ext cx="100385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8A63D940-786F-477E-8A84-7A0529BB5472}"/>
              </a:ext>
            </a:extLst>
          </p:cNvPr>
          <p:cNvCxnSpPr>
            <a:cxnSpLocks/>
          </p:cNvCxnSpPr>
          <p:nvPr/>
        </p:nvCxnSpPr>
        <p:spPr>
          <a:xfrm>
            <a:off x="7436126" y="6158551"/>
            <a:ext cx="125730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76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238E48B-8A1F-4653-914C-5C869F03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5B7136-0FB6-4E5E-9060-149267BB6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0" y="1471576"/>
            <a:ext cx="8269356" cy="48393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20767080-A344-4BB0-9B55-9619430AF018}"/>
              </a:ext>
            </a:extLst>
          </p:cNvPr>
          <p:cNvSpPr txBox="1">
            <a:spLocks/>
          </p:cNvSpPr>
          <p:nvPr/>
        </p:nvSpPr>
        <p:spPr>
          <a:xfrm>
            <a:off x="808382" y="245167"/>
            <a:ext cx="5128593" cy="792162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dirty="0">
                <a:solidFill>
                  <a:schemeClr val="bg1"/>
                </a:solidFill>
                <a:latin typeface="+mn-lt"/>
              </a:rPr>
              <a:t>PRONUNCIATION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843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C6AF9ED-7E7D-406B-BA15-2A5F1DC3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ECC1EE7-82E3-40DF-826C-9F81B1FA11AB}"/>
              </a:ext>
            </a:extLst>
          </p:cNvPr>
          <p:cNvSpPr txBox="1">
            <a:spLocks/>
          </p:cNvSpPr>
          <p:nvPr/>
        </p:nvSpPr>
        <p:spPr>
          <a:xfrm>
            <a:off x="808382" y="245167"/>
            <a:ext cx="5128593" cy="792162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dirty="0">
                <a:solidFill>
                  <a:schemeClr val="bg1"/>
                </a:solidFill>
                <a:latin typeface="+mn-lt"/>
              </a:rPr>
              <a:t>WRAP-UP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BCAB78-3634-41BA-80E9-5CD06D31F250}"/>
              </a:ext>
            </a:extLst>
          </p:cNvPr>
          <p:cNvSpPr txBox="1"/>
          <p:nvPr/>
        </p:nvSpPr>
        <p:spPr>
          <a:xfrm>
            <a:off x="2517914" y="1537252"/>
            <a:ext cx="75139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vi-VN" sz="2800" dirty="0"/>
              <a:t>VOCABULRY</a:t>
            </a:r>
          </a:p>
          <a:p>
            <a:pPr>
              <a:lnSpc>
                <a:spcPct val="200000"/>
              </a:lnSpc>
            </a:pPr>
            <a:r>
              <a:rPr lang="vi-VN" sz="2800" dirty="0"/>
              <a:t>	- Traditional crafts</a:t>
            </a:r>
          </a:p>
          <a:p>
            <a:pPr>
              <a:lnSpc>
                <a:spcPct val="200000"/>
              </a:lnSpc>
            </a:pPr>
            <a:r>
              <a:rPr lang="vi-VN" sz="2800" dirty="0"/>
              <a:t>	- Places of interest</a:t>
            </a:r>
          </a:p>
          <a:p>
            <a:pPr>
              <a:lnSpc>
                <a:spcPct val="200000"/>
              </a:lnSpc>
            </a:pPr>
            <a:r>
              <a:rPr lang="vi-VN" sz="2800" dirty="0"/>
              <a:t>2. PRONUNICIATION</a:t>
            </a:r>
          </a:p>
          <a:p>
            <a:pPr>
              <a:lnSpc>
                <a:spcPct val="200000"/>
              </a:lnSpc>
            </a:pPr>
            <a:r>
              <a:rPr lang="vi-VN" sz="2800" dirty="0"/>
              <a:t>	Stress on content words in a sentence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801FF6-9102-4D16-8C41-86FB07C30F95}"/>
              </a:ext>
            </a:extLst>
          </p:cNvPr>
          <p:cNvSpPr txBox="1"/>
          <p:nvPr/>
        </p:nvSpPr>
        <p:spPr>
          <a:xfrm>
            <a:off x="5061116" y="1862795"/>
            <a:ext cx="6102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https://www.menti.com/tfart7cboh</a:t>
            </a:r>
          </a:p>
        </p:txBody>
      </p:sp>
    </p:spTree>
    <p:extLst>
      <p:ext uri="{BB962C8B-B14F-4D97-AF65-F5344CB8AC3E}">
        <p14:creationId xmlns:p14="http://schemas.microsoft.com/office/powerpoint/2010/main" val="289705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4343400" y="2743200"/>
            <a:ext cx="34290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Vocabulary</a:t>
            </a:r>
          </a:p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(review)</a:t>
            </a: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6705600" y="2209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77724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 flipH="1">
            <a:off x="5105400" y="4495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3429000" y="3733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4419600" y="22860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6858000" y="4419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7010400" y="1524000"/>
            <a:ext cx="1828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/>
              <a:t>pottery</a:t>
            </a:r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8229600" y="3048000"/>
            <a:ext cx="1828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/>
              <a:t>lacquerware</a:t>
            </a:r>
          </a:p>
        </p:txBody>
      </p:sp>
      <p:sp>
        <p:nvSpPr>
          <p:cNvPr id="4108" name="Rectangle 13"/>
          <p:cNvSpPr>
            <a:spLocks noChangeArrowheads="1"/>
          </p:cNvSpPr>
          <p:nvPr/>
        </p:nvSpPr>
        <p:spPr bwMode="auto">
          <a:xfrm>
            <a:off x="7162800" y="4953000"/>
            <a:ext cx="1828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/>
              <a:t>silk</a:t>
            </a:r>
          </a:p>
        </p:txBody>
      </p:sp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3086100" y="5007796"/>
            <a:ext cx="25146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/>
              <a:t>marble sculpture</a:t>
            </a:r>
          </a:p>
        </p:txBody>
      </p:sp>
      <p:sp>
        <p:nvSpPr>
          <p:cNvPr id="4110" name="Rectangle 15"/>
          <p:cNvSpPr>
            <a:spLocks noChangeArrowheads="1"/>
          </p:cNvSpPr>
          <p:nvPr/>
        </p:nvSpPr>
        <p:spPr bwMode="auto">
          <a:xfrm>
            <a:off x="1828800" y="3429000"/>
            <a:ext cx="1828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/>
              <a:t>paintings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0000">
            <a:off x="195887" y="477415"/>
            <a:ext cx="4833164" cy="1113606"/>
          </a:xfrm>
        </p:spPr>
        <p:txBody>
          <a:bodyPr>
            <a:normAutofit fontScale="90000"/>
          </a:bodyPr>
          <a:lstStyle/>
          <a:p>
            <a:r>
              <a:rPr lang="en-US" altLang="en-US" sz="2800" u="sng" dirty="0"/>
              <a:t>Sum up</a:t>
            </a:r>
            <a:r>
              <a:rPr lang="en-US" altLang="en-US" sz="2800" dirty="0"/>
              <a:t>: What have we  learned today about vocabulary?</a:t>
            </a:r>
            <a:br>
              <a:rPr lang="en-US" altLang="en-US" sz="2800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BE92CB-67B1-41BD-B24B-36512178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971800" y="1447800"/>
            <a:ext cx="1828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/>
              <a:t>conical hat</a:t>
            </a:r>
          </a:p>
        </p:txBody>
      </p:sp>
    </p:spTree>
    <p:extLst>
      <p:ext uri="{BB962C8B-B14F-4D97-AF65-F5344CB8AC3E}">
        <p14:creationId xmlns:p14="http://schemas.microsoft.com/office/powerpoint/2010/main" val="76204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  <p:bldP spid="4108" grpId="0" animBg="1"/>
      <p:bldP spid="4109" grpId="0" animBg="1"/>
      <p:bldP spid="4110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4343400" y="2743200"/>
            <a:ext cx="34290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6 New words</a:t>
            </a: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6705600" y="2209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77724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 flipH="1">
            <a:off x="5105400" y="4495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3429000" y="3733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4419600" y="22860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6858000" y="4419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7010400" y="1524000"/>
            <a:ext cx="1828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/>
              <a:t>knit</a:t>
            </a:r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8229600" y="3048000"/>
            <a:ext cx="1828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/>
              <a:t>weave</a:t>
            </a:r>
          </a:p>
        </p:txBody>
      </p:sp>
      <p:sp>
        <p:nvSpPr>
          <p:cNvPr id="4108" name="Rectangle 13"/>
          <p:cNvSpPr>
            <a:spLocks noChangeArrowheads="1"/>
          </p:cNvSpPr>
          <p:nvPr/>
        </p:nvSpPr>
        <p:spPr bwMode="auto">
          <a:xfrm>
            <a:off x="7162800" y="4953000"/>
            <a:ext cx="1828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/>
              <a:t>mould</a:t>
            </a:r>
          </a:p>
        </p:txBody>
      </p:sp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3124200" y="5105400"/>
            <a:ext cx="25146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/>
              <a:t>cast</a:t>
            </a:r>
          </a:p>
        </p:txBody>
      </p:sp>
      <p:sp>
        <p:nvSpPr>
          <p:cNvPr id="4110" name="Rectangle 15"/>
          <p:cNvSpPr>
            <a:spLocks noChangeArrowheads="1"/>
          </p:cNvSpPr>
          <p:nvPr/>
        </p:nvSpPr>
        <p:spPr bwMode="auto">
          <a:xfrm>
            <a:off x="1828800" y="3429000"/>
            <a:ext cx="1828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/>
              <a:t>embroider</a:t>
            </a:r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3124200" y="1524000"/>
            <a:ext cx="1828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/>
              <a:t>carve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0000">
            <a:off x="-107419" y="342030"/>
            <a:ext cx="5227732" cy="1325563"/>
          </a:xfrm>
        </p:spPr>
        <p:txBody>
          <a:bodyPr>
            <a:normAutofit fontScale="90000"/>
          </a:bodyPr>
          <a:lstStyle/>
          <a:p>
            <a:r>
              <a:rPr lang="en-US" altLang="en-US" sz="2800" u="sng"/>
              <a:t>Sum up</a:t>
            </a:r>
            <a:r>
              <a:rPr lang="en-US" altLang="en-US" sz="2800"/>
              <a:t>: What have we  learned today about vocabulary?</a:t>
            </a:r>
            <a:br>
              <a:rPr lang="en-US" altLang="en-US" sz="2800"/>
            </a:b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6C5EB6-0A87-4AE5-8788-993101A3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795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31835"/>
            <a:ext cx="8534400" cy="715962"/>
          </a:xfrm>
        </p:spPr>
        <p:txBody>
          <a:bodyPr>
            <a:normAutofit/>
          </a:bodyPr>
          <a:lstStyle/>
          <a:p>
            <a:r>
              <a:rPr lang="en-US" altLang="en-US" sz="2800" u="sng" dirty="0">
                <a:solidFill>
                  <a:srgbClr val="00B0F0"/>
                </a:solidFill>
              </a:rPr>
              <a:t>Sum up</a:t>
            </a:r>
            <a:r>
              <a:rPr lang="en-US" altLang="en-US" sz="2800" dirty="0"/>
              <a:t>:                 </a:t>
            </a:r>
            <a:r>
              <a:rPr lang="en-US" altLang="en-US" sz="2800" dirty="0">
                <a:solidFill>
                  <a:srgbClr val="FF0000"/>
                </a:solidFill>
              </a:rPr>
              <a:t>What about </a:t>
            </a:r>
            <a:r>
              <a:rPr lang="en-US" altLang="en-US" sz="2800" dirty="0">
                <a:solidFill>
                  <a:schemeClr val="tx1"/>
                </a:solidFill>
              </a:rPr>
              <a:t>pronunciation</a:t>
            </a:r>
            <a:r>
              <a:rPr lang="en-US" alt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ECC5FFD-879E-4321-98E9-972EFB26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4191000" y="2743200"/>
            <a:ext cx="37338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stressed words </a:t>
            </a: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6705600" y="2209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77724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 flipH="1">
            <a:off x="5105400" y="4495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3429000" y="3733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4419600" y="22860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6858000" y="4419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7010400" y="1524000"/>
            <a:ext cx="1828800" cy="838200"/>
          </a:xfrm>
          <a:prstGeom prst="rect">
            <a:avLst/>
          </a:prstGeom>
          <a:solidFill>
            <a:srgbClr val="CFE5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Nouns</a:t>
            </a:r>
          </a:p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(village)</a:t>
            </a:r>
            <a:endParaRPr lang="en-US" altLang="en-US" sz="2400"/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8229600" y="2895600"/>
            <a:ext cx="1828800" cy="1104900"/>
          </a:xfrm>
          <a:prstGeom prst="rect">
            <a:avLst/>
          </a:prstGeom>
          <a:solidFill>
            <a:srgbClr val="CFE5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0000"/>
                </a:solidFill>
              </a:rPr>
              <a:t>Adv</a:t>
            </a:r>
          </a:p>
          <a:p>
            <a:pPr algn="ctr"/>
            <a:r>
              <a:rPr lang="en-US" altLang="en-US" sz="2400"/>
              <a:t>(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beautifully)</a:t>
            </a:r>
          </a:p>
          <a:p>
            <a:pPr algn="ctr"/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108" name="Rectangle 13"/>
          <p:cNvSpPr>
            <a:spLocks noChangeArrowheads="1"/>
          </p:cNvSpPr>
          <p:nvPr/>
        </p:nvSpPr>
        <p:spPr bwMode="auto">
          <a:xfrm>
            <a:off x="7467600" y="4953000"/>
            <a:ext cx="2590800" cy="838200"/>
          </a:xfrm>
          <a:prstGeom prst="rect">
            <a:avLst/>
          </a:prstGeom>
          <a:solidFill>
            <a:srgbClr val="CFE5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wh-question words</a:t>
            </a:r>
          </a:p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(what/where)</a:t>
            </a:r>
            <a:endParaRPr lang="en-US" altLang="en-US" sz="2400"/>
          </a:p>
        </p:txBody>
      </p:sp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2743201" y="5105400"/>
            <a:ext cx="3314700" cy="838200"/>
          </a:xfrm>
          <a:prstGeom prst="rect">
            <a:avLst/>
          </a:prstGeom>
          <a:solidFill>
            <a:srgbClr val="CFE5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negative auxiliaries</a:t>
            </a:r>
          </a:p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(don’t/ isn’t)</a:t>
            </a:r>
            <a:endParaRPr lang="en-US" altLang="en-US" sz="2400"/>
          </a:p>
        </p:txBody>
      </p:sp>
      <p:sp>
        <p:nvSpPr>
          <p:cNvPr id="4110" name="Rectangle 15"/>
          <p:cNvSpPr>
            <a:spLocks noChangeArrowheads="1"/>
          </p:cNvSpPr>
          <p:nvPr/>
        </p:nvSpPr>
        <p:spPr bwMode="auto">
          <a:xfrm>
            <a:off x="1828800" y="3162300"/>
            <a:ext cx="1828800" cy="1104900"/>
          </a:xfrm>
          <a:prstGeom prst="rect">
            <a:avLst/>
          </a:prstGeom>
          <a:solidFill>
            <a:srgbClr val="CFE5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0000"/>
                </a:solidFill>
              </a:rPr>
              <a:t>Adj</a:t>
            </a:r>
          </a:p>
          <a:p>
            <a:pPr algn="ctr"/>
            <a:r>
              <a:rPr lang="en-US" altLang="en-US" sz="2400"/>
              <a:t>(famous)</a:t>
            </a:r>
          </a:p>
          <a:p>
            <a:pPr algn="ctr"/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3181927" y="1343891"/>
            <a:ext cx="1828800" cy="1018309"/>
          </a:xfrm>
          <a:prstGeom prst="rect">
            <a:avLst/>
          </a:prstGeom>
          <a:solidFill>
            <a:srgbClr val="CFE5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main verbs</a:t>
            </a:r>
          </a:p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(lies/made)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51488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534400" cy="715962"/>
          </a:xfrm>
        </p:spPr>
        <p:txBody>
          <a:bodyPr/>
          <a:lstStyle/>
          <a:p>
            <a:r>
              <a:rPr lang="en-US" altLang="en-US" sz="2800" u="sng">
                <a:solidFill>
                  <a:srgbClr val="00B0F0"/>
                </a:solidFill>
              </a:rPr>
              <a:t>Sum up</a:t>
            </a:r>
            <a:r>
              <a:rPr lang="en-US" altLang="en-US" sz="2800"/>
              <a:t>:                 </a:t>
            </a:r>
            <a:r>
              <a:rPr lang="en-US" altLang="en-US" sz="2800">
                <a:solidFill>
                  <a:srgbClr val="FF0000"/>
                </a:solidFill>
              </a:rPr>
              <a:t>Pronunciation?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D4270EB-6492-4E84-8CD2-8C3B138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4343400" y="2743200"/>
            <a:ext cx="34290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Unstressed</a:t>
            </a:r>
          </a:p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words</a:t>
            </a: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6705600" y="2209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77724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 flipH="1">
            <a:off x="5105400" y="4495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3429000" y="3733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4419600" y="22860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6858000" y="4419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7010400" y="1524000"/>
            <a:ext cx="1828800" cy="838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Prepositions</a:t>
            </a:r>
          </a:p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(in/on)</a:t>
            </a:r>
            <a:endParaRPr lang="en-US" altLang="en-US" sz="2400"/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8229600" y="2895600"/>
            <a:ext cx="1828800" cy="11049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Articles</a:t>
            </a:r>
          </a:p>
          <a:p>
            <a:pPr algn="ctr"/>
            <a:r>
              <a:rPr lang="en-US" altLang="en-US" sz="2400"/>
              <a:t>(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a/an/the)</a:t>
            </a:r>
          </a:p>
          <a:p>
            <a:pPr algn="ctr"/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108" name="Rectangle 13"/>
          <p:cNvSpPr>
            <a:spLocks noChangeArrowheads="1"/>
          </p:cNvSpPr>
          <p:nvPr/>
        </p:nvSpPr>
        <p:spPr bwMode="auto">
          <a:xfrm>
            <a:off x="7467600" y="4953000"/>
            <a:ext cx="2590800" cy="838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Be/auxiliaries</a:t>
            </a:r>
          </a:p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(is/was/does/did)</a:t>
            </a:r>
            <a:endParaRPr lang="en-US" altLang="en-US" sz="2400"/>
          </a:p>
        </p:txBody>
      </p:sp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2743201" y="5105400"/>
            <a:ext cx="3314700" cy="838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Possessive adjectives </a:t>
            </a:r>
          </a:p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(my/his)</a:t>
            </a:r>
            <a:endParaRPr lang="en-US" altLang="en-US" sz="2400"/>
          </a:p>
        </p:txBody>
      </p:sp>
      <p:sp>
        <p:nvSpPr>
          <p:cNvPr id="4110" name="Rectangle 15"/>
          <p:cNvSpPr>
            <a:spLocks noChangeArrowheads="1"/>
          </p:cNvSpPr>
          <p:nvPr/>
        </p:nvSpPr>
        <p:spPr bwMode="auto">
          <a:xfrm>
            <a:off x="1828800" y="3162300"/>
            <a:ext cx="1828800" cy="11049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Conjunctions</a:t>
            </a:r>
            <a:endParaRPr lang="en-US" altLang="en-US" sz="2400">
              <a:solidFill>
                <a:srgbClr val="FF0000"/>
              </a:solidFill>
            </a:endParaRPr>
          </a:p>
          <a:p>
            <a:pPr algn="ctr"/>
            <a:r>
              <a:rPr lang="en-US" altLang="en-US" sz="2400"/>
              <a:t>(because)</a:t>
            </a:r>
          </a:p>
          <a:p>
            <a:pPr algn="ctr"/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3181927" y="1343891"/>
            <a:ext cx="1828800" cy="101830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Pronouns</a:t>
            </a:r>
          </a:p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(We/this)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0266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3"/>
          <p:cNvSpPr txBox="1">
            <a:spLocks noChangeArrowheads="1"/>
          </p:cNvSpPr>
          <p:nvPr/>
        </p:nvSpPr>
        <p:spPr bwMode="auto">
          <a:xfrm>
            <a:off x="1828800" y="1939928"/>
            <a:ext cx="85344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32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- Do exercises looking back 1,2,3</a:t>
            </a:r>
            <a:r>
              <a:rPr lang="vi-VN" altLang="en-US" sz="32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.</a:t>
            </a:r>
            <a:endParaRPr lang="en-US" altLang="en-US" sz="3200" dirty="0">
              <a:solidFill>
                <a:srgbClr val="0000CC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32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- Prepare: </a:t>
            </a:r>
            <a:r>
              <a:rPr lang="vi-VN" altLang="en-US" sz="32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Complex sentences</a:t>
            </a:r>
            <a:endParaRPr lang="en-US" altLang="en-US" sz="3200" dirty="0">
              <a:solidFill>
                <a:srgbClr val="0000CC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885AFD-FC84-47E4-8802-7E45411A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2317BD2-E1DD-4878-94AD-D41B1DD18185}"/>
              </a:ext>
            </a:extLst>
          </p:cNvPr>
          <p:cNvSpPr txBox="1">
            <a:spLocks/>
          </p:cNvSpPr>
          <p:nvPr/>
        </p:nvSpPr>
        <p:spPr>
          <a:xfrm>
            <a:off x="265044" y="397565"/>
            <a:ext cx="5128593" cy="792162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>
                <a:solidFill>
                  <a:schemeClr val="bg1"/>
                </a:solidFill>
                <a:latin typeface="+mn-lt"/>
              </a:rPr>
              <a:t>HOMEWORK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xmlns="" id="{76CBBE25-0AE8-4246-A901-33FF07D2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4" y="76200"/>
            <a:ext cx="5128593" cy="792162"/>
          </a:xfrm>
          <a:solidFill>
            <a:schemeClr val="accent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vi-VN" sz="4000" dirty="0"/>
              <a:t>WARM UP</a:t>
            </a:r>
            <a:endParaRPr lang="en-GB" sz="4000" b="1" i="0" u="none" strike="noStrike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xmlns="" id="{BDE9BC88-25FD-45AE-B8CA-0617EE08C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743200"/>
            <a:ext cx="3429000" cy="17526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solidFill>
                  <a:srgbClr val="002060"/>
                </a:solidFill>
              </a:rPr>
              <a:t>handicrafts</a:t>
            </a: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xmlns="" id="{D588EDAF-DECD-4E2E-942C-7E022B35F5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22098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xmlns="" id="{7B355FBA-4693-4262-A70A-0AA52C8027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44958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xmlns="" id="{58B8D7E4-EA57-487D-A8E7-DAE57FB96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733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xmlns="" id="{6E5F0102-CE3E-42B2-B20F-1582B7EF8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2860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xmlns="" id="{97738486-52EC-442F-8A2C-67EB18854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419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002DEA58-A63A-4C73-8F13-710CBA21C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0948" y="1524000"/>
            <a:ext cx="1828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pottery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xmlns="" id="{E1DB0ECB-CCF1-4C82-BDBA-111EF9742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148" y="3048000"/>
            <a:ext cx="1828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lacquerware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A7C21EF4-AAC9-40C8-B58A-A5577F55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348" y="4953000"/>
            <a:ext cx="1828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silk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xmlns="" id="{419F9C61-7686-4408-9980-AA0D433C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748" y="5105400"/>
            <a:ext cx="25146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marble sculpture</a:t>
            </a: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D12546C9-3364-4150-AC39-AC6128F2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348" y="3429000"/>
            <a:ext cx="1828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paintings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5D7AAD58-EED8-454D-8A50-260BC3CD5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748" y="1524000"/>
            <a:ext cx="1828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conical hats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951DC7D-497F-4891-9B9D-CC871F78D15B}"/>
              </a:ext>
            </a:extLst>
          </p:cNvPr>
          <p:cNvCxnSpPr>
            <a:stCxn id="9" idx="6"/>
          </p:cNvCxnSpPr>
          <p:nvPr/>
        </p:nvCxnSpPr>
        <p:spPr>
          <a:xfrm flipV="1">
            <a:off x="7772401" y="3617845"/>
            <a:ext cx="477748" cy="165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70B815E-81C8-48D8-9F9E-C361CAA436F2}"/>
              </a:ext>
            </a:extLst>
          </p:cNvPr>
          <p:cNvSpPr txBox="1"/>
          <p:nvPr/>
        </p:nvSpPr>
        <p:spPr>
          <a:xfrm>
            <a:off x="1805610" y="1046995"/>
            <a:ext cx="7361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https://quizizz.com/admin/quiz/613960b37636e0001df882d9/startV4</a:t>
            </a: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1038" b="21038"/>
          <a:stretch/>
        </p:blipFill>
        <p:spPr/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r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7620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60463" y="987342"/>
            <a:ext cx="6327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carve  </a:t>
            </a:r>
            <a:r>
              <a: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 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kɑːv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</a:t>
            </a:r>
            <a:r>
              <a:rPr lang="vi-V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(v):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73025"/>
            <a:ext cx="276225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60463" y="1530267"/>
            <a:ext cx="60650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cast     </a:t>
            </a:r>
            <a:r>
              <a: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kɑːst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 </a:t>
            </a:r>
            <a:r>
              <a:rPr lang="vi-V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(v):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đúc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9" descr="embro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152400"/>
            <a:ext cx="274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43001" y="2082716"/>
            <a:ext cx="60650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embroider </a:t>
            </a:r>
            <a:r>
              <a: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ɪmˈbroɪdə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vi-V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(v):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thêu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4221166"/>
            <a:ext cx="20574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 descr="dan 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21163"/>
            <a:ext cx="2209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60463" y="2635167"/>
            <a:ext cx="78245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weave </a:t>
            </a:r>
            <a:r>
              <a: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wiːv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</a:t>
            </a:r>
            <a:r>
              <a:rPr lang="vi-V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(v):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đan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rá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dệt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Picture 14" descr="kn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1" y="190500"/>
            <a:ext cx="25558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179514" y="3103480"/>
            <a:ext cx="76066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knit </a:t>
            </a:r>
            <a:r>
              <a: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nɪt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</a:t>
            </a:r>
            <a:r>
              <a:rPr lang="vi-V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(v):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đan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len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6" descr="moul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48895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43000" y="3638465"/>
            <a:ext cx="7606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mould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məʊld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(v):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7B69883-9E25-4E58-999C-CFBB9A63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BC82BD4D-0F8E-4A12-BFA7-10296F5373D5}"/>
              </a:ext>
            </a:extLst>
          </p:cNvPr>
          <p:cNvSpPr txBox="1">
            <a:spLocks/>
          </p:cNvSpPr>
          <p:nvPr/>
        </p:nvSpPr>
        <p:spPr>
          <a:xfrm>
            <a:off x="2079441" y="89334"/>
            <a:ext cx="5128593" cy="792162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dirty="0">
                <a:solidFill>
                  <a:schemeClr val="bg1"/>
                </a:solidFill>
                <a:latin typeface="+mn-lt"/>
              </a:rPr>
              <a:t>VOCABULARY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37C11C1-A3F4-4ECA-A7B3-07D382A3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E807F73-9147-4CAC-B0DC-7EE28400FA08}"/>
              </a:ext>
            </a:extLst>
          </p:cNvPr>
          <p:cNvSpPr txBox="1">
            <a:spLocks/>
          </p:cNvSpPr>
          <p:nvPr/>
        </p:nvSpPr>
        <p:spPr>
          <a:xfrm>
            <a:off x="911226" y="150970"/>
            <a:ext cx="5128593" cy="792162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dirty="0">
                <a:solidFill>
                  <a:schemeClr val="bg1"/>
                </a:solidFill>
                <a:latin typeface="+mn-lt"/>
              </a:rPr>
              <a:t>VOCABULARY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56F48B-3C9A-4A1E-96C4-BD31AC50F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98" y="1266133"/>
            <a:ext cx="8839199" cy="506800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BAD75517-A23B-4F90-AB95-48CBE6580757}"/>
              </a:ext>
            </a:extLst>
          </p:cNvPr>
          <p:cNvSpPr/>
          <p:nvPr/>
        </p:nvSpPr>
        <p:spPr>
          <a:xfrm>
            <a:off x="2226365" y="3935896"/>
            <a:ext cx="437323" cy="331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4E9FAB8-4A5E-4E40-A6D2-2768408A46A3}"/>
              </a:ext>
            </a:extLst>
          </p:cNvPr>
          <p:cNvSpPr/>
          <p:nvPr/>
        </p:nvSpPr>
        <p:spPr>
          <a:xfrm>
            <a:off x="4393096" y="3935896"/>
            <a:ext cx="437323" cy="331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B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E39F628-F297-45B0-B886-E3E9B9A10C6D}"/>
              </a:ext>
            </a:extLst>
          </p:cNvPr>
          <p:cNvSpPr/>
          <p:nvPr/>
        </p:nvSpPr>
        <p:spPr>
          <a:xfrm>
            <a:off x="6546574" y="3909392"/>
            <a:ext cx="437323" cy="331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C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7F93A91-9C20-41F2-9327-FDD2847ECF64}"/>
              </a:ext>
            </a:extLst>
          </p:cNvPr>
          <p:cNvSpPr/>
          <p:nvPr/>
        </p:nvSpPr>
        <p:spPr>
          <a:xfrm>
            <a:off x="8700053" y="3935896"/>
            <a:ext cx="437323" cy="331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D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D8BD273-1B1C-4812-AB47-27C859824B38}"/>
              </a:ext>
            </a:extLst>
          </p:cNvPr>
          <p:cNvSpPr/>
          <p:nvPr/>
        </p:nvSpPr>
        <p:spPr>
          <a:xfrm>
            <a:off x="2226365" y="5892815"/>
            <a:ext cx="437323" cy="331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9B85CDF-A7FC-4062-B9FB-4CC90D6D8D53}"/>
              </a:ext>
            </a:extLst>
          </p:cNvPr>
          <p:cNvSpPr/>
          <p:nvPr/>
        </p:nvSpPr>
        <p:spPr>
          <a:xfrm>
            <a:off x="4393096" y="5892815"/>
            <a:ext cx="437323" cy="331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F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1C99752-8CD2-42FB-BE37-3255F9916FE4}"/>
              </a:ext>
            </a:extLst>
          </p:cNvPr>
          <p:cNvSpPr/>
          <p:nvPr/>
        </p:nvSpPr>
        <p:spPr>
          <a:xfrm>
            <a:off x="6546574" y="5866311"/>
            <a:ext cx="437323" cy="331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xmlns="" id="{333FA40C-A645-4E83-A514-820E7A962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350" y="3856387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</a:t>
            </a: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xmlns="" id="{A4B75801-ABA5-4C99-A798-0BFCAADC7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695" y="3834368"/>
            <a:ext cx="990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carve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xmlns="" id="{874B4B84-1E37-4907-BA7B-2AFB596BD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820" y="3844065"/>
            <a:ext cx="1689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embroider</a:t>
            </a: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xmlns="" id="{0F639529-5585-4CF9-8743-B46D57B67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5629" y="3856387"/>
            <a:ext cx="1109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weave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xmlns="" id="{06532375-6317-4A33-AA86-ADA381B8E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5569" y="5801914"/>
            <a:ext cx="11063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mould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xmlns="" id="{829A1832-12D9-4075-8FBE-C17645D5A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22" y="5762158"/>
            <a:ext cx="1109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weave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xmlns="" id="{41070F4B-23F3-4B81-899D-F0D49DF43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455" y="5766660"/>
            <a:ext cx="731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knit</a:t>
            </a:r>
          </a:p>
        </p:txBody>
      </p:sp>
    </p:spTree>
    <p:extLst>
      <p:ext uri="{BB962C8B-B14F-4D97-AF65-F5344CB8AC3E}">
        <p14:creationId xmlns:p14="http://schemas.microsoft.com/office/powerpoint/2010/main" val="17878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1F416B-F6D5-460F-ABBC-54E998C8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E07127-553B-47DF-88A8-4508E06B7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5" y="1258957"/>
            <a:ext cx="9992139" cy="53406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72191816-742F-4CC1-8BD1-1A4B8551E277}"/>
              </a:ext>
            </a:extLst>
          </p:cNvPr>
          <p:cNvSpPr txBox="1">
            <a:spLocks/>
          </p:cNvSpPr>
          <p:nvPr/>
        </p:nvSpPr>
        <p:spPr>
          <a:xfrm>
            <a:off x="808382" y="258419"/>
            <a:ext cx="5128593" cy="792162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dirty="0">
                <a:solidFill>
                  <a:schemeClr val="bg1"/>
                </a:solidFill>
                <a:latin typeface="+mn-lt"/>
              </a:rPr>
              <a:t>VOCABULARY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C19A87-7C71-41BF-9BAD-6B7BDF06C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77" y="1934819"/>
            <a:ext cx="3279915" cy="49305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65D8A5F-333F-4960-8087-DAFAEE9BE9A9}"/>
              </a:ext>
            </a:extLst>
          </p:cNvPr>
          <p:cNvSpPr/>
          <p:nvPr/>
        </p:nvSpPr>
        <p:spPr>
          <a:xfrm>
            <a:off x="6957392" y="2716696"/>
            <a:ext cx="3591339" cy="5168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7FCD9F5-50BC-4A17-9CCB-76EFAB4D9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578" y="3529476"/>
            <a:ext cx="3354015" cy="48584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E67927A1-DDFF-4ED6-8420-02E297774A57}"/>
              </a:ext>
            </a:extLst>
          </p:cNvPr>
          <p:cNvSpPr/>
          <p:nvPr/>
        </p:nvSpPr>
        <p:spPr>
          <a:xfrm>
            <a:off x="6957391" y="4234070"/>
            <a:ext cx="3591339" cy="5168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179E375-A5E0-4EDA-972A-68F098F8D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674" y="5772030"/>
            <a:ext cx="3354015" cy="485843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6B6D49A-94C1-4A5A-B988-F295A4AB37F7}"/>
              </a:ext>
            </a:extLst>
          </p:cNvPr>
          <p:cNvSpPr/>
          <p:nvPr/>
        </p:nvSpPr>
        <p:spPr>
          <a:xfrm>
            <a:off x="6957391" y="5029201"/>
            <a:ext cx="3591339" cy="5168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C727F55-B698-4AA7-92FB-E74858C08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675" y="4291445"/>
            <a:ext cx="3354015" cy="50489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513C042-A57F-4446-A44A-A63F16517DF0}"/>
              </a:ext>
            </a:extLst>
          </p:cNvPr>
          <p:cNvSpPr/>
          <p:nvPr/>
        </p:nvSpPr>
        <p:spPr>
          <a:xfrm>
            <a:off x="6970645" y="1948070"/>
            <a:ext cx="3591339" cy="5168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A7EC9B0-E9DE-4A99-A165-F93359880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2381" y="2714125"/>
            <a:ext cx="3404307" cy="476316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91454B02-2599-4C2B-97AD-C716B65A48BD}"/>
              </a:ext>
            </a:extLst>
          </p:cNvPr>
          <p:cNvSpPr/>
          <p:nvPr/>
        </p:nvSpPr>
        <p:spPr>
          <a:xfrm>
            <a:off x="6957389" y="5791200"/>
            <a:ext cx="3591339" cy="5168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B839AEB-2013-4E5E-9407-94B5663ADC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6477" y="5027191"/>
            <a:ext cx="3330211" cy="490148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C24006D2-C212-4D0C-932D-54D97567CF1F}"/>
              </a:ext>
            </a:extLst>
          </p:cNvPr>
          <p:cNvSpPr/>
          <p:nvPr/>
        </p:nvSpPr>
        <p:spPr>
          <a:xfrm>
            <a:off x="6957389" y="3478696"/>
            <a:ext cx="3591339" cy="5168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  <p:bldP spid="23" grpId="0" animBg="1"/>
      <p:bldP spid="26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B12C8D0-CFD3-4F9F-981C-F19F71E3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D6C75A-310D-4B6B-8F54-76BA74C8E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679" y="1190312"/>
            <a:ext cx="8147295" cy="52369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88E6D88-4AE1-48F1-8EBD-E661D2F9954A}"/>
              </a:ext>
            </a:extLst>
          </p:cNvPr>
          <p:cNvSpPr txBox="1">
            <a:spLocks/>
          </p:cNvSpPr>
          <p:nvPr/>
        </p:nvSpPr>
        <p:spPr>
          <a:xfrm>
            <a:off x="808382" y="258419"/>
            <a:ext cx="5128593" cy="792162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dirty="0">
                <a:solidFill>
                  <a:schemeClr val="bg1"/>
                </a:solidFill>
                <a:latin typeface="+mn-lt"/>
              </a:rPr>
              <a:t>VOCABULARY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0D5D4C1A-4B93-4255-8896-8EAC64A85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234" y="3159746"/>
            <a:ext cx="6543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41DDA57A-AD7A-4C10-BE3A-F9F0627D4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0790" y="3084649"/>
            <a:ext cx="6543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698C947F-9899-40A0-87A6-9CB6D4A76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236" y="3774903"/>
            <a:ext cx="784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wove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E34CD70B-CB4C-4131-8874-35C3063AE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592" y="3746326"/>
            <a:ext cx="926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woven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2E8DDE42-6255-490E-85C4-16D6CCF74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963" y="4431471"/>
            <a:ext cx="1624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embroidered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D6CE5390-1847-4331-A008-4B7009F52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047" y="4421602"/>
            <a:ext cx="1624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embroidered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BFB44AD9-FF2F-4612-9ABD-132E46600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385" y="5099636"/>
            <a:ext cx="939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knitted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D0791FA5-551B-4C68-9543-D9D5028CE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717" y="5055566"/>
            <a:ext cx="939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knitted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6C596C90-38AE-4E26-ADA0-A672A3F39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384" y="5691329"/>
            <a:ext cx="11689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moulded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xmlns="" id="{B4DEE3D5-029D-4FD4-80E2-0CA642A4D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803" y="5720696"/>
            <a:ext cx="11689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moulded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C351D0A-BE64-43DE-AB4A-78399F7F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EB84D8E-254D-4A42-BACD-53B7CA8117B2}"/>
              </a:ext>
            </a:extLst>
          </p:cNvPr>
          <p:cNvSpPr txBox="1">
            <a:spLocks/>
          </p:cNvSpPr>
          <p:nvPr/>
        </p:nvSpPr>
        <p:spPr>
          <a:xfrm>
            <a:off x="808382" y="258419"/>
            <a:ext cx="5128593" cy="792162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dirty="0">
                <a:solidFill>
                  <a:schemeClr val="bg1"/>
                </a:solidFill>
                <a:latin typeface="+mn-lt"/>
              </a:rPr>
              <a:t>VOCABULARY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2AEA87-803C-4BE4-9122-8DD1E13B0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40" y="1252233"/>
            <a:ext cx="8614235" cy="5188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068B54-2B19-455E-8629-668F7003E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4" y="2411896"/>
            <a:ext cx="4903304" cy="3716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FCDE0F6-495E-467B-8A10-0BCAC58DF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123" y="3114263"/>
            <a:ext cx="6877877" cy="222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2459B04-2033-485F-BE51-1D177E35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8A635A7-4078-495C-8DDD-C59A097FF543}"/>
              </a:ext>
            </a:extLst>
          </p:cNvPr>
          <p:cNvSpPr txBox="1">
            <a:spLocks/>
          </p:cNvSpPr>
          <p:nvPr/>
        </p:nvSpPr>
        <p:spPr>
          <a:xfrm>
            <a:off x="808382" y="258419"/>
            <a:ext cx="5128593" cy="792162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dirty="0">
                <a:solidFill>
                  <a:schemeClr val="bg1"/>
                </a:solidFill>
                <a:latin typeface="+mn-lt"/>
              </a:rPr>
              <a:t>VOCABULARY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9768E6-FFE0-4866-B93A-48DF57B23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02" y="1459464"/>
            <a:ext cx="10379039" cy="5398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2B99BD-D53D-464E-907C-A9C403720F61}"/>
              </a:ext>
            </a:extLst>
          </p:cNvPr>
          <p:cNvSpPr txBox="1"/>
          <p:nvPr/>
        </p:nvSpPr>
        <p:spPr>
          <a:xfrm>
            <a:off x="2345637" y="3074508"/>
            <a:ext cx="1484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historical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2FFC6B2-2455-4FFC-BD75-A33C15BD1FC0}"/>
              </a:ext>
            </a:extLst>
          </p:cNvPr>
          <p:cNvSpPr/>
          <p:nvPr/>
        </p:nvSpPr>
        <p:spPr>
          <a:xfrm>
            <a:off x="2173358" y="2226365"/>
            <a:ext cx="1484244" cy="3180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CFC250-33D6-4151-8252-0738BB0CDBDF}"/>
              </a:ext>
            </a:extLst>
          </p:cNvPr>
          <p:cNvSpPr txBox="1"/>
          <p:nvPr/>
        </p:nvSpPr>
        <p:spPr>
          <a:xfrm>
            <a:off x="4340087" y="3776579"/>
            <a:ext cx="1484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attraction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766D0B7-5A7D-45BF-AD67-9E23371BCB01}"/>
              </a:ext>
            </a:extLst>
          </p:cNvPr>
          <p:cNvSpPr/>
          <p:nvPr/>
        </p:nvSpPr>
        <p:spPr>
          <a:xfrm>
            <a:off x="530087" y="2226365"/>
            <a:ext cx="1592968" cy="3180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0C65569-FEC7-4090-A188-6798880F1F98}"/>
              </a:ext>
            </a:extLst>
          </p:cNvPr>
          <p:cNvSpPr txBox="1"/>
          <p:nvPr/>
        </p:nvSpPr>
        <p:spPr>
          <a:xfrm>
            <a:off x="5261113" y="4159811"/>
            <a:ext cx="148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exercise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AC6794B-715D-4E1F-AE45-33D0A0FAF46F}"/>
              </a:ext>
            </a:extLst>
          </p:cNvPr>
          <p:cNvSpPr/>
          <p:nvPr/>
        </p:nvSpPr>
        <p:spPr>
          <a:xfrm>
            <a:off x="8872331" y="2226365"/>
            <a:ext cx="1484244" cy="3180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3E62164-C6D7-46DE-A41B-2BBA5FF9530C}"/>
              </a:ext>
            </a:extLst>
          </p:cNvPr>
          <p:cNvSpPr txBox="1"/>
          <p:nvPr/>
        </p:nvSpPr>
        <p:spPr>
          <a:xfrm>
            <a:off x="490331" y="5233967"/>
            <a:ext cx="168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traditional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6A81FF49-2B3A-431A-985C-D33F55CDF222}"/>
              </a:ext>
            </a:extLst>
          </p:cNvPr>
          <p:cNvSpPr/>
          <p:nvPr/>
        </p:nvSpPr>
        <p:spPr>
          <a:xfrm>
            <a:off x="3810003" y="2226365"/>
            <a:ext cx="1484244" cy="326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CACE79-A79A-4B4B-94A3-62F0794FCEAE}"/>
              </a:ext>
            </a:extLst>
          </p:cNvPr>
          <p:cNvSpPr txBox="1"/>
          <p:nvPr/>
        </p:nvSpPr>
        <p:spPr>
          <a:xfrm>
            <a:off x="6003233" y="5945826"/>
            <a:ext cx="168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culture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AD4CDAA-568E-44F6-852D-E18D12DC2323}"/>
              </a:ext>
            </a:extLst>
          </p:cNvPr>
          <p:cNvSpPr/>
          <p:nvPr/>
        </p:nvSpPr>
        <p:spPr>
          <a:xfrm>
            <a:off x="7328451" y="2218313"/>
            <a:ext cx="1484244" cy="326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0CC7479-1CFA-4EF5-ABB4-D48EE8BE1403}"/>
              </a:ext>
            </a:extLst>
          </p:cNvPr>
          <p:cNvSpPr txBox="1"/>
          <p:nvPr/>
        </p:nvSpPr>
        <p:spPr>
          <a:xfrm>
            <a:off x="4750904" y="6297699"/>
            <a:ext cx="168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handicraft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DF108AC8-423A-4671-948A-E7C2A6DC84B3}"/>
              </a:ext>
            </a:extLst>
          </p:cNvPr>
          <p:cNvSpPr/>
          <p:nvPr/>
        </p:nvSpPr>
        <p:spPr>
          <a:xfrm>
            <a:off x="5451939" y="2218313"/>
            <a:ext cx="1816876" cy="326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7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2C83EFA-EA14-41C1-9ED8-1DE5148F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92FEC6F-4D8F-4B7E-BF9E-A175662C93D6}"/>
              </a:ext>
            </a:extLst>
          </p:cNvPr>
          <p:cNvSpPr txBox="1">
            <a:spLocks/>
          </p:cNvSpPr>
          <p:nvPr/>
        </p:nvSpPr>
        <p:spPr>
          <a:xfrm>
            <a:off x="808382" y="258419"/>
            <a:ext cx="5128593" cy="792162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dirty="0">
                <a:solidFill>
                  <a:schemeClr val="bg1"/>
                </a:solidFill>
                <a:latin typeface="+mn-lt"/>
              </a:rPr>
              <a:t>PRONUNCIATION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AB9B7B-391B-4624-B2CE-B1FE383AA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074" y="1426120"/>
            <a:ext cx="8520431" cy="5039428"/>
          </a:xfrm>
          <a:prstGeom prst="rect">
            <a:avLst/>
          </a:prstGeom>
        </p:spPr>
      </p:pic>
      <p:pic>
        <p:nvPicPr>
          <p:cNvPr id="7" name="1.mp3">
            <a:hlinkClick r:id="" action="ppaction://media"/>
            <a:extLst>
              <a:ext uri="{FF2B5EF4-FFF2-40B4-BE49-F238E27FC236}">
                <a16:creationId xmlns:a16="http://schemas.microsoft.com/office/drawing/2014/main" xmlns="" id="{55FB2D6F-098F-43BE-B706-D4A72E8879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9748" y="5823586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15B251-A6E7-4DB2-AAB8-B924356AFDF9}"/>
              </a:ext>
            </a:extLst>
          </p:cNvPr>
          <p:cNvSpPr txBox="1"/>
          <p:nvPr/>
        </p:nvSpPr>
        <p:spPr>
          <a:xfrm>
            <a:off x="4686300" y="4983480"/>
            <a:ext cx="4063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Craft, village, lines, river, bank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97F905-F785-48B3-8010-91DF94EB01E4}"/>
              </a:ext>
            </a:extLst>
          </p:cNvPr>
          <p:cNvSpPr txBox="1"/>
          <p:nvPr/>
        </p:nvSpPr>
        <p:spPr>
          <a:xfrm>
            <a:off x="4402565" y="5351134"/>
            <a:ext cx="4063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Painting, embroidered 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CBB42D-4BD7-4B66-A686-1CC113B25DD5}"/>
              </a:ext>
            </a:extLst>
          </p:cNvPr>
          <p:cNvSpPr txBox="1"/>
          <p:nvPr/>
        </p:nvSpPr>
        <p:spPr>
          <a:xfrm>
            <a:off x="4402565" y="5686161"/>
            <a:ext cx="4063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What, region, famous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A9E476-B478-4EB0-BA9A-347680E3A2C1}"/>
              </a:ext>
            </a:extLst>
          </p:cNvPr>
          <p:cNvSpPr txBox="1"/>
          <p:nvPr/>
        </p:nvSpPr>
        <p:spPr>
          <a:xfrm>
            <a:off x="4217062" y="6097173"/>
            <a:ext cx="514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Drums, aren’t, made, village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E5ADA5-0F24-4D93-893F-50249D9430A0}"/>
              </a:ext>
            </a:extLst>
          </p:cNvPr>
          <p:cNvSpPr txBox="1"/>
          <p:nvPr/>
        </p:nvSpPr>
        <p:spPr>
          <a:xfrm>
            <a:off x="4146882" y="6514237"/>
            <a:ext cx="514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Famous, artisan, carved, table, beautifully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948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1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140</TotalTime>
  <Words>343</Words>
  <Application>Microsoft Office PowerPoint</Application>
  <PresentationFormat>Custom</PresentationFormat>
  <Paragraphs>148</Paragraphs>
  <Slides>20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PowerPoint Presentation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 up: What have we  learned today about vocabulary? </vt:lpstr>
      <vt:lpstr>Sum up: What have we  learned today about vocabulary? </vt:lpstr>
      <vt:lpstr>Sum up:                 What about pronunciation?</vt:lpstr>
      <vt:lpstr>Sum up:                 Pronunciation?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LeLe</cp:lastModifiedBy>
  <cp:revision>17</cp:revision>
  <dcterms:created xsi:type="dcterms:W3CDTF">2021-09-12T15:35:43Z</dcterms:created>
  <dcterms:modified xsi:type="dcterms:W3CDTF">2023-10-14T07:47:56Z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