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60" r:id="rId3"/>
    <p:sldId id="281" r:id="rId4"/>
    <p:sldId id="315" r:id="rId5"/>
    <p:sldId id="316" r:id="rId6"/>
    <p:sldId id="317" r:id="rId7"/>
    <p:sldId id="283" r:id="rId8"/>
    <p:sldId id="361" r:id="rId9"/>
    <p:sldId id="335" r:id="rId10"/>
    <p:sldId id="369" r:id="rId11"/>
    <p:sldId id="370" r:id="rId12"/>
    <p:sldId id="336" r:id="rId13"/>
    <p:sldId id="371" r:id="rId14"/>
    <p:sldId id="372" r:id="rId15"/>
    <p:sldId id="340" r:id="rId16"/>
    <p:sldId id="341" r:id="rId17"/>
    <p:sldId id="314" r:id="rId18"/>
    <p:sldId id="3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0FB7BD"/>
    <a:srgbClr val="CBEAF0"/>
    <a:srgbClr val="48C0B6"/>
    <a:srgbClr val="048DA4"/>
    <a:srgbClr val="00A9A5"/>
    <a:srgbClr val="FFDAAB"/>
    <a:srgbClr val="F7941E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44" y="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5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weaving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3" y="5383366"/>
            <a:ext cx="279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bamboo flute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439874"/>
            <a:ext cx="2781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439874"/>
            <a:ext cx="316431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21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29048" y="5292831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gong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97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terraced fields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39674" y="2559882"/>
            <a:ext cx="3041873" cy="27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620849"/>
            <a:ext cx="3041874" cy="27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53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xmlns="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77190"/>
              </p:ext>
            </p:extLst>
          </p:nvPr>
        </p:nvGraphicFramePr>
        <p:xfrm>
          <a:off x="337931" y="1797296"/>
          <a:ext cx="11529442" cy="4274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635">
                  <a:extLst>
                    <a:ext uri="{9D8B030D-6E8A-4147-A177-3AD203B41FA5}">
                      <a16:colId xmlns:a16="http://schemas.microsoft.com/office/drawing/2014/main" xmlns="" val="2195942287"/>
                    </a:ext>
                  </a:extLst>
                </a:gridCol>
                <a:gridCol w="2960399">
                  <a:extLst>
                    <a:ext uri="{9D8B030D-6E8A-4147-A177-3AD203B41FA5}">
                      <a16:colId xmlns:a16="http://schemas.microsoft.com/office/drawing/2014/main" xmlns="" val="2458920857"/>
                    </a:ext>
                  </a:extLst>
                </a:gridCol>
                <a:gridCol w="5719408">
                  <a:extLst>
                    <a:ext uri="{9D8B030D-6E8A-4147-A177-3AD203B41FA5}">
                      <a16:colId xmlns:a16="http://schemas.microsoft.com/office/drawing/2014/main" xmlns="" val="4199349852"/>
                    </a:ext>
                  </a:extLst>
                </a:gridCol>
              </a:tblGrid>
              <a:tr h="39854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97051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the animals we keep on a farm like cows and sheep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66890"/>
                  </a:ext>
                </a:extLst>
              </a:tr>
              <a:tr h="5781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b. a large room for community activities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784635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c. a group smaller in size than other groups in the same country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1018832"/>
                  </a:ext>
                </a:extLst>
              </a:tr>
              <a:tr h="5573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d. a traditional musical instrument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59282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e. work like growing, watering,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weeding, and harvesting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9673" y="1145442"/>
            <a:ext cx="912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words and phrases with their meanings.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66" y="2474843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1. 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3" y="3383222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2. livestock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63" y="4194815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3. gardening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063" y="4944009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4. gong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2" y="5488518"/>
            <a:ext cx="280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5. communal house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2409 0.2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2409 -0.1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22409 0.21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2409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2409 -0.34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852534"/>
            <a:ext cx="11355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It’s </a:t>
            </a:r>
            <a:r>
              <a:rPr lang="en-US" sz="3200" dirty="0"/>
              <a:t>interesting to learn about the </a:t>
            </a:r>
            <a:r>
              <a:rPr lang="en-US" sz="3200" dirty="0" smtClean="0"/>
              <a:t>_______________ </a:t>
            </a:r>
            <a:r>
              <a:rPr lang="en-US" sz="3200" dirty="0"/>
              <a:t>of an ethnic group’s </a:t>
            </a:r>
            <a:r>
              <a:rPr lang="en-US" sz="3200" dirty="0" smtClean="0"/>
              <a:t>traditional </a:t>
            </a:r>
            <a:r>
              <a:rPr lang="en-US" sz="3200" dirty="0"/>
              <a:t>culture.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2. Most mountain girls know how to </a:t>
            </a:r>
            <a:r>
              <a:rPr lang="en-US" sz="3200" dirty="0" smtClean="0"/>
              <a:t>______ </a:t>
            </a:r>
            <a:r>
              <a:rPr lang="en-US" sz="3200" dirty="0"/>
              <a:t>clothing.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3. The Cham in 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Thuan</a:t>
            </a:r>
            <a:r>
              <a:rPr lang="en-US" sz="3200" dirty="0"/>
              <a:t> </a:t>
            </a:r>
            <a:r>
              <a:rPr lang="en-US" sz="3200" dirty="0" smtClean="0"/>
              <a:t>_____ </a:t>
            </a:r>
            <a:r>
              <a:rPr lang="en-US" sz="3200" dirty="0"/>
              <a:t>sheep and cows.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938" y="2840930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unique features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613" y="4347453"/>
            <a:ext cx="144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104" y="5314747"/>
            <a:ext cx="120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raise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5169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709659"/>
            <a:ext cx="113550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A _______________ is for community meetings and events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5. There are fewer </a:t>
            </a:r>
            <a:r>
              <a:rPr lang="en-US" sz="3200" dirty="0" err="1"/>
              <a:t>Nung</a:t>
            </a:r>
            <a:r>
              <a:rPr lang="en-US" sz="3200" dirty="0"/>
              <a:t> than </a:t>
            </a:r>
            <a:r>
              <a:rPr lang="en-US" sz="3200" dirty="0" err="1"/>
              <a:t>Kinh</a:t>
            </a:r>
            <a:r>
              <a:rPr lang="en-US" sz="3200" dirty="0"/>
              <a:t>, so they are an ethnic </a:t>
            </a:r>
            <a:r>
              <a:rPr lang="en-US" sz="3200" dirty="0" smtClean="0"/>
              <a:t>______________.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6. Children in both the lowlands and highlands help raise their family’s _________.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269" y="2709659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92" y="4204678"/>
            <a:ext cx="27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minority group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5963" y="5645234"/>
            <a:ext cx="183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livestock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361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29409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/k/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xmlns="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93949"/>
              </p:ext>
            </p:extLst>
          </p:nvPr>
        </p:nvGraphicFramePr>
        <p:xfrm>
          <a:off x="2988877" y="2124310"/>
          <a:ext cx="6880680" cy="4170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0340">
                  <a:extLst>
                    <a:ext uri="{9D8B030D-6E8A-4147-A177-3AD203B41FA5}">
                      <a16:colId xmlns:a16="http://schemas.microsoft.com/office/drawing/2014/main" xmlns="" val="594161866"/>
                    </a:ext>
                  </a:extLst>
                </a:gridCol>
                <a:gridCol w="3440340">
                  <a:extLst>
                    <a:ext uri="{9D8B030D-6E8A-4147-A177-3AD203B41FA5}">
                      <a16:colId xmlns:a16="http://schemas.microsoft.com/office/drawing/2014/main" xmlns="" val="4003255464"/>
                    </a:ext>
                  </a:extLst>
                </a:gridCol>
              </a:tblGrid>
              <a:tr h="7282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/k/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/g/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1682559"/>
                  </a:ext>
                </a:extLst>
              </a:tr>
              <a:tr h="3442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ultural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ChronicaPro-Book"/>
                        </a:rPr>
                        <a:t>ommunal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musi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fol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overloo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ong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arden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athering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ti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er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pi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endParaRPr lang="en-US" sz="2800" i="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84174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83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66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447" y="1329458"/>
            <a:ext cx="1064987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The </a:t>
            </a:r>
            <a:r>
              <a:rPr lang="en-US" sz="2800" u="sng" dirty="0">
                <a:solidFill>
                  <a:srgbClr val="FF0000"/>
                </a:solidFill>
              </a:rPr>
              <a:t>kitchen</a:t>
            </a:r>
            <a:r>
              <a:rPr lang="en-US" sz="2800" dirty="0"/>
              <a:t> is for family </a:t>
            </a:r>
            <a:r>
              <a:rPr lang="en-US" sz="2800" u="sng" dirty="0">
                <a:solidFill>
                  <a:srgbClr val="FF0000"/>
                </a:solidFill>
              </a:rPr>
              <a:t>gatherings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u="sng" dirty="0">
                <a:solidFill>
                  <a:srgbClr val="FF0000"/>
                </a:solidFill>
              </a:rPr>
              <a:t>Tigers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monkeys</a:t>
            </a:r>
            <a:r>
              <a:rPr lang="en-US" sz="2800" dirty="0"/>
              <a:t> live in the forest.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I love the </a:t>
            </a:r>
            <a:r>
              <a:rPr lang="en-US" sz="2800" dirty="0" smtClean="0"/>
              <a:t>five-</a:t>
            </a:r>
            <a:r>
              <a:rPr lang="en-US" sz="2800" u="sng" dirty="0" err="1" smtClean="0">
                <a:solidFill>
                  <a:srgbClr val="FF0000"/>
                </a:solidFill>
              </a:rPr>
              <a:t>colour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sticky</a:t>
            </a:r>
            <a:r>
              <a:rPr lang="en-US" sz="2800" dirty="0"/>
              <a:t> rice.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Yesterday, we harvested </a:t>
            </a:r>
            <a:r>
              <a:rPr lang="en-US" sz="2800" u="sng" dirty="0">
                <a:solidFill>
                  <a:srgbClr val="FF0000"/>
                </a:solidFill>
              </a:rPr>
              <a:t>cucumbers</a:t>
            </a:r>
            <a:r>
              <a:rPr lang="en-US" sz="2800" dirty="0"/>
              <a:t> from our </a:t>
            </a:r>
            <a:r>
              <a:rPr lang="en-US" sz="2800" u="sng" dirty="0">
                <a:solidFill>
                  <a:srgbClr val="FF0000"/>
                </a:solidFill>
              </a:rPr>
              <a:t>garden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Most </a:t>
            </a:r>
            <a:r>
              <a:rPr lang="en-US" sz="2800" u="sng" dirty="0">
                <a:solidFill>
                  <a:srgbClr val="FF0000"/>
                </a:solidFill>
              </a:rPr>
              <a:t>girls</a:t>
            </a:r>
            <a:r>
              <a:rPr lang="en-US" sz="2800" dirty="0"/>
              <a:t> know how to </a:t>
            </a:r>
            <a:r>
              <a:rPr lang="en-US" sz="2800" u="sng" dirty="0">
                <a:solidFill>
                  <a:srgbClr val="FF0000"/>
                </a:solidFill>
              </a:rPr>
              <a:t>cook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836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/k/ </a:t>
            </a:r>
            <a:r>
              <a:rPr lang="en-US" sz="4400" b="1" dirty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/g/</a:t>
            </a:r>
            <a:endParaRPr lang="en-US" sz="4400" b="1" dirty="0">
              <a:solidFill>
                <a:srgbClr val="EF4B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06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11" y="542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6123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7456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66416"/>
            <a:ext cx="997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</a:t>
            </a:r>
            <a:r>
              <a:rPr lang="en-US" sz="3200"/>
              <a:t>the </a:t>
            </a:r>
            <a:r>
              <a:rPr lang="en-US" sz="3200" smtClean="0"/>
              <a:t>learnt words.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mboo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7" y="1673274"/>
            <a:ext cx="2596746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thnic (grou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55" y="1583823"/>
            <a:ext cx="2639052" cy="1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ve-color sticky 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57" y="1634258"/>
            <a:ext cx="2487415" cy="14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olk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7" y="4081390"/>
            <a:ext cx="2596697" cy="15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usical-instru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5" y="4021449"/>
            <a:ext cx="2458285" cy="15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Pos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3" y="1630017"/>
            <a:ext cx="2503520" cy="15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09" y="4119640"/>
            <a:ext cx="2484783" cy="1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erraced fie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56" y="4152351"/>
            <a:ext cx="2543979" cy="1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359" y="320236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bamboo 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5974" y="317334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costume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836" y="3173341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five-colour </a:t>
            </a:r>
            <a:r>
              <a:rPr lang="en-US" sz="2800" b="1" dirty="0">
                <a:solidFill>
                  <a:srgbClr val="002060"/>
                </a:solidFill>
              </a:rPr>
              <a:t>sticky rice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921" y="310297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post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0" y="566617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folk 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3965" y="5692342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musical instrument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9327" y="564916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stilt house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03558" y="559529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terraced field</a:t>
            </a:r>
          </a:p>
        </p:txBody>
      </p:sp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81676" y="1181443"/>
            <a:ext cx="8786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 smtClean="0"/>
              <a:t>communal </a:t>
            </a:r>
            <a:r>
              <a:rPr lang="en-US" sz="6600" dirty="0"/>
              <a:t>house </a:t>
            </a:r>
            <a:r>
              <a:rPr lang="en-US" sz="60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6251" y="4398654"/>
            <a:ext cx="5010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/>
              <a:t>rông</a:t>
            </a:r>
            <a:r>
              <a:rPr lang="en-US" sz="4400" dirty="0"/>
              <a:t>,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err="1"/>
              <a:t>cộng</a:t>
            </a:r>
            <a:r>
              <a:rPr lang="en-US" sz="4400"/>
              <a:t> </a:t>
            </a:r>
            <a:r>
              <a:rPr lang="en-US" sz="4400" smtClean="0"/>
              <a:t>đồng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793239" y="3088155"/>
            <a:ext cx="4823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kəˈmjuːnəl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haʊs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7" y="2334948"/>
            <a:ext cx="5995347" cy="4065595"/>
          </a:xfrm>
          <a:prstGeom prst="rect">
            <a:avLst/>
          </a:prstGeom>
        </p:spPr>
      </p:pic>
      <p:pic>
        <p:nvPicPr>
          <p:cNvPr id="4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639" y="3198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07177" y="1309448"/>
            <a:ext cx="4602666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minority </a:t>
            </a:r>
            <a:r>
              <a:rPr lang="en-US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57" y="4479862"/>
            <a:ext cx="3866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  <a:r>
              <a:rPr lang="en-US" sz="4400" dirty="0" err="1"/>
              <a:t>thiểu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833837" y="3034815"/>
            <a:ext cx="3693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maɪ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nɔːrəti/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2290055"/>
            <a:ext cx="6240658" cy="4160438"/>
          </a:xfrm>
          <a:prstGeom prst="rect">
            <a:avLst/>
          </a:prstGeom>
        </p:spPr>
      </p:pic>
      <p:pic>
        <p:nvPicPr>
          <p:cNvPr id="4" name="min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237" y="3145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55468" y="1519915"/>
            <a:ext cx="6552728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livestock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2835" y="4531643"/>
            <a:ext cx="2611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súc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20675" y="3195842"/>
            <a:ext cx="2915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laɪvstɒk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6" y="1750714"/>
            <a:ext cx="4212342" cy="4212342"/>
          </a:xfrm>
          <a:prstGeom prst="rect">
            <a:avLst/>
          </a:prstGeom>
        </p:spPr>
      </p:pic>
      <p:pic>
        <p:nvPicPr>
          <p:cNvPr id="3" name="livestock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06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28613" y="1408763"/>
            <a:ext cx="3240272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gong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55085"/>
            <a:ext cx="4050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cồng</a:t>
            </a:r>
            <a:r>
              <a:rPr lang="en-US" sz="4400" dirty="0"/>
              <a:t>, 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chiêng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03559" y="3046072"/>
            <a:ext cx="184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ɡɒŋ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1" y="1396261"/>
            <a:ext cx="7662826" cy="5163566"/>
          </a:xfrm>
          <a:prstGeom prst="rect">
            <a:avLst/>
          </a:prstGeom>
        </p:spPr>
      </p:pic>
      <p:pic>
        <p:nvPicPr>
          <p:cNvPr id="13" name="gong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336" y="3177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97377"/>
              </p:ext>
            </p:extLst>
          </p:nvPr>
        </p:nvGraphicFramePr>
        <p:xfrm>
          <a:off x="1172094" y="1363287"/>
          <a:ext cx="10436256" cy="47826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9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47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507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60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communal house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kəˈmjuːnəl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haʊs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rông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đồng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minority (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maɪ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ˈ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nɔːrəti/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dân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tộc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thiểu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livestock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laɪvstɒk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súc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raise (v)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reiz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chăn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nuôi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gong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ɡɒŋ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cồng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chiêng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9725225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193013"/>
            <a:ext cx="609600" cy="609600"/>
          </a:xfrm>
          <a:prstGeom prst="rect">
            <a:avLst/>
          </a:prstGeom>
        </p:spPr>
      </p:pic>
      <p:pic>
        <p:nvPicPr>
          <p:cNvPr id="13" name="minorit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979259"/>
            <a:ext cx="609600" cy="609600"/>
          </a:xfrm>
          <a:prstGeom prst="rect">
            <a:avLst/>
          </a:prstGeom>
        </p:spPr>
      </p:pic>
      <p:pic>
        <p:nvPicPr>
          <p:cNvPr id="14" name="livestock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3765505"/>
            <a:ext cx="609600" cy="609600"/>
          </a:xfrm>
          <a:prstGeom prst="rect">
            <a:avLst/>
          </a:prstGeom>
        </p:spPr>
      </p:pic>
      <p:pic>
        <p:nvPicPr>
          <p:cNvPr id="2" name="raise__gb_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4551751"/>
            <a:ext cx="609600" cy="609600"/>
          </a:xfrm>
          <a:prstGeom prst="rect">
            <a:avLst/>
          </a:prstGeom>
        </p:spPr>
      </p:pic>
      <p:pic>
        <p:nvPicPr>
          <p:cNvPr id="3" name="gong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5401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159580" y="1026908"/>
            <a:ext cx="4813069" cy="285623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Communal house 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7991059" y="1075689"/>
            <a:ext cx="4073236" cy="2378976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Livestock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8501392" y="4318839"/>
            <a:ext cx="3309731" cy="217667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Gong</a:t>
            </a:r>
            <a:endParaRPr lang="en-US" sz="2500" b="1" dirty="0"/>
          </a:p>
        </p:txBody>
      </p:sp>
      <p:sp>
        <p:nvSpPr>
          <p:cNvPr id="9" name="12-Point Star 8"/>
          <p:cNvSpPr/>
          <p:nvPr/>
        </p:nvSpPr>
        <p:spPr>
          <a:xfrm>
            <a:off x="499767" y="4479474"/>
            <a:ext cx="3309731" cy="217667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Raise</a:t>
            </a:r>
            <a:endParaRPr lang="en-US" sz="2500" b="1" dirty="0"/>
          </a:p>
        </p:txBody>
      </p:sp>
      <p:sp>
        <p:nvSpPr>
          <p:cNvPr id="10" name="12-Point Star 9"/>
          <p:cNvSpPr/>
          <p:nvPr/>
        </p:nvSpPr>
        <p:spPr>
          <a:xfrm>
            <a:off x="4341543" y="3130563"/>
            <a:ext cx="3906678" cy="2463458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Minority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2069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6644" y="5368513"/>
            <a:ext cx="315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w</a:t>
            </a:r>
            <a:r>
              <a:rPr lang="en-US" sz="3200" b="1" dirty="0" smtClean="0">
                <a:solidFill>
                  <a:srgbClr val="EF4B66"/>
                </a:solidFill>
              </a:rPr>
              <a:t>ooden statue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Rong</a:t>
            </a:r>
            <a:r>
              <a:rPr lang="en-US" sz="3200" b="1" dirty="0" smtClean="0">
                <a:solidFill>
                  <a:srgbClr val="EF4B66"/>
                </a:solidFill>
              </a:rPr>
              <a:t> house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92613" y="2468449"/>
            <a:ext cx="27955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468449"/>
            <a:ext cx="27955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72261" y="5522401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2. __________________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608</Words>
  <Application>Microsoft Office PowerPoint</Application>
  <PresentationFormat>Custom</PresentationFormat>
  <Paragraphs>178</Paragraphs>
  <Slides>18</Slides>
  <Notes>16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378</cp:revision>
  <dcterms:created xsi:type="dcterms:W3CDTF">2020-12-09T02:04:09Z</dcterms:created>
  <dcterms:modified xsi:type="dcterms:W3CDTF">2023-11-14T00:23:50Z</dcterms:modified>
</cp:coreProperties>
</file>