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1" r:id="rId6"/>
  </p:sldMasterIdLst>
  <p:notesMasterIdLst>
    <p:notesMasterId r:id="rId20"/>
  </p:notesMasterIdLst>
  <p:sldIdLst>
    <p:sldId id="273" r:id="rId7"/>
    <p:sldId id="257" r:id="rId8"/>
    <p:sldId id="275" r:id="rId9"/>
    <p:sldId id="271" r:id="rId10"/>
    <p:sldId id="258" r:id="rId11"/>
    <p:sldId id="260" r:id="rId12"/>
    <p:sldId id="272" r:id="rId13"/>
    <p:sldId id="277" r:id="rId14"/>
    <p:sldId id="261" r:id="rId15"/>
    <p:sldId id="262" r:id="rId16"/>
    <p:sldId id="263" r:id="rId17"/>
    <p:sldId id="278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B"/>
    <a:srgbClr val="BCE6DE"/>
    <a:srgbClr val="A1DBD0"/>
    <a:srgbClr val="73C9B8"/>
    <a:srgbClr val="FFD9F0"/>
    <a:srgbClr val="EF008D"/>
    <a:srgbClr val="8CB862"/>
    <a:srgbClr val="0084B1"/>
    <a:srgbClr val="E2F4F6"/>
    <a:srgbClr val="D6EF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>
        <p:scale>
          <a:sx n="72" d="100"/>
          <a:sy n="72" d="100"/>
        </p:scale>
        <p:origin x="-1044" y="32"/>
      </p:cViewPr>
      <p:guideLst>
        <p:guide orient="horz" pos="2184"/>
        <p:guide pos="28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25942-55E9-0D46-9F9C-FA1901702E4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63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726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89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02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02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504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9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13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947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91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396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04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69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1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4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2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28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9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3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1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8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99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60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CE9D4F-B5E3-D749-B43F-06C087673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6EC194-F87C-9941-8BB5-39D0AA4C5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E5B11F-95E9-9742-8AE3-92E591E2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FFFB06-EDD5-1F4A-8A89-26DB437AE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9A5936-5EFB-364E-9F42-607C7C497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71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8794F3-44FC-0149-AE2E-AEEDA12F6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91B3AD-BCE1-0848-94ED-2A50FADE4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EF5F72-3C15-4E47-A5E4-FBCCCF0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DB429D-E5D6-D14B-AFD9-57A862C4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450EF7-8866-7D4F-A114-A61AAA39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42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C65B37-C29B-DB44-B088-D6A102590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D4983F-6EF4-7442-BF8E-E79A0D12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D05068-ABBE-1542-8916-DDAAE5624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056372E-7E41-AF45-9734-22AC3172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CB51BC-BDDC-9F42-8535-29CF86DD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14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071913-76BE-FD40-AB65-0F81FFE9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F9A26F-2032-7442-9E44-F05B98929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914E0B9-1BCA-9D42-9FB7-34CE684D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5BFE1B-B4CD-A546-88E6-27FAB32B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14D2FF7-8B47-CE40-AA5C-238B201C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F52946A-0576-5745-9708-B34F3719A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932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F0D89-D279-3F4F-8FC5-2D9DDFA8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DC3EF76-C5F6-B04B-8C5D-9D190226C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0A9FBB0-84D7-6141-988B-332F33B7B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5F1DE9C-529A-564A-AF7B-4B4104AC89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63E46B0-6398-9B40-9D1F-0DEF06686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085BA42-E5CB-BE40-920E-31ECFBC0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1C6AF3E-1589-8145-9D51-2A4B8183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DC557B5-62A3-E641-B165-0E84E47D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39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603CC-1E92-8E4F-826C-E575EA8D2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59C259-432C-9042-8CB5-62F55FA55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1427BBD-653B-954C-9C4B-481857527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1DE3D3-4F49-B848-897A-D9EF6B77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405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E874C6D-3CE9-5440-84FB-6DB07C38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973B79E-057C-6246-82BA-2BDE2D34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EC138F-6E87-A646-9156-E0BA1013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434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9189C3-FE57-FA4C-85EB-55D63154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D0B507-6599-D146-8580-48B9D7AB3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EF6C82-CDBC-2B48-8920-485D9F566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2C6F1FE-97ED-B84A-A82C-AAD06D1AA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124E947-B7A8-2A4A-9863-F47E6E36B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6DCCAEB-AEBD-EA44-A0CB-28F4810F9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966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F464F8-ECEA-954D-BED2-20EAECE9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FF4BF3A-3AFA-B346-B54C-30D9DBB6A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D922883-D3BB-514B-9EFF-87FAA4737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F02A2DD-F9EC-0A4F-9E9C-B79F4AABC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016456D-FA21-A644-9302-AC5E406C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387396-105C-5242-9415-E8CB7AE6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03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B6F5235-3143-604F-ACB6-1DE47C7D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EA30424-1550-244A-AA7F-61386DF7EA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2935269-244E-CE4E-8BFD-B664C7FE0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3D8D22-2ACA-944D-A74F-C3797E22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913D16-4E5A-EE41-A3CD-B04BE7E46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691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F6944A2-4E9E-EA49-B006-D675E8B29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09A5736-56D8-7A4D-9B71-FFBBE4B21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5C1C40-9703-C441-A763-A87818212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D2F3BF-865B-2F4E-8A3F-6C80D75A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F2BCBB-2B88-D349-8C52-C08CEC6C2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254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330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30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199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1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729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636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266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4524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748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470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209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917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7654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3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05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17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926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902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941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31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967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0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6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13/12/2023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4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2BDACDA-DEA6-7A46-8F74-F3F3384F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4DFCC7-F181-094D-9D5E-0D9367E1B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DF49C00-9601-9642-AD10-9BE1BCE50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6C4C9-5E14-CF44-9CE5-A6BED624794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36E370-CC0C-6C45-A95A-57BF043AD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B34288-7B12-B04E-9906-EB694E69B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D7714-3D84-D948-87B3-F057DD7648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901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95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9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audio" Target="../media/audio2.wav"/><Relationship Id="rId12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jpeg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0" Type="http://schemas.microsoft.com/office/2007/relationships/hdphoto" Target="../media/hdphoto1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24950" cy="2286000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  <a:alpha val="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5: NATURAL WONDERS OF VIETNAM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4: COMMUNICATION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4700" y="630098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44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86423" y="263952"/>
            <a:ext cx="79262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make a list of the things  you must bring to the Himalayas. Then add things you mustn’t bring.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36296"/>
              </p:ext>
            </p:extLst>
          </p:nvPr>
        </p:nvGraphicFramePr>
        <p:xfrm>
          <a:off x="1095761" y="1900643"/>
          <a:ext cx="7630886" cy="389312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219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08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5563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MUST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MUSTN’T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87564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70967" y="2770016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 dirty="0">
                <a:solidFill>
                  <a:srgbClr val="FF0000"/>
                </a:solidFill>
              </a:rPr>
              <a:t>compass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995408" y="3674026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95408" y="4201729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95408" y="4729432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995408" y="3176429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95389" y="2770016"/>
            <a:ext cx="322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400">
                <a:solidFill>
                  <a:srgbClr val="FF0000"/>
                </a:solidFill>
              </a:rPr>
              <a:t>bicycle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919830" y="3674026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919830" y="4201729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919830" y="4729432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919830" y="3176429"/>
            <a:ext cx="19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2526" y="254576"/>
            <a:ext cx="7892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Role-play being a tour guide and a tourist. Tell your partner what to prepare for their trip to the Himalayas, and give reasons.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4119" y="2525005"/>
            <a:ext cx="7336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I’d like to go to the Himalayas next month.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OK. I think you must bring a waterproof coat. It’s cold and rainy there!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Yes. Anything else?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You must …, and you mustn’t 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84119" y="1837441"/>
            <a:ext cx="1762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5AAB"/>
                </a:solidFill>
              </a:rPr>
              <a:t>Example:</a:t>
            </a: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091" y="1339208"/>
            <a:ext cx="6551574" cy="2529559"/>
          </a:xfrm>
        </p:spPr>
        <p:txBody>
          <a:bodyPr anchor="t">
            <a:noAutofit/>
          </a:bodyPr>
          <a:lstStyle/>
          <a:p>
            <a:pPr>
              <a:tabLst>
                <a:tab pos="693738" algn="l"/>
              </a:tabLst>
            </a:pPr>
            <a:r>
              <a:rPr lang="en-US" sz="2400" dirty="0" err="1" smtClean="0">
                <a:latin typeface="+mn-lt"/>
                <a:cs typeface="Times New Roman" pitchFamily="18" charset="0"/>
              </a:rPr>
              <a:t>Nga</a:t>
            </a:r>
            <a:r>
              <a:rPr lang="vi-VN" sz="2400" dirty="0" smtClean="0">
                <a:latin typeface="+mn-lt"/>
                <a:cs typeface="Times New Roman" pitchFamily="18" charset="0"/>
              </a:rPr>
              <a:t>: </a:t>
            </a:r>
            <a:r>
              <a:rPr lang="en-US" sz="2400" dirty="0" smtClean="0">
                <a:latin typeface="+mn-lt"/>
                <a:cs typeface="Times New Roman" pitchFamily="18" charset="0"/>
              </a:rPr>
              <a:t>	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Lan</a:t>
            </a:r>
            <a:r>
              <a:rPr lang="en-US" sz="2400" dirty="0" smtClean="0">
                <a:latin typeface="+mn-lt"/>
                <a:cs typeface="Times New Roman" pitchFamily="18" charset="0"/>
              </a:rPr>
              <a:t> </a:t>
            </a:r>
            <a:r>
              <a:rPr lang="vi-VN" sz="2400" dirty="0" smtClean="0">
                <a:latin typeface="+mn-lt"/>
                <a:cs typeface="Times New Roman" pitchFamily="18" charset="0"/>
              </a:rPr>
              <a:t>, </a:t>
            </a:r>
            <a:r>
              <a:rPr lang="vi-VN" sz="2400" dirty="0">
                <a:latin typeface="+mn-lt"/>
                <a:cs typeface="Times New Roman" pitchFamily="18" charset="0"/>
              </a:rPr>
              <a:t>let’s go somewhere this Saturday</a:t>
            </a:r>
            <a:r>
              <a:rPr lang="vi-VN" sz="2400" dirty="0" smtClean="0">
                <a:latin typeface="+mn-lt"/>
                <a:cs typeface="Times New Roman" pitchFamily="18" charset="0"/>
              </a:rPr>
              <a:t>.</a:t>
            </a:r>
            <a:r>
              <a:rPr lang="en-US" sz="2400" dirty="0" smtClean="0">
                <a:latin typeface="+mn-lt"/>
                <a:cs typeface="Times New Roman" pitchFamily="18" charset="0"/>
              </a:rPr>
              <a:t/>
            </a:r>
            <a:br>
              <a:rPr lang="en-US" sz="2400" dirty="0" smtClean="0">
                <a:latin typeface="+mn-lt"/>
                <a:cs typeface="Times New Roman" pitchFamily="18" charset="0"/>
              </a:rPr>
            </a:br>
            <a:r>
              <a:rPr lang="en-GB" sz="2400" dirty="0">
                <a:latin typeface="+mn-lt"/>
                <a:cs typeface="Times New Roman" pitchFamily="18" charset="0"/>
              </a:rPr>
              <a:t/>
            </a:r>
            <a:br>
              <a:rPr lang="en-GB" sz="2400" dirty="0">
                <a:latin typeface="+mn-lt"/>
                <a:cs typeface="Times New Roman" pitchFamily="18" charset="0"/>
              </a:rPr>
            </a:br>
            <a:r>
              <a:rPr lang="en-US" sz="2400" dirty="0" err="1" smtClean="0">
                <a:latin typeface="+mn-lt"/>
                <a:cs typeface="Times New Roman" pitchFamily="18" charset="0"/>
              </a:rPr>
              <a:t>Lan</a:t>
            </a:r>
            <a:r>
              <a:rPr lang="en-US" sz="2400" dirty="0" smtClean="0">
                <a:latin typeface="+mn-lt"/>
                <a:cs typeface="Times New Roman" pitchFamily="18" charset="0"/>
              </a:rPr>
              <a:t> </a:t>
            </a:r>
            <a:r>
              <a:rPr lang="vi-VN" sz="2400" dirty="0" smtClean="0">
                <a:latin typeface="+mn-lt"/>
                <a:cs typeface="Times New Roman" pitchFamily="18" charset="0"/>
              </a:rPr>
              <a:t>:</a:t>
            </a:r>
            <a:r>
              <a:rPr lang="vi-VN" sz="2400" dirty="0">
                <a:latin typeface="+mn-lt"/>
                <a:cs typeface="Times New Roman" pitchFamily="18" charset="0"/>
              </a:rPr>
              <a:t>	</a:t>
            </a:r>
            <a:r>
              <a:rPr lang="vi-VN" sz="2400" dirty="0" smtClean="0">
                <a:latin typeface="+mn-lt"/>
                <a:cs typeface="Times New Roman" pitchFamily="18" charset="0"/>
              </a:rPr>
              <a:t>That’s </a:t>
            </a:r>
            <a:r>
              <a:rPr lang="vi-VN" sz="2400" dirty="0">
                <a:latin typeface="+mn-lt"/>
                <a:cs typeface="Times New Roman" pitchFamily="18" charset="0"/>
              </a:rPr>
              <a:t>fine. Where can we go? </a:t>
            </a:r>
            <a:r>
              <a:rPr lang="en-US" sz="2400" dirty="0" smtClean="0">
                <a:latin typeface="+mn-lt"/>
                <a:cs typeface="Times New Roman" pitchFamily="18" charset="0"/>
              </a:rPr>
              <a:t/>
            </a:r>
            <a:br>
              <a:rPr lang="en-US" sz="2400" dirty="0" smtClean="0">
                <a:latin typeface="+mn-lt"/>
                <a:cs typeface="Times New Roman" pitchFamily="18" charset="0"/>
              </a:rPr>
            </a:br>
            <a:r>
              <a:rPr lang="en-US" sz="2400" dirty="0">
                <a:latin typeface="+mn-lt"/>
                <a:cs typeface="Times New Roman" pitchFamily="18" charset="0"/>
              </a:rPr>
              <a:t/>
            </a:r>
            <a:br>
              <a:rPr lang="en-US" sz="2400" dirty="0">
                <a:latin typeface="+mn-lt"/>
                <a:cs typeface="Times New Roman" pitchFamily="18" charset="0"/>
              </a:rPr>
            </a:br>
            <a:r>
              <a:rPr lang="en-US" sz="2400" dirty="0" smtClean="0">
                <a:latin typeface="+mn-lt"/>
                <a:cs typeface="Times New Roman" pitchFamily="18" charset="0"/>
              </a:rPr>
              <a:t>Nga: 	</a:t>
            </a:r>
            <a:r>
              <a:rPr lang="vi-VN" sz="2400" dirty="0" smtClean="0">
                <a:latin typeface="+mn-lt"/>
                <a:cs typeface="Times New Roman" pitchFamily="18" charset="0"/>
              </a:rPr>
              <a:t>How </a:t>
            </a:r>
            <a:r>
              <a:rPr lang="vi-VN" sz="2400" dirty="0">
                <a:latin typeface="+mn-lt"/>
                <a:cs typeface="Times New Roman" pitchFamily="18" charset="0"/>
              </a:rPr>
              <a:t>about the 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>Ba To Park</a:t>
            </a:r>
            <a:r>
              <a:rPr lang="vi-VN" sz="2400" b="1" dirty="0" smtClean="0">
                <a:latin typeface="+mn-lt"/>
                <a:cs typeface="Times New Roman" pitchFamily="18" charset="0"/>
              </a:rPr>
              <a:t>? </a:t>
            </a:r>
            <a:r>
              <a:rPr lang="en-US" sz="2400" b="1" dirty="0" smtClean="0">
                <a:latin typeface="+mn-lt"/>
                <a:cs typeface="Times New Roman" pitchFamily="18" charset="0"/>
              </a:rPr>
              <a:t/>
            </a:r>
            <a:br>
              <a:rPr lang="en-US" sz="2400" b="1" dirty="0" smtClean="0">
                <a:latin typeface="+mn-lt"/>
                <a:cs typeface="Times New Roman" pitchFamily="18" charset="0"/>
              </a:rPr>
            </a:br>
            <a:r>
              <a:rPr lang="en-US" sz="2400" dirty="0">
                <a:latin typeface="+mn-lt"/>
                <a:cs typeface="Times New Roman" pitchFamily="18" charset="0"/>
              </a:rPr>
              <a:t/>
            </a:r>
            <a:br>
              <a:rPr lang="en-US" sz="2400" dirty="0">
                <a:latin typeface="+mn-lt"/>
                <a:cs typeface="Times New Roman" pitchFamily="18" charset="0"/>
              </a:rPr>
            </a:br>
            <a:r>
              <a:rPr lang="en-US" sz="2400" dirty="0" smtClean="0">
                <a:latin typeface="+mn-lt"/>
                <a:cs typeface="Times New Roman" pitchFamily="18" charset="0"/>
              </a:rPr>
              <a:t>Lan</a:t>
            </a:r>
            <a:r>
              <a:rPr lang="vi-VN" sz="2400" dirty="0">
                <a:latin typeface="+mn-lt"/>
                <a:cs typeface="Times New Roman" pitchFamily="18" charset="0"/>
              </a:rPr>
              <a:t>	</a:t>
            </a:r>
            <a:r>
              <a:rPr lang="vi-VN" sz="2400" dirty="0" smtClean="0">
                <a:latin typeface="+mn-lt"/>
                <a:cs typeface="Times New Roman" pitchFamily="18" charset="0"/>
              </a:rPr>
              <a:t>Sure</a:t>
            </a:r>
            <a:r>
              <a:rPr lang="vi-VN" sz="2400" dirty="0">
                <a:latin typeface="+mn-lt"/>
                <a:cs typeface="Times New Roman" pitchFamily="18" charset="0"/>
              </a:rPr>
              <a:t>. I’ll meet you there at 9 o’clock</a:t>
            </a:r>
            <a:r>
              <a:rPr lang="vi-VN" sz="2400" dirty="0" smtClean="0">
                <a:latin typeface="+mn-lt"/>
                <a:cs typeface="Times New Roman" pitchFamily="18" charset="0"/>
              </a:rPr>
              <a:t>.</a:t>
            </a:r>
            <a:r>
              <a:rPr lang="en-US" sz="2400" dirty="0" smtClean="0">
                <a:latin typeface="+mn-lt"/>
                <a:cs typeface="Times New Roman" pitchFamily="18" charset="0"/>
              </a:rPr>
              <a:t/>
            </a:r>
            <a:br>
              <a:rPr lang="en-US" sz="2400" dirty="0" smtClean="0">
                <a:latin typeface="+mn-lt"/>
                <a:cs typeface="Times New Roman" pitchFamily="18" charset="0"/>
              </a:rPr>
            </a:br>
            <a:r>
              <a:rPr lang="en-GB" sz="2400" dirty="0">
                <a:latin typeface="+mn-lt"/>
                <a:cs typeface="Times New Roman" pitchFamily="18" charset="0"/>
              </a:rPr>
              <a:t/>
            </a:r>
            <a:br>
              <a:rPr lang="en-GB" sz="2400" dirty="0">
                <a:latin typeface="+mn-lt"/>
                <a:cs typeface="Times New Roman" pitchFamily="18" charset="0"/>
              </a:rPr>
            </a:br>
            <a:endParaRPr lang="en-GB" sz="2400" dirty="0">
              <a:latin typeface="+mn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88091" y="544181"/>
            <a:ext cx="2400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Example :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58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in </a:t>
            </a:r>
            <a:r>
              <a:rPr lang="en-US" dirty="0"/>
              <a:t>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Skills 1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71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80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16" y="227533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01" y="242395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1497" y="2149558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read the short conversation below, paying attention to the highlighted parts.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61497" y="2984328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short conversation, following the example in </a:t>
            </a:r>
            <a:r>
              <a:rPr lang="en-US" sz="20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61497" y="4469202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Read the travel guide entry.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1497" y="4996196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/>
              <a:t>Now make a list of the things  you must bring to the Himalayas. Then add things you mustn’t bring.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61497" y="5830967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Role-play being a tour guide and a tourist. Tell your partner what to prepare for their trip to the Himalayas, and give reasons.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0169" y="972460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30169" y="3819098"/>
            <a:ext cx="4781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A travel guide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1497" y="1622564"/>
            <a:ext cx="786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Making and accepting appointments 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67645" y="222974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67645" y="2996177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67645" y="450469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67645" y="508409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4" name="Oval 23"/>
          <p:cNvSpPr>
            <a:spLocks noChangeAspect="1"/>
          </p:cNvSpPr>
          <p:nvPr/>
        </p:nvSpPr>
        <p:spPr>
          <a:xfrm>
            <a:off x="767645" y="585333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8" grpId="0"/>
      <p:bldP spid="2" grpId="0"/>
      <p:bldP spid="21" grpId="0"/>
      <p:bldP spid="19" grpId="0"/>
      <p:bldP spid="17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865" y="1131573"/>
            <a:ext cx="7285515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Stop">
            <a:hlinkClick r:id="" action="ppaction://noaction">
              <a:snd r:embed="rId7" name="explode.wav"/>
            </a:hlinkClick>
            <a:extLst>
              <a:ext uri="{FF2B5EF4-FFF2-40B4-BE49-F238E27FC236}">
                <a16:creationId xmlns="" xmlns:a16="http://schemas.microsoft.com/office/drawing/2014/main" id="{3FB97467-EFB0-0B4D-96D7-A6BEBACCDF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/>
        </p:blipFill>
        <p:spPr>
          <a:xfrm>
            <a:off x="7841235" y="5794201"/>
            <a:ext cx="731520" cy="73152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289BC4E8-10E1-1645-8360-FAFA24E4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030" y1="35789" x2="76577" y2="50877"/>
                        <a14:foregroundMark x1="85285" y1="39649" x2="89790" y2="52281"/>
                        <a14:foregroundMark x1="32432" y1="32281" x2="79580" y2="38947"/>
                        <a14:foregroundMark x1="32432" y1="38947" x2="32432" y2="58246"/>
                        <a14:foregroundMark x1="30030" y1="41754" x2="21622" y2="49825"/>
                        <a14:foregroundMark x1="60661" y1="32982" x2="73273" y2="42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9076" y="4213808"/>
            <a:ext cx="1105468" cy="94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F63D62D-37AB-0F4D-A08B-262CD2C877D7}"/>
              </a:ext>
            </a:extLst>
          </p:cNvPr>
          <p:cNvSpPr/>
          <p:nvPr/>
        </p:nvSpPr>
        <p:spPr>
          <a:xfrm>
            <a:off x="104603" y="245930"/>
            <a:ext cx="1722035" cy="2506907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46" name="s1">
            <a:extLst>
              <a:ext uri="{FF2B5EF4-FFF2-40B4-BE49-F238E27FC236}">
                <a16:creationId xmlns="" xmlns:a16="http://schemas.microsoft.com/office/drawing/2014/main" id="{49D7565B-71C3-0E4D-BE46-1F2573A992CA}"/>
              </a:ext>
            </a:extLst>
          </p:cNvPr>
          <p:cNvSpPr txBox="1"/>
          <p:nvPr/>
        </p:nvSpPr>
        <p:spPr>
          <a:xfrm>
            <a:off x="165616" y="333232"/>
            <a:ext cx="1600008" cy="40011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1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47" name="s2">
            <a:extLst>
              <a:ext uri="{FF2B5EF4-FFF2-40B4-BE49-F238E27FC236}">
                <a16:creationId xmlns="" xmlns:a16="http://schemas.microsoft.com/office/drawing/2014/main" id="{D5A6FF05-9485-7B4E-8740-F1F55B80D772}"/>
              </a:ext>
            </a:extLst>
          </p:cNvPr>
          <p:cNvSpPr txBox="1"/>
          <p:nvPr/>
        </p:nvSpPr>
        <p:spPr>
          <a:xfrm>
            <a:off x="165616" y="817153"/>
            <a:ext cx="1600008" cy="40011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2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48" name="s3">
            <a:extLst>
              <a:ext uri="{FF2B5EF4-FFF2-40B4-BE49-F238E27FC236}">
                <a16:creationId xmlns="" xmlns:a16="http://schemas.microsoft.com/office/drawing/2014/main" id="{AB0C7AD5-1696-5240-9586-25CBC5C633BA}"/>
              </a:ext>
            </a:extLst>
          </p:cNvPr>
          <p:cNvSpPr txBox="1"/>
          <p:nvPr/>
        </p:nvSpPr>
        <p:spPr>
          <a:xfrm>
            <a:off x="165616" y="1301074"/>
            <a:ext cx="1600008" cy="40011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3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49" name="s4">
            <a:extLst>
              <a:ext uri="{FF2B5EF4-FFF2-40B4-BE49-F238E27FC236}">
                <a16:creationId xmlns="" xmlns:a16="http://schemas.microsoft.com/office/drawing/2014/main" id="{8F62BF95-7696-FD4A-A9F4-20ADE0EB82B2}"/>
              </a:ext>
            </a:extLst>
          </p:cNvPr>
          <p:cNvSpPr txBox="1"/>
          <p:nvPr/>
        </p:nvSpPr>
        <p:spPr>
          <a:xfrm>
            <a:off x="165616" y="1784995"/>
            <a:ext cx="1600008" cy="40011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4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50" name="s5">
            <a:extLst>
              <a:ext uri="{FF2B5EF4-FFF2-40B4-BE49-F238E27FC236}">
                <a16:creationId xmlns="" xmlns:a16="http://schemas.microsoft.com/office/drawing/2014/main" id="{52C2472C-71F1-9240-AA15-A3FCD1570B92}"/>
              </a:ext>
            </a:extLst>
          </p:cNvPr>
          <p:cNvSpPr txBox="1"/>
          <p:nvPr/>
        </p:nvSpPr>
        <p:spPr>
          <a:xfrm>
            <a:off x="165616" y="2268916"/>
            <a:ext cx="1600008" cy="400110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5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AF460038-D1C0-0B40-B5C8-E2ACD82128F9}"/>
              </a:ext>
            </a:extLst>
          </p:cNvPr>
          <p:cNvSpPr/>
          <p:nvPr/>
        </p:nvSpPr>
        <p:spPr>
          <a:xfrm>
            <a:off x="106084" y="4213808"/>
            <a:ext cx="1719072" cy="2505456"/>
          </a:xfrm>
          <a:prstGeom prst="rect">
            <a:avLst/>
          </a:prstGeom>
          <a:solidFill>
            <a:srgbClr val="00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72" name="s1">
            <a:extLst>
              <a:ext uri="{FF2B5EF4-FFF2-40B4-BE49-F238E27FC236}">
                <a16:creationId xmlns="" xmlns:a16="http://schemas.microsoft.com/office/drawing/2014/main" id="{3B5D199E-EB38-F04A-9508-7AA5D0C2D526}"/>
              </a:ext>
            </a:extLst>
          </p:cNvPr>
          <p:cNvSpPr txBox="1"/>
          <p:nvPr/>
        </p:nvSpPr>
        <p:spPr>
          <a:xfrm>
            <a:off x="165616" y="5751422"/>
            <a:ext cx="1600008" cy="400110"/>
          </a:xfrm>
          <a:prstGeom prst="rect">
            <a:avLst/>
          </a:prstGeom>
          <a:solidFill>
            <a:srgbClr val="75DB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9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73" name="s2">
            <a:extLst>
              <a:ext uri="{FF2B5EF4-FFF2-40B4-BE49-F238E27FC236}">
                <a16:creationId xmlns="" xmlns:a16="http://schemas.microsoft.com/office/drawing/2014/main" id="{76BBCB5A-1215-EC4B-B953-326836052A79}"/>
              </a:ext>
            </a:extLst>
          </p:cNvPr>
          <p:cNvSpPr txBox="1"/>
          <p:nvPr/>
        </p:nvSpPr>
        <p:spPr>
          <a:xfrm>
            <a:off x="165616" y="6235343"/>
            <a:ext cx="1600008" cy="400110"/>
          </a:xfrm>
          <a:prstGeom prst="rect">
            <a:avLst/>
          </a:prstGeom>
          <a:solidFill>
            <a:srgbClr val="75DB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10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pic>
        <p:nvPicPr>
          <p:cNvPr id="7" name="Pharrell Williams - Happy (Official Video).wav">
            <a:hlinkClick r:id="" action="ppaction://media"/>
            <a:extLst>
              <a:ext uri="{FF2B5EF4-FFF2-40B4-BE49-F238E27FC236}">
                <a16:creationId xmlns="" xmlns:a16="http://schemas.microsoft.com/office/drawing/2014/main" id="{E20FBF78-F690-2D46-A794-ECECD5F48F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/>
        </p:blipFill>
        <p:spPr>
          <a:xfrm>
            <a:off x="7566915" y="203495"/>
            <a:ext cx="1280160" cy="1280160"/>
          </a:xfrm>
          <a:prstGeom prst="rect">
            <a:avLst/>
          </a:prstGeom>
        </p:spPr>
      </p:pic>
      <p:sp>
        <p:nvSpPr>
          <p:cNvPr id="63" name="s6">
            <a:extLst>
              <a:ext uri="{FF2B5EF4-FFF2-40B4-BE49-F238E27FC236}">
                <a16:creationId xmlns="" xmlns:a16="http://schemas.microsoft.com/office/drawing/2014/main" id="{2A88012A-38A1-3946-AD3C-06770B5D6329}"/>
              </a:ext>
            </a:extLst>
          </p:cNvPr>
          <p:cNvSpPr txBox="1"/>
          <p:nvPr/>
        </p:nvSpPr>
        <p:spPr>
          <a:xfrm>
            <a:off x="165616" y="4299659"/>
            <a:ext cx="1600008" cy="400110"/>
          </a:xfrm>
          <a:prstGeom prst="rect">
            <a:avLst/>
          </a:prstGeom>
          <a:solidFill>
            <a:srgbClr val="75DB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6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66" name="s7">
            <a:extLst>
              <a:ext uri="{FF2B5EF4-FFF2-40B4-BE49-F238E27FC236}">
                <a16:creationId xmlns="" xmlns:a16="http://schemas.microsoft.com/office/drawing/2014/main" id="{FA300355-0D1E-8447-A0EA-AE77F51DCC49}"/>
              </a:ext>
            </a:extLst>
          </p:cNvPr>
          <p:cNvSpPr txBox="1"/>
          <p:nvPr/>
        </p:nvSpPr>
        <p:spPr>
          <a:xfrm>
            <a:off x="165616" y="4783580"/>
            <a:ext cx="1600008" cy="400110"/>
          </a:xfrm>
          <a:prstGeom prst="rect">
            <a:avLst/>
          </a:prstGeom>
          <a:solidFill>
            <a:srgbClr val="75DB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7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sp>
        <p:nvSpPr>
          <p:cNvPr id="67" name="s8">
            <a:extLst>
              <a:ext uri="{FF2B5EF4-FFF2-40B4-BE49-F238E27FC236}">
                <a16:creationId xmlns="" xmlns:a16="http://schemas.microsoft.com/office/drawing/2014/main" id="{8846B1BA-FF06-B24E-BDC2-D550083CAE08}"/>
              </a:ext>
            </a:extLst>
          </p:cNvPr>
          <p:cNvSpPr txBox="1"/>
          <p:nvPr/>
        </p:nvSpPr>
        <p:spPr>
          <a:xfrm>
            <a:off x="165616" y="5267501"/>
            <a:ext cx="1600008" cy="400110"/>
          </a:xfrm>
          <a:prstGeom prst="rect">
            <a:avLst/>
          </a:prstGeom>
          <a:solidFill>
            <a:srgbClr val="75DB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Student</a:t>
            </a:r>
            <a:r>
              <a:rPr lang="zh-CN" altLang="en-US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 </a:t>
            </a:r>
            <a:r>
              <a:rPr lang="en-US" altLang="zh-CN" sz="2000" dirty="0">
                <a:solidFill>
                  <a:prstClr val="black"/>
                </a:solidFill>
                <a:latin typeface="Comic Sans MS" panose="030F0902030302020204" pitchFamily="66" charset="0"/>
              </a:rPr>
              <a:t>8</a:t>
            </a:r>
            <a:endParaRPr lang="en-US" sz="2000" dirty="0">
              <a:solidFill>
                <a:prstClr val="black"/>
              </a:solidFill>
              <a:latin typeface="Comic Sans MS" panose="030F09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51" y="373298"/>
            <a:ext cx="382905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2128000" y="6064056"/>
            <a:ext cx="49764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Make a sentence with must/ mustn’t.</a:t>
            </a:r>
            <a:endParaRPr lang="en-US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0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72" grpId="0" animBg="1"/>
      <p:bldP spid="73" grpId="0" animBg="1"/>
      <p:bldP spid="63" grpId="0" animBg="1"/>
      <p:bldP spid="66" grpId="0" animBg="1"/>
      <p:bldP spid="6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19958" y="1098176"/>
            <a:ext cx="7085160" cy="3002679"/>
            <a:chOff x="1418628" y="1811975"/>
            <a:chExt cx="7085160" cy="3002679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873158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18628" y="3737436"/>
              <a:ext cx="7085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Making and accepting appointments 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16310" y="231471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169025" y="3897058"/>
            <a:ext cx="605929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169025" y="3299249"/>
            <a:ext cx="1399143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169026" y="2751014"/>
            <a:ext cx="1299992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149528" y="2233222"/>
            <a:ext cx="2335575" cy="319489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95978" y="251815"/>
            <a:ext cx="7710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short conversation below, paying attention to the highlighted parts.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12455" y="2034919"/>
            <a:ext cx="7336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/>
              <a:t>Steven: </a:t>
            </a:r>
            <a:r>
              <a:rPr lang="en-US" sz="2400" dirty="0"/>
              <a:t>Duong, let’s go for a picnic this Sunday.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Duong: </a:t>
            </a:r>
            <a:r>
              <a:rPr lang="en-US" sz="2400" dirty="0"/>
              <a:t>That’s fine. What time can we meet?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Steven: </a:t>
            </a:r>
            <a:r>
              <a:rPr lang="en-US" sz="2400" dirty="0"/>
              <a:t>How about 9 o’clock?</a:t>
            </a:r>
          </a:p>
          <a:p>
            <a:pPr>
              <a:lnSpc>
                <a:spcPct val="150000"/>
              </a:lnSpc>
            </a:pPr>
            <a:r>
              <a:rPr lang="en-US" sz="2400" b="1" i="1" dirty="0"/>
              <a:t>Duong: </a:t>
            </a:r>
            <a:r>
              <a:rPr lang="en-US" sz="2400" dirty="0"/>
              <a:t>Sure. I’ll meet you at that time.</a:t>
            </a:r>
          </a:p>
        </p:txBody>
      </p:sp>
      <p:pic>
        <p:nvPicPr>
          <p:cNvPr id="3" name="Bản sao của B1_35">
            <a:hlinkClick r:id="" action="ppaction://media"/>
            <a:extLst>
              <a:ext uri="{FF2B5EF4-FFF2-40B4-BE49-F238E27FC236}">
                <a16:creationId xmlns:a16="http://schemas.microsoft.com/office/drawing/2014/main" xmlns="" id="{88AB779C-A932-474D-B9DA-4FA77763A8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064" y="1554275"/>
            <a:ext cx="487363" cy="487363"/>
          </a:xfrm>
          <a:prstGeom prst="rect">
            <a:avLst/>
          </a:prstGeom>
        </p:spPr>
      </p:pic>
      <p:sp>
        <p:nvSpPr>
          <p:cNvPr id="10" name="Rounded Rectangle 9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74881" y="272862"/>
            <a:ext cx="7642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Make a short conversation, following the example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16" y="1423035"/>
            <a:ext cx="5434965" cy="5434965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12238" y="976805"/>
            <a:ext cx="5319609" cy="1670347"/>
            <a:chOff x="2094743" y="1811975"/>
            <a:chExt cx="5319609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399164" y="2835991"/>
              <a:ext cx="50151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FB7BD"/>
                  </a:solidFill>
                </a:rPr>
                <a:t>A travel guide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6310" y="231471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malayas - Study and exploration | Britannic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20880"/>
            <a:ext cx="9144000" cy="5737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112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38374" y="273424"/>
            <a:ext cx="7534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travel guide entry.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270" y="455583"/>
            <a:ext cx="7961182" cy="69439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9668247">
            <a:off x="419444" y="1960755"/>
            <a:ext cx="3393195" cy="73408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68618"/>
              </a:avLst>
            </a:prstTxWarp>
            <a:spAutoFit/>
          </a:bodyPr>
          <a:lstStyle/>
          <a:p>
            <a:pPr algn="ctr"/>
            <a:r>
              <a:rPr lang="en-US" sz="3400" b="1">
                <a:solidFill>
                  <a:srgbClr val="005AAB"/>
                </a:solidFill>
              </a:rPr>
              <a:t>GLOBAL TRAVEL GUIDE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27836" y="2063030"/>
            <a:ext cx="43195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The Himalayas is a mountain range.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2813" y="2382034"/>
            <a:ext cx="431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/>
              <a:t>It’s very special. It has the world’s highest mountain – Mount Everest.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7403" y="3091260"/>
            <a:ext cx="5879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/>
              <a:t>When visiting the Himalayas, remember to follow these rules.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3321" y="3770162"/>
            <a:ext cx="59110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You must ask before you visit the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You mustn’t travel alone. Always go in a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You mustn’t litter.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You must bring only the necessary things.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/>
              <a:t>You must bring the right clothes too. Don’t bring shorts or T-shirts!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9012" y="918308"/>
            <a:ext cx="2678099" cy="1785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ounded Rectangle 1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kern="0" dirty="0">
              <a:solidFill>
                <a:sysClr val="window" lastClr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1310</TotalTime>
  <Words>452</Words>
  <Application>Microsoft Office PowerPoint</Application>
  <PresentationFormat>On-screen Show (4:3)</PresentationFormat>
  <Paragraphs>74</Paragraphs>
  <Slides>13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Office Theme</vt:lpstr>
      <vt:lpstr>1_Office Theme</vt:lpstr>
      <vt:lpstr>2_Office Theme</vt:lpstr>
      <vt:lpstr>4_Office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Nga:  Lan , let’s go somewhere this Saturday.  Lan : That’s fine. Where can we go?   Nga:  How about the Ba To Park?   Lan Sure. I’ll meet you there at 9 o’clock.  </vt:lpstr>
      <vt:lpstr>Homework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LeLe</cp:lastModifiedBy>
  <cp:revision>100</cp:revision>
  <dcterms:created xsi:type="dcterms:W3CDTF">2020-12-09T02:04:09Z</dcterms:created>
  <dcterms:modified xsi:type="dcterms:W3CDTF">2023-12-13T01:48:51Z</dcterms:modified>
</cp:coreProperties>
</file>