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sldIdLst>
    <p:sldId id="281" r:id="rId3"/>
    <p:sldId id="271" r:id="rId4"/>
    <p:sldId id="273" r:id="rId5"/>
    <p:sldId id="280" r:id="rId6"/>
    <p:sldId id="274" r:id="rId7"/>
    <p:sldId id="275" r:id="rId8"/>
    <p:sldId id="276" r:id="rId9"/>
    <p:sldId id="277" r:id="rId10"/>
    <p:sldId id="278" r:id="rId11"/>
    <p:sldId id="279" r:id="rId12"/>
    <p:sldId id="270" r:id="rId13"/>
  </p:sldIdLst>
  <p:sldSz cx="12192000" cy="6858000"/>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69" d="100"/>
          <a:sy n="69" d="100"/>
        </p:scale>
        <p:origin x="564" y="4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viewProps" Target="view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7370003-7526-474F-9D28-02353ACB8A9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758812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350613A-CB8C-45B9-B6B4-6241BAD24F0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554618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1"/>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41"/>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002B938-AA42-4962-AE0A-C9F2566D5A3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348094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FD2BF00-9EEB-4FD9-B1C6-EA0D6B27434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003366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C9E1628-1CD2-40AF-B3AE-2DBA9764465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9902180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9"/>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B497314-F877-4D12-811E-346FE9F3287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270643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8920AED-68C4-47C3-A5B9-8E4F8EB31C2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515138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6"/>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40318" y="2505075"/>
            <a:ext cx="5158316"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71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5C1A9A18-F0BA-466F-A2D1-B795F13B046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8759294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65D3AF22-F6EC-4C16-9A63-089D4C25099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634323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F127A4C6-FD38-4275-92CB-8489646005F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3379069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AB0E6DA-A98A-4856-A0BE-1B8ED5E5519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562143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8EBF9E1-5EFF-443C-A6B0-951D51F0A58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9335731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D6F8CA01-6962-41B6-996E-A7B7C92BF08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4597232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A431D8F-0CAD-45B3-A555-AE3999D9DD4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12143750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75C2748-56D4-4C96-B24B-729FEAA0874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9281943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A5DAFA3-EF2D-4BA8-830B-062CB0CA3F0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1250098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A74CA06-D915-4E8E-A39B-31B79B39FE9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592216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3D45FFA0-04AD-4BC2-A0A4-0443E856329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6699558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7D3F5E51-CD7D-47F7-816B-2B0841CFEB6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577416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9B1FDD21-4277-46E6-B11E-89E4863271E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4707184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D6EB4782-C410-4BC3-8284-078B662FE75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418317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821532E-54DF-4259-9561-19EBC1E0D3B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5704312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09600" y="1600203"/>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defRPr/>
            </a:pPr>
            <a:fld id="{D029CA3D-09E8-471C-A6AD-9B918E06A8C7}" type="slidenum">
              <a:rPr lang="en-US">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256711677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latin typeface="Arial" panose="020B0604020202020204" pitchFamily="34" charset="0"/>
                <a:cs typeface="Arial" panose="020B0604020202020204" pitchFamily="34" charset="0"/>
              </a:defRPr>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atin typeface="Arial" panose="020B0604020202020204" pitchFamily="34" charset="0"/>
                <a:cs typeface="Arial" panose="020B0604020202020204" pitchFamily="34" charset="0"/>
              </a:defRPr>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latin typeface="Arial" charset="0"/>
                <a:cs typeface="Arial" charset="0"/>
              </a:defRPr>
            </a:lvl1pPr>
          </a:lstStyle>
          <a:p>
            <a:pPr fontAlgn="base">
              <a:spcBef>
                <a:spcPct val="0"/>
              </a:spcBef>
              <a:spcAft>
                <a:spcPct val="0"/>
              </a:spcAft>
              <a:defRPr/>
            </a:pPr>
            <a:fld id="{534E26CA-EE54-447D-911C-CDB3AF836946}" type="slidenum">
              <a:rPr lang="en-US">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266419448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image" Target="../media/image11.jpeg"/><Relationship Id="rId1" Type="http://schemas.openxmlformats.org/officeDocument/2006/relationships/slideLayout" Target="../slideLayouts/slideLayout18.xml"/><Relationship Id="rId4" Type="http://schemas.openxmlformats.org/officeDocument/2006/relationships/image" Target="../media/image13.wmf"/></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Hình nền Powerpoint làm Slide chào hỏi 10 - Kinh nghiệm dạy họ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4727" y="26747"/>
            <a:ext cx="11765781" cy="6650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id="{747DD1AF-1262-2A13-C784-A99C0C12842A}"/>
              </a:ext>
            </a:extLst>
          </p:cNvPr>
          <p:cNvSpPr txBox="1"/>
          <p:nvPr/>
        </p:nvSpPr>
        <p:spPr>
          <a:xfrm>
            <a:off x="2260806" y="1331576"/>
            <a:ext cx="7613623" cy="2050818"/>
          </a:xfrm>
          <a:prstGeom prst="rect">
            <a:avLst/>
          </a:prstGeom>
          <a:noFill/>
        </p:spPr>
        <p:txBody>
          <a:bodyPr wrap="none">
            <a:spAutoFit/>
          </a:bodyPr>
          <a:lstStyle/>
          <a:p>
            <a:pPr algn="ctr" eaLnBrk="1" hangingPunct="1">
              <a:defRPr/>
            </a:pPr>
            <a:r>
              <a:rPr lang="en-US" sz="2327" b="1" dirty="0">
                <a:ln w="38100">
                  <a:noFill/>
                </a:ln>
                <a:solidFill>
                  <a:srgbClr val="FF0000"/>
                </a:solidFill>
                <a:latin typeface="Times New Roman" panose="02020603050405020304" pitchFamily="18" charset="0"/>
                <a:cs typeface="Times New Roman" panose="02020603050405020304" pitchFamily="18" charset="0"/>
              </a:rPr>
              <a:t>BÀI GIẢNG ĐIỆN TỬ MÔN TIẾNG ANH 9</a:t>
            </a:r>
          </a:p>
          <a:p>
            <a:pPr algn="ctr" eaLnBrk="1" hangingPunct="1">
              <a:defRPr/>
            </a:pPr>
            <a:endParaRPr lang="en-US" sz="1091" b="1" dirty="0">
              <a:ln w="38100">
                <a:noFill/>
              </a:ln>
              <a:solidFill>
                <a:srgbClr val="FF0000"/>
              </a:solidFill>
              <a:latin typeface="Times New Roman" panose="02020603050405020304" pitchFamily="18" charset="0"/>
              <a:cs typeface="Times New Roman" panose="02020603050405020304" pitchFamily="18" charset="0"/>
            </a:endParaRPr>
          </a:p>
          <a:p>
            <a:pPr algn="ctr" eaLnBrk="1" hangingPunct="1">
              <a:defRPr/>
            </a:pPr>
            <a:r>
              <a:rPr lang="en-US" sz="3103" b="1" dirty="0" err="1">
                <a:ln w="38100">
                  <a:noFill/>
                </a:ln>
                <a:solidFill>
                  <a:srgbClr val="FFFF00"/>
                </a:solidFill>
                <a:latin typeface="Times New Roman" panose="02020603050405020304" pitchFamily="18" charset="0"/>
                <a:cs typeface="Times New Roman" panose="02020603050405020304" pitchFamily="18" charset="0"/>
              </a:rPr>
              <a:t>Tiết</a:t>
            </a:r>
            <a:r>
              <a:rPr lang="en-US" sz="3103" b="1" dirty="0">
                <a:ln w="38100">
                  <a:noFill/>
                </a:ln>
                <a:solidFill>
                  <a:srgbClr val="FFFF00"/>
                </a:solidFill>
                <a:latin typeface="Times New Roman" panose="02020603050405020304" pitchFamily="18" charset="0"/>
                <a:cs typeface="Times New Roman" panose="02020603050405020304" pitchFamily="18" charset="0"/>
              </a:rPr>
              <a:t> </a:t>
            </a:r>
            <a:r>
              <a:rPr lang="en-US" sz="3103" b="1" dirty="0" smtClean="0">
                <a:ln w="38100">
                  <a:noFill/>
                </a:ln>
                <a:solidFill>
                  <a:srgbClr val="FFFF00"/>
                </a:solidFill>
                <a:latin typeface="Times New Roman" panose="02020603050405020304" pitchFamily="18" charset="0"/>
                <a:cs typeface="Times New Roman" panose="02020603050405020304" pitchFamily="18" charset="0"/>
              </a:rPr>
              <a:t>61</a:t>
            </a:r>
            <a:endParaRPr lang="en-US" sz="3103" b="1" dirty="0">
              <a:ln w="38100">
                <a:noFill/>
              </a:ln>
              <a:solidFill>
                <a:srgbClr val="FFFF00"/>
              </a:solidFill>
              <a:latin typeface="Times New Roman" panose="02020603050405020304" pitchFamily="18" charset="0"/>
              <a:cs typeface="Times New Roman" panose="02020603050405020304" pitchFamily="18" charset="0"/>
            </a:endParaRPr>
          </a:p>
          <a:p>
            <a:pPr algn="ctr" eaLnBrk="1" hangingPunct="1">
              <a:defRPr/>
            </a:pPr>
            <a:r>
              <a:rPr lang="en-US" sz="3103" b="1" dirty="0">
                <a:ln w="38100">
                  <a:noFill/>
                </a:ln>
                <a:solidFill>
                  <a:srgbClr val="FFFF00"/>
                </a:solidFill>
                <a:latin typeface="Times New Roman" panose="02020603050405020304" pitchFamily="18" charset="0"/>
                <a:cs typeface="Times New Roman" panose="02020603050405020304" pitchFamily="18" charset="0"/>
              </a:rPr>
              <a:t>UNIT 7: RECIPES AND EATING HABITS</a:t>
            </a:r>
          </a:p>
          <a:p>
            <a:pPr algn="ctr" eaLnBrk="1" hangingPunct="1">
              <a:defRPr/>
            </a:pPr>
            <a:r>
              <a:rPr lang="en-US" sz="3103" b="1" dirty="0">
                <a:ln w="38100">
                  <a:noFill/>
                </a:ln>
                <a:solidFill>
                  <a:srgbClr val="FFFF00"/>
                </a:solidFill>
                <a:latin typeface="Times New Roman" panose="02020603050405020304" pitchFamily="18" charset="0"/>
                <a:cs typeface="Times New Roman" panose="02020603050405020304" pitchFamily="18" charset="0"/>
              </a:rPr>
              <a:t>Lesson </a:t>
            </a:r>
            <a:r>
              <a:rPr lang="en-US" sz="3103" b="1" dirty="0" smtClean="0">
                <a:ln w="38100">
                  <a:noFill/>
                </a:ln>
                <a:solidFill>
                  <a:srgbClr val="FFFF00"/>
                </a:solidFill>
                <a:latin typeface="Times New Roman" panose="02020603050405020304" pitchFamily="18" charset="0"/>
                <a:cs typeface="Times New Roman" panose="02020603050405020304" pitchFamily="18" charset="0"/>
              </a:rPr>
              <a:t>7: Looking back and Project</a:t>
            </a:r>
            <a:endParaRPr lang="en-VN" sz="3103" b="1" dirty="0">
              <a:ln w="38100">
                <a:noFill/>
              </a:ln>
              <a:solidFill>
                <a:srgbClr val="FFFF00"/>
              </a:solidFill>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D0ED2715-3602-A60F-684E-95177943243B}"/>
              </a:ext>
            </a:extLst>
          </p:cNvPr>
          <p:cNvPicPr>
            <a:picLocks noChangeAspect="1"/>
          </p:cNvPicPr>
          <p:nvPr/>
        </p:nvPicPr>
        <p:blipFill rotWithShape="1">
          <a:blip r:embed="rId3"/>
          <a:srcRect l="9323" t="7012" r="8375" b="3760"/>
          <a:stretch/>
        </p:blipFill>
        <p:spPr>
          <a:xfrm>
            <a:off x="553200" y="336185"/>
            <a:ext cx="996675" cy="1003926"/>
          </a:xfrm>
          <a:prstGeom prst="ellipse">
            <a:avLst/>
          </a:prstGeom>
        </p:spPr>
      </p:pic>
      <p:sp>
        <p:nvSpPr>
          <p:cNvPr id="5" name="TextBox 4">
            <a:extLst>
              <a:ext uri="{FF2B5EF4-FFF2-40B4-BE49-F238E27FC236}">
                <a16:creationId xmlns:a16="http://schemas.microsoft.com/office/drawing/2014/main" id="{0D979643-5930-F34B-D70D-3C7631DB7CF4}"/>
              </a:ext>
            </a:extLst>
          </p:cNvPr>
          <p:cNvSpPr txBox="1"/>
          <p:nvPr/>
        </p:nvSpPr>
        <p:spPr>
          <a:xfrm>
            <a:off x="3804228" y="3472296"/>
            <a:ext cx="4858712" cy="927946"/>
          </a:xfrm>
          <a:prstGeom prst="rect">
            <a:avLst/>
          </a:prstGeom>
          <a:noFill/>
        </p:spPr>
        <p:txBody>
          <a:bodyPr>
            <a:spAutoFit/>
          </a:bodyPr>
          <a:lstStyle/>
          <a:p>
            <a:pPr algn="ctr" eaLnBrk="1" hangingPunct="1">
              <a:defRPr/>
            </a:pPr>
            <a:r>
              <a:rPr lang="en-US" sz="2715" b="1" dirty="0">
                <a:ln w="38100">
                  <a:noFill/>
                </a:ln>
                <a:solidFill>
                  <a:schemeClr val="accent5">
                    <a:lumMod val="20000"/>
                    <a:lumOff val="80000"/>
                  </a:schemeClr>
                </a:solidFill>
                <a:latin typeface="Times New Roman" panose="02020603050405020304" pitchFamily="18" charset="0"/>
                <a:cs typeface="Times New Roman" panose="02020603050405020304" pitchFamily="18" charset="0"/>
              </a:rPr>
              <a:t>GV: </a:t>
            </a:r>
            <a:r>
              <a:rPr lang="en-US" sz="2715" b="1" dirty="0" err="1">
                <a:ln w="38100">
                  <a:noFill/>
                </a:ln>
                <a:solidFill>
                  <a:schemeClr val="accent5">
                    <a:lumMod val="20000"/>
                    <a:lumOff val="80000"/>
                  </a:schemeClr>
                </a:solidFill>
                <a:latin typeface="Times New Roman" panose="02020603050405020304" pitchFamily="18" charset="0"/>
                <a:cs typeface="Times New Roman" panose="02020603050405020304" pitchFamily="18" charset="0"/>
              </a:rPr>
              <a:t>Đoàn</a:t>
            </a:r>
            <a:r>
              <a:rPr lang="en-US" sz="2715" b="1" dirty="0">
                <a:ln w="38100">
                  <a:noFill/>
                </a:ln>
                <a:solidFill>
                  <a:schemeClr val="accent5">
                    <a:lumMod val="20000"/>
                    <a:lumOff val="80000"/>
                  </a:schemeClr>
                </a:solidFill>
                <a:latin typeface="Times New Roman" panose="02020603050405020304" pitchFamily="18" charset="0"/>
                <a:cs typeface="Times New Roman" panose="02020603050405020304" pitchFamily="18" charset="0"/>
              </a:rPr>
              <a:t> </a:t>
            </a:r>
            <a:r>
              <a:rPr lang="en-US" sz="2715" b="1" dirty="0" err="1">
                <a:ln w="38100">
                  <a:noFill/>
                </a:ln>
                <a:solidFill>
                  <a:schemeClr val="accent5">
                    <a:lumMod val="20000"/>
                    <a:lumOff val="80000"/>
                  </a:schemeClr>
                </a:solidFill>
                <a:latin typeface="Times New Roman" panose="02020603050405020304" pitchFamily="18" charset="0"/>
                <a:cs typeface="Times New Roman" panose="02020603050405020304" pitchFamily="18" charset="0"/>
              </a:rPr>
              <a:t>Thị</a:t>
            </a:r>
            <a:r>
              <a:rPr lang="en-US" sz="2715" b="1" dirty="0">
                <a:ln w="38100">
                  <a:noFill/>
                </a:ln>
                <a:solidFill>
                  <a:schemeClr val="accent5">
                    <a:lumMod val="20000"/>
                    <a:lumOff val="80000"/>
                  </a:schemeClr>
                </a:solidFill>
                <a:latin typeface="Times New Roman" panose="02020603050405020304" pitchFamily="18" charset="0"/>
                <a:cs typeface="Times New Roman" panose="02020603050405020304" pitchFamily="18" charset="0"/>
              </a:rPr>
              <a:t> </a:t>
            </a:r>
            <a:r>
              <a:rPr lang="en-US" sz="2715" b="1" dirty="0" err="1">
                <a:ln w="38100">
                  <a:noFill/>
                </a:ln>
                <a:solidFill>
                  <a:schemeClr val="accent5">
                    <a:lumMod val="20000"/>
                    <a:lumOff val="80000"/>
                  </a:schemeClr>
                </a:solidFill>
                <a:latin typeface="Times New Roman" panose="02020603050405020304" pitchFamily="18" charset="0"/>
                <a:cs typeface="Times New Roman" panose="02020603050405020304" pitchFamily="18" charset="0"/>
              </a:rPr>
              <a:t>Lê</a:t>
            </a:r>
            <a:endParaRPr lang="en-US" sz="2715" b="1" dirty="0">
              <a:ln w="38100">
                <a:noFill/>
              </a:ln>
              <a:solidFill>
                <a:schemeClr val="accent5">
                  <a:lumMod val="20000"/>
                  <a:lumOff val="80000"/>
                </a:schemeClr>
              </a:solidFill>
              <a:latin typeface="Times New Roman" panose="02020603050405020304" pitchFamily="18" charset="0"/>
              <a:cs typeface="Times New Roman" panose="02020603050405020304" pitchFamily="18" charset="0"/>
            </a:endParaRPr>
          </a:p>
          <a:p>
            <a:pPr algn="ctr" eaLnBrk="1" hangingPunct="1">
              <a:defRPr/>
            </a:pPr>
            <a:r>
              <a:rPr lang="en-US" sz="2715" b="1" dirty="0" err="1">
                <a:ln w="38100">
                  <a:noFill/>
                </a:ln>
                <a:solidFill>
                  <a:schemeClr val="accent5">
                    <a:lumMod val="20000"/>
                    <a:lumOff val="80000"/>
                  </a:schemeClr>
                </a:solidFill>
                <a:latin typeface="Times New Roman" panose="02020603050405020304" pitchFamily="18" charset="0"/>
                <a:cs typeface="Times New Roman" panose="02020603050405020304" pitchFamily="18" charset="0"/>
              </a:rPr>
              <a:t>Tổ</a:t>
            </a:r>
            <a:r>
              <a:rPr lang="en-US" sz="2715" b="1" dirty="0">
                <a:ln w="38100">
                  <a:noFill/>
                </a:ln>
                <a:solidFill>
                  <a:schemeClr val="accent5">
                    <a:lumMod val="20000"/>
                    <a:lumOff val="80000"/>
                  </a:schemeClr>
                </a:solidFill>
                <a:latin typeface="Times New Roman" panose="02020603050405020304" pitchFamily="18" charset="0"/>
                <a:cs typeface="Times New Roman" panose="02020603050405020304" pitchFamily="18" charset="0"/>
              </a:rPr>
              <a:t> </a:t>
            </a:r>
            <a:r>
              <a:rPr lang="en-US" sz="2715" b="1" dirty="0" err="1">
                <a:ln w="38100">
                  <a:noFill/>
                </a:ln>
                <a:solidFill>
                  <a:schemeClr val="accent5">
                    <a:lumMod val="20000"/>
                    <a:lumOff val="80000"/>
                  </a:schemeClr>
                </a:solidFill>
                <a:latin typeface="Times New Roman" panose="02020603050405020304" pitchFamily="18" charset="0"/>
                <a:cs typeface="Times New Roman" panose="02020603050405020304" pitchFamily="18" charset="0"/>
              </a:rPr>
              <a:t>Ngoại</a:t>
            </a:r>
            <a:r>
              <a:rPr lang="en-US" sz="2715" b="1" dirty="0">
                <a:ln w="38100">
                  <a:noFill/>
                </a:ln>
                <a:solidFill>
                  <a:schemeClr val="accent5">
                    <a:lumMod val="20000"/>
                    <a:lumOff val="80000"/>
                  </a:schemeClr>
                </a:solidFill>
                <a:latin typeface="Times New Roman" panose="02020603050405020304" pitchFamily="18" charset="0"/>
                <a:cs typeface="Times New Roman" panose="02020603050405020304" pitchFamily="18" charset="0"/>
              </a:rPr>
              <a:t> </a:t>
            </a:r>
            <a:r>
              <a:rPr lang="en-US" sz="2715" b="1" dirty="0" err="1">
                <a:ln w="38100">
                  <a:noFill/>
                </a:ln>
                <a:solidFill>
                  <a:schemeClr val="accent5">
                    <a:lumMod val="20000"/>
                    <a:lumOff val="80000"/>
                  </a:schemeClr>
                </a:solidFill>
                <a:latin typeface="Times New Roman" panose="02020603050405020304" pitchFamily="18" charset="0"/>
                <a:cs typeface="Times New Roman" panose="02020603050405020304" pitchFamily="18" charset="0"/>
              </a:rPr>
              <a:t>Ngữ</a:t>
            </a:r>
            <a:r>
              <a:rPr lang="en-US" sz="2715" b="1" dirty="0">
                <a:ln w="38100">
                  <a:noFill/>
                </a:ln>
                <a:solidFill>
                  <a:schemeClr val="accent5">
                    <a:lumMod val="20000"/>
                    <a:lumOff val="80000"/>
                  </a:schemeClr>
                </a:solidFill>
                <a:latin typeface="Times New Roman" panose="02020603050405020304" pitchFamily="18" charset="0"/>
                <a:cs typeface="Times New Roman" panose="02020603050405020304" pitchFamily="18" charset="0"/>
              </a:rPr>
              <a:t> - </a:t>
            </a:r>
            <a:r>
              <a:rPr lang="en-US" sz="2715" b="1" dirty="0" err="1">
                <a:ln w="38100">
                  <a:noFill/>
                </a:ln>
                <a:solidFill>
                  <a:schemeClr val="accent5">
                    <a:lumMod val="20000"/>
                    <a:lumOff val="80000"/>
                  </a:schemeClr>
                </a:solidFill>
                <a:latin typeface="Times New Roman" panose="02020603050405020304" pitchFamily="18" charset="0"/>
                <a:cs typeface="Times New Roman" panose="02020603050405020304" pitchFamily="18" charset="0"/>
              </a:rPr>
              <a:t>Năng</a:t>
            </a:r>
            <a:r>
              <a:rPr lang="en-US" sz="2715" b="1" dirty="0">
                <a:ln w="38100">
                  <a:noFill/>
                </a:ln>
                <a:solidFill>
                  <a:schemeClr val="accent5">
                    <a:lumMod val="20000"/>
                    <a:lumOff val="80000"/>
                  </a:schemeClr>
                </a:solidFill>
                <a:latin typeface="Times New Roman" panose="02020603050405020304" pitchFamily="18" charset="0"/>
                <a:cs typeface="Times New Roman" panose="02020603050405020304" pitchFamily="18" charset="0"/>
              </a:rPr>
              <a:t> </a:t>
            </a:r>
            <a:r>
              <a:rPr lang="en-US" sz="2715" b="1" dirty="0" err="1">
                <a:ln w="38100">
                  <a:noFill/>
                </a:ln>
                <a:solidFill>
                  <a:schemeClr val="accent5">
                    <a:lumMod val="20000"/>
                    <a:lumOff val="80000"/>
                  </a:schemeClr>
                </a:solidFill>
                <a:latin typeface="Times New Roman" panose="02020603050405020304" pitchFamily="18" charset="0"/>
                <a:cs typeface="Times New Roman" panose="02020603050405020304" pitchFamily="18" charset="0"/>
              </a:rPr>
              <a:t>khiếu</a:t>
            </a:r>
            <a:endParaRPr lang="en-VN" sz="2715" b="1" dirty="0">
              <a:ln w="38100">
                <a:noFill/>
              </a:ln>
              <a:solidFill>
                <a:schemeClr val="accent5">
                  <a:lumMod val="20000"/>
                  <a:lumOff val="80000"/>
                </a:schemeClr>
              </a:solidFill>
              <a:latin typeface="Times New Roman" panose="02020603050405020304" pitchFamily="18" charset="0"/>
              <a:cs typeface="Times New Roman" panose="02020603050405020304" pitchFamily="18" charset="0"/>
            </a:endParaRPr>
          </a:p>
        </p:txBody>
      </p:sp>
      <p:sp>
        <p:nvSpPr>
          <p:cNvPr id="10246" name="TextBox 6"/>
          <p:cNvSpPr txBox="1">
            <a:spLocks noChangeArrowheads="1"/>
          </p:cNvSpPr>
          <p:nvPr/>
        </p:nvSpPr>
        <p:spPr bwMode="auto">
          <a:xfrm>
            <a:off x="3586788" y="701387"/>
            <a:ext cx="5145639" cy="540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r>
              <a:rPr lang="en-US" altLang="en-US" sz="2909" b="1">
                <a:solidFill>
                  <a:schemeClr val="bg1"/>
                </a:solidFill>
                <a:latin typeface="Times New Roman" panose="02020603050405020304" pitchFamily="18" charset="0"/>
                <a:cs typeface="Times New Roman" panose="02020603050405020304" pitchFamily="18" charset="0"/>
              </a:rPr>
              <a:t>TRƯỜNG THCS LONG BIÊN</a:t>
            </a:r>
            <a:endParaRPr lang="LID4096" altLang="en-US" sz="2909" b="1">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6778994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30286" y="430963"/>
            <a:ext cx="8327570" cy="1384995"/>
          </a:xfrm>
          <a:prstGeom prst="rect">
            <a:avLst/>
          </a:prstGeom>
          <a:solidFill>
            <a:srgbClr val="00B050"/>
          </a:solidFill>
        </p:spPr>
        <p:txBody>
          <a:bodyPr wrap="square">
            <a:spAutoFit/>
          </a:bodyPr>
          <a:lstStyle/>
          <a:p>
            <a:pPr algn="ctr"/>
            <a:r>
              <a:rPr lang="en-US" sz="2800" b="1" dirty="0" smtClean="0">
                <a:solidFill>
                  <a:schemeClr val="bg1"/>
                </a:solidFill>
                <a:latin typeface="Times New Roman" pitchFamily="18" charset="0"/>
                <a:cs typeface="Times New Roman" pitchFamily="18" charset="0"/>
              </a:rPr>
              <a:t>*In </a:t>
            </a:r>
            <a:r>
              <a:rPr lang="en-US" sz="2800" b="1" dirty="0">
                <a:solidFill>
                  <a:schemeClr val="bg1"/>
                </a:solidFill>
                <a:latin typeface="Times New Roman" pitchFamily="18" charset="0"/>
                <a:cs typeface="Times New Roman" pitchFamily="18" charset="0"/>
              </a:rPr>
              <a:t>general, do the students at your school have healthy eating habits? Present your group's findings to the class.</a:t>
            </a:r>
            <a:endParaRPr lang="en-US" sz="2800" dirty="0">
              <a:solidFill>
                <a:schemeClr val="bg1"/>
              </a:solidFill>
              <a:latin typeface="Times New Roman" pitchFamily="18" charset="0"/>
              <a:cs typeface="Times New Roman" pitchFamily="18" charset="0"/>
            </a:endParaRPr>
          </a:p>
        </p:txBody>
      </p:sp>
      <p:sp>
        <p:nvSpPr>
          <p:cNvPr id="3" name="Rectangle 2"/>
          <p:cNvSpPr/>
          <p:nvPr/>
        </p:nvSpPr>
        <p:spPr>
          <a:xfrm>
            <a:off x="892629" y="1754672"/>
            <a:ext cx="10602685" cy="4524315"/>
          </a:xfrm>
          <a:prstGeom prst="rect">
            <a:avLst/>
          </a:prstGeom>
        </p:spPr>
        <p:txBody>
          <a:bodyPr wrap="square">
            <a:spAutoFit/>
          </a:bodyPr>
          <a:lstStyle/>
          <a:p>
            <a:pPr algn="just"/>
            <a:r>
              <a:rPr lang="en-US" sz="2400" b="1" i="1" dirty="0">
                <a:solidFill>
                  <a:srgbClr val="333333"/>
                </a:solidFill>
                <a:latin typeface="Times New Roman" pitchFamily="18" charset="0"/>
                <a:cs typeface="Times New Roman" pitchFamily="18" charset="0"/>
              </a:rPr>
              <a:t>Good morning teacher and friends,</a:t>
            </a:r>
          </a:p>
          <a:p>
            <a:pPr algn="just"/>
            <a:r>
              <a:rPr lang="en-US" sz="2400" dirty="0">
                <a:solidFill>
                  <a:srgbClr val="333333"/>
                </a:solidFill>
                <a:latin typeface="Times New Roman" pitchFamily="18" charset="0"/>
                <a:cs typeface="Times New Roman" pitchFamily="18" charset="0"/>
              </a:rPr>
              <a:t>Today I want to present about eating habits of students in our school. According to our group’s findings, almost students in our school do not have healthy eating habits. Firstly, they like fast food so much, which are not good for health, and eat this kind of food quite regularly. Secondly, although eating out may bring many risks of bad food sanitation, they tend to prefer eating out to eating at home. The food cooked at home, which is cleaner and more nutritious, is not their cup of tea. Lastly, they tend to eat much for dinner and do not give enough care to the breakfast. Contrary to popular belief, it’s not the dinner but the breakfast that is the most important meal of the day so you should eat a big breakfast and just a little in the evening. In conclusion, I suggest that students in our school should improve a healthier eating habits.</a:t>
            </a: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8970" y="139021"/>
            <a:ext cx="2122715" cy="14632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15606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Number Placeholder 1"/>
          <p:cNvSpPr>
            <a:spLocks noGrp="1"/>
          </p:cNvSpPr>
          <p:nvPr>
            <p:ph type="sldNum" sz="quarter" idx="12"/>
          </p:nvPr>
        </p:nvSpPr>
        <p:spPr>
          <a:xfrm>
            <a:off x="8610600" y="6356353"/>
            <a:ext cx="2743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spcBef>
                <a:spcPct val="50000"/>
              </a:spcBef>
            </a:pPr>
            <a:fld id="{8D4D047D-1309-4C98-BE62-2868D5000828}" type="slidenum">
              <a:rPr lang="en-GB" smtClean="0">
                <a:solidFill>
                  <a:srgbClr val="000000"/>
                </a:solidFill>
              </a:rPr>
              <a:pPr>
                <a:spcBef>
                  <a:spcPct val="50000"/>
                </a:spcBef>
              </a:pPr>
              <a:t>11</a:t>
            </a:fld>
            <a:endParaRPr lang="en-GB" smtClean="0">
              <a:solidFill>
                <a:srgbClr val="000000"/>
              </a:solidFill>
            </a:endParaRPr>
          </a:p>
        </p:txBody>
      </p:sp>
      <p:pic>
        <p:nvPicPr>
          <p:cNvPr id="10243" name="Picture 2" descr="Image result for áº£nh nen powerpoin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620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4" name="Picture 3" descr="Animation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64586" y="5499103"/>
            <a:ext cx="3263900" cy="160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5" name="Picture 4" descr="Animation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8688919" y="4886328"/>
            <a:ext cx="3263900" cy="160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6" name="Picture 5" descr="Animation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20652" y="76201"/>
            <a:ext cx="3333749" cy="160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7" name="Picture 6" descr="Animation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9442453" y="3"/>
            <a:ext cx="3143249" cy="160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8" name="WordArt 7"/>
          <p:cNvSpPr>
            <a:spLocks noChangeArrowheads="1" noChangeShapeType="1" noTextEdit="1"/>
          </p:cNvSpPr>
          <p:nvPr/>
        </p:nvSpPr>
        <p:spPr bwMode="auto">
          <a:xfrm>
            <a:off x="3829051" y="657225"/>
            <a:ext cx="4533900" cy="914400"/>
          </a:xfrm>
          <a:prstGeom prst="rect">
            <a:avLst/>
          </a:prstGeom>
        </p:spPr>
        <p:txBody>
          <a:bodyPr wrap="none" fromWordArt="1">
            <a:prstTxWarp prst="textPlain">
              <a:avLst>
                <a:gd name="adj" fmla="val 50000"/>
              </a:avLst>
            </a:prstTxWarp>
            <a:scene3d>
              <a:camera prst="legacyObliqueRight"/>
              <a:lightRig rig="legacyHarsh3" dir="t"/>
            </a:scene3d>
            <a:sp3d extrusionH="100000" prstMaterial="legacyMatte">
              <a:extrusionClr>
                <a:srgbClr val="663300"/>
              </a:extrusionClr>
            </a:sp3d>
          </a:bodyPr>
          <a:lstStyle/>
          <a:p>
            <a:pPr algn="ctr" eaLnBrk="0" fontAlgn="base" hangingPunct="0">
              <a:spcBef>
                <a:spcPct val="0"/>
              </a:spcBef>
              <a:spcAft>
                <a:spcPct val="0"/>
              </a:spcAft>
            </a:pPr>
            <a:r>
              <a:rPr lang="en-US" sz="3600" kern="10" smtClean="0">
                <a:ln w="9525">
                  <a:round/>
                  <a:headEnd/>
                  <a:tailEnd/>
                </a:ln>
                <a:solidFill>
                  <a:srgbClr val="C00000"/>
                </a:solidFill>
                <a:latin typeface="Times New Roman"/>
                <a:cs typeface="Times New Roman"/>
              </a:rPr>
              <a:t>HOMEWORK  </a:t>
            </a:r>
          </a:p>
        </p:txBody>
      </p:sp>
      <p:grpSp>
        <p:nvGrpSpPr>
          <p:cNvPr id="10249" name="Group 9"/>
          <p:cNvGrpSpPr>
            <a:grpSpLocks/>
          </p:cNvGrpSpPr>
          <p:nvPr/>
        </p:nvGrpSpPr>
        <p:grpSpPr bwMode="auto">
          <a:xfrm>
            <a:off x="5801784" y="6157913"/>
            <a:ext cx="4978400" cy="304800"/>
            <a:chOff x="0" y="0"/>
            <a:chExt cx="5760" cy="240"/>
          </a:xfrm>
        </p:grpSpPr>
        <p:pic>
          <p:nvPicPr>
            <p:cNvPr id="10257" name="Picture 10" descr="J009917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0"/>
              <a:ext cx="3024"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58" name="Picture 11" descr="J009917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24" y="0"/>
              <a:ext cx="2736"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0250" name="Group 12"/>
          <p:cNvGrpSpPr>
            <a:grpSpLocks/>
          </p:cNvGrpSpPr>
          <p:nvPr/>
        </p:nvGrpSpPr>
        <p:grpSpPr bwMode="auto">
          <a:xfrm rot="5400000">
            <a:off x="9520767" y="3098800"/>
            <a:ext cx="4419600" cy="508000"/>
            <a:chOff x="0" y="0"/>
            <a:chExt cx="5760" cy="240"/>
          </a:xfrm>
        </p:grpSpPr>
        <p:pic>
          <p:nvPicPr>
            <p:cNvPr id="10255" name="Picture 13" descr="J009917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0"/>
              <a:ext cx="3024"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56" name="Picture 14" descr="J009917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24" y="0"/>
              <a:ext cx="2736"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0251" name="Group 15"/>
          <p:cNvGrpSpPr>
            <a:grpSpLocks/>
          </p:cNvGrpSpPr>
          <p:nvPr/>
        </p:nvGrpSpPr>
        <p:grpSpPr bwMode="auto">
          <a:xfrm rot="5400000">
            <a:off x="-1890183" y="3251200"/>
            <a:ext cx="4572000" cy="508000"/>
            <a:chOff x="0" y="0"/>
            <a:chExt cx="5760" cy="240"/>
          </a:xfrm>
        </p:grpSpPr>
        <p:pic>
          <p:nvPicPr>
            <p:cNvPr id="10253" name="Picture 16" descr="J009917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0"/>
              <a:ext cx="3024"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54" name="Picture 17" descr="J009917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24" y="0"/>
              <a:ext cx="2736"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8" name="Text Box 4"/>
          <p:cNvSpPr txBox="1">
            <a:spLocks noChangeArrowheads="1"/>
          </p:cNvSpPr>
          <p:nvPr/>
        </p:nvSpPr>
        <p:spPr bwMode="auto">
          <a:xfrm>
            <a:off x="609600" y="2133603"/>
            <a:ext cx="9855200" cy="310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fontAlgn="base">
              <a:spcBef>
                <a:spcPct val="50000"/>
              </a:spcBef>
              <a:spcAft>
                <a:spcPct val="0"/>
              </a:spcAft>
            </a:pPr>
            <a:r>
              <a:rPr lang="en-US" sz="4000" b="1" dirty="0" smtClean="0">
                <a:solidFill>
                  <a:srgbClr val="000000"/>
                </a:solidFill>
                <a:latin typeface="Times New Roman" pitchFamily="18" charset="0"/>
                <a:cs typeface="Times New Roman" pitchFamily="18" charset="0"/>
              </a:rPr>
              <a:t>- Learn by heart new words.</a:t>
            </a:r>
          </a:p>
          <a:p>
            <a:pPr fontAlgn="base">
              <a:spcBef>
                <a:spcPct val="50000"/>
              </a:spcBef>
              <a:spcAft>
                <a:spcPct val="0"/>
              </a:spcAft>
            </a:pPr>
            <a:r>
              <a:rPr lang="en-US" sz="4000" b="1" dirty="0" smtClean="0">
                <a:solidFill>
                  <a:srgbClr val="000000"/>
                </a:solidFill>
                <a:latin typeface="Times New Roman" pitchFamily="18" charset="0"/>
                <a:cs typeface="Times New Roman" pitchFamily="18" charset="0"/>
              </a:rPr>
              <a:t>- Do all the exercises again</a:t>
            </a:r>
          </a:p>
          <a:p>
            <a:pPr fontAlgn="base">
              <a:spcBef>
                <a:spcPct val="50000"/>
              </a:spcBef>
              <a:spcAft>
                <a:spcPct val="0"/>
              </a:spcAft>
            </a:pPr>
            <a:r>
              <a:rPr lang="en-US" sz="4000" b="1" dirty="0" smtClean="0">
                <a:solidFill>
                  <a:srgbClr val="000000"/>
                </a:solidFill>
                <a:latin typeface="Times New Roman" pitchFamily="18" charset="0"/>
                <a:cs typeface="Times New Roman" pitchFamily="18" charset="0"/>
              </a:rPr>
              <a:t>- Prepare </a:t>
            </a:r>
            <a:r>
              <a:rPr lang="en-US" sz="4000" b="1" dirty="0" smtClean="0">
                <a:solidFill>
                  <a:srgbClr val="000000"/>
                </a:solidFill>
                <a:latin typeface="Times New Roman" pitchFamily="18" charset="0"/>
                <a:cs typeface="Times New Roman" pitchFamily="18" charset="0"/>
              </a:rPr>
              <a:t>Unit </a:t>
            </a:r>
            <a:r>
              <a:rPr lang="en-US" sz="4000" b="1" dirty="0" smtClean="0">
                <a:solidFill>
                  <a:srgbClr val="000000"/>
                </a:solidFill>
                <a:latin typeface="Times New Roman" pitchFamily="18" charset="0"/>
                <a:cs typeface="Times New Roman" pitchFamily="18" charset="0"/>
              </a:rPr>
              <a:t>8: </a:t>
            </a:r>
            <a:r>
              <a:rPr lang="en-US" sz="4000" b="1" dirty="0" smtClean="0">
                <a:solidFill>
                  <a:srgbClr val="000000"/>
                </a:solidFill>
                <a:latin typeface="Times New Roman" pitchFamily="18" charset="0"/>
                <a:cs typeface="Times New Roman" pitchFamily="18" charset="0"/>
              </a:rPr>
              <a:t>Getting </a:t>
            </a:r>
            <a:r>
              <a:rPr lang="en-US" sz="4000" b="1" dirty="0" smtClean="0">
                <a:solidFill>
                  <a:srgbClr val="000000"/>
                </a:solidFill>
                <a:latin typeface="Times New Roman" pitchFamily="18" charset="0"/>
                <a:cs typeface="Times New Roman" pitchFamily="18" charset="0"/>
              </a:rPr>
              <a:t>started</a:t>
            </a:r>
          </a:p>
          <a:p>
            <a:pPr fontAlgn="base">
              <a:spcBef>
                <a:spcPct val="50000"/>
              </a:spcBef>
              <a:spcAft>
                <a:spcPct val="0"/>
              </a:spcAft>
            </a:pPr>
            <a:endParaRPr lang="en-US" sz="2400" b="1" dirty="0" smtClean="0">
              <a:solidFill>
                <a:srgbClr val="000000"/>
              </a:solidFill>
              <a:latin typeface="Times New Roman" pitchFamily="18" charset="0"/>
              <a:cs typeface="Times New Roman" pitchFamily="18" charset="0"/>
            </a:endParaRPr>
          </a:p>
        </p:txBody>
      </p:sp>
    </p:spTree>
    <p:extLst>
      <p:ext uri="{BB962C8B-B14F-4D97-AF65-F5344CB8AC3E}">
        <p14:creationId xmlns:p14="http://schemas.microsoft.com/office/powerpoint/2010/main" val="181430706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3000" fill="hold"/>
                                        <p:tgtEl>
                                          <p:spTgt spid="18"/>
                                        </p:tgtEl>
                                        <p:attrNameLst>
                                          <p:attrName>ppt_x</p:attrName>
                                        </p:attrNameLst>
                                      </p:cBhvr>
                                      <p:tavLst>
                                        <p:tav tm="0">
                                          <p:val>
                                            <p:strVal val="#ppt_x"/>
                                          </p:val>
                                        </p:tav>
                                        <p:tav tm="100000">
                                          <p:val>
                                            <p:strVal val="#ppt_x"/>
                                          </p:val>
                                        </p:tav>
                                      </p:tavLst>
                                    </p:anim>
                                    <p:anim calcmode="lin" valueType="num">
                                      <p:cBhvr additive="base">
                                        <p:cTn id="8" dur="30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8290" y="1599116"/>
            <a:ext cx="11555413" cy="4640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1276784" y="3154326"/>
            <a:ext cx="942887" cy="523220"/>
          </a:xfrm>
          <a:prstGeom prst="rect">
            <a:avLst/>
          </a:prstGeom>
        </p:spPr>
        <p:txBody>
          <a:bodyPr wrap="none">
            <a:spAutoFit/>
          </a:bodyPr>
          <a:lstStyle/>
          <a:p>
            <a:r>
              <a:rPr lang="en-US" sz="2800" b="1" dirty="0">
                <a:solidFill>
                  <a:srgbClr val="FF0000"/>
                </a:solidFill>
                <a:latin typeface="Times New Roman" pitchFamily="18" charset="0"/>
                <a:cs typeface="Times New Roman" pitchFamily="18" charset="0"/>
              </a:rPr>
              <a:t>team</a:t>
            </a:r>
          </a:p>
        </p:txBody>
      </p:sp>
      <p:sp>
        <p:nvSpPr>
          <p:cNvPr id="3" name="Rectangle 2"/>
          <p:cNvSpPr/>
          <p:nvPr/>
        </p:nvSpPr>
        <p:spPr>
          <a:xfrm>
            <a:off x="4299103" y="3147662"/>
            <a:ext cx="1281120" cy="523220"/>
          </a:xfrm>
          <a:prstGeom prst="rect">
            <a:avLst/>
          </a:prstGeom>
        </p:spPr>
        <p:txBody>
          <a:bodyPr wrap="none">
            <a:spAutoFit/>
          </a:bodyPr>
          <a:lstStyle/>
          <a:p>
            <a:r>
              <a:rPr lang="en-US" sz="2800" b="1" dirty="0" err="1">
                <a:solidFill>
                  <a:srgbClr val="FF0000"/>
                </a:solidFill>
                <a:latin typeface="Times New Roman" pitchFamily="18" charset="0"/>
                <a:cs typeface="Times New Roman" pitchFamily="18" charset="0"/>
              </a:rPr>
              <a:t>eep</a:t>
            </a:r>
            <a:r>
              <a:rPr lang="en-US" sz="2800" b="1" dirty="0">
                <a:solidFill>
                  <a:srgbClr val="FF0000"/>
                </a:solidFill>
                <a:latin typeface="Times New Roman" pitchFamily="18" charset="0"/>
                <a:cs typeface="Times New Roman" pitchFamily="18" charset="0"/>
              </a:rPr>
              <a:t>-fry</a:t>
            </a:r>
          </a:p>
        </p:txBody>
      </p:sp>
      <p:sp>
        <p:nvSpPr>
          <p:cNvPr id="4" name="Rectangle 3"/>
          <p:cNvSpPr/>
          <p:nvPr/>
        </p:nvSpPr>
        <p:spPr>
          <a:xfrm>
            <a:off x="2928256" y="308170"/>
            <a:ext cx="8131629" cy="954107"/>
          </a:xfrm>
          <a:prstGeom prst="rect">
            <a:avLst/>
          </a:prstGeom>
          <a:solidFill>
            <a:srgbClr val="00B050"/>
          </a:solidFill>
        </p:spPr>
        <p:txBody>
          <a:bodyPr wrap="square">
            <a:spAutoFit/>
          </a:bodyPr>
          <a:lstStyle/>
          <a:p>
            <a:pPr algn="ctr"/>
            <a:r>
              <a:rPr lang="en-US" sz="2800" b="1" dirty="0" smtClean="0">
                <a:solidFill>
                  <a:schemeClr val="bg1"/>
                </a:solidFill>
                <a:latin typeface="Times New Roman" pitchFamily="18" charset="0"/>
                <a:cs typeface="Times New Roman" pitchFamily="18" charset="0"/>
              </a:rPr>
              <a:t>Write </a:t>
            </a:r>
            <a:r>
              <a:rPr lang="en-US" sz="2800" b="1" dirty="0">
                <a:solidFill>
                  <a:schemeClr val="bg1"/>
                </a:solidFill>
                <a:latin typeface="Times New Roman" pitchFamily="18" charset="0"/>
                <a:cs typeface="Times New Roman" pitchFamily="18" charset="0"/>
              </a:rPr>
              <a:t>a verb for a cooking method under each picture. The first letter has been provided</a:t>
            </a:r>
            <a:r>
              <a:rPr lang="en-US" sz="2800" b="1" dirty="0" smtClean="0">
                <a:solidFill>
                  <a:schemeClr val="bg1"/>
                </a:solidFill>
                <a:latin typeface="Times New Roman" pitchFamily="18" charset="0"/>
                <a:cs typeface="Times New Roman" pitchFamily="18" charset="0"/>
              </a:rPr>
              <a:t>.</a:t>
            </a:r>
            <a:endParaRPr lang="en-US" sz="2800" b="1" dirty="0">
              <a:solidFill>
                <a:schemeClr val="bg1"/>
              </a:solidFill>
              <a:latin typeface="Times New Roman" pitchFamily="18" charset="0"/>
              <a:cs typeface="Times New Roman" pitchFamily="18" charset="0"/>
            </a:endParaRPr>
          </a:p>
        </p:txBody>
      </p:sp>
      <p:sp>
        <p:nvSpPr>
          <p:cNvPr id="6" name="Rectangle 5"/>
          <p:cNvSpPr/>
          <p:nvPr/>
        </p:nvSpPr>
        <p:spPr>
          <a:xfrm>
            <a:off x="1276784" y="5495258"/>
            <a:ext cx="803425" cy="523220"/>
          </a:xfrm>
          <a:prstGeom prst="rect">
            <a:avLst/>
          </a:prstGeom>
        </p:spPr>
        <p:txBody>
          <a:bodyPr wrap="none">
            <a:spAutoFit/>
          </a:bodyPr>
          <a:lstStyle/>
          <a:p>
            <a:r>
              <a:rPr lang="en-US" sz="2800" b="1" dirty="0" err="1" smtClean="0">
                <a:solidFill>
                  <a:srgbClr val="FF0000"/>
                </a:solidFill>
                <a:latin typeface="Times New Roman" pitchFamily="18" charset="0"/>
                <a:cs typeface="Times New Roman" pitchFamily="18" charset="0"/>
              </a:rPr>
              <a:t>oast</a:t>
            </a:r>
            <a:endParaRPr lang="en-US" sz="2800" b="1" dirty="0">
              <a:solidFill>
                <a:srgbClr val="FF0000"/>
              </a:solidFill>
              <a:latin typeface="Times New Roman" pitchFamily="18" charset="0"/>
              <a:cs typeface="Times New Roman" pitchFamily="18" charset="0"/>
            </a:endParaRPr>
          </a:p>
        </p:txBody>
      </p:sp>
      <p:sp>
        <p:nvSpPr>
          <p:cNvPr id="7" name="Rectangle 6"/>
          <p:cNvSpPr/>
          <p:nvPr/>
        </p:nvSpPr>
        <p:spPr>
          <a:xfrm>
            <a:off x="4332260" y="5495258"/>
            <a:ext cx="641522" cy="523220"/>
          </a:xfrm>
          <a:prstGeom prst="rect">
            <a:avLst/>
          </a:prstGeom>
        </p:spPr>
        <p:txBody>
          <a:bodyPr wrap="none">
            <a:spAutoFit/>
          </a:bodyPr>
          <a:lstStyle/>
          <a:p>
            <a:r>
              <a:rPr lang="en-US" sz="2800" b="1" dirty="0" smtClean="0">
                <a:solidFill>
                  <a:srgbClr val="FF0000"/>
                </a:solidFill>
                <a:latin typeface="Times New Roman" pitchFamily="18" charset="0"/>
                <a:cs typeface="Times New Roman" pitchFamily="18" charset="0"/>
              </a:rPr>
              <a:t>rill</a:t>
            </a:r>
            <a:endParaRPr lang="en-US" sz="2800" b="1" dirty="0">
              <a:solidFill>
                <a:srgbClr val="FF0000"/>
              </a:solidFill>
              <a:latin typeface="Times New Roman" pitchFamily="18" charset="0"/>
              <a:cs typeface="Times New Roman" pitchFamily="18" charset="0"/>
            </a:endParaRPr>
          </a:p>
        </p:txBody>
      </p:sp>
      <p:sp>
        <p:nvSpPr>
          <p:cNvPr id="8" name="Rectangle 7"/>
          <p:cNvSpPr/>
          <p:nvPr/>
        </p:nvSpPr>
        <p:spPr>
          <a:xfrm>
            <a:off x="7298804" y="5439860"/>
            <a:ext cx="1200970" cy="523220"/>
          </a:xfrm>
          <a:prstGeom prst="rect">
            <a:avLst/>
          </a:prstGeom>
        </p:spPr>
        <p:txBody>
          <a:bodyPr wrap="none">
            <a:spAutoFit/>
          </a:bodyPr>
          <a:lstStyle/>
          <a:p>
            <a:r>
              <a:rPr lang="en-US" sz="2800" b="1" dirty="0" err="1" smtClean="0">
                <a:solidFill>
                  <a:srgbClr val="FF0000"/>
                </a:solidFill>
                <a:latin typeface="Times New Roman" pitchFamily="18" charset="0"/>
                <a:cs typeface="Times New Roman" pitchFamily="18" charset="0"/>
              </a:rPr>
              <a:t>immer</a:t>
            </a:r>
            <a:endParaRPr lang="en-US" sz="2800" b="1" dirty="0">
              <a:solidFill>
                <a:srgbClr val="FF0000"/>
              </a:solidFill>
              <a:latin typeface="Times New Roman" pitchFamily="18" charset="0"/>
              <a:cs typeface="Times New Roman" pitchFamily="18" charset="0"/>
            </a:endParaRPr>
          </a:p>
        </p:txBody>
      </p:sp>
      <p:sp>
        <p:nvSpPr>
          <p:cNvPr id="9" name="Rectangle 8"/>
          <p:cNvSpPr/>
          <p:nvPr/>
        </p:nvSpPr>
        <p:spPr>
          <a:xfrm>
            <a:off x="7382930" y="3154326"/>
            <a:ext cx="1128322" cy="523220"/>
          </a:xfrm>
          <a:prstGeom prst="rect">
            <a:avLst/>
          </a:prstGeom>
        </p:spPr>
        <p:txBody>
          <a:bodyPr wrap="none">
            <a:spAutoFit/>
          </a:bodyPr>
          <a:lstStyle/>
          <a:p>
            <a:r>
              <a:rPr lang="en-US" sz="2800" b="1" dirty="0" err="1" smtClean="0">
                <a:solidFill>
                  <a:srgbClr val="FF0000"/>
                </a:solidFill>
                <a:latin typeface="Times New Roman" pitchFamily="18" charset="0"/>
                <a:cs typeface="Times New Roman" pitchFamily="18" charset="0"/>
              </a:rPr>
              <a:t>tir</a:t>
            </a:r>
            <a:r>
              <a:rPr lang="en-US" sz="2800" b="1" dirty="0" smtClean="0">
                <a:solidFill>
                  <a:srgbClr val="FF0000"/>
                </a:solidFill>
                <a:latin typeface="Times New Roman" pitchFamily="18" charset="0"/>
                <a:cs typeface="Times New Roman" pitchFamily="18" charset="0"/>
              </a:rPr>
              <a:t>-fry</a:t>
            </a:r>
            <a:endParaRPr lang="en-US" sz="2800" b="1" dirty="0">
              <a:solidFill>
                <a:srgbClr val="FF0000"/>
              </a:solidFill>
              <a:latin typeface="Times New Roman" pitchFamily="18" charset="0"/>
              <a:cs typeface="Times New Roman" pitchFamily="18" charset="0"/>
            </a:endParaRPr>
          </a:p>
        </p:txBody>
      </p:sp>
      <p:sp>
        <p:nvSpPr>
          <p:cNvPr id="10" name="Rectangle 9"/>
          <p:cNvSpPr/>
          <p:nvPr/>
        </p:nvSpPr>
        <p:spPr>
          <a:xfrm>
            <a:off x="10421832" y="3147662"/>
            <a:ext cx="723275" cy="523220"/>
          </a:xfrm>
          <a:prstGeom prst="rect">
            <a:avLst/>
          </a:prstGeom>
        </p:spPr>
        <p:txBody>
          <a:bodyPr wrap="none">
            <a:spAutoFit/>
          </a:bodyPr>
          <a:lstStyle/>
          <a:p>
            <a:r>
              <a:rPr lang="en-US" sz="2800" b="1" dirty="0" err="1" smtClean="0">
                <a:solidFill>
                  <a:srgbClr val="FF0000"/>
                </a:solidFill>
                <a:latin typeface="Times New Roman" pitchFamily="18" charset="0"/>
                <a:cs typeface="Times New Roman" pitchFamily="18" charset="0"/>
              </a:rPr>
              <a:t>ake</a:t>
            </a:r>
            <a:endParaRPr lang="en-US" sz="2800" b="1" dirty="0">
              <a:solidFill>
                <a:srgbClr val="FF0000"/>
              </a:solidFill>
              <a:latin typeface="Times New Roman" pitchFamily="18" charset="0"/>
              <a:cs typeface="Times New Roman" pitchFamily="18" charset="0"/>
            </a:endParaRPr>
          </a:p>
        </p:txBody>
      </p:sp>
      <p:sp>
        <p:nvSpPr>
          <p:cNvPr id="11" name="Rectangle 10"/>
          <p:cNvSpPr/>
          <p:nvPr/>
        </p:nvSpPr>
        <p:spPr>
          <a:xfrm>
            <a:off x="10495993" y="5495258"/>
            <a:ext cx="723275" cy="523220"/>
          </a:xfrm>
          <a:prstGeom prst="rect">
            <a:avLst/>
          </a:prstGeom>
        </p:spPr>
        <p:txBody>
          <a:bodyPr wrap="none">
            <a:spAutoFit/>
          </a:bodyPr>
          <a:lstStyle/>
          <a:p>
            <a:r>
              <a:rPr lang="en-US" sz="2800" b="1" dirty="0" err="1" smtClean="0">
                <a:solidFill>
                  <a:srgbClr val="FF0000"/>
                </a:solidFill>
                <a:latin typeface="Times New Roman" pitchFamily="18" charset="0"/>
                <a:cs typeface="Times New Roman" pitchFamily="18" charset="0"/>
              </a:rPr>
              <a:t>tew</a:t>
            </a:r>
            <a:endParaRPr lang="en-US" sz="2800" b="1" dirty="0">
              <a:solidFill>
                <a:srgbClr val="FF0000"/>
              </a:solidFill>
              <a:latin typeface="Times New Roman" pitchFamily="18" charset="0"/>
              <a:cs typeface="Times New Roman" pitchFamily="18" charset="0"/>
            </a:endParaRPr>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8290" y="308170"/>
            <a:ext cx="1901381" cy="12909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68148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additive="base">
                                        <p:cTn id="18" dur="500" fill="hold"/>
                                        <p:tgtEl>
                                          <p:spTgt spid="9"/>
                                        </p:tgtEl>
                                        <p:attrNameLst>
                                          <p:attrName>ppt_x</p:attrName>
                                        </p:attrNameLst>
                                      </p:cBhvr>
                                      <p:tavLst>
                                        <p:tav tm="0">
                                          <p:val>
                                            <p:strVal val="#ppt_x"/>
                                          </p:val>
                                        </p:tav>
                                        <p:tav tm="100000">
                                          <p:val>
                                            <p:strVal val="#ppt_x"/>
                                          </p:val>
                                        </p:tav>
                                      </p:tavLst>
                                    </p:anim>
                                    <p:anim calcmode="lin" valueType="num">
                                      <p:cBhvr additive="base">
                                        <p:cTn id="19"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barn(inVertical)">
                                      <p:cBhvr>
                                        <p:cTn id="24" dur="500"/>
                                        <p:tgtEl>
                                          <p:spTgt spid="10"/>
                                        </p:tgtEl>
                                      </p:cBhvr>
                                    </p:animEffect>
                                  </p:childTnLst>
                                </p:cTn>
                              </p:par>
                            </p:childTnLst>
                          </p:cTn>
                        </p:par>
                      </p:childTnLst>
                    </p:cTn>
                  </p:par>
                  <p:par>
                    <p:cTn id="25" fill="hold">
                      <p:stCondLst>
                        <p:cond delay="indefinite"/>
                      </p:stCondLst>
                      <p:childTnLst>
                        <p:par>
                          <p:cTn id="26" fill="hold">
                            <p:stCondLst>
                              <p:cond delay="0"/>
                            </p:stCondLst>
                            <p:childTnLst>
                              <p:par>
                                <p:cTn id="27" presetID="6" presetClass="entr" presetSubtype="16"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circle(in)">
                                      <p:cBhvr>
                                        <p:cTn id="29" dur="2000"/>
                                        <p:tgtEl>
                                          <p:spTgt spid="6"/>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barn(inVertical)">
                                      <p:cBhvr>
                                        <p:cTn id="34" dur="500"/>
                                        <p:tgtEl>
                                          <p:spTgt spid="7"/>
                                        </p:tgtEl>
                                      </p:cBhvr>
                                    </p:animEffect>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8"/>
                                        </p:tgtEl>
                                        <p:attrNameLst>
                                          <p:attrName>style.visibility</p:attrName>
                                        </p:attrNameLst>
                                      </p:cBhvr>
                                      <p:to>
                                        <p:strVal val="visible"/>
                                      </p:to>
                                    </p:set>
                                    <p:anim calcmode="lin" valueType="num">
                                      <p:cBhvr additive="base">
                                        <p:cTn id="39" dur="500" fill="hold"/>
                                        <p:tgtEl>
                                          <p:spTgt spid="8"/>
                                        </p:tgtEl>
                                        <p:attrNameLst>
                                          <p:attrName>ppt_x</p:attrName>
                                        </p:attrNameLst>
                                      </p:cBhvr>
                                      <p:tavLst>
                                        <p:tav tm="0">
                                          <p:val>
                                            <p:strVal val="#ppt_x"/>
                                          </p:val>
                                        </p:tav>
                                        <p:tav tm="100000">
                                          <p:val>
                                            <p:strVal val="#ppt_x"/>
                                          </p:val>
                                        </p:tav>
                                      </p:tavLst>
                                    </p:anim>
                                    <p:anim calcmode="lin" valueType="num">
                                      <p:cBhvr additive="base">
                                        <p:cTn id="4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additive="base">
                                        <p:cTn id="45" dur="500" fill="hold"/>
                                        <p:tgtEl>
                                          <p:spTgt spid="11"/>
                                        </p:tgtEl>
                                        <p:attrNameLst>
                                          <p:attrName>ppt_x</p:attrName>
                                        </p:attrNameLst>
                                      </p:cBhvr>
                                      <p:tavLst>
                                        <p:tav tm="0">
                                          <p:val>
                                            <p:strVal val="#ppt_x"/>
                                          </p:val>
                                        </p:tav>
                                        <p:tav tm="100000">
                                          <p:val>
                                            <p:strVal val="#ppt_x"/>
                                          </p:val>
                                        </p:tav>
                                      </p:tavLst>
                                    </p:anim>
                                    <p:anim calcmode="lin" valueType="num">
                                      <p:cBhvr additive="base">
                                        <p:cTn id="4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6" grpId="0"/>
      <p:bldP spid="7" grpId="0"/>
      <p:bldP spid="8" grpId="0"/>
      <p:bldP spid="9" grpId="0"/>
      <p:bldP spid="10" grpId="0"/>
      <p:bldP spid="1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img.loigiaihay.com/picture/2018/0329/unit-7-hinh-35-ta-9-m.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6315" y="1443680"/>
            <a:ext cx="11069864" cy="4810125"/>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446315" y="483551"/>
            <a:ext cx="10951028" cy="954107"/>
          </a:xfrm>
          <a:prstGeom prst="rect">
            <a:avLst/>
          </a:prstGeom>
          <a:solidFill>
            <a:srgbClr val="00B050"/>
          </a:solidFill>
        </p:spPr>
        <p:txBody>
          <a:bodyPr wrap="square">
            <a:spAutoFit/>
          </a:bodyPr>
          <a:lstStyle/>
          <a:p>
            <a:pPr algn="ctr"/>
            <a:r>
              <a:rPr lang="en-US" sz="2800" b="1" dirty="0" smtClean="0">
                <a:solidFill>
                  <a:schemeClr val="bg1"/>
                </a:solidFill>
                <a:latin typeface="Times New Roman" pitchFamily="18" charset="0"/>
                <a:cs typeface="Times New Roman" pitchFamily="18" charset="0"/>
              </a:rPr>
              <a:t>Fill </a:t>
            </a:r>
            <a:r>
              <a:rPr lang="en-US" sz="2800" b="1" dirty="0">
                <a:solidFill>
                  <a:schemeClr val="bg1"/>
                </a:solidFill>
                <a:latin typeface="Times New Roman" pitchFamily="18" charset="0"/>
                <a:cs typeface="Times New Roman" pitchFamily="18" charset="0"/>
              </a:rPr>
              <a:t>each blank with a word/ phrase in the box. </a:t>
            </a:r>
            <a:endParaRPr lang="en-US" sz="2800" b="1" dirty="0" smtClean="0">
              <a:solidFill>
                <a:schemeClr val="bg1"/>
              </a:solidFill>
              <a:latin typeface="Times New Roman" pitchFamily="18" charset="0"/>
              <a:cs typeface="Times New Roman" pitchFamily="18" charset="0"/>
            </a:endParaRPr>
          </a:p>
          <a:p>
            <a:pPr algn="ctr"/>
            <a:r>
              <a:rPr lang="en-US" sz="2800" b="1" dirty="0" smtClean="0">
                <a:solidFill>
                  <a:schemeClr val="bg1"/>
                </a:solidFill>
                <a:latin typeface="Times New Roman" pitchFamily="18" charset="0"/>
                <a:cs typeface="Times New Roman" pitchFamily="18" charset="0"/>
              </a:rPr>
              <a:t>There </a:t>
            </a:r>
            <a:r>
              <a:rPr lang="en-US" sz="2800" b="1" dirty="0">
                <a:solidFill>
                  <a:schemeClr val="bg1"/>
                </a:solidFill>
                <a:latin typeface="Times New Roman" pitchFamily="18" charset="0"/>
                <a:cs typeface="Times New Roman" pitchFamily="18" charset="0"/>
              </a:rPr>
              <a:t>is one extra word</a:t>
            </a:r>
            <a:r>
              <a:rPr lang="en-US" sz="2800" b="1" dirty="0" smtClean="0">
                <a:solidFill>
                  <a:schemeClr val="bg1"/>
                </a:solidFill>
                <a:latin typeface="Times New Roman" pitchFamily="18" charset="0"/>
                <a:cs typeface="Times New Roman" pitchFamily="18" charset="0"/>
              </a:rPr>
              <a:t>.</a:t>
            </a:r>
            <a:endParaRPr lang="en-US" sz="2800" b="1" dirty="0">
              <a:solidFill>
                <a:schemeClr val="bg1"/>
              </a:solidFill>
              <a:latin typeface="Times New Roman" pitchFamily="18" charset="0"/>
              <a:cs typeface="Times New Roman" pitchFamily="18" charset="0"/>
            </a:endParaRPr>
          </a:p>
        </p:txBody>
      </p:sp>
      <p:sp>
        <p:nvSpPr>
          <p:cNvPr id="4" name="Rectangle 3"/>
          <p:cNvSpPr/>
          <p:nvPr/>
        </p:nvSpPr>
        <p:spPr>
          <a:xfrm>
            <a:off x="6280363" y="3089012"/>
            <a:ext cx="1548822" cy="430887"/>
          </a:xfrm>
          <a:prstGeom prst="rect">
            <a:avLst/>
          </a:prstGeom>
          <a:solidFill>
            <a:schemeClr val="bg1"/>
          </a:solidFill>
        </p:spPr>
        <p:txBody>
          <a:bodyPr wrap="none">
            <a:spAutoFit/>
          </a:bodyPr>
          <a:lstStyle/>
          <a:p>
            <a:r>
              <a:rPr lang="en-US" sz="2200" b="1" dirty="0" smtClean="0">
                <a:solidFill>
                  <a:srgbClr val="FF0000"/>
                </a:solidFill>
                <a:latin typeface="Times New Roman" pitchFamily="18" charset="0"/>
                <a:cs typeface="Times New Roman" pitchFamily="18" charset="0"/>
              </a:rPr>
              <a:t>hamburger</a:t>
            </a:r>
            <a:endParaRPr lang="en-US" sz="2200" b="1" dirty="0">
              <a:solidFill>
                <a:srgbClr val="FF0000"/>
              </a:solidFill>
              <a:latin typeface="Times New Roman" pitchFamily="18" charset="0"/>
              <a:cs typeface="Times New Roman" pitchFamily="18" charset="0"/>
            </a:endParaRPr>
          </a:p>
        </p:txBody>
      </p:sp>
      <p:sp>
        <p:nvSpPr>
          <p:cNvPr id="5" name="Rectangle 4"/>
          <p:cNvSpPr/>
          <p:nvPr/>
        </p:nvSpPr>
        <p:spPr>
          <a:xfrm>
            <a:off x="10246613" y="4198649"/>
            <a:ext cx="963725" cy="523220"/>
          </a:xfrm>
          <a:prstGeom prst="rect">
            <a:avLst/>
          </a:prstGeom>
          <a:solidFill>
            <a:schemeClr val="bg1"/>
          </a:solidFill>
        </p:spPr>
        <p:txBody>
          <a:bodyPr wrap="none">
            <a:spAutoFit/>
          </a:bodyPr>
          <a:lstStyle/>
          <a:p>
            <a:r>
              <a:rPr lang="en-US" sz="2800" b="1" dirty="0" smtClean="0">
                <a:solidFill>
                  <a:srgbClr val="FF0000"/>
                </a:solidFill>
                <a:latin typeface="Times New Roman" pitchFamily="18" charset="0"/>
                <a:cs typeface="Times New Roman" pitchFamily="18" charset="0"/>
              </a:rPr>
              <a:t>sushi</a:t>
            </a:r>
            <a:endParaRPr lang="en-US" sz="2800" b="1" dirty="0">
              <a:solidFill>
                <a:srgbClr val="FF0000"/>
              </a:solidFill>
              <a:latin typeface="Times New Roman" pitchFamily="18" charset="0"/>
              <a:cs typeface="Times New Roman" pitchFamily="18" charset="0"/>
            </a:endParaRPr>
          </a:p>
        </p:txBody>
      </p:sp>
      <p:sp>
        <p:nvSpPr>
          <p:cNvPr id="6" name="Rectangle 5"/>
          <p:cNvSpPr/>
          <p:nvPr/>
        </p:nvSpPr>
        <p:spPr>
          <a:xfrm>
            <a:off x="7688268" y="4616195"/>
            <a:ext cx="1295547" cy="461665"/>
          </a:xfrm>
          <a:prstGeom prst="rect">
            <a:avLst/>
          </a:prstGeom>
          <a:solidFill>
            <a:schemeClr val="bg1"/>
          </a:solidFill>
        </p:spPr>
        <p:txBody>
          <a:bodyPr wrap="none">
            <a:spAutoFit/>
          </a:bodyPr>
          <a:lstStyle/>
          <a:p>
            <a:r>
              <a:rPr lang="en-US" sz="2400" b="1" dirty="0">
                <a:solidFill>
                  <a:srgbClr val="FF0000"/>
                </a:solidFill>
                <a:latin typeface="Times New Roman" pitchFamily="18" charset="0"/>
                <a:cs typeface="Times New Roman" pitchFamily="18" charset="0"/>
              </a:rPr>
              <a:t>d</a:t>
            </a:r>
            <a:r>
              <a:rPr lang="en-US" sz="2400" b="1" dirty="0" smtClean="0">
                <a:solidFill>
                  <a:srgbClr val="FF0000"/>
                </a:solidFill>
                <a:latin typeface="Times New Roman" pitchFamily="18" charset="0"/>
                <a:cs typeface="Times New Roman" pitchFamily="18" charset="0"/>
              </a:rPr>
              <a:t>eep-fry</a:t>
            </a:r>
            <a:endParaRPr lang="en-US" sz="2400" b="1" dirty="0">
              <a:solidFill>
                <a:srgbClr val="FF0000"/>
              </a:solidFill>
              <a:latin typeface="Times New Roman" pitchFamily="18" charset="0"/>
              <a:cs typeface="Times New Roman" pitchFamily="18" charset="0"/>
            </a:endParaRPr>
          </a:p>
        </p:txBody>
      </p:sp>
      <p:sp>
        <p:nvSpPr>
          <p:cNvPr id="7" name="Rectangle 6"/>
          <p:cNvSpPr/>
          <p:nvPr/>
        </p:nvSpPr>
        <p:spPr>
          <a:xfrm>
            <a:off x="4226813" y="4983479"/>
            <a:ext cx="1082348" cy="523220"/>
          </a:xfrm>
          <a:prstGeom prst="rect">
            <a:avLst/>
          </a:prstGeom>
          <a:solidFill>
            <a:schemeClr val="bg1"/>
          </a:solidFill>
        </p:spPr>
        <p:txBody>
          <a:bodyPr wrap="none">
            <a:spAutoFit/>
          </a:bodyPr>
          <a:lstStyle/>
          <a:p>
            <a:r>
              <a:rPr lang="en-US" sz="2800" b="1" dirty="0" smtClean="0">
                <a:solidFill>
                  <a:srgbClr val="FF0000"/>
                </a:solidFill>
                <a:latin typeface="Times New Roman" pitchFamily="18" charset="0"/>
                <a:cs typeface="Times New Roman" pitchFamily="18" charset="0"/>
              </a:rPr>
              <a:t>steam</a:t>
            </a:r>
            <a:endParaRPr lang="en-US" sz="2800" b="1" dirty="0">
              <a:solidFill>
                <a:srgbClr val="FF0000"/>
              </a:solidFill>
              <a:latin typeface="Times New Roman" pitchFamily="18" charset="0"/>
              <a:cs typeface="Times New Roman" pitchFamily="18" charset="0"/>
            </a:endParaRPr>
          </a:p>
        </p:txBody>
      </p:sp>
      <p:sp>
        <p:nvSpPr>
          <p:cNvPr id="8" name="Rectangle 7"/>
          <p:cNvSpPr/>
          <p:nvPr/>
        </p:nvSpPr>
        <p:spPr>
          <a:xfrm>
            <a:off x="6825531" y="5386603"/>
            <a:ext cx="862737" cy="523220"/>
          </a:xfrm>
          <a:prstGeom prst="rect">
            <a:avLst/>
          </a:prstGeom>
          <a:solidFill>
            <a:schemeClr val="bg1"/>
          </a:solidFill>
        </p:spPr>
        <p:txBody>
          <a:bodyPr wrap="none">
            <a:spAutoFit/>
          </a:bodyPr>
          <a:lstStyle/>
          <a:p>
            <a:r>
              <a:rPr lang="en-US" sz="2800" b="1" dirty="0" smtClean="0">
                <a:solidFill>
                  <a:srgbClr val="FF0000"/>
                </a:solidFill>
                <a:latin typeface="Times New Roman" pitchFamily="18" charset="0"/>
                <a:cs typeface="Times New Roman" pitchFamily="18" charset="0"/>
              </a:rPr>
              <a:t>stew</a:t>
            </a:r>
            <a:endParaRPr lang="en-US" sz="28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24407721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circle(in)">
                                      <p:cBhvr>
                                        <p:cTn id="17" dur="20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circle(in)">
                                      <p:cBhvr>
                                        <p:cTn id="22" dur="20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circle(in)">
                                      <p:cBhvr>
                                        <p:cTn id="2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30829" y="1317171"/>
            <a:ext cx="8708571" cy="1569660"/>
          </a:xfrm>
          <a:prstGeom prst="rect">
            <a:avLst/>
          </a:prstGeom>
          <a:noFill/>
        </p:spPr>
        <p:txBody>
          <a:bodyPr wrap="square" rtlCol="0">
            <a:spAutoFit/>
          </a:bodyPr>
          <a:lstStyle/>
          <a:p>
            <a:r>
              <a:rPr lang="en-US" sz="4800" dirty="0" smtClean="0">
                <a:latin typeface="Times New Roman" pitchFamily="18" charset="0"/>
                <a:cs typeface="Times New Roman" pitchFamily="18" charset="0"/>
              </a:rPr>
              <a:t>We shouldn’t deep – fry food.</a:t>
            </a:r>
          </a:p>
          <a:p>
            <a:pPr>
              <a:buFont typeface="Symbol"/>
              <a:buChar char="Þ"/>
            </a:pPr>
            <a:r>
              <a:rPr lang="en-US" sz="4800" dirty="0" smtClean="0">
                <a:latin typeface="Times New Roman" pitchFamily="18" charset="0"/>
                <a:cs typeface="Times New Roman" pitchFamily="18" charset="0"/>
              </a:rPr>
              <a:t>Food shouldn’t be deep fried.</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s://img.loigiaihay.com/picture/2018/0329/unit-7-hinh-36-ta-9-m.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3916" y="1230086"/>
            <a:ext cx="10915197" cy="5105399"/>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3834307" y="706866"/>
            <a:ext cx="4101379" cy="523220"/>
          </a:xfrm>
          <a:prstGeom prst="rect">
            <a:avLst/>
          </a:prstGeom>
          <a:solidFill>
            <a:srgbClr val="00B050"/>
          </a:solidFill>
        </p:spPr>
        <p:txBody>
          <a:bodyPr wrap="none">
            <a:spAutoFit/>
          </a:bodyPr>
          <a:lstStyle/>
          <a:p>
            <a:pPr algn="ctr"/>
            <a:r>
              <a:rPr lang="en-US" sz="2800" b="1" dirty="0" smtClean="0">
                <a:solidFill>
                  <a:schemeClr val="bg1"/>
                </a:solidFill>
                <a:latin typeface="Times New Roman" pitchFamily="18" charset="0"/>
                <a:cs typeface="Times New Roman" pitchFamily="18" charset="0"/>
              </a:rPr>
              <a:t>Circle </a:t>
            </a:r>
            <a:r>
              <a:rPr lang="en-US" sz="2800" b="1" dirty="0">
                <a:solidFill>
                  <a:schemeClr val="bg1"/>
                </a:solidFill>
                <a:latin typeface="Times New Roman" pitchFamily="18" charset="0"/>
                <a:cs typeface="Times New Roman" pitchFamily="18" charset="0"/>
              </a:rPr>
              <a:t>the correct answer.</a:t>
            </a:r>
            <a:endParaRPr lang="en-US" sz="2800" dirty="0">
              <a:solidFill>
                <a:schemeClr val="bg1"/>
              </a:solidFill>
              <a:latin typeface="Times New Roman" pitchFamily="18" charset="0"/>
              <a:cs typeface="Times New Roman" pitchFamily="18" charset="0"/>
            </a:endParaRPr>
          </a:p>
        </p:txBody>
      </p:sp>
      <p:cxnSp>
        <p:nvCxnSpPr>
          <p:cNvPr id="4" name="Straight Connector 3"/>
          <p:cNvCxnSpPr/>
          <p:nvPr/>
        </p:nvCxnSpPr>
        <p:spPr>
          <a:xfrm flipV="1">
            <a:off x="6901543" y="1872343"/>
            <a:ext cx="587828" cy="1"/>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V="1">
            <a:off x="6248401" y="2634343"/>
            <a:ext cx="587828" cy="1"/>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V="1">
            <a:off x="7935686" y="4582886"/>
            <a:ext cx="587828" cy="1"/>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V="1">
            <a:off x="3211285" y="3374571"/>
            <a:ext cx="587828" cy="1"/>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V="1">
            <a:off x="1970314" y="5366657"/>
            <a:ext cx="587828" cy="1"/>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V="1">
            <a:off x="2427515" y="6096000"/>
            <a:ext cx="783770" cy="2"/>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80913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s://img.loigiaihay.com/picture/2018/0329/unit-7-hinh-37-ta-9-m.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1887" y="785462"/>
            <a:ext cx="11386456" cy="5889171"/>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728131" y="250505"/>
            <a:ext cx="11213497" cy="461665"/>
          </a:xfrm>
          <a:prstGeom prst="rect">
            <a:avLst/>
          </a:prstGeom>
          <a:solidFill>
            <a:srgbClr val="00B050"/>
          </a:solidFill>
        </p:spPr>
        <p:txBody>
          <a:bodyPr wrap="square">
            <a:spAutoFit/>
          </a:bodyPr>
          <a:lstStyle/>
          <a:p>
            <a:pPr algn="ctr"/>
            <a:r>
              <a:rPr lang="en-US" sz="2400" b="1" dirty="0" smtClean="0">
                <a:solidFill>
                  <a:schemeClr val="bg1"/>
                </a:solidFill>
                <a:latin typeface="Times New Roman" pitchFamily="18" charset="0"/>
                <a:cs typeface="Times New Roman" pitchFamily="18" charset="0"/>
              </a:rPr>
              <a:t>Complete </a:t>
            </a:r>
            <a:r>
              <a:rPr lang="en-US" sz="2400" b="1" dirty="0">
                <a:solidFill>
                  <a:schemeClr val="bg1"/>
                </a:solidFill>
                <a:latin typeface="Times New Roman" pitchFamily="18" charset="0"/>
                <a:cs typeface="Times New Roman" pitchFamily="18" charset="0"/>
              </a:rPr>
              <a:t>the sentences with your own ideas. Use the modal verbs provided</a:t>
            </a:r>
            <a:r>
              <a:rPr lang="en-US" sz="2400" b="1" dirty="0" smtClean="0">
                <a:solidFill>
                  <a:schemeClr val="bg1"/>
                </a:solidFill>
                <a:latin typeface="Times New Roman" pitchFamily="18" charset="0"/>
                <a:cs typeface="Times New Roman" pitchFamily="18" charset="0"/>
              </a:rPr>
              <a:t>.</a:t>
            </a:r>
            <a:endParaRPr lang="en-US" sz="2400" b="1" dirty="0">
              <a:solidFill>
                <a:schemeClr val="bg1"/>
              </a:solidFill>
              <a:latin typeface="Times New Roman" pitchFamily="18" charset="0"/>
              <a:cs typeface="Times New Roman" pitchFamily="18" charset="0"/>
            </a:endParaRPr>
          </a:p>
        </p:txBody>
      </p:sp>
      <p:sp>
        <p:nvSpPr>
          <p:cNvPr id="2" name="Rectangle 1"/>
          <p:cNvSpPr/>
          <p:nvPr/>
        </p:nvSpPr>
        <p:spPr>
          <a:xfrm>
            <a:off x="5309992" y="1394153"/>
            <a:ext cx="4184159" cy="461665"/>
          </a:xfrm>
          <a:prstGeom prst="rect">
            <a:avLst/>
          </a:prstGeom>
          <a:solidFill>
            <a:schemeClr val="bg1"/>
          </a:solidFill>
        </p:spPr>
        <p:txBody>
          <a:bodyPr wrap="none">
            <a:spAutoFit/>
          </a:bodyPr>
          <a:lstStyle/>
          <a:p>
            <a:r>
              <a:rPr lang="en-US" sz="2400" b="1" dirty="0">
                <a:solidFill>
                  <a:srgbClr val="FF0000"/>
                </a:solidFill>
                <a:latin typeface="Times New Roman" pitchFamily="18" charset="0"/>
                <a:cs typeface="Times New Roman" pitchFamily="18" charset="0"/>
              </a:rPr>
              <a:t>you might become overweight.</a:t>
            </a:r>
          </a:p>
        </p:txBody>
      </p:sp>
      <p:sp>
        <p:nvSpPr>
          <p:cNvPr id="4" name="Rectangle 3"/>
          <p:cNvSpPr/>
          <p:nvPr/>
        </p:nvSpPr>
        <p:spPr>
          <a:xfrm>
            <a:off x="5666604" y="3029513"/>
            <a:ext cx="5970225" cy="461665"/>
          </a:xfrm>
          <a:prstGeom prst="rect">
            <a:avLst/>
          </a:prstGeom>
          <a:solidFill>
            <a:schemeClr val="bg1"/>
          </a:solidFill>
        </p:spPr>
        <p:txBody>
          <a:bodyPr wrap="square">
            <a:spAutoFit/>
          </a:bodyPr>
          <a:lstStyle/>
          <a:p>
            <a:r>
              <a:rPr lang="en-US" sz="2400" b="1" dirty="0">
                <a:solidFill>
                  <a:srgbClr val="FF0000"/>
                </a:solidFill>
                <a:latin typeface="Times New Roman" pitchFamily="18" charset="0"/>
                <a:cs typeface="Times New Roman" pitchFamily="18" charset="0"/>
              </a:rPr>
              <a:t>you can go to the cinema with your friend</a:t>
            </a:r>
            <a:r>
              <a:rPr lang="en-US" sz="2400" b="1" dirty="0" smtClean="0">
                <a:solidFill>
                  <a:srgbClr val="FF0000"/>
                </a:solidFill>
                <a:latin typeface="Times New Roman" pitchFamily="18" charset="0"/>
                <a:cs typeface="Times New Roman" pitchFamily="18" charset="0"/>
              </a:rPr>
              <a:t>.</a:t>
            </a:r>
            <a:endParaRPr lang="en-US" sz="2400" b="1" dirty="0">
              <a:solidFill>
                <a:srgbClr val="FF0000"/>
              </a:solidFill>
              <a:latin typeface="Times New Roman" pitchFamily="18" charset="0"/>
              <a:cs typeface="Times New Roman" pitchFamily="18" charset="0"/>
            </a:endParaRPr>
          </a:p>
        </p:txBody>
      </p:sp>
      <p:sp>
        <p:nvSpPr>
          <p:cNvPr id="5" name="Rectangle 4"/>
          <p:cNvSpPr/>
          <p:nvPr/>
        </p:nvSpPr>
        <p:spPr>
          <a:xfrm>
            <a:off x="728131" y="4093419"/>
            <a:ext cx="3510898" cy="461665"/>
          </a:xfrm>
          <a:prstGeom prst="rect">
            <a:avLst/>
          </a:prstGeom>
          <a:solidFill>
            <a:schemeClr val="bg1"/>
          </a:solidFill>
        </p:spPr>
        <p:txBody>
          <a:bodyPr wrap="none">
            <a:spAutoFit/>
          </a:bodyPr>
          <a:lstStyle/>
          <a:p>
            <a:r>
              <a:rPr lang="en-US" sz="2400" b="1" dirty="0">
                <a:solidFill>
                  <a:srgbClr val="FF0000"/>
                </a:solidFill>
                <a:latin typeface="Times New Roman" pitchFamily="18" charset="0"/>
                <a:cs typeface="Times New Roman" pitchFamily="18" charset="0"/>
              </a:rPr>
              <a:t>He should eat less sweets </a:t>
            </a:r>
          </a:p>
        </p:txBody>
      </p:sp>
      <p:sp>
        <p:nvSpPr>
          <p:cNvPr id="6" name="Rectangle 5"/>
          <p:cNvSpPr/>
          <p:nvPr/>
        </p:nvSpPr>
        <p:spPr>
          <a:xfrm>
            <a:off x="759924" y="5116677"/>
            <a:ext cx="4385368" cy="461665"/>
          </a:xfrm>
          <a:prstGeom prst="rect">
            <a:avLst/>
          </a:prstGeom>
          <a:solidFill>
            <a:schemeClr val="bg1"/>
          </a:solidFill>
        </p:spPr>
        <p:txBody>
          <a:bodyPr wrap="none">
            <a:spAutoFit/>
          </a:bodyPr>
          <a:lstStyle/>
          <a:p>
            <a:r>
              <a:rPr lang="en-US" sz="2400" b="1" dirty="0">
                <a:solidFill>
                  <a:srgbClr val="FF0000"/>
                </a:solidFill>
                <a:latin typeface="Times New Roman" pitchFamily="18" charset="0"/>
                <a:cs typeface="Times New Roman" pitchFamily="18" charset="0"/>
              </a:rPr>
              <a:t>She must eat less rice and bread</a:t>
            </a:r>
          </a:p>
        </p:txBody>
      </p:sp>
      <p:sp>
        <p:nvSpPr>
          <p:cNvPr id="7" name="Rectangle 6"/>
          <p:cNvSpPr/>
          <p:nvPr/>
        </p:nvSpPr>
        <p:spPr>
          <a:xfrm>
            <a:off x="5579518" y="5667383"/>
            <a:ext cx="4887877" cy="461665"/>
          </a:xfrm>
          <a:prstGeom prst="rect">
            <a:avLst/>
          </a:prstGeom>
          <a:solidFill>
            <a:schemeClr val="bg1"/>
          </a:solidFill>
        </p:spPr>
        <p:txBody>
          <a:bodyPr wrap="none">
            <a:spAutoFit/>
          </a:bodyPr>
          <a:lstStyle/>
          <a:p>
            <a:r>
              <a:rPr lang="en-US" sz="2400" b="1" dirty="0">
                <a:solidFill>
                  <a:srgbClr val="FF0000"/>
                </a:solidFill>
                <a:latin typeface="Times New Roman" pitchFamily="18" charset="0"/>
                <a:cs typeface="Times New Roman" pitchFamily="18" charset="0"/>
              </a:rPr>
              <a:t>you can cook many delicious dishes.</a:t>
            </a:r>
          </a:p>
        </p:txBody>
      </p:sp>
    </p:spTree>
    <p:extLst>
      <p:ext uri="{BB962C8B-B14F-4D97-AF65-F5344CB8AC3E}">
        <p14:creationId xmlns:p14="http://schemas.microsoft.com/office/powerpoint/2010/main" val="2452019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circle(in)">
                                      <p:cBhvr>
                                        <p:cTn id="17" dur="20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arn(inVertical)">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barn(inVertical)">
                                      <p:cBhvr>
                                        <p:cTn id="2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5" grpId="0" animBg="1"/>
      <p:bldP spid="6" grpId="0" animBg="1"/>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70114" y="1036215"/>
            <a:ext cx="5431972" cy="5170646"/>
          </a:xfrm>
          <a:prstGeom prst="rect">
            <a:avLst/>
          </a:prstGeom>
          <a:ln w="19050">
            <a:solidFill>
              <a:srgbClr val="FF0000"/>
            </a:solidFill>
          </a:ln>
        </p:spPr>
        <p:txBody>
          <a:bodyPr wrap="square">
            <a:spAutoFit/>
          </a:bodyPr>
          <a:lstStyle/>
          <a:p>
            <a:r>
              <a:rPr lang="en-US" sz="2200" b="1" dirty="0">
                <a:latin typeface="Times New Roman" pitchFamily="18" charset="0"/>
                <a:cs typeface="Times New Roman" pitchFamily="18" charset="0"/>
              </a:rPr>
              <a:t>A. That's right. It's the first time I've made them.</a:t>
            </a:r>
          </a:p>
          <a:p>
            <a:r>
              <a:rPr lang="en-US" sz="2200" b="1" dirty="0">
                <a:latin typeface="Times New Roman" pitchFamily="18" charset="0"/>
                <a:cs typeface="Times New Roman" pitchFamily="18" charset="0"/>
              </a:rPr>
              <a:t>B. What a pleasant Sunday morning it is!</a:t>
            </a:r>
          </a:p>
          <a:p>
            <a:r>
              <a:rPr lang="en-US" sz="2200" b="1" dirty="0">
                <a:latin typeface="Times New Roman" pitchFamily="18" charset="0"/>
                <a:cs typeface="Times New Roman" pitchFamily="18" charset="0"/>
              </a:rPr>
              <a:t>C. Shall I peel the bananas for you?</a:t>
            </a:r>
          </a:p>
          <a:p>
            <a:r>
              <a:rPr lang="en-US" sz="2200" b="1" dirty="0">
                <a:latin typeface="Times New Roman" pitchFamily="18" charset="0"/>
                <a:cs typeface="Times New Roman" pitchFamily="18" charset="0"/>
              </a:rPr>
              <a:t>D. I  can't wait to try your first pancakes! They look delicious.</a:t>
            </a:r>
          </a:p>
          <a:p>
            <a:r>
              <a:rPr lang="en-US" sz="2200" b="1" dirty="0">
                <a:latin typeface="Times New Roman" pitchFamily="18" charset="0"/>
                <a:cs typeface="Times New Roman" pitchFamily="18" charset="0"/>
              </a:rPr>
              <a:t>E. Yes. It's cool and sunny. What are you doing?</a:t>
            </a:r>
          </a:p>
          <a:p>
            <a:r>
              <a:rPr lang="en-US" sz="2200" b="1" dirty="0">
                <a:latin typeface="Times New Roman" pitchFamily="18" charset="0"/>
                <a:cs typeface="Times New Roman" pitchFamily="18" charset="0"/>
              </a:rPr>
              <a:t>F. I'm making some pancakes.</a:t>
            </a:r>
          </a:p>
          <a:p>
            <a:r>
              <a:rPr lang="en-US" sz="2200" b="1" dirty="0">
                <a:latin typeface="Times New Roman" pitchFamily="18" charset="0"/>
                <a:cs typeface="Times New Roman" pitchFamily="18" charset="0"/>
              </a:rPr>
              <a:t>G. Sure, you can give me a hand if you want to.</a:t>
            </a:r>
          </a:p>
          <a:p>
            <a:r>
              <a:rPr lang="en-US" sz="2200" b="1" dirty="0">
                <a:latin typeface="Times New Roman" pitchFamily="18" charset="0"/>
                <a:cs typeface="Times New Roman" pitchFamily="18" charset="0"/>
              </a:rPr>
              <a:t>H. Really? Will we have them with honey?</a:t>
            </a:r>
          </a:p>
          <a:p>
            <a:r>
              <a:rPr lang="en-US" sz="2200" b="1" dirty="0">
                <a:latin typeface="Times New Roman" pitchFamily="18" charset="0"/>
                <a:cs typeface="Times New Roman" pitchFamily="18" charset="0"/>
              </a:rPr>
              <a:t>I. Some pancakes?</a:t>
            </a:r>
          </a:p>
          <a:p>
            <a:r>
              <a:rPr lang="en-US" sz="2200" b="1" dirty="0">
                <a:latin typeface="Times New Roman" pitchFamily="18" charset="0"/>
                <a:cs typeface="Times New Roman" pitchFamily="18" charset="0"/>
              </a:rPr>
              <a:t>J. Yes, some honey and some slices of banana</a:t>
            </a:r>
            <a:r>
              <a:rPr lang="en-US" sz="2200" b="1" dirty="0" smtClean="0">
                <a:latin typeface="Times New Roman" pitchFamily="18" charset="0"/>
                <a:cs typeface="Times New Roman" pitchFamily="18" charset="0"/>
              </a:rPr>
              <a:t>.</a:t>
            </a:r>
            <a:endParaRPr lang="en-US" sz="2200" b="1" dirty="0">
              <a:latin typeface="Times New Roman" pitchFamily="18" charset="0"/>
              <a:cs typeface="Times New Roman" pitchFamily="18" charset="0"/>
            </a:endParaRPr>
          </a:p>
        </p:txBody>
      </p:sp>
      <p:sp>
        <p:nvSpPr>
          <p:cNvPr id="3" name="Rectangle 2"/>
          <p:cNvSpPr/>
          <p:nvPr/>
        </p:nvSpPr>
        <p:spPr>
          <a:xfrm>
            <a:off x="5802086" y="926069"/>
            <a:ext cx="5458289" cy="430887"/>
          </a:xfrm>
          <a:prstGeom prst="rect">
            <a:avLst/>
          </a:prstGeom>
        </p:spPr>
        <p:txBody>
          <a:bodyPr wrap="none">
            <a:spAutoFit/>
          </a:bodyPr>
          <a:lstStyle/>
          <a:p>
            <a:pPr lvl="0"/>
            <a:r>
              <a:rPr lang="en-US" sz="2200" b="1" dirty="0" smtClean="0">
                <a:solidFill>
                  <a:srgbClr val="0070C0"/>
                </a:solidFill>
                <a:latin typeface="Times New Roman" pitchFamily="18" charset="0"/>
                <a:cs typeface="Times New Roman" pitchFamily="18" charset="0"/>
              </a:rPr>
              <a:t>1- B</a:t>
            </a:r>
            <a:r>
              <a:rPr lang="en-US" sz="2200" b="1" dirty="0">
                <a:solidFill>
                  <a:srgbClr val="0070C0"/>
                </a:solidFill>
                <a:latin typeface="Times New Roman" pitchFamily="18" charset="0"/>
                <a:cs typeface="Times New Roman" pitchFamily="18" charset="0"/>
              </a:rPr>
              <a:t>. What a pleasant Sunday morning it is!</a:t>
            </a:r>
          </a:p>
        </p:txBody>
      </p:sp>
      <p:sp>
        <p:nvSpPr>
          <p:cNvPr id="4" name="Rectangle 3"/>
          <p:cNvSpPr/>
          <p:nvPr/>
        </p:nvSpPr>
        <p:spPr>
          <a:xfrm>
            <a:off x="5852280" y="1316780"/>
            <a:ext cx="6269537" cy="430887"/>
          </a:xfrm>
          <a:prstGeom prst="rect">
            <a:avLst/>
          </a:prstGeom>
        </p:spPr>
        <p:txBody>
          <a:bodyPr wrap="none">
            <a:spAutoFit/>
          </a:bodyPr>
          <a:lstStyle/>
          <a:p>
            <a:pPr lvl="0"/>
            <a:r>
              <a:rPr lang="en-US" sz="2200" b="1" dirty="0" smtClean="0">
                <a:solidFill>
                  <a:srgbClr val="FF0000"/>
                </a:solidFill>
                <a:latin typeface="Times New Roman" pitchFamily="18" charset="0"/>
                <a:cs typeface="Times New Roman" pitchFamily="18" charset="0"/>
              </a:rPr>
              <a:t>2- E</a:t>
            </a:r>
            <a:r>
              <a:rPr lang="en-US" sz="2200" b="1" dirty="0">
                <a:solidFill>
                  <a:srgbClr val="FF0000"/>
                </a:solidFill>
                <a:latin typeface="Times New Roman" pitchFamily="18" charset="0"/>
                <a:cs typeface="Times New Roman" pitchFamily="18" charset="0"/>
              </a:rPr>
              <a:t>. Yes. It's cool and sunny. What are you doing?</a:t>
            </a:r>
          </a:p>
        </p:txBody>
      </p:sp>
      <p:sp>
        <p:nvSpPr>
          <p:cNvPr id="5" name="Rectangle 4"/>
          <p:cNvSpPr/>
          <p:nvPr/>
        </p:nvSpPr>
        <p:spPr>
          <a:xfrm>
            <a:off x="5852280" y="1686113"/>
            <a:ext cx="4118179" cy="430887"/>
          </a:xfrm>
          <a:prstGeom prst="rect">
            <a:avLst/>
          </a:prstGeom>
        </p:spPr>
        <p:txBody>
          <a:bodyPr wrap="none">
            <a:spAutoFit/>
          </a:bodyPr>
          <a:lstStyle/>
          <a:p>
            <a:pPr lvl="0"/>
            <a:r>
              <a:rPr lang="en-US" sz="2200" b="1" dirty="0" smtClean="0">
                <a:solidFill>
                  <a:srgbClr val="0070C0"/>
                </a:solidFill>
                <a:latin typeface="Times New Roman" pitchFamily="18" charset="0"/>
                <a:cs typeface="Times New Roman" pitchFamily="18" charset="0"/>
              </a:rPr>
              <a:t>3- F</a:t>
            </a:r>
            <a:r>
              <a:rPr lang="en-US" sz="2200" b="1" dirty="0">
                <a:solidFill>
                  <a:srgbClr val="0070C0"/>
                </a:solidFill>
                <a:latin typeface="Times New Roman" pitchFamily="18" charset="0"/>
                <a:cs typeface="Times New Roman" pitchFamily="18" charset="0"/>
              </a:rPr>
              <a:t>. I'm making some pancakes.</a:t>
            </a:r>
          </a:p>
        </p:txBody>
      </p:sp>
      <p:sp>
        <p:nvSpPr>
          <p:cNvPr id="6" name="Rectangle 5"/>
          <p:cNvSpPr/>
          <p:nvPr/>
        </p:nvSpPr>
        <p:spPr>
          <a:xfrm>
            <a:off x="5852280" y="2123496"/>
            <a:ext cx="2723823" cy="430887"/>
          </a:xfrm>
          <a:prstGeom prst="rect">
            <a:avLst/>
          </a:prstGeom>
        </p:spPr>
        <p:txBody>
          <a:bodyPr wrap="none">
            <a:spAutoFit/>
          </a:bodyPr>
          <a:lstStyle/>
          <a:p>
            <a:pPr lvl="0"/>
            <a:r>
              <a:rPr lang="en-US" sz="2200" b="1" dirty="0" smtClean="0">
                <a:solidFill>
                  <a:srgbClr val="FF0000"/>
                </a:solidFill>
                <a:latin typeface="Times New Roman" pitchFamily="18" charset="0"/>
                <a:cs typeface="Times New Roman" pitchFamily="18" charset="0"/>
              </a:rPr>
              <a:t>4- I</a:t>
            </a:r>
            <a:r>
              <a:rPr lang="en-US" sz="2200" b="1" dirty="0">
                <a:solidFill>
                  <a:srgbClr val="FF0000"/>
                </a:solidFill>
                <a:latin typeface="Times New Roman" pitchFamily="18" charset="0"/>
                <a:cs typeface="Times New Roman" pitchFamily="18" charset="0"/>
              </a:rPr>
              <a:t>. Some pancakes?</a:t>
            </a:r>
          </a:p>
        </p:txBody>
      </p:sp>
      <p:sp>
        <p:nvSpPr>
          <p:cNvPr id="7" name="Rectangle 6"/>
          <p:cNvSpPr/>
          <p:nvPr/>
        </p:nvSpPr>
        <p:spPr>
          <a:xfrm>
            <a:off x="5852280" y="2503323"/>
            <a:ext cx="5729645" cy="769441"/>
          </a:xfrm>
          <a:prstGeom prst="rect">
            <a:avLst/>
          </a:prstGeom>
        </p:spPr>
        <p:txBody>
          <a:bodyPr wrap="none">
            <a:spAutoFit/>
          </a:bodyPr>
          <a:lstStyle/>
          <a:p>
            <a:pPr lvl="0"/>
            <a:r>
              <a:rPr lang="en-US" sz="2200" b="1" dirty="0" smtClean="0">
                <a:solidFill>
                  <a:srgbClr val="0070C0"/>
                </a:solidFill>
                <a:latin typeface="Times New Roman" pitchFamily="18" charset="0"/>
                <a:cs typeface="Times New Roman" pitchFamily="18" charset="0"/>
              </a:rPr>
              <a:t>5- A</a:t>
            </a:r>
            <a:r>
              <a:rPr lang="en-US" sz="2200" b="1" dirty="0">
                <a:solidFill>
                  <a:srgbClr val="0070C0"/>
                </a:solidFill>
                <a:latin typeface="Times New Roman" pitchFamily="18" charset="0"/>
                <a:cs typeface="Times New Roman" pitchFamily="18" charset="0"/>
              </a:rPr>
              <a:t>. That's right. It's the first time </a:t>
            </a:r>
            <a:r>
              <a:rPr lang="en-US" sz="2200" b="1" dirty="0" smtClean="0">
                <a:solidFill>
                  <a:srgbClr val="0070C0"/>
                </a:solidFill>
                <a:latin typeface="Times New Roman" pitchFamily="18" charset="0"/>
                <a:cs typeface="Times New Roman" pitchFamily="18" charset="0"/>
              </a:rPr>
              <a:t>I've </a:t>
            </a:r>
            <a:r>
              <a:rPr lang="en-US" sz="2200" b="1" dirty="0">
                <a:solidFill>
                  <a:srgbClr val="0070C0"/>
                </a:solidFill>
                <a:latin typeface="Times New Roman" pitchFamily="18" charset="0"/>
                <a:cs typeface="Times New Roman" pitchFamily="18" charset="0"/>
              </a:rPr>
              <a:t>made </a:t>
            </a:r>
            <a:endParaRPr lang="en-US" sz="2200" b="1" dirty="0" smtClean="0">
              <a:solidFill>
                <a:srgbClr val="0070C0"/>
              </a:solidFill>
              <a:latin typeface="Times New Roman" pitchFamily="18" charset="0"/>
              <a:cs typeface="Times New Roman" pitchFamily="18" charset="0"/>
            </a:endParaRPr>
          </a:p>
          <a:p>
            <a:pPr lvl="0"/>
            <a:r>
              <a:rPr lang="en-US" sz="2200" b="1" dirty="0" smtClean="0">
                <a:solidFill>
                  <a:srgbClr val="0070C0"/>
                </a:solidFill>
                <a:latin typeface="Times New Roman" pitchFamily="18" charset="0"/>
                <a:cs typeface="Times New Roman" pitchFamily="18" charset="0"/>
              </a:rPr>
              <a:t>    them</a:t>
            </a:r>
            <a:r>
              <a:rPr lang="en-US" sz="2200" b="1" dirty="0">
                <a:solidFill>
                  <a:srgbClr val="0070C0"/>
                </a:solidFill>
                <a:latin typeface="Times New Roman" pitchFamily="18" charset="0"/>
                <a:cs typeface="Times New Roman" pitchFamily="18" charset="0"/>
              </a:rPr>
              <a:t>.</a:t>
            </a:r>
          </a:p>
        </p:txBody>
      </p:sp>
      <p:sp>
        <p:nvSpPr>
          <p:cNvPr id="8" name="Rectangle 7"/>
          <p:cNvSpPr/>
          <p:nvPr/>
        </p:nvSpPr>
        <p:spPr>
          <a:xfrm>
            <a:off x="5802086" y="3190651"/>
            <a:ext cx="5592685" cy="430887"/>
          </a:xfrm>
          <a:prstGeom prst="rect">
            <a:avLst/>
          </a:prstGeom>
        </p:spPr>
        <p:txBody>
          <a:bodyPr wrap="none">
            <a:spAutoFit/>
          </a:bodyPr>
          <a:lstStyle/>
          <a:p>
            <a:pPr lvl="0"/>
            <a:r>
              <a:rPr lang="en-US" sz="2200" b="1" dirty="0" smtClean="0">
                <a:solidFill>
                  <a:srgbClr val="FF0000"/>
                </a:solidFill>
                <a:latin typeface="Times New Roman" pitchFamily="18" charset="0"/>
                <a:cs typeface="Times New Roman" pitchFamily="18" charset="0"/>
              </a:rPr>
              <a:t>6- H</a:t>
            </a:r>
            <a:r>
              <a:rPr lang="en-US" sz="2200" b="1" dirty="0">
                <a:solidFill>
                  <a:srgbClr val="FF0000"/>
                </a:solidFill>
                <a:latin typeface="Times New Roman" pitchFamily="18" charset="0"/>
                <a:cs typeface="Times New Roman" pitchFamily="18" charset="0"/>
              </a:rPr>
              <a:t>. Really? Will we have them with honey?</a:t>
            </a:r>
          </a:p>
        </p:txBody>
      </p:sp>
      <p:sp>
        <p:nvSpPr>
          <p:cNvPr id="9" name="Rectangle 8"/>
          <p:cNvSpPr/>
          <p:nvPr/>
        </p:nvSpPr>
        <p:spPr>
          <a:xfrm>
            <a:off x="5802086" y="3806203"/>
            <a:ext cx="5886483" cy="430887"/>
          </a:xfrm>
          <a:prstGeom prst="rect">
            <a:avLst/>
          </a:prstGeom>
        </p:spPr>
        <p:txBody>
          <a:bodyPr wrap="none">
            <a:spAutoFit/>
          </a:bodyPr>
          <a:lstStyle/>
          <a:p>
            <a:r>
              <a:rPr lang="en-US" sz="2200" b="1" dirty="0" smtClean="0">
                <a:solidFill>
                  <a:srgbClr val="0070C0"/>
                </a:solidFill>
                <a:latin typeface="Times New Roman" pitchFamily="18" charset="0"/>
                <a:cs typeface="Times New Roman" pitchFamily="18" charset="0"/>
              </a:rPr>
              <a:t>7- J</a:t>
            </a:r>
            <a:r>
              <a:rPr lang="en-US" sz="2200" b="1" dirty="0">
                <a:solidFill>
                  <a:srgbClr val="0070C0"/>
                </a:solidFill>
                <a:latin typeface="Times New Roman" pitchFamily="18" charset="0"/>
                <a:cs typeface="Times New Roman" pitchFamily="18" charset="0"/>
              </a:rPr>
              <a:t>. Yes, some honey and some slices of banana</a:t>
            </a:r>
          </a:p>
        </p:txBody>
      </p:sp>
      <p:sp>
        <p:nvSpPr>
          <p:cNvPr id="10" name="Rectangle 9"/>
          <p:cNvSpPr/>
          <p:nvPr/>
        </p:nvSpPr>
        <p:spPr>
          <a:xfrm>
            <a:off x="5852280" y="4365954"/>
            <a:ext cx="4781822" cy="430887"/>
          </a:xfrm>
          <a:prstGeom prst="rect">
            <a:avLst/>
          </a:prstGeom>
        </p:spPr>
        <p:txBody>
          <a:bodyPr wrap="none">
            <a:spAutoFit/>
          </a:bodyPr>
          <a:lstStyle/>
          <a:p>
            <a:pPr lvl="0"/>
            <a:r>
              <a:rPr lang="en-US" sz="2200" b="1" dirty="0" smtClean="0">
                <a:solidFill>
                  <a:srgbClr val="FF0000"/>
                </a:solidFill>
                <a:latin typeface="Times New Roman" pitchFamily="18" charset="0"/>
                <a:cs typeface="Times New Roman" pitchFamily="18" charset="0"/>
              </a:rPr>
              <a:t>8- C</a:t>
            </a:r>
            <a:r>
              <a:rPr lang="en-US" sz="2200" b="1" dirty="0">
                <a:solidFill>
                  <a:srgbClr val="FF0000"/>
                </a:solidFill>
                <a:latin typeface="Times New Roman" pitchFamily="18" charset="0"/>
                <a:cs typeface="Times New Roman" pitchFamily="18" charset="0"/>
              </a:rPr>
              <a:t>. Shall I peel the bananas for you?</a:t>
            </a:r>
          </a:p>
        </p:txBody>
      </p:sp>
      <p:sp>
        <p:nvSpPr>
          <p:cNvPr id="11" name="Rectangle 10"/>
          <p:cNvSpPr/>
          <p:nvPr/>
        </p:nvSpPr>
        <p:spPr>
          <a:xfrm>
            <a:off x="5852280" y="4909848"/>
            <a:ext cx="6163610" cy="430887"/>
          </a:xfrm>
          <a:prstGeom prst="rect">
            <a:avLst/>
          </a:prstGeom>
        </p:spPr>
        <p:txBody>
          <a:bodyPr wrap="none">
            <a:spAutoFit/>
          </a:bodyPr>
          <a:lstStyle/>
          <a:p>
            <a:pPr lvl="0"/>
            <a:r>
              <a:rPr lang="en-US" sz="2200" b="1" dirty="0" smtClean="0">
                <a:solidFill>
                  <a:srgbClr val="0070C0"/>
                </a:solidFill>
                <a:latin typeface="Times New Roman" pitchFamily="18" charset="0"/>
                <a:cs typeface="Times New Roman" pitchFamily="18" charset="0"/>
              </a:rPr>
              <a:t>9- G</a:t>
            </a:r>
            <a:r>
              <a:rPr lang="en-US" sz="2200" b="1" dirty="0">
                <a:solidFill>
                  <a:srgbClr val="0070C0"/>
                </a:solidFill>
                <a:latin typeface="Times New Roman" pitchFamily="18" charset="0"/>
                <a:cs typeface="Times New Roman" pitchFamily="18" charset="0"/>
              </a:rPr>
              <a:t>. Sure, you can give me a hand if you want to.</a:t>
            </a:r>
          </a:p>
        </p:txBody>
      </p:sp>
      <p:sp>
        <p:nvSpPr>
          <p:cNvPr id="12" name="Rectangle 11"/>
          <p:cNvSpPr/>
          <p:nvPr/>
        </p:nvSpPr>
        <p:spPr>
          <a:xfrm>
            <a:off x="5802086" y="5440827"/>
            <a:ext cx="6096000" cy="769441"/>
          </a:xfrm>
          <a:prstGeom prst="rect">
            <a:avLst/>
          </a:prstGeom>
        </p:spPr>
        <p:txBody>
          <a:bodyPr>
            <a:spAutoFit/>
          </a:bodyPr>
          <a:lstStyle/>
          <a:p>
            <a:pPr lvl="0"/>
            <a:r>
              <a:rPr lang="en-US" sz="2200" b="1" dirty="0" smtClean="0">
                <a:solidFill>
                  <a:srgbClr val="FF0000"/>
                </a:solidFill>
                <a:latin typeface="Times New Roman" pitchFamily="18" charset="0"/>
                <a:cs typeface="Times New Roman" pitchFamily="18" charset="0"/>
              </a:rPr>
              <a:t>10- D</a:t>
            </a:r>
            <a:r>
              <a:rPr lang="en-US" sz="2200" b="1" dirty="0">
                <a:solidFill>
                  <a:srgbClr val="FF0000"/>
                </a:solidFill>
                <a:latin typeface="Times New Roman" pitchFamily="18" charset="0"/>
                <a:cs typeface="Times New Roman" pitchFamily="18" charset="0"/>
              </a:rPr>
              <a:t>. I  can't wait to try your first pancakes! They look delicious.</a:t>
            </a:r>
          </a:p>
        </p:txBody>
      </p:sp>
      <p:sp>
        <p:nvSpPr>
          <p:cNvPr id="13" name="Rectangle 12"/>
          <p:cNvSpPr/>
          <p:nvPr/>
        </p:nvSpPr>
        <p:spPr>
          <a:xfrm>
            <a:off x="1939661" y="265488"/>
            <a:ext cx="8359981" cy="523220"/>
          </a:xfrm>
          <a:prstGeom prst="rect">
            <a:avLst/>
          </a:prstGeom>
          <a:solidFill>
            <a:srgbClr val="00B050"/>
          </a:solidFill>
        </p:spPr>
        <p:txBody>
          <a:bodyPr wrap="none">
            <a:spAutoFit/>
          </a:bodyPr>
          <a:lstStyle/>
          <a:p>
            <a:pPr algn="ctr"/>
            <a:r>
              <a:rPr lang="en-US" sz="2800" b="1" dirty="0" smtClean="0">
                <a:solidFill>
                  <a:schemeClr val="bg1"/>
                </a:solidFill>
                <a:latin typeface="Times New Roman" pitchFamily="18" charset="0"/>
                <a:cs typeface="Times New Roman" pitchFamily="18" charset="0"/>
              </a:rPr>
              <a:t>Rearrange </a:t>
            </a:r>
            <a:r>
              <a:rPr lang="en-US" sz="2800" b="1" dirty="0">
                <a:solidFill>
                  <a:schemeClr val="bg1"/>
                </a:solidFill>
                <a:latin typeface="Times New Roman" pitchFamily="18" charset="0"/>
                <a:cs typeface="Times New Roman" pitchFamily="18" charset="0"/>
              </a:rPr>
              <a:t>the lines to make a complete </a:t>
            </a:r>
            <a:r>
              <a:rPr lang="en-US" sz="2800" b="1" dirty="0" smtClean="0">
                <a:solidFill>
                  <a:schemeClr val="bg1"/>
                </a:solidFill>
                <a:latin typeface="Times New Roman" pitchFamily="18" charset="0"/>
                <a:cs typeface="Times New Roman" pitchFamily="18" charset="0"/>
              </a:rPr>
              <a:t>conversation.</a:t>
            </a:r>
            <a:endParaRPr lang="en-US" sz="2800" dirty="0">
              <a:solidFill>
                <a:schemeClr val="bg1"/>
              </a:solidFill>
              <a:latin typeface="Times New Roman" pitchFamily="18" charset="0"/>
              <a:cs typeface="Times New Roman" pitchFamily="18" charset="0"/>
            </a:endParaRPr>
          </a:p>
        </p:txBody>
      </p:sp>
    </p:spTree>
    <p:extLst>
      <p:ext uri="{BB962C8B-B14F-4D97-AF65-F5344CB8AC3E}">
        <p14:creationId xmlns:p14="http://schemas.microsoft.com/office/powerpoint/2010/main" val="24112780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barn(inVertical)">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500" fill="hold"/>
                                        <p:tgtEl>
                                          <p:spTgt spid="6"/>
                                        </p:tgtEl>
                                        <p:attrNameLst>
                                          <p:attrName>ppt_x</p:attrName>
                                        </p:attrNameLst>
                                      </p:cBhvr>
                                      <p:tavLst>
                                        <p:tav tm="0">
                                          <p:val>
                                            <p:strVal val="#ppt_x"/>
                                          </p:val>
                                        </p:tav>
                                        <p:tav tm="100000">
                                          <p:val>
                                            <p:strVal val="#ppt_x"/>
                                          </p:val>
                                        </p:tav>
                                      </p:tavLst>
                                    </p:anim>
                                    <p:anim calcmode="lin" valueType="num">
                                      <p:cBhvr additive="base">
                                        <p:cTn id="2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barn(inVertical)">
                                      <p:cBhvr>
                                        <p:cTn id="29" dur="500"/>
                                        <p:tgtEl>
                                          <p:spTgt spid="7"/>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8"/>
                                        </p:tgtEl>
                                        <p:attrNameLst>
                                          <p:attrName>style.visibility</p:attrName>
                                        </p:attrNameLst>
                                      </p:cBhvr>
                                      <p:to>
                                        <p:strVal val="visible"/>
                                      </p:to>
                                    </p:set>
                                    <p:anim calcmode="lin" valueType="num">
                                      <p:cBhvr additive="base">
                                        <p:cTn id="34" dur="500" fill="hold"/>
                                        <p:tgtEl>
                                          <p:spTgt spid="8"/>
                                        </p:tgtEl>
                                        <p:attrNameLst>
                                          <p:attrName>ppt_x</p:attrName>
                                        </p:attrNameLst>
                                      </p:cBhvr>
                                      <p:tavLst>
                                        <p:tav tm="0">
                                          <p:val>
                                            <p:strVal val="#ppt_x"/>
                                          </p:val>
                                        </p:tav>
                                        <p:tav tm="100000">
                                          <p:val>
                                            <p:strVal val="#ppt_x"/>
                                          </p:val>
                                        </p:tav>
                                      </p:tavLst>
                                    </p:anim>
                                    <p:anim calcmode="lin" valueType="num">
                                      <p:cBhvr additive="base">
                                        <p:cTn id="35"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grpId="0" nodeType="click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barn(inVertical)">
                                      <p:cBhvr>
                                        <p:cTn id="40" dur="500"/>
                                        <p:tgtEl>
                                          <p:spTgt spid="9"/>
                                        </p:tgtEl>
                                      </p:cBhvr>
                                    </p:animEffect>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10"/>
                                        </p:tgtEl>
                                        <p:attrNameLst>
                                          <p:attrName>style.visibility</p:attrName>
                                        </p:attrNameLst>
                                      </p:cBhvr>
                                      <p:to>
                                        <p:strVal val="visible"/>
                                      </p:to>
                                    </p:set>
                                    <p:anim calcmode="lin" valueType="num">
                                      <p:cBhvr additive="base">
                                        <p:cTn id="45" dur="500" fill="hold"/>
                                        <p:tgtEl>
                                          <p:spTgt spid="10"/>
                                        </p:tgtEl>
                                        <p:attrNameLst>
                                          <p:attrName>ppt_x</p:attrName>
                                        </p:attrNameLst>
                                      </p:cBhvr>
                                      <p:tavLst>
                                        <p:tav tm="0">
                                          <p:val>
                                            <p:strVal val="#ppt_x"/>
                                          </p:val>
                                        </p:tav>
                                        <p:tav tm="100000">
                                          <p:val>
                                            <p:strVal val="#ppt_x"/>
                                          </p:val>
                                        </p:tav>
                                      </p:tavLst>
                                    </p:anim>
                                    <p:anim calcmode="lin" valueType="num">
                                      <p:cBhvr additive="base">
                                        <p:cTn id="4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16" presetClass="entr" presetSubtype="21" fill="hold" grpId="0" nodeType="clickEffect">
                                  <p:stCondLst>
                                    <p:cond delay="0"/>
                                  </p:stCondLst>
                                  <p:childTnLst>
                                    <p:set>
                                      <p:cBhvr>
                                        <p:cTn id="50" dur="1" fill="hold">
                                          <p:stCondLst>
                                            <p:cond delay="0"/>
                                          </p:stCondLst>
                                        </p:cTn>
                                        <p:tgtEl>
                                          <p:spTgt spid="11"/>
                                        </p:tgtEl>
                                        <p:attrNameLst>
                                          <p:attrName>style.visibility</p:attrName>
                                        </p:attrNameLst>
                                      </p:cBhvr>
                                      <p:to>
                                        <p:strVal val="visible"/>
                                      </p:to>
                                    </p:set>
                                    <p:animEffect transition="in" filter="barn(inVertical)">
                                      <p:cBhvr>
                                        <p:cTn id="51" dur="500"/>
                                        <p:tgtEl>
                                          <p:spTgt spid="11"/>
                                        </p:tgtEl>
                                      </p:cBhvr>
                                    </p:animEffect>
                                  </p:childTnLst>
                                </p:cTn>
                              </p:par>
                            </p:childTnLst>
                          </p:cTn>
                        </p:par>
                      </p:childTnLst>
                    </p:cTn>
                  </p:par>
                  <p:par>
                    <p:cTn id="52" fill="hold">
                      <p:stCondLst>
                        <p:cond delay="indefinite"/>
                      </p:stCondLst>
                      <p:childTnLst>
                        <p:par>
                          <p:cTn id="53" fill="hold">
                            <p:stCondLst>
                              <p:cond delay="0"/>
                            </p:stCondLst>
                            <p:childTnLst>
                              <p:par>
                                <p:cTn id="54" presetID="2" presetClass="entr" presetSubtype="4" fill="hold" grpId="0" nodeType="click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ppt_x"/>
                                          </p:val>
                                        </p:tav>
                                        <p:tav tm="100000">
                                          <p:val>
                                            <p:strVal val="#ppt_x"/>
                                          </p:val>
                                        </p:tav>
                                      </p:tavLst>
                                    </p:anim>
                                    <p:anim calcmode="lin" valueType="num">
                                      <p:cBhvr additive="base">
                                        <p:cTn id="57"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P spid="8" grpId="0"/>
      <p:bldP spid="9" grpId="0"/>
      <p:bldP spid="10" grpId="0"/>
      <p:bldP spid="11" grpId="0"/>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s://img.loigiaihay.com/picture/2018/0329/unit-7-hinh-38-ta-9-m.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060" y="1785257"/>
            <a:ext cx="11307083" cy="4735286"/>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3864429" y="268460"/>
            <a:ext cx="7761512" cy="1200329"/>
          </a:xfrm>
          <a:prstGeom prst="rect">
            <a:avLst/>
          </a:prstGeom>
          <a:solidFill>
            <a:srgbClr val="00B050"/>
          </a:solidFill>
        </p:spPr>
        <p:txBody>
          <a:bodyPr wrap="square">
            <a:spAutoFit/>
          </a:bodyPr>
          <a:lstStyle/>
          <a:p>
            <a:pPr algn="ctr"/>
            <a:r>
              <a:rPr lang="en-US" sz="2400" b="1" dirty="0">
                <a:solidFill>
                  <a:schemeClr val="bg1"/>
                </a:solidFill>
                <a:latin typeface="Times New Roman" pitchFamily="18" charset="0"/>
                <a:cs typeface="Times New Roman" pitchFamily="18" charset="0"/>
              </a:rPr>
              <a:t>Work in groups. Go to other classes and ask different students about their eating habits. Write the students' answers in the table.</a:t>
            </a:r>
            <a:endParaRPr lang="en-US" sz="2400" dirty="0">
              <a:solidFill>
                <a:schemeClr val="bg1"/>
              </a:solidFill>
              <a:latin typeface="Times New Roman" pitchFamily="18" charset="0"/>
              <a:cs typeface="Times New Roman" pitchFamily="18" charset="0"/>
            </a:endParaRPr>
          </a:p>
        </p:txBody>
      </p:sp>
      <p:sp>
        <p:nvSpPr>
          <p:cNvPr id="4" name="Cloud Callout 3"/>
          <p:cNvSpPr/>
          <p:nvPr/>
        </p:nvSpPr>
        <p:spPr>
          <a:xfrm>
            <a:off x="827314" y="359229"/>
            <a:ext cx="2514600" cy="1665514"/>
          </a:xfrm>
          <a:prstGeom prst="cloudCallou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latin typeface="Times New Roman" pitchFamily="18" charset="0"/>
                <a:cs typeface="Times New Roman" pitchFamily="18" charset="0"/>
              </a:rPr>
              <a:t>PROJECT</a:t>
            </a:r>
            <a:endParaRPr lang="en-US" sz="2400" b="1" dirty="0">
              <a:latin typeface="Times New Roman" pitchFamily="18" charset="0"/>
              <a:cs typeface="Times New Roman" pitchFamily="18" charset="0"/>
            </a:endParaRPr>
          </a:p>
        </p:txBody>
      </p:sp>
    </p:spTree>
    <p:extLst>
      <p:ext uri="{BB962C8B-B14F-4D97-AF65-F5344CB8AC3E}">
        <p14:creationId xmlns:p14="http://schemas.microsoft.com/office/powerpoint/2010/main" val="58806944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Để học tốt tiếng anh 9 mới | Giải bài tập tiếng anh 9 mớ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0743" y="1153886"/>
            <a:ext cx="11136086" cy="5261656"/>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511631" y="268459"/>
            <a:ext cx="11125198" cy="830997"/>
          </a:xfrm>
          <a:prstGeom prst="rect">
            <a:avLst/>
          </a:prstGeom>
          <a:solidFill>
            <a:srgbClr val="00B050"/>
          </a:solidFill>
        </p:spPr>
        <p:txBody>
          <a:bodyPr wrap="square">
            <a:spAutoFit/>
          </a:bodyPr>
          <a:lstStyle/>
          <a:p>
            <a:pPr algn="ctr"/>
            <a:r>
              <a:rPr lang="en-US" sz="2400" b="1" dirty="0" smtClean="0">
                <a:solidFill>
                  <a:schemeClr val="bg1"/>
                </a:solidFill>
                <a:latin typeface="Times New Roman" pitchFamily="18" charset="0"/>
                <a:cs typeface="Times New Roman" pitchFamily="18" charset="0"/>
              </a:rPr>
              <a:t>*Work </a:t>
            </a:r>
            <a:r>
              <a:rPr lang="en-US" sz="2400" b="1" dirty="0">
                <a:solidFill>
                  <a:schemeClr val="bg1"/>
                </a:solidFill>
                <a:latin typeface="Times New Roman" pitchFamily="18" charset="0"/>
                <a:cs typeface="Times New Roman" pitchFamily="18" charset="0"/>
              </a:rPr>
              <a:t>in groups. Go to other classes and ask different students about their eating habits. Write the students' answers in the table.</a:t>
            </a:r>
            <a:endParaRPr lang="en-US" sz="2400" dirty="0">
              <a:solidFill>
                <a:schemeClr val="bg1"/>
              </a:solidFill>
              <a:latin typeface="Times New Roman" pitchFamily="18" charset="0"/>
              <a:cs typeface="Times New Roman" pitchFamily="18" charset="0"/>
            </a:endParaRPr>
          </a:p>
        </p:txBody>
      </p:sp>
    </p:spTree>
    <p:extLst>
      <p:ext uri="{BB962C8B-B14F-4D97-AF65-F5344CB8AC3E}">
        <p14:creationId xmlns:p14="http://schemas.microsoft.com/office/powerpoint/2010/main" val="29397540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7170"/>
                                        </p:tgtEl>
                                        <p:attrNameLst>
                                          <p:attrName>style.visibility</p:attrName>
                                        </p:attrNameLst>
                                      </p:cBhvr>
                                      <p:to>
                                        <p:strVal val="visible"/>
                                      </p:to>
                                    </p:set>
                                    <p:animEffect transition="in" filter="circle(in)">
                                      <p:cBhvr>
                                        <p:cTn id="7" dur="2000"/>
                                        <p:tgtEl>
                                          <p:spTgt spid="71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303</TotalTime>
  <Words>588</Words>
  <Application>Microsoft Office PowerPoint</Application>
  <PresentationFormat>Widescreen</PresentationFormat>
  <Paragraphs>66</Paragraphs>
  <Slides>11</Slides>
  <Notes>0</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11</vt:i4>
      </vt:variant>
    </vt:vector>
  </HeadingPairs>
  <TitlesOfParts>
    <vt:vector size="16" baseType="lpstr">
      <vt:lpstr>Arial</vt:lpstr>
      <vt:lpstr>Symbol</vt:lpstr>
      <vt:lpstr>Times New Roman</vt:lpstr>
      <vt:lpstr>Default Design</vt:lpstr>
      <vt:lpstr>1_Default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MyPC</dc:creator>
  <cp:lastModifiedBy>admin</cp:lastModifiedBy>
  <cp:revision>33</cp:revision>
  <dcterms:created xsi:type="dcterms:W3CDTF">2019-01-28T14:40:13Z</dcterms:created>
  <dcterms:modified xsi:type="dcterms:W3CDTF">2023-02-11T17:05:29Z</dcterms:modified>
</cp:coreProperties>
</file>