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40"/>
  </p:notesMasterIdLst>
  <p:sldIdLst>
    <p:sldId id="261" r:id="rId3"/>
    <p:sldId id="279" r:id="rId4"/>
    <p:sldId id="280" r:id="rId5"/>
    <p:sldId id="256" r:id="rId6"/>
    <p:sldId id="258" r:id="rId7"/>
    <p:sldId id="259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0" r:id="rId17"/>
    <p:sldId id="292" r:id="rId18"/>
    <p:sldId id="291" r:id="rId19"/>
    <p:sldId id="293" r:id="rId20"/>
    <p:sldId id="294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62" r:id="rId31"/>
    <p:sldId id="305" r:id="rId32"/>
    <p:sldId id="306" r:id="rId33"/>
    <p:sldId id="307" r:id="rId34"/>
    <p:sldId id="308" r:id="rId35"/>
    <p:sldId id="275" r:id="rId36"/>
    <p:sldId id="276" r:id="rId37"/>
    <p:sldId id="277" r:id="rId38"/>
    <p:sldId id="278" r:id="rId39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41"/>
    </p:embeddedFont>
    <p:embeddedFont>
      <p:font typeface="Cabin" pitchFamily="2" charset="77"/>
      <p:regular r:id="rId42"/>
      <p:bold r:id="rId43"/>
      <p:italic r:id="rId44"/>
      <p:boldItalic r:id="rId45"/>
    </p:embeddedFont>
    <p:embeddedFont>
      <p:font typeface="Candara" panose="020E0502030303020204" pitchFamily="34" charset="0"/>
      <p:regular r:id="rId46"/>
      <p:bold r:id="rId47"/>
      <p:italic r:id="rId48"/>
      <p:boldItalic r:id="rId49"/>
    </p:embeddedFont>
    <p:embeddedFont>
      <p:font typeface="Century Schoolbook" panose="02040604050505020304" pitchFamily="18" charset="0"/>
      <p:regular r:id="rId50"/>
      <p:bold r:id="rId51"/>
      <p:italic r:id="rId52"/>
      <p:boldItalic r:id="rId53"/>
    </p:embeddedFont>
    <p:embeddedFont>
      <p:font typeface="Cormorant Garamond" pitchFamily="2" charset="77"/>
      <p:regular r:id="rId54"/>
      <p:bold r:id="rId55"/>
      <p:italic r:id="rId56"/>
      <p:boldItalic r:id="rId57"/>
    </p:embeddedFont>
    <p:embeddedFont>
      <p:font typeface="Cormorant Garamond SemiBold" pitchFamily="2" charset="77"/>
      <p:regular r:id="rId58"/>
      <p:bold r:id="rId59"/>
      <p:italic r:id="rId60"/>
      <p:boldItalic r:id="rId61"/>
    </p:embeddedFont>
    <p:embeddedFont>
      <p:font typeface="Nunito Light" panose="020F0302020204030204" pitchFamily="34" charset="0"/>
      <p:regular r:id="rId62"/>
      <p:italic r:id="rId63"/>
    </p:embeddedFont>
    <p:embeddedFont>
      <p:font typeface="Raleway" pitchFamily="2" charset="77"/>
      <p:regular r:id="rId64"/>
      <p:bold r:id="rId65"/>
      <p:italic r:id="rId66"/>
      <p:boldItalic r:id="rId67"/>
    </p:embeddedFont>
    <p:embeddedFont>
      <p:font typeface="Spectral" panose="02020502060000000000" pitchFamily="18" charset="77"/>
      <p:regular r:id="rId68"/>
      <p:bold r:id="rId69"/>
      <p:italic r:id="rId70"/>
      <p:boldItalic r:id="rId71"/>
    </p:embeddedFont>
    <p:embeddedFont>
      <p:font typeface="Spectral Medium" panose="02020602060000000000" pitchFamily="18" charset="77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2CEFCD-6697-4BE6-97DD-CFA792815FA6}">
  <a:tblStyle styleId="{A42CEFCD-6697-4BE6-97DD-CFA792815F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3F306C4-1B39-46CA-BEC4-68A02080034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0"/>
    <p:restoredTop sz="94648"/>
  </p:normalViewPr>
  <p:slideViewPr>
    <p:cSldViewPr snapToGrid="0">
      <p:cViewPr varScale="1">
        <p:scale>
          <a:sx n="95" d="100"/>
          <a:sy n="95" d="100"/>
        </p:scale>
        <p:origin x="176" y="1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font" Target="fonts/font34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font" Target="fonts/font33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58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529e134864_0_14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529e134864_0_14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529e134864_0_14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529e134864_0_14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0c65721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0c65721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87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125d80b41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125d80b41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HARD MODE CHO NHÓM NÀO GIỎI HƠN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EASY MODE CHO NHÓM HỌC ĐẠI TRÀ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4064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125d80b419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125d80b419_0_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45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741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529e134864_0_14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529e134864_0_14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bit.ly/2TyoMsr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636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51312">
            <a:off x="7819526" y="-1028285"/>
            <a:ext cx="2447773" cy="271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28324">
            <a:off x="-803379" y="2984699"/>
            <a:ext cx="2053719" cy="32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5815">
            <a:off x="7050638" y="-1116732"/>
            <a:ext cx="2434672" cy="243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74401">
            <a:off x="7581627" y="-1145524"/>
            <a:ext cx="2472900" cy="28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30488">
            <a:off x="-521479" y="3208325"/>
            <a:ext cx="2079162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205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0850" y="1059350"/>
            <a:ext cx="5682300" cy="24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30775" y="3483050"/>
            <a:ext cx="56823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920969">
            <a:off x="-2162206" y="-1170334"/>
            <a:ext cx="5220488" cy="341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19015" t="20111" r="12359" b="12760"/>
          <a:stretch/>
        </p:blipFill>
        <p:spPr>
          <a:xfrm>
            <a:off x="6506150" y="-1190606"/>
            <a:ext cx="3762074" cy="2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26456">
            <a:off x="6550432" y="2966385"/>
            <a:ext cx="3756927" cy="26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15675" t="15775"/>
          <a:stretch/>
        </p:blipFill>
        <p:spPr>
          <a:xfrm rot="2228036">
            <a:off x="-731463" y="3259736"/>
            <a:ext cx="4025528" cy="2697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998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69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91438" flipH="1">
            <a:off x="7698861" y="-761982"/>
            <a:ext cx="2031571" cy="353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30853">
            <a:off x="6660288" y="-1199367"/>
            <a:ext cx="2929293" cy="2761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155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04328" flipH="1">
            <a:off x="-1352980" y="2858263"/>
            <a:ext cx="2106364" cy="24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83658" y="-864999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948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720000" y="927450"/>
            <a:ext cx="37938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720000" y="2115450"/>
            <a:ext cx="37938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2"/>
          </p:nvPr>
        </p:nvSpPr>
        <p:spPr>
          <a:xfrm flipH="1">
            <a:off x="5631000" y="0"/>
            <a:ext cx="3513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42133">
            <a:off x="-1746636" y="139750"/>
            <a:ext cx="3270416" cy="219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27414">
            <a:off x="-1634374" y="3320272"/>
            <a:ext cx="3325999" cy="268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04724"/>
            <a:ext cx="43602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691950" y="882225"/>
            <a:ext cx="1760100" cy="122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24770">
            <a:off x="6435018" y="2106366"/>
            <a:ext cx="3769828" cy="277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61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246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720000" y="4031875"/>
            <a:ext cx="7704000" cy="576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386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2573250" y="1666812"/>
            <a:ext cx="3997500" cy="10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>
            <a:off x="2573250" y="2763288"/>
            <a:ext cx="3997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19052">
            <a:off x="1219890" y="2922195"/>
            <a:ext cx="2043805" cy="40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1002" y="3103782"/>
            <a:ext cx="3192199" cy="300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168829" y="-1029380"/>
            <a:ext cx="4520151" cy="332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41477">
            <a:off x="5548171" y="-1834922"/>
            <a:ext cx="2178532" cy="4357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270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95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3" hasCustomPrompt="1"/>
          </p:nvPr>
        </p:nvSpPr>
        <p:spPr>
          <a:xfrm>
            <a:off x="7151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4" hasCustomPrompt="1"/>
          </p:nvPr>
        </p:nvSpPr>
        <p:spPr>
          <a:xfrm>
            <a:off x="29186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5" hasCustomPrompt="1"/>
          </p:nvPr>
        </p:nvSpPr>
        <p:spPr>
          <a:xfrm>
            <a:off x="29186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571875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7" hasCustomPrompt="1"/>
          </p:nvPr>
        </p:nvSpPr>
        <p:spPr>
          <a:xfrm>
            <a:off x="571875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151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29186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571875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7151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29186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571875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8307" y="38000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33318">
            <a:off x="7390921" y="4029500"/>
            <a:ext cx="1276032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1285">
            <a:off x="7846229" y="3878024"/>
            <a:ext cx="1718818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1614">
            <a:off x="8031480" y="3186673"/>
            <a:ext cx="2108068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539" y="4029500"/>
            <a:ext cx="2619324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53179">
            <a:off x="-556724" y="3178624"/>
            <a:ext cx="1256973" cy="2469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846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4870900" y="3864500"/>
            <a:ext cx="35580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870900" y="2685200"/>
            <a:ext cx="3558000" cy="117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0218">
            <a:off x="7798802" y="2824149"/>
            <a:ext cx="3349257" cy="28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>
            <a:spLocks noGrp="1"/>
          </p:cNvSpPr>
          <p:nvPr>
            <p:ph type="pic" idx="2"/>
          </p:nvPr>
        </p:nvSpPr>
        <p:spPr>
          <a:xfrm>
            <a:off x="0" y="75"/>
            <a:ext cx="4671900" cy="25608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4"/>
          <p:cNvSpPr>
            <a:spLocks noGrp="1"/>
          </p:cNvSpPr>
          <p:nvPr>
            <p:ph type="pic" idx="3"/>
          </p:nvPr>
        </p:nvSpPr>
        <p:spPr>
          <a:xfrm>
            <a:off x="1925" y="2662775"/>
            <a:ext cx="4671900" cy="24807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4"/>
          <p:cNvSpPr>
            <a:spLocks noGrp="1"/>
          </p:cNvSpPr>
          <p:nvPr>
            <p:ph type="pic" idx="4"/>
          </p:nvPr>
        </p:nvSpPr>
        <p:spPr>
          <a:xfrm>
            <a:off x="4782200" y="0"/>
            <a:ext cx="4361700" cy="2560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502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1"/>
          </p:nvPr>
        </p:nvSpPr>
        <p:spPr>
          <a:xfrm>
            <a:off x="804275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2"/>
          </p:nvPr>
        </p:nvSpPr>
        <p:spPr>
          <a:xfrm>
            <a:off x="804275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3"/>
          </p:nvPr>
        </p:nvSpPr>
        <p:spPr>
          <a:xfrm>
            <a:off x="3315576" y="3232975"/>
            <a:ext cx="2511300" cy="9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4"/>
          </p:nvPr>
        </p:nvSpPr>
        <p:spPr>
          <a:xfrm>
            <a:off x="5826875" y="3229375"/>
            <a:ext cx="25113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5"/>
          </p:nvPr>
        </p:nvSpPr>
        <p:spPr>
          <a:xfrm>
            <a:off x="3315576" y="2432550"/>
            <a:ext cx="2511300" cy="80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6"/>
          </p:nvPr>
        </p:nvSpPr>
        <p:spPr>
          <a:xfrm>
            <a:off x="5826875" y="2429250"/>
            <a:ext cx="2511300" cy="80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298">
            <a:off x="-1658652" y="2618690"/>
            <a:ext cx="2721528" cy="256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41918">
            <a:off x="-539882" y="3549483"/>
            <a:ext cx="1905824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4981">
            <a:off x="7780805" y="771350"/>
            <a:ext cx="3692093" cy="3113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144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41253" y="1804875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2041253" y="2943588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2041253" y="4082300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041253" y="1346175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2041253" y="2484893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6"/>
          </p:nvPr>
        </p:nvSpPr>
        <p:spPr>
          <a:xfrm>
            <a:off x="2041253" y="3623610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8128">
            <a:off x="7231860" y="3024162"/>
            <a:ext cx="2394074" cy="378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4387">
            <a:off x="5285027" y="3301989"/>
            <a:ext cx="4917173" cy="3298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556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ubTitle" idx="1"/>
          </p:nvPr>
        </p:nvSpPr>
        <p:spPr>
          <a:xfrm>
            <a:off x="7200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2"/>
          </p:nvPr>
        </p:nvSpPr>
        <p:spPr>
          <a:xfrm>
            <a:off x="720000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3"/>
          </p:nvPr>
        </p:nvSpPr>
        <p:spPr>
          <a:xfrm>
            <a:off x="4611902" y="2166375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4"/>
          </p:nvPr>
        </p:nvSpPr>
        <p:spPr>
          <a:xfrm>
            <a:off x="720000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5"/>
          </p:nvPr>
        </p:nvSpPr>
        <p:spPr>
          <a:xfrm>
            <a:off x="4611902" y="3914700"/>
            <a:ext cx="3816900" cy="67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6"/>
          </p:nvPr>
        </p:nvSpPr>
        <p:spPr>
          <a:xfrm>
            <a:off x="7200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7"/>
          </p:nvPr>
        </p:nvSpPr>
        <p:spPr>
          <a:xfrm>
            <a:off x="4611900" y="17409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8"/>
          </p:nvPr>
        </p:nvSpPr>
        <p:spPr>
          <a:xfrm>
            <a:off x="4611900" y="3489325"/>
            <a:ext cx="38169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77930">
            <a:off x="-1025250" y="540174"/>
            <a:ext cx="1626010" cy="282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3">
            <a:alphaModFix/>
          </a:blip>
          <a:srcRect l="29505" t="14292" r="19588" b="13775"/>
          <a:stretch/>
        </p:blipFill>
        <p:spPr>
          <a:xfrm rot="448361">
            <a:off x="-581025" y="3212137"/>
            <a:ext cx="1295401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78402">
            <a:off x="7933872" y="2860675"/>
            <a:ext cx="2167449" cy="32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577388">
            <a:off x="8404439" y="787888"/>
            <a:ext cx="2058849" cy="2331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39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91438" flipH="1">
            <a:off x="7698861" y="-761982"/>
            <a:ext cx="2031571" cy="353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30853">
            <a:off x="6660288" y="-1199367"/>
            <a:ext cx="2929293" cy="2761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1"/>
          </p:nvPr>
        </p:nvSpPr>
        <p:spPr>
          <a:xfrm>
            <a:off x="72000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2"/>
          </p:nvPr>
        </p:nvSpPr>
        <p:spPr>
          <a:xfrm>
            <a:off x="3342150" y="1999100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3"/>
          </p:nvPr>
        </p:nvSpPr>
        <p:spPr>
          <a:xfrm>
            <a:off x="5959750" y="19991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4"/>
          </p:nvPr>
        </p:nvSpPr>
        <p:spPr>
          <a:xfrm>
            <a:off x="722575" y="3734004"/>
            <a:ext cx="24540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5"/>
          </p:nvPr>
        </p:nvSpPr>
        <p:spPr>
          <a:xfrm>
            <a:off x="3344725" y="3734000"/>
            <a:ext cx="24534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subTitle" idx="6"/>
          </p:nvPr>
        </p:nvSpPr>
        <p:spPr>
          <a:xfrm>
            <a:off x="5962325" y="3734000"/>
            <a:ext cx="2447700" cy="87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subTitle" idx="7"/>
          </p:nvPr>
        </p:nvSpPr>
        <p:spPr>
          <a:xfrm>
            <a:off x="720000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subTitle" idx="8"/>
          </p:nvPr>
        </p:nvSpPr>
        <p:spPr>
          <a:xfrm>
            <a:off x="3342153" y="12689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9"/>
          </p:nvPr>
        </p:nvSpPr>
        <p:spPr>
          <a:xfrm>
            <a:off x="5959747" y="1268950"/>
            <a:ext cx="24597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13"/>
          </p:nvPr>
        </p:nvSpPr>
        <p:spPr>
          <a:xfrm>
            <a:off x="722575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14"/>
          </p:nvPr>
        </p:nvSpPr>
        <p:spPr>
          <a:xfrm>
            <a:off x="3344728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5"/>
          </p:nvPr>
        </p:nvSpPr>
        <p:spPr>
          <a:xfrm>
            <a:off x="5962322" y="2999450"/>
            <a:ext cx="2459100" cy="73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73909">
            <a:off x="-983574" y="2827024"/>
            <a:ext cx="1648600" cy="32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83967">
            <a:off x="-1508375" y="2124400"/>
            <a:ext cx="2236075" cy="248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164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63603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51312">
            <a:off x="7819526" y="-1028285"/>
            <a:ext cx="2447773" cy="271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28324">
            <a:off x="-803379" y="2984699"/>
            <a:ext cx="2053719" cy="324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5815">
            <a:off x="7050638" y="-1116732"/>
            <a:ext cx="2434672" cy="2436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377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43874">
            <a:off x="-950692" y="2711781"/>
            <a:ext cx="2064044" cy="379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42015">
            <a:off x="7831095" y="2950695"/>
            <a:ext cx="3063012" cy="312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099997">
            <a:off x="-1253326" y="-985851"/>
            <a:ext cx="2669300" cy="25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51861">
            <a:off x="7656261" y="-960200"/>
            <a:ext cx="1545287" cy="2990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390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74401">
            <a:off x="7581627" y="-1145524"/>
            <a:ext cx="2472900" cy="28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30488">
            <a:off x="-521479" y="3208325"/>
            <a:ext cx="2079162" cy="280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319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ctrTitle"/>
          </p:nvPr>
        </p:nvSpPr>
        <p:spPr>
          <a:xfrm>
            <a:off x="2138950" y="535000"/>
            <a:ext cx="48660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1"/>
          </p:nvPr>
        </p:nvSpPr>
        <p:spPr>
          <a:xfrm>
            <a:off x="2139050" y="1716700"/>
            <a:ext cx="4866000" cy="11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2"/>
          <p:cNvSpPr txBox="1"/>
          <p:nvPr/>
        </p:nvSpPr>
        <p:spPr>
          <a:xfrm>
            <a:off x="2382325" y="399290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CREDITS: This presentation template was created by</a:t>
            </a:r>
            <a:r>
              <a:rPr lang="en"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 b="1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2"/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,</a:t>
            </a:r>
            <a:r>
              <a:rPr lang="en"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and includes icons by</a:t>
            </a:r>
            <a:r>
              <a:rPr lang="en" sz="10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 b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u="sng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,</a:t>
            </a:r>
            <a:r>
              <a:rPr lang="en" sz="10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rPr>
              <a:t> and infographics &amp; images by</a:t>
            </a:r>
            <a:r>
              <a:rPr lang="en" sz="1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en" sz="1000" b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496722">
            <a:off x="-599452" y="-1167096"/>
            <a:ext cx="3336529" cy="3404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90882">
            <a:off x="7118902" y="2955012"/>
            <a:ext cx="3772647" cy="29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988528">
            <a:off x="7100301" y="-969845"/>
            <a:ext cx="3590552" cy="377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009262">
            <a:off x="-2241152" y="2166462"/>
            <a:ext cx="4866002" cy="3459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104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82428">
            <a:off x="7484775" y="1428750"/>
            <a:ext cx="27831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325" y="3249925"/>
            <a:ext cx="2505674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04052">
            <a:off x="-766435" y="-1644302"/>
            <a:ext cx="3437069" cy="3615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840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81150" y="3535674"/>
            <a:ext cx="5130501" cy="32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47432">
            <a:off x="6654502" y="-1638298"/>
            <a:ext cx="4832645" cy="4075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166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369500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5024388" y="2253425"/>
            <a:ext cx="27501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369500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5024395" y="2966825"/>
            <a:ext cx="2750100" cy="10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9339">
            <a:off x="8161551" y="2403250"/>
            <a:ext cx="2654723" cy="21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197944">
            <a:off x="7104079" y="1255034"/>
            <a:ext cx="3202668" cy="235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28387">
            <a:off x="-1124426" y="3146525"/>
            <a:ext cx="2865858" cy="2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588445">
            <a:off x="-2085" y="3903650"/>
            <a:ext cx="1849059" cy="2923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0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04328" flipH="1">
            <a:off x="-1352980" y="2858263"/>
            <a:ext cx="2106364" cy="24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83658" y="-864999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209446">
            <a:off x="-772914" y="2932200"/>
            <a:ext cx="2976028" cy="313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85100">
            <a:off x="6464699" y="-1057365"/>
            <a:ext cx="4866004" cy="34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05807" y="36476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00007">
            <a:off x="7856224" y="3174842"/>
            <a:ext cx="1546747" cy="299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76935">
            <a:off x="576847" y="3595463"/>
            <a:ext cx="2136486" cy="306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599260">
            <a:off x="154486" y="-968873"/>
            <a:ext cx="2567680" cy="300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068884">
            <a:off x="7550838" y="2694676"/>
            <a:ext cx="2619321" cy="246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679008" y="-984424"/>
            <a:ext cx="2464988" cy="2467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3" hasCustomPrompt="1"/>
          </p:nvPr>
        </p:nvSpPr>
        <p:spPr>
          <a:xfrm>
            <a:off x="7151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4" hasCustomPrompt="1"/>
          </p:nvPr>
        </p:nvSpPr>
        <p:spPr>
          <a:xfrm>
            <a:off x="291860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5" hasCustomPrompt="1"/>
          </p:nvPr>
        </p:nvSpPr>
        <p:spPr>
          <a:xfrm>
            <a:off x="291860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5718750" y="1331025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7" hasCustomPrompt="1"/>
          </p:nvPr>
        </p:nvSpPr>
        <p:spPr>
          <a:xfrm>
            <a:off x="5718750" y="2797950"/>
            <a:ext cx="8673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20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151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291860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5718750" y="1832075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7151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291860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5718750" y="3299000"/>
            <a:ext cx="2203500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8307" y="3800075"/>
            <a:ext cx="2420265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33318">
            <a:off x="7390921" y="4029500"/>
            <a:ext cx="1276032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1285">
            <a:off x="7846229" y="3878024"/>
            <a:ext cx="1718818" cy="24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1614">
            <a:off x="8031480" y="3186673"/>
            <a:ext cx="2108068" cy="246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539" y="4029500"/>
            <a:ext cx="2619324" cy="24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853179">
            <a:off x="-556724" y="3178624"/>
            <a:ext cx="1256973" cy="24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41253" y="1804875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2041253" y="2943588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2041253" y="4082300"/>
            <a:ext cx="53409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041253" y="1346175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2041253" y="2484893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6"/>
          </p:nvPr>
        </p:nvSpPr>
        <p:spPr>
          <a:xfrm>
            <a:off x="2041253" y="3623610"/>
            <a:ext cx="5340900" cy="4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78128">
            <a:off x="7231860" y="3024162"/>
            <a:ext cx="2394074" cy="378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4387">
            <a:off x="5285027" y="3301989"/>
            <a:ext cx="4917173" cy="329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62" r:id="rId9"/>
    <p:sldLayoutId id="2147483665" r:id="rId10"/>
    <p:sldLayoutId id="2147483667" r:id="rId11"/>
    <p:sldLayoutId id="2147483669" r:id="rId12"/>
    <p:sldLayoutId id="2147483670" r:id="rId13"/>
    <p:sldLayoutId id="214748367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●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○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pectral Medium"/>
              <a:buChar char="■"/>
              <a:defRPr sz="1200">
                <a:solidFill>
                  <a:schemeClr val="dk1"/>
                </a:solidFill>
                <a:latin typeface="Spectral Medium"/>
                <a:ea typeface="Spectral Medium"/>
                <a:cs typeface="Spectral Medium"/>
                <a:sym typeface="Spectral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526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slide" Target="slide20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22.xml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www.freepik.com/free-vector/vintage-botanical-flower-collection_4000643.htm/?utm_source=slidesgo_template&amp;utm_medium=referral-link&amp;utm_campaign=sg_resources&amp;utm_content=freepik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photo/portrait-young-woman-boho-dress-with-romantic-garden-aesthetic-vegetation_39767139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portrait-young-woman-with-flowers-wearing-boho-chic-dress_39767077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portrait-young-woman-wearing-chic-boho-dress-amongst-flowers_39767102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floral-bouquet-vintage-design_6415659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eepik.com/free-photo/portrait-young-women-garden-aesthetic-with-boho-dresses_39767128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vintage-flower-bouquet_6415657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portrait-young-woman-with-flowers-wearing-boho-chic-dress_39767078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vintage-floral-bouquet_6415656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portrait-young-woman-with-flowers-wearing-boho-chic-dress_39767096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medium-shot-guy-with-blue-eyes-brown-hair_5682184.htm/?utm_source=slidesgo_template&amp;utm_medium=referral-link&amp;utm_campaign=sg_resources&amp;utm_content=freepik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vintage-botanical-pattern_4470836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elegant-floral-bouquet-vintage-design_6415658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vector/beautiful-floral-bouquet-vintage-design_6415660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vintage-leaves-collection_4470840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vintage-flower-collection_4470842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eepik.com/free-vector/vintage-leaves-collection_4470843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vintage-flower-collection_4470841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vintage-botanical-background_4470838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photo/red-cheeked-young-ginger-woman-looking-camera_4822009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vintage-bouquet_4470834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vintage-botanical-background_4470839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vintage-bouquet_4470835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photo/beautiful-redhead-woman-portrait-close-up_5741963.htm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720000" y="22260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Warm up</a:t>
            </a:r>
            <a:endParaRPr sz="4000" b="1" dirty="0"/>
          </a:p>
        </p:txBody>
      </p:sp>
      <p:sp>
        <p:nvSpPr>
          <p:cNvPr id="248" name="Google Shape;248;p33"/>
          <p:cNvSpPr txBox="1">
            <a:spLocks noGrp="1"/>
          </p:cNvSpPr>
          <p:nvPr>
            <p:ph type="subTitle" idx="3"/>
          </p:nvPr>
        </p:nvSpPr>
        <p:spPr>
          <a:xfrm>
            <a:off x="1050325" y="1755863"/>
            <a:ext cx="7050578" cy="2309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1" dirty="0"/>
              <a:t>1.  Work in groups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/>
              <a:t>2. Write your answers in a sheet of paper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/>
              <a:t>3. Bring to table to teacher when finishing</a:t>
            </a:r>
            <a:endParaRPr sz="2800" i="1" dirty="0"/>
          </a:p>
        </p:txBody>
      </p:sp>
      <p:sp>
        <p:nvSpPr>
          <p:cNvPr id="249" name="Google Shape;249;p33"/>
          <p:cNvSpPr txBox="1">
            <a:spLocks noGrp="1"/>
          </p:cNvSpPr>
          <p:nvPr>
            <p:ph type="subTitle" idx="1"/>
          </p:nvPr>
        </p:nvSpPr>
        <p:spPr>
          <a:xfrm>
            <a:off x="1191377" y="810964"/>
            <a:ext cx="6761246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i="1" dirty="0"/>
              <a:t>Rearrange the sentences</a:t>
            </a:r>
            <a:endParaRPr sz="3500" i="1" dirty="0"/>
          </a:p>
        </p:txBody>
      </p:sp>
    </p:spTree>
    <p:extLst>
      <p:ext uri="{BB962C8B-B14F-4D97-AF65-F5344CB8AC3E}">
        <p14:creationId xmlns:p14="http://schemas.microsoft.com/office/powerpoint/2010/main" val="34535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FB3C3-3BB9-B471-D5FF-8E08C32A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Usage of Zero article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0E7A00-1E84-6906-58FC-B527FC468C11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30EFAA-6B3F-4DD0-A968-D9472548740F}"/>
              </a:ext>
            </a:extLst>
          </p:cNvPr>
          <p:cNvSpPr txBox="1"/>
          <p:nvPr/>
        </p:nvSpPr>
        <p:spPr>
          <a:xfrm>
            <a:off x="945222" y="2396551"/>
            <a:ext cx="702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Schoolbook" panose="02040604050505020304" pitchFamily="18" charset="0"/>
              </a:rPr>
              <a:t>1. Sugar is not good for your teeth.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A5F08-290A-B49B-A665-68531ACC98C4}"/>
              </a:ext>
            </a:extLst>
          </p:cNvPr>
          <p:cNvSpPr txBox="1"/>
          <p:nvPr/>
        </p:nvSpPr>
        <p:spPr>
          <a:xfrm>
            <a:off x="865083" y="2396550"/>
            <a:ext cx="7027524" cy="584775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Schoolbook" panose="02040604050505020304" pitchFamily="18" charset="0"/>
              </a:rPr>
              <a:t>1. </a:t>
            </a:r>
            <a:r>
              <a:rPr lang="en-US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Sugar</a:t>
            </a:r>
            <a:r>
              <a:rPr lang="en-US" sz="3200" dirty="0">
                <a:latin typeface="Century Schoolbook" panose="02040604050505020304" pitchFamily="18" charset="0"/>
              </a:rPr>
              <a:t> is not good for your teeth.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10EE6-2D6C-3F4A-57AF-08763A901FE3}"/>
              </a:ext>
            </a:extLst>
          </p:cNvPr>
          <p:cNvSpPr txBox="1"/>
          <p:nvPr/>
        </p:nvSpPr>
        <p:spPr>
          <a:xfrm>
            <a:off x="660400" y="1411019"/>
            <a:ext cx="7940154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Century Schoolbook" panose="02040604050505020304" pitchFamily="18" charset="0"/>
              </a:rPr>
              <a:t>Actually, in some cases, we can use noun without a/an/the.</a:t>
            </a:r>
          </a:p>
          <a:p>
            <a:r>
              <a:rPr lang="en-US" sz="2200" i="1" dirty="0">
                <a:latin typeface="Century Schoolbook" panose="02040604050505020304" pitchFamily="18" charset="0"/>
              </a:rPr>
              <a:t>We call this the </a:t>
            </a:r>
            <a:r>
              <a:rPr lang="en-US" sz="2200" b="1" i="1" dirty="0">
                <a:solidFill>
                  <a:srgbClr val="FF0000"/>
                </a:solidFill>
                <a:latin typeface="Century Schoolbook" panose="02040604050505020304" pitchFamily="18" charset="0"/>
              </a:rPr>
              <a:t>Zero article.</a:t>
            </a:r>
            <a:r>
              <a:rPr lang="en-US" sz="2200" i="1" dirty="0">
                <a:latin typeface="Century Schoolbook" panose="02040604050505020304" pitchFamily="18" charset="0"/>
              </a:rPr>
              <a:t> </a:t>
            </a:r>
            <a:endParaRPr lang="en-VN" sz="2200" i="1" dirty="0">
              <a:latin typeface="Century Schoolbook" panose="02040604050505020304" pitchFamily="18" charset="0"/>
            </a:endParaRPr>
          </a:p>
        </p:txBody>
      </p:sp>
      <p:pic>
        <p:nvPicPr>
          <p:cNvPr id="1026" name="Picture 2" descr="Premium Photo | Sugar on a black background">
            <a:extLst>
              <a:ext uri="{FF2B5EF4-FFF2-40B4-BE49-F238E27FC236}">
                <a16:creationId xmlns:a16="http://schemas.microsoft.com/office/drawing/2014/main" id="{45229BBB-BC14-D9E7-8B13-7740B8DE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15" y="3135558"/>
            <a:ext cx="1334589" cy="16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90217-92CA-3A93-314A-A2DE054637B1}"/>
              </a:ext>
            </a:extLst>
          </p:cNvPr>
          <p:cNvSpPr txBox="1"/>
          <p:nvPr/>
        </p:nvSpPr>
        <p:spPr>
          <a:xfrm>
            <a:off x="3349022" y="3461672"/>
            <a:ext cx="4279687" cy="8617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with uncountable or abstract nouns</a:t>
            </a:r>
          </a:p>
        </p:txBody>
      </p:sp>
    </p:spTree>
    <p:extLst>
      <p:ext uri="{BB962C8B-B14F-4D97-AF65-F5344CB8AC3E}">
        <p14:creationId xmlns:p14="http://schemas.microsoft.com/office/powerpoint/2010/main" val="330454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FB3C3-3BB9-B471-D5FF-8E08C32A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Usage of Zero article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0E7A00-1E84-6906-58FC-B527FC468C11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30EFAA-6B3F-4DD0-A968-D9472548740F}"/>
              </a:ext>
            </a:extLst>
          </p:cNvPr>
          <p:cNvSpPr txBox="1"/>
          <p:nvPr/>
        </p:nvSpPr>
        <p:spPr>
          <a:xfrm>
            <a:off x="945222" y="2396551"/>
            <a:ext cx="702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anose="02040604050505020304" pitchFamily="18" charset="0"/>
              </a:rPr>
              <a:t>2</a:t>
            </a:r>
            <a:r>
              <a:rPr lang="en-US" sz="3200" dirty="0">
                <a:latin typeface="Century Schoolbook" panose="02040604050505020304" pitchFamily="18" charset="0"/>
              </a:rPr>
              <a:t>. Students should work hard</a:t>
            </a:r>
            <a:r>
              <a:rPr lang="en-VN" sz="3200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A5F08-290A-B49B-A665-68531ACC98C4}"/>
              </a:ext>
            </a:extLst>
          </p:cNvPr>
          <p:cNvSpPr txBox="1"/>
          <p:nvPr/>
        </p:nvSpPr>
        <p:spPr>
          <a:xfrm>
            <a:off x="945222" y="2439234"/>
            <a:ext cx="7027524" cy="584775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anose="02040604050505020304" pitchFamily="18" charset="0"/>
              </a:rPr>
              <a:t>2</a:t>
            </a:r>
            <a:r>
              <a:rPr lang="en-US" sz="3200" dirty="0">
                <a:latin typeface="Century Schoolbook" panose="02040604050505020304" pitchFamily="18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Students</a:t>
            </a:r>
            <a:r>
              <a:rPr lang="en-US" sz="3200" dirty="0">
                <a:latin typeface="Century Schoolbook" panose="02040604050505020304" pitchFamily="18" charset="0"/>
              </a:rPr>
              <a:t> should work hard</a:t>
            </a:r>
            <a:r>
              <a:rPr lang="en-VN" sz="3200" dirty="0">
                <a:latin typeface="Century Schoolbook" panose="020406040505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10EE6-2D6C-3F4A-57AF-08763A901FE3}"/>
              </a:ext>
            </a:extLst>
          </p:cNvPr>
          <p:cNvSpPr txBox="1"/>
          <p:nvPr/>
        </p:nvSpPr>
        <p:spPr>
          <a:xfrm>
            <a:off x="660400" y="1411019"/>
            <a:ext cx="7940154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Actually, in some cases, we can use noun without a/an/the.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We call this the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Zero article.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 </a:t>
            </a:r>
            <a:endParaRPr kumimoji="0" lang="en-VN" sz="2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90217-92CA-3A93-314A-A2DE054637B1}"/>
              </a:ext>
            </a:extLst>
          </p:cNvPr>
          <p:cNvSpPr txBox="1"/>
          <p:nvPr/>
        </p:nvSpPr>
        <p:spPr>
          <a:xfrm>
            <a:off x="4246896" y="3500418"/>
            <a:ext cx="4279687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when making 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eneral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 statement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 panose="02040604050505020304" pitchFamily="18" charset="0"/>
              <a:cs typeface="Arial"/>
              <a:sym typeface="Arial"/>
            </a:endParaRPr>
          </a:p>
        </p:txBody>
      </p:sp>
      <p:pic>
        <p:nvPicPr>
          <p:cNvPr id="3074" name="Picture 2" descr="Hướng dẫn đánh giá, xếp loại cuối năm với học sinh cấp 1, 2, 3">
            <a:extLst>
              <a:ext uri="{FF2B5EF4-FFF2-40B4-BE49-F238E27FC236}">
                <a16:creationId xmlns:a16="http://schemas.microsoft.com/office/drawing/2014/main" id="{817A7D52-5566-557C-89EA-7DDB18C92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94" y="3172417"/>
            <a:ext cx="2393741" cy="159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1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FB3C3-3BB9-B471-D5FF-8E08C32A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Usage of Zero article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0E7A00-1E84-6906-58FC-B527FC468C11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30EFAA-6B3F-4DD0-A968-D9472548740F}"/>
              </a:ext>
            </a:extLst>
          </p:cNvPr>
          <p:cNvSpPr txBox="1"/>
          <p:nvPr/>
        </p:nvSpPr>
        <p:spPr>
          <a:xfrm>
            <a:off x="945222" y="2396551"/>
            <a:ext cx="702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entury Schoolbook" panose="02040604050505020304" pitchFamily="18" charset="0"/>
              </a:rPr>
              <a:t>3</a:t>
            </a:r>
            <a:r>
              <a:rPr lang="en-VN" sz="3200" dirty="0">
                <a:latin typeface="Century Schoolbook" panose="02040604050505020304" pitchFamily="18" charset="0"/>
              </a:rPr>
              <a:t>. </a:t>
            </a:r>
            <a:r>
              <a:rPr lang="en-US" sz="3200" dirty="0">
                <a:latin typeface="Century Schoolbook" panose="02040604050505020304" pitchFamily="18" charset="0"/>
              </a:rPr>
              <a:t>We went there by boat.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A5F08-290A-B49B-A665-68531ACC98C4}"/>
              </a:ext>
            </a:extLst>
          </p:cNvPr>
          <p:cNvSpPr txBox="1"/>
          <p:nvPr/>
        </p:nvSpPr>
        <p:spPr>
          <a:xfrm>
            <a:off x="945222" y="2396551"/>
            <a:ext cx="7027524" cy="584775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entury Schoolbook" panose="02040604050505020304" pitchFamily="18" charset="0"/>
              </a:rPr>
              <a:t>3</a:t>
            </a:r>
            <a:r>
              <a:rPr lang="en-VN" sz="3200" dirty="0">
                <a:latin typeface="Century Schoolbook" panose="02040604050505020304" pitchFamily="18" charset="0"/>
              </a:rPr>
              <a:t>. </a:t>
            </a:r>
            <a:r>
              <a:rPr lang="en-US" sz="3200" dirty="0">
                <a:latin typeface="Century Schoolbook" panose="02040604050505020304" pitchFamily="18" charset="0"/>
              </a:rPr>
              <a:t>We went there by </a:t>
            </a:r>
            <a:r>
              <a:rPr lang="en-US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boat</a:t>
            </a:r>
            <a:r>
              <a:rPr lang="en-US" sz="3200" dirty="0">
                <a:latin typeface="Century Schoolbook" panose="020406040505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10EE6-2D6C-3F4A-57AF-08763A901FE3}"/>
              </a:ext>
            </a:extLst>
          </p:cNvPr>
          <p:cNvSpPr txBox="1"/>
          <p:nvPr/>
        </p:nvSpPr>
        <p:spPr>
          <a:xfrm>
            <a:off x="660400" y="1411019"/>
            <a:ext cx="7940154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Actually, in some cases, we can use noun without a/an/the.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We call this the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Zero article.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 </a:t>
            </a:r>
            <a:endParaRPr kumimoji="0" lang="en-VN" sz="2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90217-92CA-3A93-314A-A2DE054637B1}"/>
              </a:ext>
            </a:extLst>
          </p:cNvPr>
          <p:cNvSpPr txBox="1"/>
          <p:nvPr/>
        </p:nvSpPr>
        <p:spPr>
          <a:xfrm>
            <a:off x="4458984" y="3254197"/>
            <a:ext cx="4279687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when describing general forms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of transport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Schoolbook" panose="02040604050505020304" pitchFamily="18" charset="0"/>
              <a:cs typeface="Arial"/>
              <a:sym typeface="Arial"/>
            </a:endParaRPr>
          </a:p>
        </p:txBody>
      </p:sp>
      <p:pic>
        <p:nvPicPr>
          <p:cNvPr id="4100" name="Picture 4" descr="CLIP: Tiết lộ thu nhập của người dân ở chùa Hương khi mùa lễ hội đến - Báo  Người lao động">
            <a:extLst>
              <a:ext uri="{FF2B5EF4-FFF2-40B4-BE49-F238E27FC236}">
                <a16:creationId xmlns:a16="http://schemas.microsoft.com/office/drawing/2014/main" id="{252E1B3D-D076-94A7-7A6A-8D4155AE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373" y="3040635"/>
            <a:ext cx="2613998" cy="194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3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FB3C3-3BB9-B471-D5FF-8E08C32A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/>
              <a:t>Usages </a:t>
            </a:r>
            <a:r>
              <a:rPr lang="en-VN" dirty="0"/>
              <a:t>of Zero article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0E7A00-1E84-6906-58FC-B527FC468C11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9310EE6-2D6C-3F4A-57AF-08763A901FE3}"/>
              </a:ext>
            </a:extLst>
          </p:cNvPr>
          <p:cNvSpPr txBox="1"/>
          <p:nvPr/>
        </p:nvSpPr>
        <p:spPr>
          <a:xfrm>
            <a:off x="660400" y="1411019"/>
            <a:ext cx="7940154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Actually, in some cases, we can use noun without a/an/the.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We call this the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Zero article.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 pitchFamily="18" charset="0"/>
                <a:cs typeface="Arial"/>
                <a:sym typeface="Arial"/>
              </a:rPr>
              <a:t> </a:t>
            </a:r>
            <a:endParaRPr kumimoji="0" lang="en-VN" sz="2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936CB-930F-3EBA-A847-93449843AC86}"/>
              </a:ext>
            </a:extLst>
          </p:cNvPr>
          <p:cNvSpPr txBox="1"/>
          <p:nvPr/>
        </p:nvSpPr>
        <p:spPr>
          <a:xfrm>
            <a:off x="1283582" y="2558067"/>
            <a:ext cx="6516534" cy="4770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with uncountable or abstract nouns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DE3A44-422B-9826-5271-652C589393CE}"/>
              </a:ext>
            </a:extLst>
          </p:cNvPr>
          <p:cNvSpPr txBox="1"/>
          <p:nvPr/>
        </p:nvSpPr>
        <p:spPr>
          <a:xfrm>
            <a:off x="1283582" y="3341838"/>
            <a:ext cx="6516534" cy="4770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when making general statements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44095-0C4A-2638-B40F-5803B56F443C}"/>
              </a:ext>
            </a:extLst>
          </p:cNvPr>
          <p:cNvSpPr txBox="1"/>
          <p:nvPr/>
        </p:nvSpPr>
        <p:spPr>
          <a:xfrm>
            <a:off x="1283581" y="4125609"/>
            <a:ext cx="7561830" cy="4770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when describing general forms of transport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1AC0AB-DCC3-28B1-F7DB-3395808BE904}"/>
              </a:ext>
            </a:extLst>
          </p:cNvPr>
          <p:cNvSpPr/>
          <p:nvPr/>
        </p:nvSpPr>
        <p:spPr>
          <a:xfrm>
            <a:off x="966540" y="2558067"/>
            <a:ext cx="477054" cy="477054"/>
          </a:xfrm>
          <a:prstGeom prst="ellipse">
            <a:avLst/>
          </a:prstGeom>
          <a:solidFill>
            <a:srgbClr val="FAFAF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1</a:t>
            </a:r>
            <a:endParaRPr lang="en-VN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897B03-4D3A-178D-4F33-C6DACEEA011A}"/>
              </a:ext>
            </a:extLst>
          </p:cNvPr>
          <p:cNvSpPr/>
          <p:nvPr/>
        </p:nvSpPr>
        <p:spPr>
          <a:xfrm>
            <a:off x="972803" y="3322155"/>
            <a:ext cx="477054" cy="477054"/>
          </a:xfrm>
          <a:prstGeom prst="ellipse">
            <a:avLst/>
          </a:prstGeom>
          <a:solidFill>
            <a:srgbClr val="FAFAF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2</a:t>
            </a:r>
            <a:endParaRPr lang="en-VN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514F082-4F9D-D3FF-61C7-A673DB14FDC9}"/>
              </a:ext>
            </a:extLst>
          </p:cNvPr>
          <p:cNvSpPr/>
          <p:nvPr/>
        </p:nvSpPr>
        <p:spPr>
          <a:xfrm>
            <a:off x="966540" y="4125609"/>
            <a:ext cx="477054" cy="477054"/>
          </a:xfrm>
          <a:prstGeom prst="ellipse">
            <a:avLst/>
          </a:prstGeom>
          <a:solidFill>
            <a:srgbClr val="FAFAF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Candara" panose="020E0502030303020204" pitchFamily="34" charset="0"/>
              </a:rPr>
              <a:t>3</a:t>
            </a:r>
            <a:endParaRPr lang="en-VN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8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7">
            <a:off x="7399400" y="2930085"/>
            <a:ext cx="1841082" cy="35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2378845" y="2745355"/>
            <a:ext cx="4360200" cy="9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78895" y="1522856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3983">
            <a:off x="-985123" y="3215411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35037">
            <a:off x="-1177217" y="-683164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1128">
            <a:off x="5001485" y="3808933"/>
            <a:ext cx="2717575" cy="2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287245">
            <a:off x="5326532" y="-1482901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50429">
            <a:off x="1333524" y="-1382399"/>
            <a:ext cx="2803817" cy="264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72085F-3EAA-346B-A73E-BEF8BB951261}"/>
              </a:ext>
            </a:extLst>
          </p:cNvPr>
          <p:cNvCxnSpPr>
            <a:cxnSpLocks/>
          </p:cNvCxnSpPr>
          <p:nvPr/>
        </p:nvCxnSpPr>
        <p:spPr>
          <a:xfrm>
            <a:off x="2371439" y="2610365"/>
            <a:ext cx="45409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1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VN" sz="2400" dirty="0"/>
              <a:t>Exercise 1. Choose the correct option in each sentence below. (page 53) 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7962105" cy="3950864"/>
          </a:xfrm>
        </p:spPr>
        <p:txBody>
          <a:bodyPr anchor="t"/>
          <a:lstStyle/>
          <a:p>
            <a:pPr marL="152400" indent="0"/>
            <a:r>
              <a:rPr lang="en-US" sz="2200" b="1" dirty="0">
                <a:latin typeface="Century Schoolbook" panose="02040604050505020304" pitchFamily="18" charset="0"/>
              </a:rPr>
              <a:t>1</a:t>
            </a:r>
            <a:r>
              <a:rPr lang="en-US" sz="2200" dirty="0">
                <a:latin typeface="Century Schoolbook" panose="02040604050505020304" pitchFamily="18" charset="0"/>
              </a:rPr>
              <a:t>. It takes more than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an </a:t>
            </a:r>
            <a:r>
              <a:rPr lang="en-US" sz="2200" dirty="0">
                <a:latin typeface="Century Schoolbook" panose="02040604050505020304" pitchFamily="18" charset="0"/>
              </a:rPr>
              <a:t>hour to drive to Can </a:t>
            </a:r>
            <a:r>
              <a:rPr lang="en-US" sz="2200" dirty="0" err="1">
                <a:latin typeface="Century Schoolbook" panose="02040604050505020304" pitchFamily="18" charset="0"/>
              </a:rPr>
              <a:t>Tho</a:t>
            </a:r>
            <a:r>
              <a:rPr lang="en-US" sz="2200" dirty="0">
                <a:latin typeface="Century Schoolbook" panose="02040604050505020304" pitchFamily="18" charset="0"/>
              </a:rPr>
              <a:t>.</a:t>
            </a: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2</a:t>
            </a:r>
            <a:r>
              <a:rPr lang="en-US" sz="2200" dirty="0">
                <a:latin typeface="Century Schoolbook" panose="02040604050505020304" pitchFamily="18" charset="0"/>
              </a:rPr>
              <a:t>. It’s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tradition for children to wake up early on Christmas Day.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3</a:t>
            </a:r>
            <a:r>
              <a:rPr lang="en-US" sz="2200" dirty="0">
                <a:latin typeface="Century Schoolbook" panose="02040604050505020304" pitchFamily="18" charset="0"/>
              </a:rPr>
              <a:t>. The Ok Om Bok Festival takes place in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the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October.</a:t>
            </a:r>
            <a:endParaRPr lang="en-US" sz="2200" b="1" dirty="0">
              <a:latin typeface="Century Schoolbook" panose="02040604050505020304" pitchFamily="18" charset="0"/>
            </a:endParaRPr>
          </a:p>
          <a:p>
            <a:endParaRPr lang="en-US" sz="2200" b="1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4</a:t>
            </a:r>
            <a:r>
              <a:rPr lang="en-US" sz="2200" dirty="0">
                <a:latin typeface="Century Schoolbook" panose="02040604050505020304" pitchFamily="18" charset="0"/>
              </a:rPr>
              <a:t>. We went to Can </a:t>
            </a:r>
            <a:r>
              <a:rPr lang="en-US" sz="2200" dirty="0" err="1">
                <a:latin typeface="Century Schoolbook" panose="02040604050505020304" pitchFamily="18" charset="0"/>
              </a:rPr>
              <a:t>Tho</a:t>
            </a:r>
            <a:r>
              <a:rPr lang="en-US" sz="2200" dirty="0">
                <a:latin typeface="Century Schoolbook" panose="02040604050505020304" pitchFamily="18" charset="0"/>
              </a:rPr>
              <a:t> by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an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air.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5</a:t>
            </a:r>
            <a:r>
              <a:rPr lang="en-US" sz="2200" dirty="0">
                <a:latin typeface="Century Schoolbook" panose="02040604050505020304" pitchFamily="18" charset="0"/>
              </a:rPr>
              <a:t>.  A: Where’s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the </a:t>
            </a:r>
            <a:r>
              <a:rPr lang="en-US" sz="2200" dirty="0">
                <a:latin typeface="Century Schoolbook" panose="02040604050505020304" pitchFamily="18" charset="0"/>
              </a:rPr>
              <a:t>book?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dirty="0">
                <a:latin typeface="Century Schoolbook" panose="02040604050505020304" pitchFamily="18" charset="0"/>
              </a:rPr>
              <a:t>     B: I thought you left it next to the TV.</a:t>
            </a: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dirty="0">
                <a:latin typeface="Century Schoolbook" panose="02040604050505020304" pitchFamily="18" charset="0"/>
              </a:rPr>
              <a:t>	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VN" sz="2400" dirty="0"/>
              <a:t>Exercise 1. Check your answer.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7962105" cy="3950864"/>
          </a:xfrm>
        </p:spPr>
        <p:txBody>
          <a:bodyPr anchor="t"/>
          <a:lstStyle/>
          <a:p>
            <a:pPr marL="152400" indent="0"/>
            <a:r>
              <a:rPr lang="en-US" sz="2200" b="1" dirty="0">
                <a:latin typeface="Century Schoolbook" panose="02040604050505020304" pitchFamily="18" charset="0"/>
              </a:rPr>
              <a:t>1</a:t>
            </a:r>
            <a:r>
              <a:rPr lang="en-US" sz="2200" dirty="0">
                <a:latin typeface="Century Schoolbook" panose="02040604050505020304" pitchFamily="18" charset="0"/>
              </a:rPr>
              <a:t>. It takes more than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an </a:t>
            </a:r>
            <a:r>
              <a:rPr lang="en-US" sz="2200" dirty="0">
                <a:latin typeface="Century Schoolbook" panose="02040604050505020304" pitchFamily="18" charset="0"/>
              </a:rPr>
              <a:t>hour to drive to Can </a:t>
            </a:r>
            <a:r>
              <a:rPr lang="en-US" sz="2200" dirty="0" err="1">
                <a:latin typeface="Century Schoolbook" panose="02040604050505020304" pitchFamily="18" charset="0"/>
              </a:rPr>
              <a:t>Tho</a:t>
            </a:r>
            <a:r>
              <a:rPr lang="en-US" sz="2200" dirty="0">
                <a:latin typeface="Century Schoolbook" panose="02040604050505020304" pitchFamily="18" charset="0"/>
              </a:rPr>
              <a:t>.</a:t>
            </a:r>
          </a:p>
          <a:p>
            <a:pPr marL="152400" indent="0"/>
            <a:endParaRPr lang="en-US" sz="2200" dirty="0">
              <a:latin typeface="Century Schoolbook" panose="02040604050505020304" pitchFamily="18" charset="0"/>
            </a:endParaRP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2</a:t>
            </a:r>
            <a:r>
              <a:rPr lang="en-US" sz="2200" dirty="0">
                <a:latin typeface="Century Schoolbook" panose="02040604050505020304" pitchFamily="18" charset="0"/>
              </a:rPr>
              <a:t>. It’s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tradition for children to wake up early on Christmas Day.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3</a:t>
            </a:r>
            <a:r>
              <a:rPr lang="en-US" sz="2200" dirty="0">
                <a:latin typeface="Century Schoolbook" panose="02040604050505020304" pitchFamily="18" charset="0"/>
              </a:rPr>
              <a:t>. The Ok Om Bok Festival takes place in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the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October.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4A180-9DB8-99B0-535A-5C4C1A4B6E1D}"/>
              </a:ext>
            </a:extLst>
          </p:cNvPr>
          <p:cNvCxnSpPr/>
          <p:nvPr/>
        </p:nvCxnSpPr>
        <p:spPr>
          <a:xfrm>
            <a:off x="4240944" y="1239938"/>
            <a:ext cx="59561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13B89-6CE5-A259-1E72-2DF9B5603E02}"/>
              </a:ext>
            </a:extLst>
          </p:cNvPr>
          <p:cNvSpPr txBox="1"/>
          <p:nvPr/>
        </p:nvSpPr>
        <p:spPr>
          <a:xfrm>
            <a:off x="4123113" y="1320227"/>
            <a:ext cx="5320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/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Arial"/>
              </a:rPr>
              <a:t>a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Arial"/>
              </a:rPr>
              <a:t>ʊə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Arial"/>
              </a:rPr>
              <a:t>/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 s</a:t>
            </a:r>
            <a:r>
              <a:rPr kumimoji="0" lang="en" sz="1400" b="1" i="1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ingular</a:t>
            </a:r>
            <a:r>
              <a:rPr kumimoji="0" lang="en" sz="1400" b="1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 noun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starting with a vower</a:t>
            </a:r>
            <a:endParaRPr kumimoji="0" lang="en-VN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B7F1BE-0B3F-3B99-09F2-7F5AA633A0E8}"/>
              </a:ext>
            </a:extLst>
          </p:cNvPr>
          <p:cNvSpPr/>
          <p:nvPr/>
        </p:nvSpPr>
        <p:spPr>
          <a:xfrm>
            <a:off x="3723463" y="924929"/>
            <a:ext cx="454642" cy="29740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BC8566-E000-3523-368F-412AAB99AEFC}"/>
              </a:ext>
            </a:extLst>
          </p:cNvPr>
          <p:cNvCxnSpPr>
            <a:cxnSpLocks/>
          </p:cNvCxnSpPr>
          <p:nvPr/>
        </p:nvCxnSpPr>
        <p:spPr>
          <a:xfrm>
            <a:off x="2147825" y="2568675"/>
            <a:ext cx="10811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BD3408-A95C-436C-34D5-47AC49B401C1}"/>
              </a:ext>
            </a:extLst>
          </p:cNvPr>
          <p:cNvSpPr txBox="1"/>
          <p:nvPr/>
        </p:nvSpPr>
        <p:spPr>
          <a:xfrm>
            <a:off x="2994401" y="2648964"/>
            <a:ext cx="5320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s</a:t>
            </a:r>
            <a:r>
              <a:rPr kumimoji="0" lang="en" sz="1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ingular</a:t>
            </a:r>
            <a:r>
              <a:rPr kumimoji="0" lang="en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 noun – mentioning for the 1</a:t>
            </a:r>
            <a:r>
              <a:rPr kumimoji="0" lang="en" sz="1400" b="1" i="1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st</a:t>
            </a:r>
            <a:r>
              <a:rPr kumimoji="0" lang="en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 time.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CF0852-7CCE-825A-3209-2B59982F1F2F}"/>
              </a:ext>
            </a:extLst>
          </p:cNvPr>
          <p:cNvSpPr/>
          <p:nvPr/>
        </p:nvSpPr>
        <p:spPr>
          <a:xfrm>
            <a:off x="1308876" y="2275098"/>
            <a:ext cx="291324" cy="29740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399B14-AA91-6BFA-3589-2403C4FC15C6}"/>
              </a:ext>
            </a:extLst>
          </p:cNvPr>
          <p:cNvCxnSpPr>
            <a:cxnSpLocks/>
          </p:cNvCxnSpPr>
          <p:nvPr/>
        </p:nvCxnSpPr>
        <p:spPr>
          <a:xfrm>
            <a:off x="7055581" y="4247456"/>
            <a:ext cx="9525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A12266-696B-0F7A-FCCE-CBA87FBA78C8}"/>
              </a:ext>
            </a:extLst>
          </p:cNvPr>
          <p:cNvSpPr txBox="1"/>
          <p:nvPr/>
        </p:nvSpPr>
        <p:spPr>
          <a:xfrm>
            <a:off x="6586538" y="4316359"/>
            <a:ext cx="2135981" cy="52322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referring to the festival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as a general event </a:t>
            </a:r>
            <a:endParaRPr kumimoji="0" lang="en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pectral Medium"/>
              <a:cs typeface="Arial"/>
              <a:sym typeface="Spectral Medium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C3DA11-A7E7-06D2-FBE5-3B66B3D1BF64}"/>
              </a:ext>
            </a:extLst>
          </p:cNvPr>
          <p:cNvSpPr/>
          <p:nvPr/>
        </p:nvSpPr>
        <p:spPr>
          <a:xfrm>
            <a:off x="6655986" y="3895455"/>
            <a:ext cx="372977" cy="38076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2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/>
      <p:bldP spid="14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VN" sz="2400" dirty="0"/>
              <a:t>Exercise 1. Check your answer.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7962105" cy="3950864"/>
          </a:xfrm>
        </p:spPr>
        <p:txBody>
          <a:bodyPr anchor="t"/>
          <a:lstStyle/>
          <a:p>
            <a:r>
              <a:rPr lang="en-US" sz="2200" b="1" dirty="0">
                <a:latin typeface="Century Schoolbook" panose="02040604050505020304" pitchFamily="18" charset="0"/>
              </a:rPr>
              <a:t>4</a:t>
            </a:r>
            <a:r>
              <a:rPr lang="en-US" sz="2200" dirty="0">
                <a:latin typeface="Century Schoolbook" panose="02040604050505020304" pitchFamily="18" charset="0"/>
              </a:rPr>
              <a:t>. We went to Can </a:t>
            </a:r>
            <a:r>
              <a:rPr lang="en-US" sz="2200" dirty="0" err="1">
                <a:latin typeface="Century Schoolbook" panose="02040604050505020304" pitchFamily="18" charset="0"/>
              </a:rPr>
              <a:t>Tho</a:t>
            </a:r>
            <a:r>
              <a:rPr lang="en-US" sz="2200" dirty="0">
                <a:latin typeface="Century Schoolbook" panose="02040604050505020304" pitchFamily="18" charset="0"/>
              </a:rPr>
              <a:t> by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an / </a:t>
            </a:r>
            <a:r>
              <a:rPr lang="en-US" sz="2200" b="1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Ø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 </a:t>
            </a:r>
            <a:r>
              <a:rPr lang="en-US" sz="2200" dirty="0">
                <a:latin typeface="Century Schoolbook" panose="02040604050505020304" pitchFamily="18" charset="0"/>
              </a:rPr>
              <a:t>air.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b="1" dirty="0">
                <a:latin typeface="Century Schoolbook" panose="02040604050505020304" pitchFamily="18" charset="0"/>
              </a:rPr>
              <a:t>5</a:t>
            </a:r>
            <a:r>
              <a:rPr lang="en-US" sz="2200" dirty="0">
                <a:latin typeface="Century Schoolbook" panose="02040604050505020304" pitchFamily="18" charset="0"/>
              </a:rPr>
              <a:t>.  A: Where’s </a:t>
            </a:r>
            <a:r>
              <a:rPr lang="en-US" sz="2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 / the </a:t>
            </a:r>
            <a:r>
              <a:rPr lang="en-US" sz="2200" dirty="0">
                <a:latin typeface="Century Schoolbook" panose="02040604050505020304" pitchFamily="18" charset="0"/>
              </a:rPr>
              <a:t>book?</a:t>
            </a:r>
          </a:p>
          <a:p>
            <a:endParaRPr lang="en-US" sz="2200" dirty="0">
              <a:latin typeface="Century Schoolbook" panose="02040604050505020304" pitchFamily="18" charset="0"/>
            </a:endParaRPr>
          </a:p>
          <a:p>
            <a:r>
              <a:rPr lang="en-US" sz="2200" dirty="0">
                <a:latin typeface="Century Schoolbook" panose="02040604050505020304" pitchFamily="18" charset="0"/>
              </a:rPr>
              <a:t>     B: I thought you left it next to the TV.</a:t>
            </a: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pPr marL="609600" indent="-457200">
              <a:buAutoNum type="arabicPeriod"/>
            </a:pPr>
            <a:endParaRPr lang="en-US" sz="2200" dirty="0">
              <a:latin typeface="Century Schoolbook" panose="02040604050505020304" pitchFamily="18" charset="0"/>
            </a:endParaRPr>
          </a:p>
          <a:p>
            <a:endParaRPr lang="en-US" sz="2200" dirty="0">
              <a:latin typeface="Century Schoolbook" panose="020406040505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4A180-9DB8-99B0-535A-5C4C1A4B6E1D}"/>
              </a:ext>
            </a:extLst>
          </p:cNvPr>
          <p:cNvCxnSpPr>
            <a:cxnSpLocks/>
          </p:cNvCxnSpPr>
          <p:nvPr/>
        </p:nvCxnSpPr>
        <p:spPr>
          <a:xfrm>
            <a:off x="4881716" y="1233561"/>
            <a:ext cx="4055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413B89-6CE5-A259-1E72-2DF9B5603E02}"/>
              </a:ext>
            </a:extLst>
          </p:cNvPr>
          <p:cNvSpPr txBox="1"/>
          <p:nvPr/>
        </p:nvSpPr>
        <p:spPr>
          <a:xfrm>
            <a:off x="4778778" y="1322679"/>
            <a:ext cx="5320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general form of transport</a:t>
            </a:r>
            <a:endParaRPr kumimoji="0" lang="en-VN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B7F1BE-0B3F-3B99-09F2-7F5AA633A0E8}"/>
              </a:ext>
            </a:extLst>
          </p:cNvPr>
          <p:cNvSpPr/>
          <p:nvPr/>
        </p:nvSpPr>
        <p:spPr>
          <a:xfrm>
            <a:off x="4509481" y="877533"/>
            <a:ext cx="372235" cy="35602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92908B-1569-422F-84AD-C6625C475D8B}"/>
              </a:ext>
            </a:extLst>
          </p:cNvPr>
          <p:cNvCxnSpPr>
            <a:cxnSpLocks/>
          </p:cNvCxnSpPr>
          <p:nvPr/>
        </p:nvCxnSpPr>
        <p:spPr>
          <a:xfrm>
            <a:off x="3384288" y="2915595"/>
            <a:ext cx="6162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A1BB56-8050-0948-B6BE-FBDB67D7DB2B}"/>
              </a:ext>
            </a:extLst>
          </p:cNvPr>
          <p:cNvSpPr txBox="1"/>
          <p:nvPr/>
        </p:nvSpPr>
        <p:spPr>
          <a:xfrm>
            <a:off x="3295954" y="2970729"/>
            <a:ext cx="552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pectral Medium"/>
                <a:sym typeface="Spectral Medium"/>
              </a:rPr>
              <a:t>a specific book which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sym typeface="Spectral Medium"/>
              </a:rPr>
              <a:t>listener and speaker already know about</a:t>
            </a:r>
            <a:endParaRPr kumimoji="0" lang="en-VN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398050-F6B9-5866-D348-3169D62B9928}"/>
              </a:ext>
            </a:extLst>
          </p:cNvPr>
          <p:cNvSpPr/>
          <p:nvPr/>
        </p:nvSpPr>
        <p:spPr>
          <a:xfrm>
            <a:off x="2816411" y="2556313"/>
            <a:ext cx="520175" cy="39115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AFAF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7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23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AAC10B-BC44-A1CA-2929-AAC17CC0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445025"/>
            <a:ext cx="6360300" cy="700284"/>
          </a:xfrm>
        </p:spPr>
        <p:txBody>
          <a:bodyPr/>
          <a:lstStyle/>
          <a:p>
            <a:r>
              <a:rPr lang="en-VN" b="1" dirty="0"/>
              <a:t>GUESSING GAME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4AFC4-EA91-92F8-995C-AE3F7CBE9A12}"/>
              </a:ext>
            </a:extLst>
          </p:cNvPr>
          <p:cNvSpPr txBox="1"/>
          <p:nvPr/>
        </p:nvSpPr>
        <p:spPr>
          <a:xfrm>
            <a:off x="1126835" y="1339273"/>
            <a:ext cx="76477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Century Schoolbook" panose="02040604050505020304" pitchFamily="18" charset="0"/>
              </a:rPr>
              <a:t>- Work in groups</a:t>
            </a:r>
          </a:p>
          <a:p>
            <a:endParaRPr lang="en-VN" sz="2400" dirty="0">
              <a:latin typeface="Century Schoolbook" panose="02040604050505020304" pitchFamily="18" charset="0"/>
            </a:endParaRPr>
          </a:p>
          <a:p>
            <a:r>
              <a:rPr lang="en-VN" sz="2400" dirty="0">
                <a:latin typeface="Century Schoolbook" panose="02040604050505020304" pitchFamily="18" charset="0"/>
              </a:rPr>
              <a:t>- 5 questions  and one </a:t>
            </a:r>
            <a:r>
              <a:rPr lang="en-VN" sz="2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KEY WORD</a:t>
            </a:r>
            <a:r>
              <a:rPr lang="en-VN" sz="2400" dirty="0">
                <a:latin typeface="Century Schoolbook" panose="02040604050505020304" pitchFamily="18" charset="0"/>
              </a:rPr>
              <a:t>.</a:t>
            </a:r>
          </a:p>
          <a:p>
            <a:endParaRPr lang="en-VN" sz="2400" dirty="0">
              <a:latin typeface="Century Schoolbook" panose="02040604050505020304" pitchFamily="18" charset="0"/>
            </a:endParaRPr>
          </a:p>
          <a:p>
            <a:r>
              <a:rPr lang="en-VN" sz="2400" dirty="0">
                <a:latin typeface="Century Schoolbook" panose="02040604050505020304" pitchFamily="18" charset="0"/>
              </a:rPr>
              <a:t>- </a:t>
            </a:r>
            <a:r>
              <a:rPr lang="en-US" sz="2400" dirty="0">
                <a:latin typeface="Century Schoolbook" panose="02040604050505020304" pitchFamily="18" charset="0"/>
              </a:rPr>
              <a:t>A</a:t>
            </a:r>
            <a:r>
              <a:rPr lang="en-VN" sz="2400" dirty="0">
                <a:latin typeface="Century Schoolbook" panose="02040604050505020304" pitchFamily="18" charset="0"/>
              </a:rPr>
              <a:t>nswer each question to reveal the hint.</a:t>
            </a:r>
          </a:p>
          <a:p>
            <a:endParaRPr lang="en-VN" sz="2400" dirty="0">
              <a:latin typeface="Century Schoolbook" panose="02040604050505020304" pitchFamily="18" charset="0"/>
            </a:endParaRPr>
          </a:p>
          <a:p>
            <a:r>
              <a:rPr lang="en-VN" sz="2400" dirty="0">
                <a:latin typeface="Century Schoolbook" panose="02040604050505020304" pitchFamily="18" charset="0"/>
              </a:rPr>
              <a:t>- Get </a:t>
            </a:r>
            <a:r>
              <a:rPr lang="en-VN" sz="2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+1 point </a:t>
            </a:r>
            <a:r>
              <a:rPr lang="en-VN" sz="2400" dirty="0">
                <a:latin typeface="Century Schoolbook" panose="02040604050505020304" pitchFamily="18" charset="0"/>
              </a:rPr>
              <a:t>if you can answer each question.</a:t>
            </a:r>
          </a:p>
          <a:p>
            <a:endParaRPr lang="en-VN" sz="2400" dirty="0">
              <a:latin typeface="Century Schoolbook" panose="02040604050505020304" pitchFamily="18" charset="0"/>
            </a:endParaRPr>
          </a:p>
          <a:p>
            <a:r>
              <a:rPr lang="en-VN" sz="2400" dirty="0">
                <a:latin typeface="Century Schoolbook" panose="02040604050505020304" pitchFamily="18" charset="0"/>
              </a:rPr>
              <a:t>- Get </a:t>
            </a:r>
            <a:r>
              <a:rPr lang="en-VN" sz="24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+3 points </a:t>
            </a:r>
            <a:r>
              <a:rPr lang="en-VN" sz="2400" dirty="0">
                <a:latin typeface="Century Schoolbook" panose="02040604050505020304" pitchFamily="18" charset="0"/>
              </a:rPr>
              <a:t>if you can answer the KEY WORD.</a:t>
            </a:r>
          </a:p>
        </p:txBody>
      </p:sp>
    </p:spTree>
    <p:extLst>
      <p:ext uri="{BB962C8B-B14F-4D97-AF65-F5344CB8AC3E}">
        <p14:creationId xmlns:p14="http://schemas.microsoft.com/office/powerpoint/2010/main" val="3007852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tumblr_pan4hgy31V1wa6dqco2_1280">
            <a:extLst>
              <a:ext uri="{FF2B5EF4-FFF2-40B4-BE49-F238E27FC236}">
                <a16:creationId xmlns:a16="http://schemas.microsoft.com/office/drawing/2014/main" id="{69D92373-3881-CFB4-3548-178700081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7" y="581515"/>
            <a:ext cx="8653145" cy="348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4FF6BC1A-608A-749B-6865-9C0357A4400E}"/>
              </a:ext>
            </a:extLst>
          </p:cNvPr>
          <p:cNvSpPr/>
          <p:nvPr/>
        </p:nvSpPr>
        <p:spPr>
          <a:xfrm>
            <a:off x="0" y="0"/>
            <a:ext cx="4572000" cy="2571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6600" dirty="0">
                <a:solidFill>
                  <a:schemeClr val="tx1"/>
                </a:solidFill>
                <a:latin typeface="Cabin" pitchFamily="2" charset="77"/>
              </a:rPr>
              <a:t>  1</a:t>
            </a: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30776D6-B332-6291-071A-589691FE559F}"/>
              </a:ext>
            </a:extLst>
          </p:cNvPr>
          <p:cNvSpPr/>
          <p:nvPr/>
        </p:nvSpPr>
        <p:spPr>
          <a:xfrm>
            <a:off x="4571999" y="0"/>
            <a:ext cx="4572000" cy="25717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6600" b="1" dirty="0">
                <a:solidFill>
                  <a:schemeClr val="tx1"/>
                </a:solidFill>
                <a:latin typeface="Cabin" pitchFamily="2" charset="77"/>
              </a:rPr>
              <a:t>     2</a:t>
            </a: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BA962FD1-812C-FC7D-0426-52162485FFD4}"/>
              </a:ext>
            </a:extLst>
          </p:cNvPr>
          <p:cNvSpPr/>
          <p:nvPr/>
        </p:nvSpPr>
        <p:spPr>
          <a:xfrm>
            <a:off x="0" y="2568271"/>
            <a:ext cx="4572000" cy="2571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6600" dirty="0">
                <a:solidFill>
                  <a:schemeClr val="tx1"/>
                </a:solidFill>
                <a:latin typeface="Cabin" pitchFamily="2" charset="77"/>
              </a:rPr>
              <a:t> 4</a:t>
            </a: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F23CDE67-D6B2-A874-FDC2-F5319F7873CD}"/>
              </a:ext>
            </a:extLst>
          </p:cNvPr>
          <p:cNvSpPr/>
          <p:nvPr/>
        </p:nvSpPr>
        <p:spPr>
          <a:xfrm>
            <a:off x="4571999" y="2568271"/>
            <a:ext cx="4572000" cy="2571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16600" dirty="0">
                <a:solidFill>
                  <a:schemeClr val="tx1"/>
                </a:solidFill>
                <a:latin typeface="Cabin" pitchFamily="2" charset="77"/>
              </a:rPr>
              <a:t>     5</a:t>
            </a:r>
          </a:p>
        </p:txBody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4953314B-C710-13C7-3632-0504BD9DCFBB}"/>
              </a:ext>
            </a:extLst>
          </p:cNvPr>
          <p:cNvSpPr/>
          <p:nvPr/>
        </p:nvSpPr>
        <p:spPr>
          <a:xfrm>
            <a:off x="2286000" y="1282396"/>
            <a:ext cx="4572000" cy="257175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600" dirty="0">
                <a:solidFill>
                  <a:schemeClr val="tx1"/>
                </a:solidFill>
                <a:latin typeface="Cabin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3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EDBDC3-3933-FF14-9B11-ECB4C257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Try as fast as you can! :D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3D3FB-94CE-FDA0-E23F-3D9C3BD681EB}"/>
              </a:ext>
            </a:extLst>
          </p:cNvPr>
          <p:cNvSpPr txBox="1"/>
          <p:nvPr/>
        </p:nvSpPr>
        <p:spPr>
          <a:xfrm>
            <a:off x="914400" y="1519881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Century Schoolbook" panose="02040604050505020304" pitchFamily="18" charset="0"/>
              </a:rPr>
              <a:t>1. </a:t>
            </a:r>
            <a:r>
              <a:rPr lang="en-VN" sz="2400" dirty="0">
                <a:latin typeface="Century Schoolbook" panose="02040604050505020304" pitchFamily="18" charset="0"/>
              </a:rPr>
              <a:t>engineer/ an/  is/ She /./</a:t>
            </a:r>
          </a:p>
          <a:p>
            <a:endParaRPr lang="en-VN" sz="2400" dirty="0">
              <a:latin typeface="Century Schoolbook" panose="02040604050505020304" pitchFamily="18" charset="0"/>
            </a:endParaRPr>
          </a:p>
          <a:p>
            <a:r>
              <a:rPr lang="en-VN" sz="2400" b="1" dirty="0">
                <a:latin typeface="Century Schoolbook" panose="02040604050505020304" pitchFamily="18" charset="0"/>
              </a:rPr>
              <a:t>2. </a:t>
            </a:r>
            <a:r>
              <a:rPr lang="en-VN" sz="2400" dirty="0">
                <a:latin typeface="Century Schoolbook" panose="02040604050505020304" pitchFamily="18" charset="0"/>
              </a:rPr>
              <a:t>family/ week/ We/ a/ held/ reunion/ last/./</a:t>
            </a:r>
          </a:p>
          <a:p>
            <a:r>
              <a:rPr lang="en-VN" sz="2400" dirty="0">
                <a:latin typeface="Century Schoolbook" panose="02040604050505020304" pitchFamily="18" charset="0"/>
              </a:rPr>
              <a:t>enjoyable/was/ The/ party/./</a:t>
            </a:r>
          </a:p>
        </p:txBody>
      </p:sp>
      <p:pic>
        <p:nvPicPr>
          <p:cNvPr id="12" name="30 seconds - better">
            <a:hlinkClick r:id="" action="ppaction://media"/>
            <a:extLst>
              <a:ext uri="{FF2B5EF4-FFF2-40B4-BE49-F238E27FC236}">
                <a16:creationId xmlns:a16="http://schemas.microsoft.com/office/drawing/2014/main" id="{E482B871-202B-0F86-6D18-8F6EDE7D2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1114" y="3307706"/>
            <a:ext cx="2458995" cy="13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97A0943D-22E3-2BE5-3D20-D2CD68E871D2}"/>
              </a:ext>
            </a:extLst>
          </p:cNvPr>
          <p:cNvSpPr/>
          <p:nvPr/>
        </p:nvSpPr>
        <p:spPr>
          <a:xfrm>
            <a:off x="7954073" y="3287429"/>
            <a:ext cx="916814" cy="1084987"/>
          </a:xfrm>
          <a:custGeom>
            <a:avLst/>
            <a:gdLst/>
            <a:ahLst/>
            <a:cxnLst/>
            <a:rect l="l" t="t" r="r" b="b"/>
            <a:pathLst>
              <a:path w="2392964" h="2831910">
                <a:moveTo>
                  <a:pt x="0" y="0"/>
                </a:moveTo>
                <a:lnTo>
                  <a:pt x="2392965" y="0"/>
                </a:lnTo>
                <a:lnTo>
                  <a:pt x="2392965" y="2831911"/>
                </a:lnTo>
                <a:lnTo>
                  <a:pt x="0" y="283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D629C-51A9-57DA-4C4D-B5D11B5563D6}"/>
              </a:ext>
            </a:extLst>
          </p:cNvPr>
          <p:cNvSpPr txBox="1"/>
          <p:nvPr/>
        </p:nvSpPr>
        <p:spPr>
          <a:xfrm>
            <a:off x="7680960" y="4456497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B</a:t>
            </a:r>
            <a:r>
              <a:rPr lang="en-VN" b="1" dirty="0">
                <a:latin typeface="Century Schoolbook" panose="02040604050505020304" pitchFamily="18" charset="0"/>
              </a:rPr>
              <a:t>ack to </a:t>
            </a:r>
          </a:p>
          <a:p>
            <a:pPr algn="ctr"/>
            <a:r>
              <a:rPr lang="en-VN" b="1" dirty="0">
                <a:latin typeface="Century Schoolbook" panose="02040604050505020304" pitchFamily="18" charset="0"/>
              </a:rPr>
              <a:t>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8AFC-9C03-178E-F412-A37A517EAC7C}"/>
              </a:ext>
            </a:extLst>
          </p:cNvPr>
          <p:cNvSpPr txBox="1"/>
          <p:nvPr/>
        </p:nvSpPr>
        <p:spPr>
          <a:xfrm>
            <a:off x="308007" y="387144"/>
            <a:ext cx="69590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2600" b="1" dirty="0">
              <a:solidFill>
                <a:srgbClr val="F7941E"/>
              </a:solidFill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worshipping Kitchen Gods is </a:t>
            </a:r>
            <a:r>
              <a:rPr lang="en-US" sz="3200" u="sng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 long-time tradition of </a:t>
            </a:r>
            <a:r>
              <a:rPr lang="en-US" sz="3200" u="sng" dirty="0">
                <a:latin typeface="Candara" panose="020E0502030303020204" pitchFamily="34" charset="0"/>
              </a:rPr>
              <a:t>the Vietnamese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A34C9F-D347-F55E-03E9-EC93BACDC1F9}"/>
              </a:ext>
            </a:extLst>
          </p:cNvPr>
          <p:cNvSpPr/>
          <p:nvPr/>
        </p:nvSpPr>
        <p:spPr>
          <a:xfrm>
            <a:off x="1097281" y="3118585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A. The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8A4BC1-7265-65C3-0743-111B3354F807}"/>
              </a:ext>
            </a:extLst>
          </p:cNvPr>
          <p:cNvSpPr/>
          <p:nvPr/>
        </p:nvSpPr>
        <p:spPr>
          <a:xfrm>
            <a:off x="3080084" y="3118585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B. 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5735B3-3245-0911-6356-87606167FF46}"/>
              </a:ext>
            </a:extLst>
          </p:cNvPr>
          <p:cNvSpPr/>
          <p:nvPr/>
        </p:nvSpPr>
        <p:spPr>
          <a:xfrm>
            <a:off x="4908885" y="3118585"/>
            <a:ext cx="2358188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C. 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t</a:t>
            </a:r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he Vietnamese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D971C-BD88-81B8-C928-A2E310D67E29}"/>
              </a:ext>
            </a:extLst>
          </p:cNvPr>
          <p:cNvSpPr txBox="1"/>
          <p:nvPr/>
        </p:nvSpPr>
        <p:spPr>
          <a:xfrm>
            <a:off x="1296825" y="3774017"/>
            <a:ext cx="1783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Spectral Medium"/>
                <a:sym typeface="Spectral Medium"/>
              </a:rPr>
              <a:t>Ø</a:t>
            </a:r>
            <a:endParaRPr kumimoji="0" lang="en-VN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C5FA75-4253-CF78-6406-4B5E28FB4221}"/>
              </a:ext>
            </a:extLst>
          </p:cNvPr>
          <p:cNvSpPr txBox="1"/>
          <p:nvPr/>
        </p:nvSpPr>
        <p:spPr>
          <a:xfrm>
            <a:off x="308007" y="389318"/>
            <a:ext cx="69590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2600" b="1" dirty="0">
              <a:solidFill>
                <a:srgbClr val="F7941E"/>
              </a:solidFill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worshipping Kitchen Gods </a:t>
            </a:r>
            <a:r>
              <a:rPr lang="en-US" sz="3200" dirty="0">
                <a:latin typeface="Candara" panose="020E0502030303020204" pitchFamily="34" charset="0"/>
              </a:rPr>
              <a:t>is </a:t>
            </a:r>
            <a:r>
              <a:rPr lang="en-US" sz="3200" u="sng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 long-time tradition of </a:t>
            </a:r>
            <a:r>
              <a:rPr lang="en-US" sz="3200" u="sng" dirty="0">
                <a:latin typeface="Candara" panose="020E0502030303020204" pitchFamily="34" charset="0"/>
              </a:rPr>
              <a:t>the Vietnamese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9AECA-8975-ECDA-F107-391BCFF05EC6}"/>
              </a:ext>
            </a:extLst>
          </p:cNvPr>
          <p:cNvSpPr txBox="1"/>
          <p:nvPr/>
        </p:nvSpPr>
        <p:spPr>
          <a:xfrm>
            <a:off x="1296825" y="4302608"/>
            <a:ext cx="5522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pectral Medium"/>
                <a:sym typeface="Spectral Medium"/>
              </a:rPr>
              <a:t>”Worshipping Kitchen Gods”  is considered a general activity.</a:t>
            </a:r>
            <a:endParaRPr kumimoji="0" lang="en-VN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6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97A0943D-22E3-2BE5-3D20-D2CD68E871D2}"/>
              </a:ext>
            </a:extLst>
          </p:cNvPr>
          <p:cNvSpPr/>
          <p:nvPr/>
        </p:nvSpPr>
        <p:spPr>
          <a:xfrm>
            <a:off x="7954073" y="3287429"/>
            <a:ext cx="916814" cy="1084987"/>
          </a:xfrm>
          <a:custGeom>
            <a:avLst/>
            <a:gdLst/>
            <a:ahLst/>
            <a:cxnLst/>
            <a:rect l="l" t="t" r="r" b="b"/>
            <a:pathLst>
              <a:path w="2392964" h="2831910">
                <a:moveTo>
                  <a:pt x="0" y="0"/>
                </a:moveTo>
                <a:lnTo>
                  <a:pt x="2392965" y="0"/>
                </a:lnTo>
                <a:lnTo>
                  <a:pt x="2392965" y="2831911"/>
                </a:lnTo>
                <a:lnTo>
                  <a:pt x="0" y="283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D629C-51A9-57DA-4C4D-B5D11B5563D6}"/>
              </a:ext>
            </a:extLst>
          </p:cNvPr>
          <p:cNvSpPr txBox="1"/>
          <p:nvPr/>
        </p:nvSpPr>
        <p:spPr>
          <a:xfrm>
            <a:off x="7680960" y="4456497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B</a:t>
            </a:r>
            <a:r>
              <a:rPr lang="en-VN" b="1" dirty="0">
                <a:latin typeface="Century Schoolbook" panose="02040604050505020304" pitchFamily="18" charset="0"/>
              </a:rPr>
              <a:t>ack to </a:t>
            </a:r>
          </a:p>
          <a:p>
            <a:pPr algn="ctr"/>
            <a:r>
              <a:rPr lang="en-VN" b="1" dirty="0">
                <a:latin typeface="Century Schoolbook" panose="02040604050505020304" pitchFamily="18" charset="0"/>
              </a:rPr>
              <a:t>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8AFC-9C03-178E-F412-A37A517EAC7C}"/>
              </a:ext>
            </a:extLst>
          </p:cNvPr>
          <p:cNvSpPr txBox="1"/>
          <p:nvPr/>
        </p:nvSpPr>
        <p:spPr>
          <a:xfrm>
            <a:off x="308007" y="387144"/>
            <a:ext cx="7719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3200" dirty="0">
              <a:latin typeface="Candara" panose="020E0502030303020204" pitchFamily="34" charset="0"/>
            </a:endParaRPr>
          </a:p>
          <a:p>
            <a:r>
              <a:rPr lang="en-US" sz="3200" dirty="0">
                <a:latin typeface="Candara" panose="020E0502030303020204" pitchFamily="34" charset="0"/>
              </a:rPr>
              <a:t>People </a:t>
            </a:r>
            <a:r>
              <a:rPr lang="en-US" sz="3200" dirty="0" err="1">
                <a:latin typeface="Candara" panose="020E0502030303020204" pitchFamily="34" charset="0"/>
              </a:rPr>
              <a:t>organise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worshipping ceremony at </a:t>
            </a:r>
            <a:r>
              <a:rPr lang="en-US" sz="3200" u="sng" dirty="0">
                <a:latin typeface="Candara" panose="020E0502030303020204" pitchFamily="34" charset="0"/>
              </a:rPr>
              <a:t>noon</a:t>
            </a:r>
            <a:r>
              <a:rPr lang="en-US" sz="3200" dirty="0">
                <a:latin typeface="Candara" panose="020E0502030303020204" pitchFamily="34" charset="0"/>
              </a:rPr>
              <a:t> so that </a:t>
            </a:r>
            <a:r>
              <a:rPr lang="en-US" sz="3200" u="sng" dirty="0">
                <a:latin typeface="Candara" panose="020E0502030303020204" pitchFamily="34" charset="0"/>
              </a:rPr>
              <a:t>a </a:t>
            </a:r>
            <a:r>
              <a:rPr lang="en-US" sz="3200" dirty="0">
                <a:latin typeface="Candara" panose="020E0502030303020204" pitchFamily="34" charset="0"/>
              </a:rPr>
              <a:t>Kitchen Gods can leave for Heaven at 12 o’clock.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37226C1-62FA-F87B-4C73-0319A0310440}"/>
              </a:ext>
            </a:extLst>
          </p:cNvPr>
          <p:cNvSpPr/>
          <p:nvPr/>
        </p:nvSpPr>
        <p:spPr>
          <a:xfrm>
            <a:off x="1037179" y="3436950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A. the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3F7D12C-5663-923B-9747-6EA8AE13E251}"/>
              </a:ext>
            </a:extLst>
          </p:cNvPr>
          <p:cNvSpPr/>
          <p:nvPr/>
        </p:nvSpPr>
        <p:spPr>
          <a:xfrm>
            <a:off x="3019982" y="3436950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B. noon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310E2A-882E-0F5B-9949-B13C4E95EA44}"/>
              </a:ext>
            </a:extLst>
          </p:cNvPr>
          <p:cNvSpPr/>
          <p:nvPr/>
        </p:nvSpPr>
        <p:spPr>
          <a:xfrm>
            <a:off x="4848783" y="3436950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C. 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a</a:t>
            </a:r>
            <a:endParaRPr lang="en-VN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4E53B-0D50-1328-57C4-EDF25509BE84}"/>
              </a:ext>
            </a:extLst>
          </p:cNvPr>
          <p:cNvSpPr txBox="1"/>
          <p:nvPr/>
        </p:nvSpPr>
        <p:spPr>
          <a:xfrm>
            <a:off x="4958542" y="3966340"/>
            <a:ext cx="1783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=&gt; the</a:t>
            </a:r>
            <a:endParaRPr kumimoji="0" lang="en-VN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28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97A0943D-22E3-2BE5-3D20-D2CD68E871D2}"/>
              </a:ext>
            </a:extLst>
          </p:cNvPr>
          <p:cNvSpPr/>
          <p:nvPr/>
        </p:nvSpPr>
        <p:spPr>
          <a:xfrm>
            <a:off x="7954073" y="3287429"/>
            <a:ext cx="916814" cy="1084987"/>
          </a:xfrm>
          <a:custGeom>
            <a:avLst/>
            <a:gdLst/>
            <a:ahLst/>
            <a:cxnLst/>
            <a:rect l="l" t="t" r="r" b="b"/>
            <a:pathLst>
              <a:path w="2392964" h="2831910">
                <a:moveTo>
                  <a:pt x="0" y="0"/>
                </a:moveTo>
                <a:lnTo>
                  <a:pt x="2392965" y="0"/>
                </a:lnTo>
                <a:lnTo>
                  <a:pt x="2392965" y="2831911"/>
                </a:lnTo>
                <a:lnTo>
                  <a:pt x="0" y="283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D629C-51A9-57DA-4C4D-B5D11B5563D6}"/>
              </a:ext>
            </a:extLst>
          </p:cNvPr>
          <p:cNvSpPr txBox="1"/>
          <p:nvPr/>
        </p:nvSpPr>
        <p:spPr>
          <a:xfrm>
            <a:off x="7680960" y="4456497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B</a:t>
            </a:r>
            <a:r>
              <a:rPr lang="en-VN" b="1" dirty="0">
                <a:latin typeface="Century Schoolbook" panose="02040604050505020304" pitchFamily="18" charset="0"/>
              </a:rPr>
              <a:t>ack to </a:t>
            </a:r>
          </a:p>
          <a:p>
            <a:pPr algn="ctr"/>
            <a:r>
              <a:rPr lang="en-VN" b="1" dirty="0">
                <a:latin typeface="Century Schoolbook" panose="02040604050505020304" pitchFamily="18" charset="0"/>
              </a:rPr>
              <a:t>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8AFC-9C03-178E-F412-A37A517EAC7C}"/>
              </a:ext>
            </a:extLst>
          </p:cNvPr>
          <p:cNvSpPr txBox="1"/>
          <p:nvPr/>
        </p:nvSpPr>
        <p:spPr>
          <a:xfrm>
            <a:off x="308007" y="387144"/>
            <a:ext cx="76460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3200" u="sng" dirty="0"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Most</a:t>
            </a:r>
            <a:r>
              <a:rPr lang="en-US" sz="3200" dirty="0">
                <a:latin typeface="Candara" panose="020E0502030303020204" pitchFamily="34" charset="0"/>
              </a:rPr>
              <a:t> families in </a:t>
            </a:r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Viet Nam prepare </a:t>
            </a:r>
            <a:r>
              <a:rPr lang="en-US" sz="3200" u="sng" dirty="0">
                <a:latin typeface="Candara" panose="020E0502030303020204" pitchFamily="34" charset="0"/>
              </a:rPr>
              <a:t>oﬀerings</a:t>
            </a:r>
            <a:r>
              <a:rPr lang="en-US" sz="3200" dirty="0">
                <a:latin typeface="Candara" panose="020E0502030303020204" pitchFamily="34" charset="0"/>
              </a:rPr>
              <a:t> for the Kitchen Gods.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D97EDE-1792-F960-BF34-0D3B22738956}"/>
              </a:ext>
            </a:extLst>
          </p:cNvPr>
          <p:cNvSpPr/>
          <p:nvPr/>
        </p:nvSpPr>
        <p:spPr>
          <a:xfrm>
            <a:off x="1046144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A. Most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8E71F2-2634-00A3-BC5B-9FF5494AFD5D}"/>
              </a:ext>
            </a:extLst>
          </p:cNvPr>
          <p:cNvSpPr/>
          <p:nvPr/>
        </p:nvSpPr>
        <p:spPr>
          <a:xfrm>
            <a:off x="3028947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B. the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2807C51-FE7A-01C1-FB37-E3F1F62020B2}"/>
              </a:ext>
            </a:extLst>
          </p:cNvPr>
          <p:cNvSpPr/>
          <p:nvPr/>
        </p:nvSpPr>
        <p:spPr>
          <a:xfrm>
            <a:off x="4857748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C. offerings</a:t>
            </a:r>
            <a:endParaRPr lang="en-VN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169BB-A070-3B44-E1E9-993DDDB6BAC7}"/>
              </a:ext>
            </a:extLst>
          </p:cNvPr>
          <p:cNvSpPr txBox="1"/>
          <p:nvPr/>
        </p:nvSpPr>
        <p:spPr>
          <a:xfrm>
            <a:off x="308007" y="387144"/>
            <a:ext cx="76460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3200" u="sng" dirty="0"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Most</a:t>
            </a:r>
            <a:r>
              <a:rPr lang="en-US" sz="3200" dirty="0">
                <a:latin typeface="Candara" panose="020E0502030303020204" pitchFamily="34" charset="0"/>
              </a:rPr>
              <a:t> families in </a:t>
            </a:r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Viet Nam </a:t>
            </a:r>
            <a:r>
              <a:rPr lang="en-US" sz="3200" dirty="0">
                <a:latin typeface="Candara" panose="020E0502030303020204" pitchFamily="34" charset="0"/>
              </a:rPr>
              <a:t>prepare </a:t>
            </a:r>
            <a:r>
              <a:rPr lang="en-US" sz="3200" u="sng" dirty="0">
                <a:latin typeface="Candara" panose="020E0502030303020204" pitchFamily="34" charset="0"/>
              </a:rPr>
              <a:t>oﬀerings</a:t>
            </a:r>
            <a:r>
              <a:rPr lang="en-US" sz="3200" dirty="0">
                <a:latin typeface="Candara" panose="020E0502030303020204" pitchFamily="34" charset="0"/>
              </a:rPr>
              <a:t> for the Kitchen Gods.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98D3B-70B3-AF7F-FC56-E2268C9F6B62}"/>
              </a:ext>
            </a:extLst>
          </p:cNvPr>
          <p:cNvSpPr txBox="1"/>
          <p:nvPr/>
        </p:nvSpPr>
        <p:spPr>
          <a:xfrm>
            <a:off x="3028947" y="3873868"/>
            <a:ext cx="1783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Spectral Medium"/>
                <a:sym typeface="Spectral Medium"/>
              </a:rPr>
              <a:t>Ø</a:t>
            </a:r>
            <a:endParaRPr kumimoji="0" lang="en-VN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6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97A0943D-22E3-2BE5-3D20-D2CD68E871D2}"/>
              </a:ext>
            </a:extLst>
          </p:cNvPr>
          <p:cNvSpPr/>
          <p:nvPr/>
        </p:nvSpPr>
        <p:spPr>
          <a:xfrm>
            <a:off x="7954073" y="3287429"/>
            <a:ext cx="916814" cy="1084987"/>
          </a:xfrm>
          <a:custGeom>
            <a:avLst/>
            <a:gdLst/>
            <a:ahLst/>
            <a:cxnLst/>
            <a:rect l="l" t="t" r="r" b="b"/>
            <a:pathLst>
              <a:path w="2392964" h="2831910">
                <a:moveTo>
                  <a:pt x="0" y="0"/>
                </a:moveTo>
                <a:lnTo>
                  <a:pt x="2392965" y="0"/>
                </a:lnTo>
                <a:lnTo>
                  <a:pt x="2392965" y="2831911"/>
                </a:lnTo>
                <a:lnTo>
                  <a:pt x="0" y="283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D629C-51A9-57DA-4C4D-B5D11B5563D6}"/>
              </a:ext>
            </a:extLst>
          </p:cNvPr>
          <p:cNvSpPr txBox="1"/>
          <p:nvPr/>
        </p:nvSpPr>
        <p:spPr>
          <a:xfrm>
            <a:off x="7680960" y="4456497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B</a:t>
            </a:r>
            <a:r>
              <a:rPr lang="en-VN" b="1" dirty="0">
                <a:latin typeface="Century Schoolbook" panose="02040604050505020304" pitchFamily="18" charset="0"/>
              </a:rPr>
              <a:t>ack to </a:t>
            </a:r>
          </a:p>
          <a:p>
            <a:pPr algn="ctr"/>
            <a:r>
              <a:rPr lang="en-VN" b="1" dirty="0">
                <a:latin typeface="Century Schoolbook" panose="02040604050505020304" pitchFamily="18" charset="0"/>
              </a:rPr>
              <a:t>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8AFC-9C03-178E-F412-A37A517EAC7C}"/>
              </a:ext>
            </a:extLst>
          </p:cNvPr>
          <p:cNvSpPr txBox="1"/>
          <p:nvPr/>
        </p:nvSpPr>
        <p:spPr>
          <a:xfrm>
            <a:off x="308006" y="387144"/>
            <a:ext cx="76460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2600" u="sng" dirty="0"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oﬀerings include a </a:t>
            </a:r>
            <a:r>
              <a:rPr lang="en-US" sz="3200" u="sng" dirty="0">
                <a:latin typeface="Candara" panose="020E0502030303020204" pitchFamily="34" charset="0"/>
              </a:rPr>
              <a:t>set</a:t>
            </a:r>
            <a:r>
              <a:rPr lang="en-US" sz="3200" dirty="0">
                <a:latin typeface="Candara" panose="020E0502030303020204" pitchFamily="34" charset="0"/>
              </a:rPr>
              <a:t> of flowers and fruits, </a:t>
            </a:r>
            <a:r>
              <a:rPr lang="en-US" sz="3200" u="sng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 paper clothes, and three carps.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37719E8-BB0D-1AB7-4297-72AD87308B90}"/>
              </a:ext>
            </a:extLst>
          </p:cNvPr>
          <p:cNvSpPr/>
          <p:nvPr/>
        </p:nvSpPr>
        <p:spPr>
          <a:xfrm>
            <a:off x="1055109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A. The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B46939-C1B9-3D7B-3238-47759009C36E}"/>
              </a:ext>
            </a:extLst>
          </p:cNvPr>
          <p:cNvSpPr/>
          <p:nvPr/>
        </p:nvSpPr>
        <p:spPr>
          <a:xfrm>
            <a:off x="3037912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B. set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C42601-E172-FD61-F551-E1CCCBD88DC6}"/>
              </a:ext>
            </a:extLst>
          </p:cNvPr>
          <p:cNvSpPr/>
          <p:nvPr/>
        </p:nvSpPr>
        <p:spPr>
          <a:xfrm>
            <a:off x="4866713" y="3287429"/>
            <a:ext cx="1491916" cy="5293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C. a</a:t>
            </a:r>
            <a:endParaRPr lang="en-VN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E9B7F-B1B8-22B4-051E-8B86E3EFDF87}"/>
              </a:ext>
            </a:extLst>
          </p:cNvPr>
          <p:cNvSpPr txBox="1"/>
          <p:nvPr/>
        </p:nvSpPr>
        <p:spPr>
          <a:xfrm>
            <a:off x="308006" y="387144"/>
            <a:ext cx="76460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2600" u="sng" dirty="0"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oﬀerings include a </a:t>
            </a:r>
            <a:r>
              <a:rPr lang="en-US" sz="3200" u="sng" dirty="0">
                <a:latin typeface="Candara" panose="020E0502030303020204" pitchFamily="34" charset="0"/>
              </a:rPr>
              <a:t>set</a:t>
            </a:r>
            <a:r>
              <a:rPr lang="en-US" sz="3200" dirty="0">
                <a:latin typeface="Candara" panose="020E0502030303020204" pitchFamily="34" charset="0"/>
              </a:rPr>
              <a:t> of flowers and fruits, </a:t>
            </a:r>
            <a:r>
              <a:rPr lang="en-US" sz="3200" u="sng" dirty="0">
                <a:latin typeface="Candara" panose="020E0502030303020204" pitchFamily="34" charset="0"/>
              </a:rPr>
              <a:t>a</a:t>
            </a:r>
            <a:r>
              <a:rPr lang="en-US" sz="3200" dirty="0">
                <a:latin typeface="Candara" panose="020E0502030303020204" pitchFamily="34" charset="0"/>
              </a:rPr>
              <a:t> paper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clothes</a:t>
            </a:r>
            <a:r>
              <a:rPr lang="en-US" sz="3200" dirty="0">
                <a:latin typeface="Candara" panose="020E0502030303020204" pitchFamily="34" charset="0"/>
              </a:rPr>
              <a:t>, and three carps.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F6742-5A38-5A5D-F4E5-A9AECA61FEE0}"/>
              </a:ext>
            </a:extLst>
          </p:cNvPr>
          <p:cNvSpPr txBox="1"/>
          <p:nvPr/>
        </p:nvSpPr>
        <p:spPr>
          <a:xfrm>
            <a:off x="4974288" y="3871722"/>
            <a:ext cx="1783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=&gt; </a:t>
            </a:r>
            <a:r>
              <a:rPr lang="en-US" sz="3200" b="1" i="1" dirty="0" err="1">
                <a:solidFill>
                  <a:srgbClr val="FF0000"/>
                </a:solidFill>
                <a:latin typeface="Spectral Medium"/>
                <a:sym typeface="Spectral Medium"/>
              </a:rPr>
              <a:t>Ø</a:t>
            </a:r>
            <a:endParaRPr kumimoji="0" lang="en-VN" sz="32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48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hlinkClick r:id="rId2" action="ppaction://hlinksldjump"/>
            <a:extLst>
              <a:ext uri="{FF2B5EF4-FFF2-40B4-BE49-F238E27FC236}">
                <a16:creationId xmlns:a16="http://schemas.microsoft.com/office/drawing/2014/main" id="{97A0943D-22E3-2BE5-3D20-D2CD68E871D2}"/>
              </a:ext>
            </a:extLst>
          </p:cNvPr>
          <p:cNvSpPr/>
          <p:nvPr/>
        </p:nvSpPr>
        <p:spPr>
          <a:xfrm>
            <a:off x="7954073" y="3287429"/>
            <a:ext cx="916814" cy="1084987"/>
          </a:xfrm>
          <a:custGeom>
            <a:avLst/>
            <a:gdLst/>
            <a:ahLst/>
            <a:cxnLst/>
            <a:rect l="l" t="t" r="r" b="b"/>
            <a:pathLst>
              <a:path w="2392964" h="2831910">
                <a:moveTo>
                  <a:pt x="0" y="0"/>
                </a:moveTo>
                <a:lnTo>
                  <a:pt x="2392965" y="0"/>
                </a:lnTo>
                <a:lnTo>
                  <a:pt x="2392965" y="2831911"/>
                </a:lnTo>
                <a:lnTo>
                  <a:pt x="0" y="2831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D629C-51A9-57DA-4C4D-B5D11B5563D6}"/>
              </a:ext>
            </a:extLst>
          </p:cNvPr>
          <p:cNvSpPr txBox="1"/>
          <p:nvPr/>
        </p:nvSpPr>
        <p:spPr>
          <a:xfrm>
            <a:off x="7680960" y="4456497"/>
            <a:ext cx="14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Schoolbook" panose="02040604050505020304" pitchFamily="18" charset="0"/>
              </a:rPr>
              <a:t>B</a:t>
            </a:r>
            <a:r>
              <a:rPr lang="en-VN" b="1" dirty="0">
                <a:latin typeface="Century Schoolbook" panose="02040604050505020304" pitchFamily="18" charset="0"/>
              </a:rPr>
              <a:t>ack to </a:t>
            </a:r>
          </a:p>
          <a:p>
            <a:pPr algn="ctr"/>
            <a:r>
              <a:rPr lang="en-VN" b="1" dirty="0">
                <a:latin typeface="Century Schoolbook" panose="02040604050505020304" pitchFamily="18" charset="0"/>
              </a:rPr>
              <a:t>the game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8AFC-9C03-178E-F412-A37A517EAC7C}"/>
              </a:ext>
            </a:extLst>
          </p:cNvPr>
          <p:cNvSpPr txBox="1"/>
          <p:nvPr/>
        </p:nvSpPr>
        <p:spPr>
          <a:xfrm>
            <a:off x="308006" y="387144"/>
            <a:ext cx="737295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  <a:latin typeface="Candara" panose="020E0502030303020204" pitchFamily="34" charset="0"/>
              </a:rPr>
              <a:t>Which of the underlined parts in each question is incorrect? Find and correct it.</a:t>
            </a:r>
          </a:p>
          <a:p>
            <a:endParaRPr lang="en-US" sz="3200" u="sng" dirty="0">
              <a:latin typeface="Candara" panose="020E0502030303020204" pitchFamily="34" charset="0"/>
            </a:endParaRPr>
          </a:p>
          <a:p>
            <a:r>
              <a:rPr lang="en-US" sz="3200" u="sng" dirty="0">
                <a:latin typeface="Candara" panose="020E0502030303020204" pitchFamily="34" charset="0"/>
              </a:rPr>
              <a:t>The Vietnamese </a:t>
            </a:r>
            <a:r>
              <a:rPr lang="en-US" sz="3200" dirty="0">
                <a:latin typeface="Candara" panose="020E0502030303020204" pitchFamily="34" charset="0"/>
              </a:rPr>
              <a:t>people believe that </a:t>
            </a:r>
            <a:r>
              <a:rPr lang="en-US" sz="3200" u="sng" dirty="0">
                <a:latin typeface="Candara" panose="020E0502030303020204" pitchFamily="34" charset="0"/>
              </a:rPr>
              <a:t>the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u="sng" dirty="0">
                <a:latin typeface="Candara" panose="020E0502030303020204" pitchFamily="34" charset="0"/>
              </a:rPr>
              <a:t>Kitchen Gods </a:t>
            </a:r>
            <a:r>
              <a:rPr lang="en-US" sz="3200" dirty="0">
                <a:latin typeface="Candara" panose="020E0502030303020204" pitchFamily="34" charset="0"/>
              </a:rPr>
              <a:t>go to Heaven on </a:t>
            </a:r>
            <a:r>
              <a:rPr lang="en-US" sz="3200" u="sng" dirty="0">
                <a:latin typeface="Candara" panose="020E0502030303020204" pitchFamily="34" charset="0"/>
              </a:rPr>
              <a:t>carps</a:t>
            </a:r>
            <a:r>
              <a:rPr lang="en-US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72C883-6D31-A40B-8454-D1A2244190E3}"/>
              </a:ext>
            </a:extLst>
          </p:cNvPr>
          <p:cNvSpPr/>
          <p:nvPr/>
        </p:nvSpPr>
        <p:spPr>
          <a:xfrm>
            <a:off x="1046144" y="3128682"/>
            <a:ext cx="1598444" cy="7406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A. The Vietnamese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AB0AB3-29C9-8B6A-EB0E-185D96991C4E}"/>
              </a:ext>
            </a:extLst>
          </p:cNvPr>
          <p:cNvSpPr/>
          <p:nvPr/>
        </p:nvSpPr>
        <p:spPr>
          <a:xfrm>
            <a:off x="3028946" y="3128682"/>
            <a:ext cx="1807921" cy="7406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B. 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t</a:t>
            </a:r>
            <a:r>
              <a:rPr lang="en-VN" sz="2000" dirty="0">
                <a:solidFill>
                  <a:schemeClr val="tx1"/>
                </a:solidFill>
                <a:latin typeface="Candara" panose="020E0502030303020204" pitchFamily="34" charset="0"/>
              </a:rPr>
              <a:t>he Kitchen Gods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8BD573-DF31-142A-9C58-19D5CAD3ED01}"/>
              </a:ext>
            </a:extLst>
          </p:cNvPr>
          <p:cNvSpPr/>
          <p:nvPr/>
        </p:nvSpPr>
        <p:spPr>
          <a:xfrm>
            <a:off x="5207266" y="3128682"/>
            <a:ext cx="1598444" cy="7406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C. carps</a:t>
            </a:r>
            <a:endParaRPr lang="en-VN" sz="2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93514-D248-9756-C71B-E3A8B593D689}"/>
              </a:ext>
            </a:extLst>
          </p:cNvPr>
          <p:cNvSpPr txBox="1"/>
          <p:nvPr/>
        </p:nvSpPr>
        <p:spPr>
          <a:xfrm>
            <a:off x="991358" y="4056387"/>
            <a:ext cx="29415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=&gt; Vietnamese</a:t>
            </a:r>
            <a:endParaRPr kumimoji="0" lang="en-VN" sz="20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9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VN" sz="2400" dirty="0"/>
              <a:t>Exercise 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a, an, the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or </a:t>
            </a:r>
            <a:r>
              <a:rPr lang="en-US" sz="24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article).</a:t>
            </a:r>
            <a:endParaRPr lang="en-VN" sz="24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7962105" cy="3950864"/>
          </a:xfrm>
        </p:spPr>
        <p:txBody>
          <a:bodyPr anchor="t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2400" dirty="0"/>
              <a:t>It is a custom in my family to have ______ breakfast at home on Sundays.	</a:t>
            </a:r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</a:t>
            </a:r>
            <a:r>
              <a:rPr lang="en-US" sz="2400" dirty="0"/>
              <a:t>When visiting a family home in some countries, you should bring ______ small gift with you.</a:t>
            </a:r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en-US" sz="2400" dirty="0"/>
              <a:t>Our village festival is held on the 10th of ______ January.	</a:t>
            </a:r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</a:t>
            </a:r>
            <a:r>
              <a:rPr lang="en-US" sz="2400" dirty="0"/>
              <a:t>Ancient Egyptians worshipped ______ Sun.</a:t>
            </a:r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</a:t>
            </a:r>
            <a:r>
              <a:rPr lang="en-US" sz="2400" dirty="0"/>
              <a:t>Many people think that hard work is ______ important Vietnamese value.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5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US" sz="2400" dirty="0"/>
              <a:t>Checking your answers</a:t>
            </a:r>
            <a:endParaRPr lang="en-VN" sz="24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7962105" cy="3950864"/>
          </a:xfrm>
        </p:spPr>
        <p:txBody>
          <a:bodyPr anchor="t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en-US" sz="2400" dirty="0"/>
              <a:t>It is a custom in my family to have ______ breakfast at home on Sundays.	</a:t>
            </a:r>
          </a:p>
          <a:p>
            <a:endParaRPr lang="en-US" sz="1200" dirty="0"/>
          </a:p>
          <a:p>
            <a:endParaRPr lang="en-US" sz="2400" b="1" dirty="0">
              <a:solidFill>
                <a:schemeClr val="bg1">
                  <a:lumMod val="10000"/>
                </a:schemeClr>
              </a:solidFill>
            </a:endParaRPr>
          </a:p>
          <a:p>
            <a:endParaRPr lang="en-US" sz="2400" b="1" dirty="0">
              <a:solidFill>
                <a:schemeClr val="bg1">
                  <a:lumMod val="10000"/>
                </a:schemeClr>
              </a:solidFill>
            </a:endParaRPr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2. </a:t>
            </a:r>
            <a:r>
              <a:rPr lang="en-US" sz="2400" dirty="0"/>
              <a:t>When visiting a family home in some countries, you should bring ______ small gift with you.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255B55-5D64-5F4A-CFBF-A3B63C456CC3}"/>
              </a:ext>
            </a:extLst>
          </p:cNvPr>
          <p:cNvCxnSpPr>
            <a:cxnSpLocks/>
          </p:cNvCxnSpPr>
          <p:nvPr/>
        </p:nvCxnSpPr>
        <p:spPr>
          <a:xfrm>
            <a:off x="6607626" y="1230974"/>
            <a:ext cx="13082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C3C8E7-6D5F-F93F-476D-FCA4D311F39C}"/>
              </a:ext>
            </a:extLst>
          </p:cNvPr>
          <p:cNvSpPr txBox="1"/>
          <p:nvPr/>
        </p:nvSpPr>
        <p:spPr>
          <a:xfrm>
            <a:off x="6482572" y="1311263"/>
            <a:ext cx="1558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g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eneral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 thing</a:t>
            </a:r>
            <a:endParaRPr kumimoji="0" lang="en-VN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88C12-317B-18AE-7703-D7931B05808B}"/>
              </a:ext>
            </a:extLst>
          </p:cNvPr>
          <p:cNvSpPr txBox="1"/>
          <p:nvPr/>
        </p:nvSpPr>
        <p:spPr>
          <a:xfrm>
            <a:off x="5868158" y="830864"/>
            <a:ext cx="434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Spectral Medium"/>
                <a:sym typeface="Spectral Medium"/>
              </a:rPr>
              <a:t>Ø</a:t>
            </a:r>
            <a:endParaRPr lang="en-US" sz="2400" b="1" i="1" dirty="0">
              <a:solidFill>
                <a:srgbClr val="FF0000"/>
              </a:solidFill>
              <a:latin typeface="Spectral Medium"/>
              <a:sym typeface="Spectral Medium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C3139F-FF3F-C7BF-596C-ED4097A73C57}"/>
              </a:ext>
            </a:extLst>
          </p:cNvPr>
          <p:cNvCxnSpPr>
            <a:cxnSpLocks/>
          </p:cNvCxnSpPr>
          <p:nvPr/>
        </p:nvCxnSpPr>
        <p:spPr>
          <a:xfrm>
            <a:off x="3667202" y="3265962"/>
            <a:ext cx="12454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BA4E86C-EF63-80B4-5906-2BDF9A20EF8C}"/>
              </a:ext>
            </a:extLst>
          </p:cNvPr>
          <p:cNvSpPr txBox="1"/>
          <p:nvPr/>
        </p:nvSpPr>
        <p:spPr>
          <a:xfrm>
            <a:off x="3649724" y="3400039"/>
            <a:ext cx="283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specific thing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m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entioning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 for the 1</a:t>
            </a:r>
            <a:r>
              <a:rPr kumimoji="0" lang="en-US" sz="1800" b="1" i="1" u="none" strike="noStrike" kern="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st</a:t>
            </a:r>
            <a:r>
              <a:rPr kumimoji="0" lang="en-US" sz="18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 time</a:t>
            </a:r>
            <a:endParaRPr kumimoji="0" lang="en-VN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282DC-EB35-F52A-9BEE-00D6D7AA586A}"/>
              </a:ext>
            </a:extLst>
          </p:cNvPr>
          <p:cNvSpPr txBox="1"/>
          <p:nvPr/>
        </p:nvSpPr>
        <p:spPr>
          <a:xfrm>
            <a:off x="2873947" y="2847922"/>
            <a:ext cx="434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Spectral Medium"/>
                <a:sym typeface="Spectral Medium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85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US" sz="2400" dirty="0"/>
              <a:t>Checking your answers</a:t>
            </a:r>
            <a:endParaRPr lang="en-VN" sz="2400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4BBCFEB-F4D4-C561-16A9-23794641EAED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25822" y="790820"/>
            <a:ext cx="8463176" cy="3950864"/>
          </a:xfrm>
        </p:spPr>
        <p:txBody>
          <a:bodyPr anchor="t"/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en-US" sz="2400" dirty="0"/>
              <a:t>Our village festival is held on the 10th of ______ January.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4. </a:t>
            </a:r>
            <a:r>
              <a:rPr lang="en-US" sz="2400" dirty="0"/>
              <a:t>Ancient Egyptians worshipped ______ Sun.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1200" dirty="0"/>
          </a:p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5. </a:t>
            </a:r>
            <a:r>
              <a:rPr lang="en-US" sz="2400" dirty="0"/>
              <a:t>Many people think that hard work is ______ important Vietnamese value.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C88C12-317B-18AE-7703-D7931B05808B}"/>
              </a:ext>
            </a:extLst>
          </p:cNvPr>
          <p:cNvSpPr txBox="1"/>
          <p:nvPr/>
        </p:nvSpPr>
        <p:spPr>
          <a:xfrm>
            <a:off x="6696497" y="800650"/>
            <a:ext cx="434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Ø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pectral Medium"/>
              <a:cs typeface="Arial"/>
              <a:sym typeface="Spectral Medium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D49B7A-ED95-3B07-5002-85FD90E5EF27}"/>
              </a:ext>
            </a:extLst>
          </p:cNvPr>
          <p:cNvCxnSpPr>
            <a:cxnSpLocks/>
          </p:cNvCxnSpPr>
          <p:nvPr/>
        </p:nvCxnSpPr>
        <p:spPr>
          <a:xfrm>
            <a:off x="7386783" y="1305108"/>
            <a:ext cx="10041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98AB40-B010-4940-01AF-CB15189154B6}"/>
              </a:ext>
            </a:extLst>
          </p:cNvPr>
          <p:cNvSpPr txBox="1"/>
          <p:nvPr/>
        </p:nvSpPr>
        <p:spPr>
          <a:xfrm>
            <a:off x="7230682" y="1406437"/>
            <a:ext cx="1558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g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eneral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pectral Medium"/>
                <a:sym typeface="Spectral Medium"/>
              </a:rPr>
              <a:t> thing</a:t>
            </a:r>
            <a:endParaRPr kumimoji="0" lang="en-VN" sz="18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FC0BE0-4A20-3456-7369-8F6BEAD0C977}"/>
              </a:ext>
            </a:extLst>
          </p:cNvPr>
          <p:cNvCxnSpPr>
            <a:cxnSpLocks/>
          </p:cNvCxnSpPr>
          <p:nvPr/>
        </p:nvCxnSpPr>
        <p:spPr>
          <a:xfrm>
            <a:off x="6128139" y="2542237"/>
            <a:ext cx="568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8A9057-6233-B8BB-6ACE-C03D8228AAE2}"/>
              </a:ext>
            </a:extLst>
          </p:cNvPr>
          <p:cNvSpPr txBox="1"/>
          <p:nvPr/>
        </p:nvSpPr>
        <p:spPr>
          <a:xfrm>
            <a:off x="5653777" y="2632667"/>
            <a:ext cx="208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the specific thing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2AAE4-53D9-D882-256D-83D2DEB02512}"/>
              </a:ext>
            </a:extLst>
          </p:cNvPr>
          <p:cNvSpPr txBox="1"/>
          <p:nvPr/>
        </p:nvSpPr>
        <p:spPr>
          <a:xfrm>
            <a:off x="5312350" y="2101613"/>
            <a:ext cx="815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the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4AA9D8-96FE-50AE-870D-7577954F2D64}"/>
              </a:ext>
            </a:extLst>
          </p:cNvPr>
          <p:cNvCxnSpPr>
            <a:cxnSpLocks/>
          </p:cNvCxnSpPr>
          <p:nvPr/>
        </p:nvCxnSpPr>
        <p:spPr>
          <a:xfrm>
            <a:off x="6982461" y="3803602"/>
            <a:ext cx="13053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700179-F6A6-CF32-DFE9-2D2273E1356B}"/>
              </a:ext>
            </a:extLst>
          </p:cNvPr>
          <p:cNvSpPr txBox="1"/>
          <p:nvPr/>
        </p:nvSpPr>
        <p:spPr>
          <a:xfrm>
            <a:off x="6180902" y="3955858"/>
            <a:ext cx="243519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a specific 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i="1" dirty="0">
                <a:solidFill>
                  <a:srgbClr val="C00000"/>
                </a:solidFill>
                <a:latin typeface="Spectral Medium"/>
                <a:sym typeface="Spectral Medium"/>
              </a:rPr>
              <a:t>starting with a vowel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8B75EE-0ABE-FBC8-564C-1BEFADCD50B7}"/>
              </a:ext>
            </a:extLst>
          </p:cNvPr>
          <p:cNvSpPr txBox="1"/>
          <p:nvPr/>
        </p:nvSpPr>
        <p:spPr>
          <a:xfrm>
            <a:off x="5956912" y="3381535"/>
            <a:ext cx="815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35142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8" grpId="0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B38B37-0EFB-D62C-48EA-50BC6C94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171" y="234225"/>
            <a:ext cx="8725658" cy="458700"/>
          </a:xfrm>
        </p:spPr>
        <p:txBody>
          <a:bodyPr/>
          <a:lstStyle/>
          <a:p>
            <a:r>
              <a:rPr lang="en-VN" sz="2400" dirty="0"/>
              <a:t>Exercise 4.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 with </a:t>
            </a:r>
            <a:r>
              <a:rPr lang="en-US" sz="24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or </a:t>
            </a:r>
            <a:r>
              <a:rPr lang="en-US" sz="2400" b="1" i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Ø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(zero article).</a:t>
            </a:r>
            <a:endParaRPr lang="en-VN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9D615-6D56-D77E-FDB4-0A577804DA6D}"/>
              </a:ext>
            </a:extLst>
          </p:cNvPr>
          <p:cNvCxnSpPr>
            <a:cxnSpLocks/>
          </p:cNvCxnSpPr>
          <p:nvPr/>
        </p:nvCxnSpPr>
        <p:spPr>
          <a:xfrm>
            <a:off x="325822" y="710531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E9B4EE9-FE05-906D-00F1-83CFE15CFD3D}"/>
              </a:ext>
            </a:extLst>
          </p:cNvPr>
          <p:cNvSpPr txBox="1"/>
          <p:nvPr/>
        </p:nvSpPr>
        <p:spPr>
          <a:xfrm>
            <a:off x="325822" y="989932"/>
            <a:ext cx="8290276" cy="391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dk1"/>
                </a:solidFill>
                <a:effectLst>
                  <a:glow rad="88900">
                    <a:schemeClr val="bg1"/>
                  </a:glow>
                </a:effectLst>
                <a:latin typeface="Cormorant Garamond SemiBold"/>
                <a:ea typeface="Cormorant Garamond SemiBold"/>
                <a:cs typeface="Arial" panose="020B0604020202020204" pitchFamily="34" charset="0"/>
                <a:sym typeface="Cormorant Garamond SemiBold"/>
              </a:rPr>
              <a:t>A recent study in (1) ______ UK shows that family time traditions are good for (2) ______ teens. These traditions include family members playing card games, watching their </a:t>
            </a:r>
            <a:r>
              <a:rPr lang="en-US" sz="2400" dirty="0" err="1">
                <a:solidFill>
                  <a:schemeClr val="dk1"/>
                </a:solidFill>
                <a:effectLst>
                  <a:glow rad="88900">
                    <a:schemeClr val="bg1"/>
                  </a:glow>
                </a:effectLst>
                <a:latin typeface="Cormorant Garamond SemiBold"/>
                <a:ea typeface="Cormorant Garamond SemiBold"/>
                <a:cs typeface="Arial" panose="020B0604020202020204" pitchFamily="34" charset="0"/>
                <a:sym typeface="Cormorant Garamond SemiBold"/>
              </a:rPr>
              <a:t>favourite</a:t>
            </a:r>
            <a:r>
              <a:rPr lang="en-US" sz="2400" dirty="0">
                <a:solidFill>
                  <a:schemeClr val="dk1"/>
                </a:solidFill>
                <a:effectLst>
                  <a:glow rad="88900">
                    <a:schemeClr val="bg1"/>
                  </a:glow>
                </a:effectLst>
                <a:latin typeface="Cormorant Garamond SemiBold"/>
                <a:ea typeface="Cormorant Garamond SemiBold"/>
                <a:cs typeface="Arial" panose="020B0604020202020204" pitchFamily="34" charset="0"/>
                <a:sym typeface="Cormorant Garamond SemiBold"/>
              </a:rPr>
              <a:t> TV </a:t>
            </a:r>
            <a:r>
              <a:rPr lang="en-US" sz="2400" dirty="0" err="1">
                <a:solidFill>
                  <a:schemeClr val="dk1"/>
                </a:solidFill>
                <a:effectLst>
                  <a:glow rad="88900">
                    <a:schemeClr val="bg1"/>
                  </a:glow>
                </a:effectLst>
                <a:latin typeface="Cormorant Garamond SemiBold"/>
                <a:ea typeface="Cormorant Garamond SemiBold"/>
                <a:cs typeface="Arial" panose="020B0604020202020204" pitchFamily="34" charset="0"/>
                <a:sym typeface="Cormorant Garamond SemiBold"/>
              </a:rPr>
              <a:t>programmes</a:t>
            </a:r>
            <a:r>
              <a:rPr lang="en-US" sz="2400" dirty="0">
                <a:solidFill>
                  <a:schemeClr val="dk1"/>
                </a:solidFill>
                <a:effectLst>
                  <a:glow rad="88900">
                    <a:schemeClr val="bg1"/>
                  </a:glow>
                </a:effectLst>
                <a:latin typeface="Cormorant Garamond SemiBold"/>
                <a:ea typeface="Cormorant Garamond SemiBold"/>
                <a:cs typeface="Arial" panose="020B0604020202020204" pitchFamily="34" charset="0"/>
                <a:sym typeface="Cormorant Garamond SemiBold"/>
              </a:rPr>
              <a:t>, or performing (3) ______ karaoke shows at weekends with one another. These activities often lead to lots of laughter and (4) ______ fun conversations. By taking part in such activities, teens strengthen (5) ______ bonds with their family.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A3452-1FDA-94AE-367B-30F4F3485CCA}"/>
              </a:ext>
            </a:extLst>
          </p:cNvPr>
          <p:cNvSpPr txBox="1"/>
          <p:nvPr/>
        </p:nvSpPr>
        <p:spPr>
          <a:xfrm>
            <a:off x="3038896" y="1112377"/>
            <a:ext cx="826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the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377E3-B705-06C6-FE3D-59876015BF8B}"/>
              </a:ext>
            </a:extLst>
          </p:cNvPr>
          <p:cNvSpPr txBox="1"/>
          <p:nvPr/>
        </p:nvSpPr>
        <p:spPr>
          <a:xfrm>
            <a:off x="2685605" y="1621531"/>
            <a:ext cx="826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Ø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pectral Medium"/>
              <a:cs typeface="Arial"/>
              <a:sym typeface="Spectral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59E48-53E1-F27D-14CF-B2CCEB5EDC7C}"/>
              </a:ext>
            </a:extLst>
          </p:cNvPr>
          <p:cNvSpPr txBox="1"/>
          <p:nvPr/>
        </p:nvSpPr>
        <p:spPr>
          <a:xfrm>
            <a:off x="4265023" y="2733358"/>
            <a:ext cx="826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Ø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pectral Medium"/>
              <a:cs typeface="Arial"/>
              <a:sym typeface="Spectral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577A7-20D8-A0B4-46F1-F5229B9C3AC5}"/>
              </a:ext>
            </a:extLst>
          </p:cNvPr>
          <p:cNvSpPr txBox="1"/>
          <p:nvPr/>
        </p:nvSpPr>
        <p:spPr>
          <a:xfrm>
            <a:off x="794459" y="3845185"/>
            <a:ext cx="826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Ø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pectral Medium"/>
              <a:cs typeface="Arial"/>
              <a:sym typeface="Spectral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F06FE-081B-D88D-1B93-E71E759F2ACF}"/>
              </a:ext>
            </a:extLst>
          </p:cNvPr>
          <p:cNvSpPr txBox="1"/>
          <p:nvPr/>
        </p:nvSpPr>
        <p:spPr>
          <a:xfrm>
            <a:off x="2093323" y="4385512"/>
            <a:ext cx="826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pectral Medium"/>
                <a:cs typeface="Arial"/>
                <a:sym typeface="Spectral Medium"/>
              </a:rPr>
              <a:t>the</a:t>
            </a:r>
          </a:p>
        </p:txBody>
      </p:sp>
      <p:grpSp>
        <p:nvGrpSpPr>
          <p:cNvPr id="11" name="Google Shape;301;p35">
            <a:extLst>
              <a:ext uri="{FF2B5EF4-FFF2-40B4-BE49-F238E27FC236}">
                <a16:creationId xmlns:a16="http://schemas.microsoft.com/office/drawing/2014/main" id="{B8A09E25-5E06-2019-AAFD-4B0EA701AB71}"/>
              </a:ext>
            </a:extLst>
          </p:cNvPr>
          <p:cNvGrpSpPr/>
          <p:nvPr/>
        </p:nvGrpSpPr>
        <p:grpSpPr>
          <a:xfrm>
            <a:off x="2486494" y="-1136851"/>
            <a:ext cx="552402" cy="860264"/>
            <a:chOff x="2722090" y="2890162"/>
            <a:chExt cx="238770" cy="371841"/>
          </a:xfrm>
        </p:grpSpPr>
        <p:sp>
          <p:nvSpPr>
            <p:cNvPr id="13" name="Google Shape;302;p35">
              <a:extLst>
                <a:ext uri="{FF2B5EF4-FFF2-40B4-BE49-F238E27FC236}">
                  <a16:creationId xmlns:a16="http://schemas.microsoft.com/office/drawing/2014/main" id="{D7458F8D-709D-2283-DB4D-490EC2D3D387}"/>
                </a:ext>
              </a:extLst>
            </p:cNvPr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3;p35">
              <a:extLst>
                <a:ext uri="{FF2B5EF4-FFF2-40B4-BE49-F238E27FC236}">
                  <a16:creationId xmlns:a16="http://schemas.microsoft.com/office/drawing/2014/main" id="{14DA1C14-D27B-B1FE-4B76-F429F981C1A0}"/>
                </a:ext>
              </a:extLst>
            </p:cNvPr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4;p35">
              <a:extLst>
                <a:ext uri="{FF2B5EF4-FFF2-40B4-BE49-F238E27FC236}">
                  <a16:creationId xmlns:a16="http://schemas.microsoft.com/office/drawing/2014/main" id="{93D71F7B-722A-7D34-D4F1-D5F01A144065}"/>
                </a:ext>
              </a:extLst>
            </p:cNvPr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326;p35">
            <a:extLst>
              <a:ext uri="{FF2B5EF4-FFF2-40B4-BE49-F238E27FC236}">
                <a16:creationId xmlns:a16="http://schemas.microsoft.com/office/drawing/2014/main" id="{90490E04-582F-5258-B106-AA46BFC457F6}"/>
              </a:ext>
            </a:extLst>
          </p:cNvPr>
          <p:cNvGrpSpPr/>
          <p:nvPr/>
        </p:nvGrpSpPr>
        <p:grpSpPr>
          <a:xfrm>
            <a:off x="5751253" y="-1175766"/>
            <a:ext cx="813066" cy="800400"/>
            <a:chOff x="1754279" y="4286593"/>
            <a:chExt cx="351439" cy="345965"/>
          </a:xfrm>
        </p:grpSpPr>
        <p:sp>
          <p:nvSpPr>
            <p:cNvPr id="18" name="Google Shape;327;p35">
              <a:extLst>
                <a:ext uri="{FF2B5EF4-FFF2-40B4-BE49-F238E27FC236}">
                  <a16:creationId xmlns:a16="http://schemas.microsoft.com/office/drawing/2014/main" id="{63A97F04-3757-2072-BD18-E01687A75E28}"/>
                </a:ext>
              </a:extLst>
            </p:cNvPr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8;p35">
              <a:extLst>
                <a:ext uri="{FF2B5EF4-FFF2-40B4-BE49-F238E27FC236}">
                  <a16:creationId xmlns:a16="http://schemas.microsoft.com/office/drawing/2014/main" id="{B0C1BC87-242F-5346-A8D2-C581BFBF7160}"/>
                </a:ext>
              </a:extLst>
            </p:cNvPr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9;p35">
              <a:extLst>
                <a:ext uri="{FF2B5EF4-FFF2-40B4-BE49-F238E27FC236}">
                  <a16:creationId xmlns:a16="http://schemas.microsoft.com/office/drawing/2014/main" id="{32143B05-6AE8-CB2F-933F-6BF6FF5F46BE}"/>
                </a:ext>
              </a:extLst>
            </p:cNvPr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0;p35">
              <a:extLst>
                <a:ext uri="{FF2B5EF4-FFF2-40B4-BE49-F238E27FC236}">
                  <a16:creationId xmlns:a16="http://schemas.microsoft.com/office/drawing/2014/main" id="{A34189F4-773D-B25B-26A3-10BAE39685E2}"/>
                </a:ext>
              </a:extLst>
            </p:cNvPr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;p35">
              <a:extLst>
                <a:ext uri="{FF2B5EF4-FFF2-40B4-BE49-F238E27FC236}">
                  <a16:creationId xmlns:a16="http://schemas.microsoft.com/office/drawing/2014/main" id="{CF653E46-3264-24FA-C87B-A6B956F2E479}"/>
                </a:ext>
              </a:extLst>
            </p:cNvPr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8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50E69B7A-E47B-767C-58F4-5B4A610D4CDB}"/>
              </a:ext>
            </a:extLst>
          </p:cNvPr>
          <p:cNvSpPr/>
          <p:nvPr/>
        </p:nvSpPr>
        <p:spPr>
          <a:xfrm>
            <a:off x="5064193" y="1376345"/>
            <a:ext cx="2322182" cy="2650210"/>
          </a:xfrm>
          <a:prstGeom prst="rect">
            <a:avLst/>
          </a:prstGeom>
          <a:solidFill>
            <a:srgbClr val="FAFA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2" name="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102E91-281B-6E78-C195-606AA776C0B7}"/>
              </a:ext>
            </a:extLst>
          </p:cNvPr>
          <p:cNvSpPr/>
          <p:nvPr/>
        </p:nvSpPr>
        <p:spPr>
          <a:xfrm>
            <a:off x="1840546" y="1376345"/>
            <a:ext cx="2322182" cy="2650210"/>
          </a:xfrm>
          <a:prstGeom prst="rect">
            <a:avLst/>
          </a:prstGeom>
          <a:solidFill>
            <a:srgbClr val="FAFA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2" name="Google Shape;272;p34"/>
          <p:cNvSpPr txBox="1">
            <a:spLocks noGrp="1"/>
          </p:cNvSpPr>
          <p:nvPr>
            <p:ph type="subTitle" idx="1"/>
          </p:nvPr>
        </p:nvSpPr>
        <p:spPr>
          <a:xfrm>
            <a:off x="1748170" y="3011095"/>
            <a:ext cx="2511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EASY MODE</a:t>
            </a:r>
            <a:endParaRPr b="1" dirty="0"/>
          </a:p>
        </p:txBody>
      </p:sp>
      <p:sp>
        <p:nvSpPr>
          <p:cNvPr id="273" name="Google Shape;273;p34"/>
          <p:cNvSpPr txBox="1">
            <a:spLocks noGrp="1"/>
          </p:cNvSpPr>
          <p:nvPr>
            <p:ph type="subTitle" idx="5"/>
          </p:nvPr>
        </p:nvSpPr>
        <p:spPr>
          <a:xfrm>
            <a:off x="5021828" y="3015929"/>
            <a:ext cx="2511300" cy="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HARD MODE</a:t>
            </a:r>
            <a:endParaRPr b="1" dirty="0"/>
          </a:p>
        </p:txBody>
      </p:sp>
      <p:sp>
        <p:nvSpPr>
          <p:cNvPr id="275" name="Google Shape;275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BINGO GAME</a:t>
            </a:r>
            <a:endParaRPr dirty="0"/>
          </a:p>
        </p:txBody>
      </p:sp>
      <p:grpSp>
        <p:nvGrpSpPr>
          <p:cNvPr id="8" name="Google Shape;301;p35">
            <a:extLst>
              <a:ext uri="{FF2B5EF4-FFF2-40B4-BE49-F238E27FC236}">
                <a16:creationId xmlns:a16="http://schemas.microsoft.com/office/drawing/2014/main" id="{481654BB-4C35-3DE6-9388-2A5BE51D49B5}"/>
              </a:ext>
            </a:extLst>
          </p:cNvPr>
          <p:cNvGrpSpPr/>
          <p:nvPr/>
        </p:nvGrpSpPr>
        <p:grpSpPr>
          <a:xfrm>
            <a:off x="2606186" y="1841186"/>
            <a:ext cx="552402" cy="860264"/>
            <a:chOff x="2722090" y="2890162"/>
            <a:chExt cx="238770" cy="371841"/>
          </a:xfrm>
        </p:grpSpPr>
        <p:sp>
          <p:nvSpPr>
            <p:cNvPr id="9" name="Google Shape;302;p35">
              <a:extLst>
                <a:ext uri="{FF2B5EF4-FFF2-40B4-BE49-F238E27FC236}">
                  <a16:creationId xmlns:a16="http://schemas.microsoft.com/office/drawing/2014/main" id="{144B5FA8-815D-7AA1-FC0E-E22E9A7B9791}"/>
                </a:ext>
              </a:extLst>
            </p:cNvPr>
            <p:cNvSpPr/>
            <p:nvPr/>
          </p:nvSpPr>
          <p:spPr>
            <a:xfrm>
              <a:off x="2722090" y="2890162"/>
              <a:ext cx="238770" cy="371841"/>
            </a:xfrm>
            <a:custGeom>
              <a:avLst/>
              <a:gdLst/>
              <a:ahLst/>
              <a:cxnLst/>
              <a:rect l="l" t="t" r="r" b="b"/>
              <a:pathLst>
                <a:path w="7502" h="11683" extrusionOk="0">
                  <a:moveTo>
                    <a:pt x="3835" y="372"/>
                  </a:moveTo>
                  <a:lnTo>
                    <a:pt x="3966" y="419"/>
                  </a:lnTo>
                  <a:cubicBezTo>
                    <a:pt x="4132" y="491"/>
                    <a:pt x="4251" y="634"/>
                    <a:pt x="4347" y="848"/>
                  </a:cubicBezTo>
                  <a:cubicBezTo>
                    <a:pt x="4168" y="812"/>
                    <a:pt x="4001" y="788"/>
                    <a:pt x="3835" y="777"/>
                  </a:cubicBezTo>
                  <a:lnTo>
                    <a:pt x="3835" y="372"/>
                  </a:lnTo>
                  <a:close/>
                  <a:moveTo>
                    <a:pt x="6609" y="9135"/>
                  </a:moveTo>
                  <a:cubicBezTo>
                    <a:pt x="6716" y="9135"/>
                    <a:pt x="6799" y="9230"/>
                    <a:pt x="6799" y="9337"/>
                  </a:cubicBezTo>
                  <a:lnTo>
                    <a:pt x="6799" y="9528"/>
                  </a:lnTo>
                  <a:lnTo>
                    <a:pt x="6609" y="9528"/>
                  </a:lnTo>
                  <a:cubicBezTo>
                    <a:pt x="6513" y="9528"/>
                    <a:pt x="6442" y="9599"/>
                    <a:pt x="6442" y="9694"/>
                  </a:cubicBezTo>
                  <a:cubicBezTo>
                    <a:pt x="6442" y="9778"/>
                    <a:pt x="6513" y="9849"/>
                    <a:pt x="6609" y="9849"/>
                  </a:cubicBezTo>
                  <a:lnTo>
                    <a:pt x="6978" y="9849"/>
                  </a:lnTo>
                  <a:cubicBezTo>
                    <a:pt x="7085" y="9849"/>
                    <a:pt x="7168" y="9944"/>
                    <a:pt x="7168" y="10040"/>
                  </a:cubicBezTo>
                  <a:lnTo>
                    <a:pt x="7168" y="11147"/>
                  </a:lnTo>
                  <a:cubicBezTo>
                    <a:pt x="7156" y="11266"/>
                    <a:pt x="7073" y="11361"/>
                    <a:pt x="6966" y="11361"/>
                  </a:cubicBezTo>
                  <a:lnTo>
                    <a:pt x="1477" y="11361"/>
                  </a:lnTo>
                  <a:cubicBezTo>
                    <a:pt x="1370" y="11361"/>
                    <a:pt x="1275" y="11266"/>
                    <a:pt x="1275" y="11159"/>
                  </a:cubicBezTo>
                  <a:lnTo>
                    <a:pt x="1275" y="10063"/>
                  </a:lnTo>
                  <a:cubicBezTo>
                    <a:pt x="1275" y="9956"/>
                    <a:pt x="1370" y="9873"/>
                    <a:pt x="1477" y="9873"/>
                  </a:cubicBezTo>
                  <a:lnTo>
                    <a:pt x="5859" y="9873"/>
                  </a:lnTo>
                  <a:cubicBezTo>
                    <a:pt x="5954" y="9873"/>
                    <a:pt x="6025" y="9790"/>
                    <a:pt x="6025" y="9706"/>
                  </a:cubicBezTo>
                  <a:cubicBezTo>
                    <a:pt x="6025" y="9611"/>
                    <a:pt x="5954" y="9540"/>
                    <a:pt x="5859" y="9540"/>
                  </a:cubicBezTo>
                  <a:lnTo>
                    <a:pt x="1656" y="9540"/>
                  </a:lnTo>
                  <a:lnTo>
                    <a:pt x="1656" y="9337"/>
                  </a:lnTo>
                  <a:cubicBezTo>
                    <a:pt x="1656" y="9230"/>
                    <a:pt x="1739" y="9135"/>
                    <a:pt x="1846" y="9135"/>
                  </a:cubicBezTo>
                  <a:close/>
                  <a:moveTo>
                    <a:pt x="3739" y="1"/>
                  </a:moveTo>
                  <a:cubicBezTo>
                    <a:pt x="3703" y="1"/>
                    <a:pt x="3678" y="3"/>
                    <a:pt x="3668" y="3"/>
                  </a:cubicBezTo>
                  <a:cubicBezTo>
                    <a:pt x="3585" y="15"/>
                    <a:pt x="3513" y="74"/>
                    <a:pt x="3513" y="157"/>
                  </a:cubicBezTo>
                  <a:lnTo>
                    <a:pt x="3513" y="729"/>
                  </a:lnTo>
                  <a:cubicBezTo>
                    <a:pt x="3438" y="725"/>
                    <a:pt x="3373" y="724"/>
                    <a:pt x="3319" y="724"/>
                  </a:cubicBezTo>
                  <a:cubicBezTo>
                    <a:pt x="3210" y="724"/>
                    <a:pt x="3144" y="729"/>
                    <a:pt x="3120" y="729"/>
                  </a:cubicBezTo>
                  <a:cubicBezTo>
                    <a:pt x="3037" y="729"/>
                    <a:pt x="2954" y="812"/>
                    <a:pt x="2954" y="908"/>
                  </a:cubicBezTo>
                  <a:cubicBezTo>
                    <a:pt x="2954" y="991"/>
                    <a:pt x="3049" y="1074"/>
                    <a:pt x="3132" y="1074"/>
                  </a:cubicBezTo>
                  <a:cubicBezTo>
                    <a:pt x="3135" y="1074"/>
                    <a:pt x="3172" y="1073"/>
                    <a:pt x="3236" y="1073"/>
                  </a:cubicBezTo>
                  <a:cubicBezTo>
                    <a:pt x="3649" y="1073"/>
                    <a:pt x="5188" y="1135"/>
                    <a:pt x="6156" y="2062"/>
                  </a:cubicBezTo>
                  <a:cubicBezTo>
                    <a:pt x="6704" y="2586"/>
                    <a:pt x="6978" y="3301"/>
                    <a:pt x="6978" y="4194"/>
                  </a:cubicBezTo>
                  <a:cubicBezTo>
                    <a:pt x="6978" y="5158"/>
                    <a:pt x="6764" y="5753"/>
                    <a:pt x="6549" y="6408"/>
                  </a:cubicBezTo>
                  <a:cubicBezTo>
                    <a:pt x="6323" y="7063"/>
                    <a:pt x="6085" y="7742"/>
                    <a:pt x="6073" y="8778"/>
                  </a:cubicBezTo>
                  <a:lnTo>
                    <a:pt x="2120" y="8778"/>
                  </a:lnTo>
                  <a:cubicBezTo>
                    <a:pt x="2084" y="8694"/>
                    <a:pt x="2025" y="8492"/>
                    <a:pt x="2025" y="8218"/>
                  </a:cubicBezTo>
                  <a:cubicBezTo>
                    <a:pt x="2025" y="7766"/>
                    <a:pt x="2299" y="6730"/>
                    <a:pt x="4168" y="4860"/>
                  </a:cubicBezTo>
                  <a:cubicBezTo>
                    <a:pt x="4227" y="4801"/>
                    <a:pt x="4227" y="4729"/>
                    <a:pt x="4192" y="4658"/>
                  </a:cubicBezTo>
                  <a:cubicBezTo>
                    <a:pt x="4157" y="4606"/>
                    <a:pt x="4109" y="4573"/>
                    <a:pt x="4058" y="4573"/>
                  </a:cubicBezTo>
                  <a:cubicBezTo>
                    <a:pt x="4040" y="4573"/>
                    <a:pt x="4020" y="4577"/>
                    <a:pt x="4001" y="4587"/>
                  </a:cubicBezTo>
                  <a:cubicBezTo>
                    <a:pt x="4001" y="4587"/>
                    <a:pt x="3902" y="4611"/>
                    <a:pt x="3741" y="4611"/>
                  </a:cubicBezTo>
                  <a:cubicBezTo>
                    <a:pt x="3530" y="4611"/>
                    <a:pt x="3214" y="4569"/>
                    <a:pt x="2882" y="4372"/>
                  </a:cubicBezTo>
                  <a:cubicBezTo>
                    <a:pt x="2803" y="4328"/>
                    <a:pt x="2715" y="4306"/>
                    <a:pt x="2627" y="4306"/>
                  </a:cubicBezTo>
                  <a:cubicBezTo>
                    <a:pt x="2503" y="4306"/>
                    <a:pt x="2379" y="4348"/>
                    <a:pt x="2275" y="4432"/>
                  </a:cubicBezTo>
                  <a:cubicBezTo>
                    <a:pt x="2058" y="4611"/>
                    <a:pt x="1655" y="4842"/>
                    <a:pt x="1053" y="4842"/>
                  </a:cubicBezTo>
                  <a:cubicBezTo>
                    <a:pt x="895" y="4842"/>
                    <a:pt x="723" y="4826"/>
                    <a:pt x="537" y="4789"/>
                  </a:cubicBezTo>
                  <a:lnTo>
                    <a:pt x="382" y="4075"/>
                  </a:lnTo>
                  <a:lnTo>
                    <a:pt x="2156" y="2301"/>
                  </a:lnTo>
                  <a:cubicBezTo>
                    <a:pt x="2180" y="2277"/>
                    <a:pt x="2203" y="2229"/>
                    <a:pt x="2203" y="2193"/>
                  </a:cubicBezTo>
                  <a:lnTo>
                    <a:pt x="2203" y="1967"/>
                  </a:lnTo>
                  <a:cubicBezTo>
                    <a:pt x="2203" y="1860"/>
                    <a:pt x="2275" y="1789"/>
                    <a:pt x="2382" y="1777"/>
                  </a:cubicBezTo>
                  <a:cubicBezTo>
                    <a:pt x="2501" y="1764"/>
                    <a:pt x="2692" y="1750"/>
                    <a:pt x="2929" y="1750"/>
                  </a:cubicBezTo>
                  <a:cubicBezTo>
                    <a:pt x="3355" y="1750"/>
                    <a:pt x="3928" y="1796"/>
                    <a:pt x="4501" y="1979"/>
                  </a:cubicBezTo>
                  <a:cubicBezTo>
                    <a:pt x="4522" y="1987"/>
                    <a:pt x="4544" y="1991"/>
                    <a:pt x="4565" y="1991"/>
                  </a:cubicBezTo>
                  <a:cubicBezTo>
                    <a:pt x="4639" y="1991"/>
                    <a:pt x="4706" y="1943"/>
                    <a:pt x="4716" y="1860"/>
                  </a:cubicBezTo>
                  <a:cubicBezTo>
                    <a:pt x="4739" y="1777"/>
                    <a:pt x="4704" y="1670"/>
                    <a:pt x="4597" y="1658"/>
                  </a:cubicBezTo>
                  <a:cubicBezTo>
                    <a:pt x="3956" y="1457"/>
                    <a:pt x="3315" y="1408"/>
                    <a:pt x="2856" y="1408"/>
                  </a:cubicBezTo>
                  <a:cubicBezTo>
                    <a:pt x="2632" y="1408"/>
                    <a:pt x="2451" y="1420"/>
                    <a:pt x="2334" y="1431"/>
                  </a:cubicBezTo>
                  <a:cubicBezTo>
                    <a:pt x="2049" y="1455"/>
                    <a:pt x="1846" y="1681"/>
                    <a:pt x="1846" y="1967"/>
                  </a:cubicBezTo>
                  <a:lnTo>
                    <a:pt x="1846" y="2110"/>
                  </a:lnTo>
                  <a:lnTo>
                    <a:pt x="60" y="3896"/>
                  </a:lnTo>
                  <a:cubicBezTo>
                    <a:pt x="13" y="3944"/>
                    <a:pt x="1" y="4003"/>
                    <a:pt x="13" y="4051"/>
                  </a:cubicBezTo>
                  <a:lnTo>
                    <a:pt x="191" y="4956"/>
                  </a:lnTo>
                  <a:cubicBezTo>
                    <a:pt x="203" y="5015"/>
                    <a:pt x="251" y="5075"/>
                    <a:pt x="310" y="5087"/>
                  </a:cubicBezTo>
                  <a:cubicBezTo>
                    <a:pt x="569" y="5151"/>
                    <a:pt x="806" y="5178"/>
                    <a:pt x="1022" y="5178"/>
                  </a:cubicBezTo>
                  <a:cubicBezTo>
                    <a:pt x="1722" y="5178"/>
                    <a:pt x="2199" y="4897"/>
                    <a:pt x="2453" y="4706"/>
                  </a:cubicBezTo>
                  <a:cubicBezTo>
                    <a:pt x="2497" y="4669"/>
                    <a:pt x="2550" y="4655"/>
                    <a:pt x="2598" y="4655"/>
                  </a:cubicBezTo>
                  <a:cubicBezTo>
                    <a:pt x="2628" y="4655"/>
                    <a:pt x="2657" y="4661"/>
                    <a:pt x="2680" y="4670"/>
                  </a:cubicBezTo>
                  <a:cubicBezTo>
                    <a:pt x="3001" y="4872"/>
                    <a:pt x="3335" y="4932"/>
                    <a:pt x="3573" y="4944"/>
                  </a:cubicBezTo>
                  <a:cubicBezTo>
                    <a:pt x="1977" y="6611"/>
                    <a:pt x="1632" y="7635"/>
                    <a:pt x="1632" y="8218"/>
                  </a:cubicBezTo>
                  <a:cubicBezTo>
                    <a:pt x="1632" y="8456"/>
                    <a:pt x="1680" y="8647"/>
                    <a:pt x="1727" y="8778"/>
                  </a:cubicBezTo>
                  <a:cubicBezTo>
                    <a:pt x="1465" y="8825"/>
                    <a:pt x="1275" y="9051"/>
                    <a:pt x="1275" y="9313"/>
                  </a:cubicBezTo>
                  <a:lnTo>
                    <a:pt x="1275" y="9540"/>
                  </a:lnTo>
                  <a:cubicBezTo>
                    <a:pt x="1072" y="9611"/>
                    <a:pt x="906" y="9801"/>
                    <a:pt x="906" y="10040"/>
                  </a:cubicBezTo>
                  <a:lnTo>
                    <a:pt x="906" y="11147"/>
                  </a:lnTo>
                  <a:cubicBezTo>
                    <a:pt x="906" y="11445"/>
                    <a:pt x="1144" y="11683"/>
                    <a:pt x="1441" y="11683"/>
                  </a:cubicBezTo>
                  <a:lnTo>
                    <a:pt x="6930" y="11683"/>
                  </a:lnTo>
                  <a:cubicBezTo>
                    <a:pt x="7228" y="11683"/>
                    <a:pt x="7466" y="11445"/>
                    <a:pt x="7466" y="11147"/>
                  </a:cubicBezTo>
                  <a:lnTo>
                    <a:pt x="7466" y="10040"/>
                  </a:lnTo>
                  <a:cubicBezTo>
                    <a:pt x="7502" y="9825"/>
                    <a:pt x="7347" y="9611"/>
                    <a:pt x="7145" y="9551"/>
                  </a:cubicBezTo>
                  <a:lnTo>
                    <a:pt x="7145" y="9337"/>
                  </a:lnTo>
                  <a:cubicBezTo>
                    <a:pt x="7145" y="9039"/>
                    <a:pt x="6906" y="8801"/>
                    <a:pt x="6609" y="8801"/>
                  </a:cubicBezTo>
                  <a:lnTo>
                    <a:pt x="6418" y="8801"/>
                  </a:lnTo>
                  <a:cubicBezTo>
                    <a:pt x="6442" y="7801"/>
                    <a:pt x="6656" y="7158"/>
                    <a:pt x="6871" y="6527"/>
                  </a:cubicBezTo>
                  <a:cubicBezTo>
                    <a:pt x="7097" y="5896"/>
                    <a:pt x="7323" y="5229"/>
                    <a:pt x="7323" y="4206"/>
                  </a:cubicBezTo>
                  <a:cubicBezTo>
                    <a:pt x="7323" y="3229"/>
                    <a:pt x="7014" y="2420"/>
                    <a:pt x="6394" y="1824"/>
                  </a:cubicBezTo>
                  <a:cubicBezTo>
                    <a:pt x="5906" y="1372"/>
                    <a:pt x="5299" y="1098"/>
                    <a:pt x="4751" y="931"/>
                  </a:cubicBezTo>
                  <a:cubicBezTo>
                    <a:pt x="4632" y="431"/>
                    <a:pt x="4358" y="205"/>
                    <a:pt x="4156" y="98"/>
                  </a:cubicBezTo>
                  <a:cubicBezTo>
                    <a:pt x="3986" y="13"/>
                    <a:pt x="3828" y="1"/>
                    <a:pt x="3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3;p35">
              <a:extLst>
                <a:ext uri="{FF2B5EF4-FFF2-40B4-BE49-F238E27FC236}">
                  <a16:creationId xmlns:a16="http://schemas.microsoft.com/office/drawing/2014/main" id="{C861A2F7-AE7B-B455-4FB1-60480FEEC3E3}"/>
                </a:ext>
              </a:extLst>
            </p:cNvPr>
            <p:cNvSpPr/>
            <p:nvPr/>
          </p:nvSpPr>
          <p:spPr>
            <a:xfrm>
              <a:off x="2882023" y="2951111"/>
              <a:ext cx="21993" cy="16837"/>
            </a:xfrm>
            <a:custGeom>
              <a:avLst/>
              <a:gdLst/>
              <a:ahLst/>
              <a:cxnLst/>
              <a:rect l="l" t="t" r="r" b="b"/>
              <a:pathLst>
                <a:path w="691" h="529" extrusionOk="0">
                  <a:moveTo>
                    <a:pt x="202" y="0"/>
                  </a:moveTo>
                  <a:cubicBezTo>
                    <a:pt x="138" y="0"/>
                    <a:pt x="81" y="30"/>
                    <a:pt x="48" y="88"/>
                  </a:cubicBezTo>
                  <a:cubicBezTo>
                    <a:pt x="0" y="183"/>
                    <a:pt x="36" y="290"/>
                    <a:pt x="119" y="338"/>
                  </a:cubicBezTo>
                  <a:cubicBezTo>
                    <a:pt x="215" y="374"/>
                    <a:pt x="298" y="433"/>
                    <a:pt x="393" y="493"/>
                  </a:cubicBezTo>
                  <a:cubicBezTo>
                    <a:pt x="417" y="517"/>
                    <a:pt x="453" y="528"/>
                    <a:pt x="476" y="528"/>
                  </a:cubicBezTo>
                  <a:cubicBezTo>
                    <a:pt x="536" y="528"/>
                    <a:pt x="584" y="493"/>
                    <a:pt x="631" y="457"/>
                  </a:cubicBezTo>
                  <a:cubicBezTo>
                    <a:pt x="691" y="362"/>
                    <a:pt x="655" y="255"/>
                    <a:pt x="584" y="195"/>
                  </a:cubicBezTo>
                  <a:cubicBezTo>
                    <a:pt x="488" y="136"/>
                    <a:pt x="393" y="76"/>
                    <a:pt x="286" y="16"/>
                  </a:cubicBezTo>
                  <a:cubicBezTo>
                    <a:pt x="257" y="6"/>
                    <a:pt x="229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4;p35">
              <a:extLst>
                <a:ext uri="{FF2B5EF4-FFF2-40B4-BE49-F238E27FC236}">
                  <a16:creationId xmlns:a16="http://schemas.microsoft.com/office/drawing/2014/main" id="{0EB118FA-9897-574B-6955-2D5F6C067D16}"/>
                </a:ext>
              </a:extLst>
            </p:cNvPr>
            <p:cNvSpPr/>
            <p:nvPr/>
          </p:nvSpPr>
          <p:spPr>
            <a:xfrm>
              <a:off x="2804332" y="2960341"/>
              <a:ext cx="11012" cy="15946"/>
            </a:xfrm>
            <a:custGeom>
              <a:avLst/>
              <a:gdLst/>
              <a:ahLst/>
              <a:cxnLst/>
              <a:rect l="l" t="t" r="r" b="b"/>
              <a:pathLst>
                <a:path w="346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326;p35">
            <a:extLst>
              <a:ext uri="{FF2B5EF4-FFF2-40B4-BE49-F238E27FC236}">
                <a16:creationId xmlns:a16="http://schemas.microsoft.com/office/drawing/2014/main" id="{A449FC98-8DF8-B88D-9F39-D2DBEAD1D2CE}"/>
              </a:ext>
            </a:extLst>
          </p:cNvPr>
          <p:cNvGrpSpPr/>
          <p:nvPr/>
        </p:nvGrpSpPr>
        <p:grpSpPr>
          <a:xfrm>
            <a:off x="5870945" y="1802271"/>
            <a:ext cx="813066" cy="800400"/>
            <a:chOff x="1754279" y="4286593"/>
            <a:chExt cx="351439" cy="345965"/>
          </a:xfrm>
        </p:grpSpPr>
        <p:sp>
          <p:nvSpPr>
            <p:cNvPr id="13" name="Google Shape;327;p35">
              <a:extLst>
                <a:ext uri="{FF2B5EF4-FFF2-40B4-BE49-F238E27FC236}">
                  <a16:creationId xmlns:a16="http://schemas.microsoft.com/office/drawing/2014/main" id="{A3598142-C7BE-F8D2-871F-78C2D377B13F}"/>
                </a:ext>
              </a:extLst>
            </p:cNvPr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8;p35">
              <a:extLst>
                <a:ext uri="{FF2B5EF4-FFF2-40B4-BE49-F238E27FC236}">
                  <a16:creationId xmlns:a16="http://schemas.microsoft.com/office/drawing/2014/main" id="{33921450-604E-882A-EDEF-1383F1BC7795}"/>
                </a:ext>
              </a:extLst>
            </p:cNvPr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9;p35">
              <a:extLst>
                <a:ext uri="{FF2B5EF4-FFF2-40B4-BE49-F238E27FC236}">
                  <a16:creationId xmlns:a16="http://schemas.microsoft.com/office/drawing/2014/main" id="{13B5F25A-BF9A-96C6-D1B5-BFDE473B6AAF}"/>
                </a:ext>
              </a:extLst>
            </p:cNvPr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0;p35">
              <a:extLst>
                <a:ext uri="{FF2B5EF4-FFF2-40B4-BE49-F238E27FC236}">
                  <a16:creationId xmlns:a16="http://schemas.microsoft.com/office/drawing/2014/main" id="{61CDFA6F-0796-6477-9170-74446745D23B}"/>
                </a:ext>
              </a:extLst>
            </p:cNvPr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1;p35">
              <a:extLst>
                <a:ext uri="{FF2B5EF4-FFF2-40B4-BE49-F238E27FC236}">
                  <a16:creationId xmlns:a16="http://schemas.microsoft.com/office/drawing/2014/main" id="{290B1DD0-3445-D56A-48F7-34B464F440AC}"/>
                </a:ext>
              </a:extLst>
            </p:cNvPr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4193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EDBDC3-3933-FF14-9B11-ECB4C257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Check your answers.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157C9-55E1-C22C-E792-207A60A99484}"/>
              </a:ext>
            </a:extLst>
          </p:cNvPr>
          <p:cNvSpPr txBox="1"/>
          <p:nvPr/>
        </p:nvSpPr>
        <p:spPr>
          <a:xfrm>
            <a:off x="720000" y="1383957"/>
            <a:ext cx="75713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Candara" panose="020E0502030303020204" pitchFamily="34" charset="0"/>
              </a:rPr>
              <a:t>1. She is an engineer.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52A0D-C537-F300-0ADE-16F5869EAF45}"/>
              </a:ext>
            </a:extLst>
          </p:cNvPr>
          <p:cNvSpPr txBox="1"/>
          <p:nvPr/>
        </p:nvSpPr>
        <p:spPr>
          <a:xfrm>
            <a:off x="1572616" y="2345605"/>
            <a:ext cx="7571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Candara" panose="020E0502030303020204" pitchFamily="34" charset="0"/>
              </a:rPr>
              <a:t>2. We held a family reunion last week.</a:t>
            </a:r>
          </a:p>
          <a:p>
            <a:r>
              <a:rPr lang="en-VN" sz="3500" dirty="0">
                <a:latin typeface="Candara" panose="020E0502030303020204" pitchFamily="34" charset="0"/>
              </a:rPr>
              <a:t>The party was enjoyable.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DA6DC6DF-4EF5-5476-4ED0-FD9ED1B31D27}"/>
              </a:ext>
            </a:extLst>
          </p:cNvPr>
          <p:cNvSpPr txBox="1">
            <a:spLocks/>
          </p:cNvSpPr>
          <p:nvPr/>
        </p:nvSpPr>
        <p:spPr>
          <a:xfrm>
            <a:off x="1115416" y="3962336"/>
            <a:ext cx="7704000" cy="8787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VN" sz="2500" b="1" dirty="0">
                <a:solidFill>
                  <a:schemeClr val="bg2">
                    <a:lumMod val="50000"/>
                  </a:schemeClr>
                </a:solidFill>
              </a:rPr>
              <a:t>Why do we use articles (a/an/the) in each sentence?</a:t>
            </a:r>
          </a:p>
          <a:p>
            <a:pPr algn="ctr"/>
            <a:r>
              <a:rPr lang="en-VN" sz="2500" b="1" dirty="0">
                <a:solidFill>
                  <a:schemeClr val="bg2">
                    <a:lumMod val="50000"/>
                  </a:schemeClr>
                </a:solidFill>
              </a:rPr>
              <a:t>Focus on them.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DCFA-0A16-2CC6-3C6D-BAF5BBCB7A24}"/>
              </a:ext>
            </a:extLst>
          </p:cNvPr>
          <p:cNvSpPr txBox="1"/>
          <p:nvPr/>
        </p:nvSpPr>
        <p:spPr>
          <a:xfrm>
            <a:off x="720000" y="1383957"/>
            <a:ext cx="7571384" cy="630942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Candara" panose="020E0502030303020204" pitchFamily="34" charset="0"/>
              </a:rPr>
              <a:t>1. She is </a:t>
            </a:r>
            <a:r>
              <a:rPr lang="en-VN" sz="3500" b="1" u="sng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an</a:t>
            </a:r>
            <a:r>
              <a:rPr lang="en-VN" sz="3500" dirty="0">
                <a:latin typeface="Candara" panose="020E0502030303020204" pitchFamily="34" charset="0"/>
              </a:rPr>
              <a:t> engineer.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6394F-7147-BD68-BF54-A9DBE0126E1F}"/>
              </a:ext>
            </a:extLst>
          </p:cNvPr>
          <p:cNvSpPr txBox="1"/>
          <p:nvPr/>
        </p:nvSpPr>
        <p:spPr>
          <a:xfrm>
            <a:off x="1572616" y="2345604"/>
            <a:ext cx="7571384" cy="1169551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Candara" panose="020E0502030303020204" pitchFamily="34" charset="0"/>
              </a:rPr>
              <a:t>2. We held </a:t>
            </a:r>
            <a:r>
              <a:rPr lang="en-VN" sz="3500" b="1" u="sng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VN" sz="3500" dirty="0">
                <a:latin typeface="Candara" panose="020E0502030303020204" pitchFamily="34" charset="0"/>
              </a:rPr>
              <a:t> family reunion last week.</a:t>
            </a:r>
          </a:p>
          <a:p>
            <a:r>
              <a:rPr lang="en-VN" sz="3500" b="1" u="sng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The</a:t>
            </a:r>
            <a:r>
              <a:rPr lang="en-VN" sz="3500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VN" sz="3500" dirty="0">
                <a:latin typeface="Candara" panose="020E0502030303020204" pitchFamily="34" charset="0"/>
              </a:rPr>
              <a:t>party was enjoyable.</a:t>
            </a:r>
          </a:p>
        </p:txBody>
      </p:sp>
    </p:spTree>
    <p:extLst>
      <p:ext uri="{BB962C8B-B14F-4D97-AF65-F5344CB8AC3E}">
        <p14:creationId xmlns:p14="http://schemas.microsoft.com/office/powerpoint/2010/main" val="9099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4C57-3E12-7EC7-0425-D6C1212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8870"/>
            <a:ext cx="7704000" cy="572700"/>
          </a:xfrm>
        </p:spPr>
        <p:txBody>
          <a:bodyPr/>
          <a:lstStyle/>
          <a:p>
            <a:r>
              <a:rPr lang="en-VN" dirty="0"/>
              <a:t>EASY MODE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77693-A50C-5906-AE6E-71B4A707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1301581"/>
            <a:ext cx="7365221" cy="2668839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VN" sz="3200" dirty="0"/>
              <a:t>- Work in group of 4-5 students.</a:t>
            </a:r>
          </a:p>
          <a:p>
            <a:pPr algn="l">
              <a:lnSpc>
                <a:spcPct val="150000"/>
              </a:lnSpc>
            </a:pPr>
            <a:r>
              <a:rPr lang="en-VN" sz="3200" dirty="0"/>
              <a:t>- There is ONE mistake in each sentence</a:t>
            </a:r>
          </a:p>
          <a:p>
            <a:pPr algn="l">
              <a:lnSpc>
                <a:spcPct val="150000"/>
              </a:lnSpc>
            </a:pPr>
            <a:r>
              <a:rPr lang="en-VN" sz="3200" dirty="0"/>
              <a:t>- Find and correct the mistakes</a:t>
            </a:r>
          </a:p>
          <a:p>
            <a:pPr algn="l">
              <a:lnSpc>
                <a:spcPct val="150000"/>
              </a:lnSpc>
            </a:pPr>
            <a:r>
              <a:rPr lang="en-VN" sz="3200" dirty="0"/>
              <a:t>- Say “BINGO!” as soon as you guys finish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9034C-E2BB-80AE-61A6-2C711C264597}"/>
              </a:ext>
            </a:extLst>
          </p:cNvPr>
          <p:cNvCxnSpPr>
            <a:cxnSpLocks/>
          </p:cNvCxnSpPr>
          <p:nvPr/>
        </p:nvCxnSpPr>
        <p:spPr>
          <a:xfrm>
            <a:off x="313791" y="914257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99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8677693-A50C-5906-AE6E-71B4A707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1287384"/>
            <a:ext cx="7704001" cy="3693687"/>
          </a:xfrm>
          <a:solidFill>
            <a:srgbClr val="FAFAFA"/>
          </a:solidFill>
        </p:spPr>
        <p:txBody>
          <a:bodyPr/>
          <a:lstStyle/>
          <a:p>
            <a:pPr algn="l"/>
            <a:r>
              <a:rPr lang="en-US" sz="2500" dirty="0">
                <a:latin typeface="Candara" panose="020E0502030303020204" pitchFamily="34" charset="0"/>
              </a:rPr>
              <a:t>1 . I usually meet my cousin at the weekends. </a:t>
            </a:r>
          </a:p>
          <a:p>
            <a:pPr algn="l"/>
            <a:endParaRPr lang="en-US" sz="2500" dirty="0">
              <a:latin typeface="Candara" panose="020E0502030303020204" pitchFamily="34" charset="0"/>
            </a:endParaRPr>
          </a:p>
          <a:p>
            <a:pPr algn="l"/>
            <a:r>
              <a:rPr lang="en-US" sz="2500" dirty="0">
                <a:latin typeface="Candara" panose="020E0502030303020204" pitchFamily="34" charset="0"/>
              </a:rPr>
              <a:t>2. My uncle moved to United States three years ago. </a:t>
            </a:r>
          </a:p>
          <a:p>
            <a:pPr algn="l"/>
            <a:endParaRPr lang="en-US" sz="2500" dirty="0">
              <a:latin typeface="Candara" panose="020E0502030303020204" pitchFamily="34" charset="0"/>
            </a:endParaRPr>
          </a:p>
          <a:p>
            <a:pPr algn="l"/>
            <a:r>
              <a:rPr lang="en-US" sz="2500" dirty="0">
                <a:latin typeface="Candara" panose="020E0502030303020204" pitchFamily="34" charset="0"/>
              </a:rPr>
              <a:t>3. Our teachers assigned us a homework for our history and science classes. </a:t>
            </a:r>
          </a:p>
          <a:p>
            <a:pPr algn="l"/>
            <a:endParaRPr lang="en-US" sz="2500" dirty="0">
              <a:latin typeface="Candara" panose="020E0502030303020204" pitchFamily="34" charset="0"/>
            </a:endParaRPr>
          </a:p>
          <a:p>
            <a:pPr algn="l"/>
            <a:r>
              <a:rPr lang="en-US" sz="2500" dirty="0">
                <a:latin typeface="Candara" panose="020E0502030303020204" pitchFamily="34" charset="0"/>
              </a:rPr>
              <a:t>4.I turn off the light and go to the bed at 11 p.m. </a:t>
            </a:r>
          </a:p>
          <a:p>
            <a:pPr algn="l"/>
            <a:endParaRPr lang="en-US" sz="2500" dirty="0">
              <a:latin typeface="Candara" panose="020E0502030303020204" pitchFamily="34" charset="0"/>
            </a:endParaRPr>
          </a:p>
          <a:p>
            <a:pPr algn="l"/>
            <a:r>
              <a:rPr lang="en-US" sz="2500" dirty="0">
                <a:latin typeface="Candara" panose="020E0502030303020204" pitchFamily="34" charset="0"/>
              </a:rPr>
              <a:t>5. Mark often wears red sweater to match his red hair. </a:t>
            </a:r>
          </a:p>
          <a:p>
            <a:pPr algn="l"/>
            <a:endParaRPr lang="en-VN" sz="2500" dirty="0">
              <a:latin typeface="Candara" panose="020E0502030303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04CA0D-2A75-6FB6-5D94-C94C50DC5E60}"/>
              </a:ext>
            </a:extLst>
          </p:cNvPr>
          <p:cNvSpPr txBox="1">
            <a:spLocks/>
          </p:cNvSpPr>
          <p:nvPr/>
        </p:nvSpPr>
        <p:spPr>
          <a:xfrm>
            <a:off x="720000" y="24887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 SemiBold"/>
              <a:buNone/>
              <a:defRPr sz="35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VN"/>
              <a:t>EASY MODE</a:t>
            </a:r>
            <a:endParaRPr lang="en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B1308D-B82B-A7CF-3611-18254980104A}"/>
              </a:ext>
            </a:extLst>
          </p:cNvPr>
          <p:cNvCxnSpPr>
            <a:cxnSpLocks/>
          </p:cNvCxnSpPr>
          <p:nvPr/>
        </p:nvCxnSpPr>
        <p:spPr>
          <a:xfrm>
            <a:off x="313791" y="914257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A395F2-0454-BD51-DFEB-77827971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8442" y="821570"/>
            <a:ext cx="73914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95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4C57-3E12-7EC7-0425-D6C121234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8870"/>
            <a:ext cx="7704000" cy="572700"/>
          </a:xfrm>
        </p:spPr>
        <p:txBody>
          <a:bodyPr/>
          <a:lstStyle/>
          <a:p>
            <a:r>
              <a:rPr lang="en-VN" dirty="0"/>
              <a:t>HARD MODE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77693-A50C-5906-AE6E-71B4A7079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99" y="1301581"/>
            <a:ext cx="7704001" cy="3348790"/>
          </a:xfrm>
        </p:spPr>
        <p:txBody>
          <a:bodyPr/>
          <a:lstStyle/>
          <a:p>
            <a:pPr marL="609600" indent="-457200" algn="l">
              <a:lnSpc>
                <a:spcPct val="150000"/>
              </a:lnSpc>
              <a:buFontTx/>
              <a:buChar char="-"/>
            </a:pPr>
            <a:r>
              <a:rPr lang="en-VN" sz="3200" dirty="0"/>
              <a:t>Work in groups of 4-5 students</a:t>
            </a:r>
          </a:p>
          <a:p>
            <a:pPr marL="609600" indent="-457200" algn="l">
              <a:lnSpc>
                <a:spcPct val="150000"/>
              </a:lnSpc>
              <a:buFontTx/>
              <a:buChar char="-"/>
            </a:pPr>
            <a:r>
              <a:rPr lang="en-VN" sz="3200" dirty="0"/>
              <a:t>Write </a:t>
            </a:r>
            <a:r>
              <a:rPr lang="en-VN" sz="3200" b="1" u="sng" dirty="0">
                <a:solidFill>
                  <a:srgbClr val="C00000"/>
                </a:solidFill>
              </a:rPr>
              <a:t>2 sentences</a:t>
            </a:r>
            <a:r>
              <a:rPr lang="en-VN" sz="3200" dirty="0"/>
              <a:t> with article mistakes</a:t>
            </a:r>
          </a:p>
          <a:p>
            <a:pPr marL="609600" indent="-457200" algn="l">
              <a:lnSpc>
                <a:spcPct val="150000"/>
              </a:lnSpc>
              <a:buFontTx/>
              <a:buChar char="-"/>
            </a:pPr>
            <a:r>
              <a:rPr lang="en-VN" sz="3200" dirty="0"/>
              <a:t>Collect the sentences and pick out some sentences randomly for the whole class to correct.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39034C-E2BB-80AE-61A6-2C711C264597}"/>
              </a:ext>
            </a:extLst>
          </p:cNvPr>
          <p:cNvCxnSpPr>
            <a:cxnSpLocks/>
          </p:cNvCxnSpPr>
          <p:nvPr/>
        </p:nvCxnSpPr>
        <p:spPr>
          <a:xfrm>
            <a:off x="313791" y="914257"/>
            <a:ext cx="829027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78B8743-DA8D-9B04-35EF-B1374FFD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22" y="5526040"/>
            <a:ext cx="5600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>
            <a:spLocks noGrp="1"/>
          </p:cNvSpPr>
          <p:nvPr>
            <p:ph type="title"/>
          </p:nvPr>
        </p:nvSpPr>
        <p:spPr>
          <a:xfrm>
            <a:off x="415284" y="2752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Consolidation/ Wrap up</a:t>
            </a:r>
            <a:endParaRPr dirty="0"/>
          </a:p>
        </p:txBody>
      </p:sp>
      <p:pic>
        <p:nvPicPr>
          <p:cNvPr id="481" name="Google Shape;4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55967">
            <a:off x="6967283" y="-65140"/>
            <a:ext cx="3915404" cy="280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4"/>
          <p:cNvPicPr preferRelativeResize="0"/>
          <p:nvPr/>
        </p:nvPicPr>
        <p:blipFill rotWithShape="1">
          <a:blip r:embed="rId4">
            <a:alphaModFix/>
          </a:blip>
          <a:srcRect l="19607"/>
          <a:stretch/>
        </p:blipFill>
        <p:spPr>
          <a:xfrm>
            <a:off x="7131076" y="-1718275"/>
            <a:ext cx="3953175" cy="39735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4;p44">
            <a:extLst>
              <a:ext uri="{FF2B5EF4-FFF2-40B4-BE49-F238E27FC236}">
                <a16:creationId xmlns:a16="http://schemas.microsoft.com/office/drawing/2014/main" id="{48C30382-FC51-B578-5D14-AEF2DE0E258D}"/>
              </a:ext>
            </a:extLst>
          </p:cNvPr>
          <p:cNvSpPr txBox="1">
            <a:spLocks/>
          </p:cNvSpPr>
          <p:nvPr/>
        </p:nvSpPr>
        <p:spPr>
          <a:xfrm>
            <a:off x="415284" y="1071993"/>
            <a:ext cx="7259512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3200" i="1" dirty="0"/>
              <a:t>We use the </a:t>
            </a:r>
            <a:r>
              <a:rPr lang="en-US" sz="3200" b="1" i="1" dirty="0">
                <a:solidFill>
                  <a:srgbClr val="C00000"/>
                </a:solidFill>
              </a:rPr>
              <a:t>Zero article</a:t>
            </a:r>
            <a:r>
              <a:rPr lang="en-US" sz="3200" i="1" dirty="0"/>
              <a:t>: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F249700-E892-3F13-3797-527C10513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374" y="1839734"/>
            <a:ext cx="6247762" cy="526200"/>
          </a:xfrm>
        </p:spPr>
        <p:txBody>
          <a:bodyPr/>
          <a:lstStyle/>
          <a:p>
            <a:r>
              <a:rPr lang="en-VN" sz="2500" dirty="0"/>
              <a:t>A. </a:t>
            </a:r>
            <a:r>
              <a:rPr lang="en-US" sz="2500" dirty="0"/>
              <a:t>W</a:t>
            </a:r>
            <a:r>
              <a:rPr lang="en-VN" sz="2500" dirty="0"/>
              <a:t>ith uncountable or abstract nouns</a:t>
            </a:r>
          </a:p>
        </p:txBody>
      </p:sp>
      <p:sp>
        <p:nvSpPr>
          <p:cNvPr id="16" name="Subtitle 10">
            <a:extLst>
              <a:ext uri="{FF2B5EF4-FFF2-40B4-BE49-F238E27FC236}">
                <a16:creationId xmlns:a16="http://schemas.microsoft.com/office/drawing/2014/main" id="{A46D9757-DAD1-CD3F-2FED-61D93066222D}"/>
              </a:ext>
            </a:extLst>
          </p:cNvPr>
          <p:cNvSpPr txBox="1">
            <a:spLocks/>
          </p:cNvSpPr>
          <p:nvPr/>
        </p:nvSpPr>
        <p:spPr>
          <a:xfrm>
            <a:off x="642375" y="2552145"/>
            <a:ext cx="7271426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500" dirty="0"/>
              <a:t>B. When describing general forms of transport </a:t>
            </a:r>
          </a:p>
        </p:txBody>
      </p:sp>
      <p:sp>
        <p:nvSpPr>
          <p:cNvPr id="17" name="Subtitle 10">
            <a:extLst>
              <a:ext uri="{FF2B5EF4-FFF2-40B4-BE49-F238E27FC236}">
                <a16:creationId xmlns:a16="http://schemas.microsoft.com/office/drawing/2014/main" id="{5771F3B4-61CF-7CE9-02C9-BF0394BEDE6C}"/>
              </a:ext>
            </a:extLst>
          </p:cNvPr>
          <p:cNvSpPr txBox="1">
            <a:spLocks/>
          </p:cNvSpPr>
          <p:nvPr/>
        </p:nvSpPr>
        <p:spPr>
          <a:xfrm>
            <a:off x="642374" y="3264556"/>
            <a:ext cx="7700242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500" dirty="0"/>
              <a:t>C. </a:t>
            </a:r>
            <a:r>
              <a:rPr lang="en-US" sz="2500" dirty="0"/>
              <a:t>When listener already knows what we’re talking about</a:t>
            </a:r>
            <a:endParaRPr lang="en-VN" sz="2500" dirty="0"/>
          </a:p>
        </p:txBody>
      </p:sp>
      <p:sp>
        <p:nvSpPr>
          <p:cNvPr id="19" name="Subtitle 10">
            <a:extLst>
              <a:ext uri="{FF2B5EF4-FFF2-40B4-BE49-F238E27FC236}">
                <a16:creationId xmlns:a16="http://schemas.microsoft.com/office/drawing/2014/main" id="{FFCA45BF-F056-4E47-D1DC-D7AA5E4B1A8B}"/>
              </a:ext>
            </a:extLst>
          </p:cNvPr>
          <p:cNvSpPr txBox="1">
            <a:spLocks/>
          </p:cNvSpPr>
          <p:nvPr/>
        </p:nvSpPr>
        <p:spPr>
          <a:xfrm>
            <a:off x="642374" y="3976967"/>
            <a:ext cx="5871442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500" dirty="0"/>
              <a:t>D. W</a:t>
            </a:r>
            <a:r>
              <a:rPr lang="en-VN" sz="2500" dirty="0"/>
              <a:t>hen making general statements </a:t>
            </a:r>
          </a:p>
        </p:txBody>
      </p:sp>
    </p:spTree>
    <p:extLst>
      <p:ext uri="{BB962C8B-B14F-4D97-AF65-F5344CB8AC3E}">
        <p14:creationId xmlns:p14="http://schemas.microsoft.com/office/powerpoint/2010/main" val="11407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/>
      <p:bldP spid="17" grpId="0"/>
      <p:bldP spid="17" grpId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91086">
            <a:off x="-2268926" y="-597721"/>
            <a:ext cx="4640123" cy="332172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7"/>
          <p:cNvSpPr txBox="1">
            <a:spLocks noGrp="1"/>
          </p:cNvSpPr>
          <p:nvPr>
            <p:ph type="subTitle" idx="1"/>
          </p:nvPr>
        </p:nvSpPr>
        <p:spPr>
          <a:xfrm>
            <a:off x="2139050" y="1716700"/>
            <a:ext cx="4866000" cy="11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DOES ANYONE HAVE ANY QUESTIONS?</a:t>
            </a:r>
            <a:endParaRPr sz="20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addyouremail@freepik.com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+91  620 421 838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yourwebsite.com</a:t>
            </a:r>
            <a:endParaRPr/>
          </a:p>
        </p:txBody>
      </p:sp>
      <p:sp>
        <p:nvSpPr>
          <p:cNvPr id="535" name="Google Shape;535;p47"/>
          <p:cNvSpPr txBox="1">
            <a:spLocks noGrp="1"/>
          </p:cNvSpPr>
          <p:nvPr>
            <p:ph type="ctrTitle"/>
          </p:nvPr>
        </p:nvSpPr>
        <p:spPr>
          <a:xfrm>
            <a:off x="2138950" y="535000"/>
            <a:ext cx="48660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536" name="Google Shape;536;p47"/>
          <p:cNvSpPr txBox="1"/>
          <p:nvPr/>
        </p:nvSpPr>
        <p:spPr>
          <a:xfrm>
            <a:off x="2139000" y="2883700"/>
            <a:ext cx="4866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Spectral"/>
                <a:ea typeface="Spectral"/>
                <a:cs typeface="Spectral"/>
                <a:sym typeface="Spectral"/>
              </a:rPr>
              <a:t>Please keep this slide for attribution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537" name="Google Shape;537;p47"/>
          <p:cNvSpPr/>
          <p:nvPr/>
        </p:nvSpPr>
        <p:spPr>
          <a:xfrm>
            <a:off x="3297064" y="3439553"/>
            <a:ext cx="473360" cy="473910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8" name="Google Shape;538;p47"/>
          <p:cNvGrpSpPr/>
          <p:nvPr/>
        </p:nvGrpSpPr>
        <p:grpSpPr>
          <a:xfrm>
            <a:off x="3988740" y="3439690"/>
            <a:ext cx="473889" cy="473366"/>
            <a:chOff x="3303268" y="3817349"/>
            <a:chExt cx="346056" cy="345674"/>
          </a:xfrm>
        </p:grpSpPr>
        <p:sp>
          <p:nvSpPr>
            <p:cNvPr id="539" name="Google Shape;539;p47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7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3" name="Google Shape;543;p47"/>
          <p:cNvGrpSpPr/>
          <p:nvPr/>
        </p:nvGrpSpPr>
        <p:grpSpPr>
          <a:xfrm>
            <a:off x="4680956" y="3439690"/>
            <a:ext cx="473845" cy="473366"/>
            <a:chOff x="4201447" y="3817349"/>
            <a:chExt cx="346024" cy="345674"/>
          </a:xfrm>
        </p:grpSpPr>
        <p:sp>
          <p:nvSpPr>
            <p:cNvPr id="544" name="Google Shape;544;p47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7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6" name="Google Shape;546;p47"/>
          <p:cNvGrpSpPr/>
          <p:nvPr/>
        </p:nvGrpSpPr>
        <p:grpSpPr>
          <a:xfrm>
            <a:off x="5373148" y="3439681"/>
            <a:ext cx="473889" cy="473366"/>
            <a:chOff x="2238181" y="4120624"/>
            <a:chExt cx="346056" cy="345674"/>
          </a:xfrm>
        </p:grpSpPr>
        <p:grpSp>
          <p:nvGrpSpPr>
            <p:cNvPr id="547" name="Google Shape;547;p47"/>
            <p:cNvGrpSpPr/>
            <p:nvPr/>
          </p:nvGrpSpPr>
          <p:grpSpPr>
            <a:xfrm>
              <a:off x="2309155" y="4177413"/>
              <a:ext cx="203862" cy="231903"/>
              <a:chOff x="1512725" y="258500"/>
              <a:chExt cx="4570900" cy="5199625"/>
            </a:xfrm>
          </p:grpSpPr>
          <p:sp>
            <p:nvSpPr>
              <p:cNvPr id="548" name="Google Shape;548;p47"/>
              <p:cNvSpPr/>
              <p:nvPr/>
            </p:nvSpPr>
            <p:spPr>
              <a:xfrm>
                <a:off x="1512725" y="2700900"/>
                <a:ext cx="2654475" cy="2757225"/>
              </a:xfrm>
              <a:custGeom>
                <a:avLst/>
                <a:gdLst/>
                <a:ahLst/>
                <a:cxnLst/>
                <a:rect l="l" t="t" r="r" b="b"/>
                <a:pathLst>
                  <a:path w="106179" h="110289" extrusionOk="0">
                    <a:moveTo>
                      <a:pt x="19199" y="1"/>
                    </a:moveTo>
                    <a:cubicBezTo>
                      <a:pt x="18076" y="1"/>
                      <a:pt x="16954" y="466"/>
                      <a:pt x="16148" y="1404"/>
                    </a:cubicBezTo>
                    <a:cubicBezTo>
                      <a:pt x="5840" y="13310"/>
                      <a:pt x="1" y="28739"/>
                      <a:pt x="33" y="44494"/>
                    </a:cubicBezTo>
                    <a:cubicBezTo>
                      <a:pt x="33" y="62077"/>
                      <a:pt x="6916" y="78582"/>
                      <a:pt x="19442" y="91010"/>
                    </a:cubicBezTo>
                    <a:cubicBezTo>
                      <a:pt x="31968" y="103439"/>
                      <a:pt x="48572" y="110289"/>
                      <a:pt x="66252" y="110289"/>
                    </a:cubicBezTo>
                    <a:cubicBezTo>
                      <a:pt x="69546" y="110289"/>
                      <a:pt x="72939" y="110060"/>
                      <a:pt x="76201" y="109571"/>
                    </a:cubicBezTo>
                    <a:cubicBezTo>
                      <a:pt x="86248" y="108071"/>
                      <a:pt x="95675" y="104352"/>
                      <a:pt x="103895" y="98643"/>
                    </a:cubicBezTo>
                    <a:cubicBezTo>
                      <a:pt x="105983" y="97208"/>
                      <a:pt x="106179" y="94272"/>
                      <a:pt x="104417" y="92478"/>
                    </a:cubicBezTo>
                    <a:cubicBezTo>
                      <a:pt x="104384" y="92348"/>
                      <a:pt x="104384" y="92315"/>
                      <a:pt x="104352" y="92315"/>
                    </a:cubicBezTo>
                    <a:cubicBezTo>
                      <a:pt x="103555" y="91537"/>
                      <a:pt x="102517" y="91128"/>
                      <a:pt x="101470" y="91128"/>
                    </a:cubicBezTo>
                    <a:cubicBezTo>
                      <a:pt x="100673" y="91128"/>
                      <a:pt x="99870" y="91365"/>
                      <a:pt x="99165" y="91859"/>
                    </a:cubicBezTo>
                    <a:cubicBezTo>
                      <a:pt x="91956" y="96849"/>
                      <a:pt x="83769" y="100111"/>
                      <a:pt x="74994" y="101416"/>
                    </a:cubicBezTo>
                    <a:cubicBezTo>
                      <a:pt x="72091" y="101808"/>
                      <a:pt x="69155" y="102069"/>
                      <a:pt x="66252" y="102069"/>
                    </a:cubicBezTo>
                    <a:cubicBezTo>
                      <a:pt x="50757" y="102069"/>
                      <a:pt x="36176" y="96066"/>
                      <a:pt x="25216" y="85171"/>
                    </a:cubicBezTo>
                    <a:cubicBezTo>
                      <a:pt x="14256" y="74309"/>
                      <a:pt x="8221" y="59826"/>
                      <a:pt x="8188" y="44462"/>
                    </a:cubicBezTo>
                    <a:cubicBezTo>
                      <a:pt x="8188" y="30664"/>
                      <a:pt x="13277" y="17126"/>
                      <a:pt x="22313" y="6721"/>
                    </a:cubicBezTo>
                    <a:cubicBezTo>
                      <a:pt x="23650" y="5188"/>
                      <a:pt x="23650" y="2904"/>
                      <a:pt x="22248" y="1404"/>
                    </a:cubicBezTo>
                    <a:lnTo>
                      <a:pt x="22215" y="1338"/>
                    </a:lnTo>
                    <a:cubicBezTo>
                      <a:pt x="21407" y="449"/>
                      <a:pt x="20302" y="1"/>
                      <a:pt x="19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47"/>
              <p:cNvSpPr/>
              <p:nvPr/>
            </p:nvSpPr>
            <p:spPr>
              <a:xfrm>
                <a:off x="2323325" y="258500"/>
                <a:ext cx="3760300" cy="4390225"/>
              </a:xfrm>
              <a:custGeom>
                <a:avLst/>
                <a:gdLst/>
                <a:ahLst/>
                <a:cxnLst/>
                <a:rect l="l" t="t" r="r" b="b"/>
                <a:pathLst>
                  <a:path w="150412" h="175609" extrusionOk="0">
                    <a:moveTo>
                      <a:pt x="63610" y="0"/>
                    </a:moveTo>
                    <a:cubicBezTo>
                      <a:pt x="61359" y="0"/>
                      <a:pt x="59532" y="1827"/>
                      <a:pt x="59532" y="4078"/>
                    </a:cubicBezTo>
                    <a:lnTo>
                      <a:pt x="59532" y="93228"/>
                    </a:lnTo>
                    <a:lnTo>
                      <a:pt x="59467" y="142060"/>
                    </a:lnTo>
                    <a:cubicBezTo>
                      <a:pt x="59467" y="153020"/>
                      <a:pt x="52421" y="162741"/>
                      <a:pt x="41950" y="166199"/>
                    </a:cubicBezTo>
                    <a:cubicBezTo>
                      <a:pt x="39320" y="167047"/>
                      <a:pt x="36616" y="167503"/>
                      <a:pt x="33881" y="167503"/>
                    </a:cubicBezTo>
                    <a:cubicBezTo>
                      <a:pt x="33462" y="167503"/>
                      <a:pt x="33042" y="167493"/>
                      <a:pt x="32621" y="167471"/>
                    </a:cubicBezTo>
                    <a:cubicBezTo>
                      <a:pt x="19181" y="166818"/>
                      <a:pt x="8515" y="155793"/>
                      <a:pt x="8319" y="142419"/>
                    </a:cubicBezTo>
                    <a:cubicBezTo>
                      <a:pt x="8221" y="135569"/>
                      <a:pt x="10798" y="129143"/>
                      <a:pt x="15593" y="124250"/>
                    </a:cubicBezTo>
                    <a:cubicBezTo>
                      <a:pt x="20454" y="119291"/>
                      <a:pt x="26978" y="116584"/>
                      <a:pt x="33926" y="116584"/>
                    </a:cubicBezTo>
                    <a:cubicBezTo>
                      <a:pt x="36633" y="116584"/>
                      <a:pt x="39373" y="117041"/>
                      <a:pt x="41983" y="117889"/>
                    </a:cubicBezTo>
                    <a:cubicBezTo>
                      <a:pt x="42399" y="118019"/>
                      <a:pt x="42825" y="118082"/>
                      <a:pt x="43246" y="118082"/>
                    </a:cubicBezTo>
                    <a:cubicBezTo>
                      <a:pt x="44409" y="118082"/>
                      <a:pt x="45540" y="117600"/>
                      <a:pt x="46354" y="116714"/>
                    </a:cubicBezTo>
                    <a:cubicBezTo>
                      <a:pt x="47006" y="115931"/>
                      <a:pt x="47332" y="114920"/>
                      <a:pt x="47332" y="113909"/>
                    </a:cubicBezTo>
                    <a:lnTo>
                      <a:pt x="47332" y="81028"/>
                    </a:lnTo>
                    <a:cubicBezTo>
                      <a:pt x="47332" y="79038"/>
                      <a:pt x="45865" y="77277"/>
                      <a:pt x="43875" y="76983"/>
                    </a:cubicBezTo>
                    <a:cubicBezTo>
                      <a:pt x="40547" y="76494"/>
                      <a:pt x="37220" y="76233"/>
                      <a:pt x="33926" y="76233"/>
                    </a:cubicBezTo>
                    <a:cubicBezTo>
                      <a:pt x="26651" y="76233"/>
                      <a:pt x="19638" y="77407"/>
                      <a:pt x="12984" y="79593"/>
                    </a:cubicBezTo>
                    <a:cubicBezTo>
                      <a:pt x="10831" y="80311"/>
                      <a:pt x="9820" y="82724"/>
                      <a:pt x="10831" y="84780"/>
                    </a:cubicBezTo>
                    <a:lnTo>
                      <a:pt x="10831" y="84812"/>
                    </a:lnTo>
                    <a:cubicBezTo>
                      <a:pt x="10961" y="85008"/>
                      <a:pt x="11092" y="85269"/>
                      <a:pt x="11157" y="85465"/>
                    </a:cubicBezTo>
                    <a:cubicBezTo>
                      <a:pt x="11790" y="86730"/>
                      <a:pt x="13091" y="87485"/>
                      <a:pt x="14435" y="87485"/>
                    </a:cubicBezTo>
                    <a:cubicBezTo>
                      <a:pt x="14823" y="87485"/>
                      <a:pt x="15214" y="87423"/>
                      <a:pt x="15593" y="87291"/>
                    </a:cubicBezTo>
                    <a:cubicBezTo>
                      <a:pt x="21400" y="85367"/>
                      <a:pt x="27565" y="84388"/>
                      <a:pt x="33860" y="84388"/>
                    </a:cubicBezTo>
                    <a:cubicBezTo>
                      <a:pt x="35622" y="84388"/>
                      <a:pt x="37383" y="84486"/>
                      <a:pt x="39145" y="84649"/>
                    </a:cubicBezTo>
                    <a:lnTo>
                      <a:pt x="39145" y="108853"/>
                    </a:lnTo>
                    <a:cubicBezTo>
                      <a:pt x="37383" y="108592"/>
                      <a:pt x="35622" y="108462"/>
                      <a:pt x="33860" y="108462"/>
                    </a:cubicBezTo>
                    <a:cubicBezTo>
                      <a:pt x="24727" y="108462"/>
                      <a:pt x="16180" y="112050"/>
                      <a:pt x="9787" y="118541"/>
                    </a:cubicBezTo>
                    <a:cubicBezTo>
                      <a:pt x="3426" y="124967"/>
                      <a:pt x="1" y="133481"/>
                      <a:pt x="99" y="142549"/>
                    </a:cubicBezTo>
                    <a:cubicBezTo>
                      <a:pt x="360" y="160197"/>
                      <a:pt x="14452" y="174712"/>
                      <a:pt x="32164" y="175561"/>
                    </a:cubicBezTo>
                    <a:cubicBezTo>
                      <a:pt x="32758" y="175593"/>
                      <a:pt x="33351" y="175609"/>
                      <a:pt x="33941" y="175609"/>
                    </a:cubicBezTo>
                    <a:cubicBezTo>
                      <a:pt x="37530" y="175609"/>
                      <a:pt x="41044" y="175018"/>
                      <a:pt x="44462" y="173897"/>
                    </a:cubicBezTo>
                    <a:cubicBezTo>
                      <a:pt x="58325" y="169330"/>
                      <a:pt x="67622" y="156543"/>
                      <a:pt x="67622" y="142027"/>
                    </a:cubicBezTo>
                    <a:lnTo>
                      <a:pt x="67687" y="93163"/>
                    </a:lnTo>
                    <a:lnTo>
                      <a:pt x="67687" y="8155"/>
                    </a:lnTo>
                    <a:lnTo>
                      <a:pt x="78321" y="8155"/>
                    </a:lnTo>
                    <a:cubicBezTo>
                      <a:pt x="81697" y="8133"/>
                      <a:pt x="85305" y="8095"/>
                      <a:pt x="88344" y="8095"/>
                    </a:cubicBezTo>
                    <a:cubicBezTo>
                      <a:pt x="89709" y="8095"/>
                      <a:pt x="90960" y="8103"/>
                      <a:pt x="92022" y="8123"/>
                    </a:cubicBezTo>
                    <a:cubicBezTo>
                      <a:pt x="93098" y="21073"/>
                      <a:pt x="98643" y="33110"/>
                      <a:pt x="107973" y="42374"/>
                    </a:cubicBezTo>
                    <a:cubicBezTo>
                      <a:pt x="117269" y="51573"/>
                      <a:pt x="129339" y="57053"/>
                      <a:pt x="142256" y="58031"/>
                    </a:cubicBezTo>
                    <a:cubicBezTo>
                      <a:pt x="142256" y="64131"/>
                      <a:pt x="142289" y="76005"/>
                      <a:pt x="142354" y="82333"/>
                    </a:cubicBezTo>
                    <a:cubicBezTo>
                      <a:pt x="133155" y="81876"/>
                      <a:pt x="124250" y="79821"/>
                      <a:pt x="115769" y="76233"/>
                    </a:cubicBezTo>
                    <a:cubicBezTo>
                      <a:pt x="109506" y="73624"/>
                      <a:pt x="103700" y="70198"/>
                      <a:pt x="98350" y="66088"/>
                    </a:cubicBezTo>
                    <a:cubicBezTo>
                      <a:pt x="97610" y="65524"/>
                      <a:pt x="96719" y="65238"/>
                      <a:pt x="95830" y="65238"/>
                    </a:cubicBezTo>
                    <a:cubicBezTo>
                      <a:pt x="95229" y="65238"/>
                      <a:pt x="94629" y="65369"/>
                      <a:pt x="94077" y="65632"/>
                    </a:cubicBezTo>
                    <a:cubicBezTo>
                      <a:pt x="92674" y="66284"/>
                      <a:pt x="91793" y="67752"/>
                      <a:pt x="91793" y="69318"/>
                    </a:cubicBezTo>
                    <a:lnTo>
                      <a:pt x="91956" y="142354"/>
                    </a:lnTo>
                    <a:cubicBezTo>
                      <a:pt x="91891" y="150443"/>
                      <a:pt x="90195" y="158272"/>
                      <a:pt x="86966" y="165514"/>
                    </a:cubicBezTo>
                    <a:cubicBezTo>
                      <a:pt x="86150" y="167308"/>
                      <a:pt x="86802" y="169428"/>
                      <a:pt x="88433" y="170472"/>
                    </a:cubicBezTo>
                    <a:cubicBezTo>
                      <a:pt x="88466" y="170472"/>
                      <a:pt x="88466" y="170505"/>
                      <a:pt x="88531" y="170505"/>
                    </a:cubicBezTo>
                    <a:cubicBezTo>
                      <a:pt x="89214" y="170960"/>
                      <a:pt x="89984" y="171174"/>
                      <a:pt x="90744" y="171174"/>
                    </a:cubicBezTo>
                    <a:cubicBezTo>
                      <a:pt x="92271" y="171174"/>
                      <a:pt x="93760" y="170311"/>
                      <a:pt x="94436" y="168808"/>
                    </a:cubicBezTo>
                    <a:cubicBezTo>
                      <a:pt x="98089" y="160555"/>
                      <a:pt x="100046" y="151650"/>
                      <a:pt x="100111" y="142354"/>
                    </a:cubicBezTo>
                    <a:lnTo>
                      <a:pt x="99850" y="77049"/>
                    </a:lnTo>
                    <a:lnTo>
                      <a:pt x="99850" y="77049"/>
                    </a:lnTo>
                    <a:cubicBezTo>
                      <a:pt x="103895" y="79593"/>
                      <a:pt x="108071" y="81844"/>
                      <a:pt x="112474" y="83670"/>
                    </a:cubicBezTo>
                    <a:cubicBezTo>
                      <a:pt x="123206" y="88205"/>
                      <a:pt x="134591" y="90521"/>
                      <a:pt x="146301" y="90521"/>
                    </a:cubicBezTo>
                    <a:cubicBezTo>
                      <a:pt x="147410" y="90521"/>
                      <a:pt x="148454" y="90097"/>
                      <a:pt x="149237" y="89346"/>
                    </a:cubicBezTo>
                    <a:cubicBezTo>
                      <a:pt x="149987" y="88563"/>
                      <a:pt x="150411" y="87552"/>
                      <a:pt x="150411" y="86443"/>
                    </a:cubicBezTo>
                    <a:lnTo>
                      <a:pt x="150379" y="70231"/>
                    </a:lnTo>
                    <a:lnTo>
                      <a:pt x="150313" y="54345"/>
                    </a:lnTo>
                    <a:cubicBezTo>
                      <a:pt x="150281" y="49974"/>
                      <a:pt x="146301" y="49942"/>
                      <a:pt x="146236" y="49942"/>
                    </a:cubicBezTo>
                    <a:cubicBezTo>
                      <a:pt x="120955" y="49942"/>
                      <a:pt x="100177" y="29358"/>
                      <a:pt x="99981" y="4045"/>
                    </a:cubicBezTo>
                    <a:cubicBezTo>
                      <a:pt x="99981" y="2121"/>
                      <a:pt x="98546" y="131"/>
                      <a:pt x="95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0" name="Google Shape;550;p47"/>
            <p:cNvSpPr/>
            <p:nvPr/>
          </p:nvSpPr>
          <p:spPr>
            <a:xfrm>
              <a:off x="2238181" y="4120624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51" name="Google Shape;5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4788" y="3009088"/>
            <a:ext cx="3690500" cy="271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819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ALTERNATIVES RESOURCES</a:t>
            </a:r>
            <a:endParaRPr/>
          </a:p>
        </p:txBody>
      </p:sp>
      <p:sp>
        <p:nvSpPr>
          <p:cNvPr id="557" name="Google Shape;557;p48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an assortment of alternative resources whose style fits that of this template: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VECTORS</a:t>
            </a:r>
            <a:endParaRPr sz="20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u="sng">
                <a:highlight>
                  <a:srgbClr val="FFFFFF"/>
                </a:highlight>
                <a:hlinkClick r:id="rId3"/>
              </a:rPr>
              <a:t>Vintage botanical flower collection</a:t>
            </a:r>
            <a:endParaRPr u="sng"/>
          </a:p>
        </p:txBody>
      </p:sp>
      <p:pic>
        <p:nvPicPr>
          <p:cNvPr id="558" name="Google Shape;5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285" y="2344500"/>
            <a:ext cx="745531" cy="22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6611" y="2818263"/>
            <a:ext cx="1031378" cy="131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2336" y="2629596"/>
            <a:ext cx="1257778" cy="169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0972" y="2344500"/>
            <a:ext cx="1221230" cy="226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7913" y="2344500"/>
            <a:ext cx="1742950" cy="22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568" name="Google Shape;568;p49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like the resources in this template? Get them for free at our other websites: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PHOTOS</a:t>
            </a:r>
            <a:endParaRPr sz="20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Portrait of young woman with flowers wearing a boho chic dress</a:t>
            </a:r>
            <a:r>
              <a:rPr lang="en" u="sng"/>
              <a:t> I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Portrait of young woman with flowers wearing a boho chic dress</a:t>
            </a:r>
            <a:r>
              <a:rPr lang="en" u="sng"/>
              <a:t> II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5"/>
              </a:rPr>
              <a:t>Portrait of young woman with flowers wearing a boho chic dress</a:t>
            </a:r>
            <a:r>
              <a:rPr lang="en" u="sng"/>
              <a:t> III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6"/>
              </a:rPr>
              <a:t>Portrait of young women in a garden aesthetic with boho dresses</a:t>
            </a:r>
            <a:endParaRPr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7"/>
              </a:rPr>
              <a:t>Portrait of young woman wearing chic boho dress amongst flowers</a:t>
            </a:r>
            <a:endParaRPr u="sng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Portrait of young woman in boho dress with romantic garden aesthetic and vegetation</a:t>
            </a:r>
            <a:endParaRPr u="sng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ectral"/>
              <a:buChar char="●"/>
            </a:pPr>
            <a:r>
              <a:rPr lang="en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9"/>
              </a:rPr>
              <a:t>Medium shot guy with blue eyes and brown hair</a:t>
            </a:r>
            <a:endParaRPr u="sng"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VECTORS</a:t>
            </a:r>
            <a:endParaRPr sz="2000">
              <a:latin typeface="Cormorant Garamond SemiBold"/>
              <a:ea typeface="Cormorant Garamond SemiBold"/>
              <a:cs typeface="Cormorant Garamond SemiBold"/>
              <a:sym typeface="Cormorant Garamond SemiBold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0"/>
              </a:rPr>
              <a:t>Vintage floral bouquet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1"/>
              </a:rPr>
              <a:t>Vintage flower bouquet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2"/>
              </a:rPr>
              <a:t>Floral bouquet in vintage design</a:t>
            </a:r>
            <a:endParaRPr u="sng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574" name="Google Shape;574;p50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like the resources in this template? Get them for free at our other websites:</a:t>
            </a:r>
            <a:endParaRPr u="sng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>
                <a:latin typeface="Cormorant Garamond SemiBold"/>
                <a:ea typeface="Cormorant Garamond SemiBold"/>
                <a:cs typeface="Cormorant Garamond SemiBold"/>
                <a:sym typeface="Cormorant Garamond SemiBold"/>
              </a:rPr>
              <a:t>VECTORS</a:t>
            </a:r>
            <a:endParaRPr/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3"/>
              </a:rPr>
              <a:t>Beautiful floral bouquet in vintage design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4"/>
              </a:rPr>
              <a:t>Vintage botanical background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5"/>
              </a:rPr>
              <a:t>Vintage botanical background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6"/>
              </a:rPr>
              <a:t>Vintage leaves collection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7"/>
              </a:rPr>
              <a:t>Vintage leaves collection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8"/>
              </a:rPr>
              <a:t>Vintage botanical pattern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9"/>
              </a:rPr>
              <a:t>Vintage bouquet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0"/>
              </a:rPr>
              <a:t>Vintage bouquet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1"/>
              </a:rPr>
              <a:t>Vintage flower collection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2"/>
              </a:rPr>
              <a:t>Vintage flower collection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u="sng">
                <a:hlinkClick r:id="rId13"/>
              </a:rPr>
              <a:t>Elegant floral bouquet in vintage design</a:t>
            </a:r>
            <a:endParaRPr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ectral"/>
              <a:buChar char="●"/>
            </a:pPr>
            <a:r>
              <a:rPr lang="en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14"/>
              </a:rPr>
              <a:t>Beautiful redhead woman portrait close-up</a:t>
            </a:r>
            <a:endParaRPr u="sng">
              <a:latin typeface="Spectral"/>
              <a:ea typeface="Spectral"/>
              <a:cs typeface="Spectral"/>
              <a:sym typeface="Spectral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Spectral"/>
              <a:buChar char="●"/>
            </a:pPr>
            <a:r>
              <a:rPr lang="en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15"/>
              </a:rPr>
              <a:t>Red cheeked young ginger woman looking at camera</a:t>
            </a:r>
            <a:endParaRPr u="sng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 l="5100" r="-5100"/>
          <a:stretch/>
        </p:blipFill>
        <p:spPr>
          <a:xfrm>
            <a:off x="8100724" y="-730625"/>
            <a:ext cx="2028225" cy="320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>
            <a:spLocks noGrp="1"/>
          </p:cNvSpPr>
          <p:nvPr>
            <p:ph type="ctrTitle"/>
          </p:nvPr>
        </p:nvSpPr>
        <p:spPr>
          <a:xfrm>
            <a:off x="1730850" y="1002952"/>
            <a:ext cx="5682300" cy="22246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12529"/>
                </a:solidFill>
              </a:rPr>
              <a:t>Unit 5</a:t>
            </a:r>
            <a:endParaRPr dirty="0">
              <a:solidFill>
                <a:srgbClr val="21252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2529"/>
                </a:solidFill>
              </a:rPr>
              <a:t>OUR CUSTOMS AND TRADITIONS</a:t>
            </a:r>
            <a:endParaRPr dirty="0"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1"/>
          </p:nvPr>
        </p:nvSpPr>
        <p:spPr>
          <a:xfrm>
            <a:off x="1730850" y="3441760"/>
            <a:ext cx="5682300" cy="614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3: A closer look 2</a:t>
            </a:r>
            <a:endParaRPr sz="3600" dirty="0"/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l="789" t="3420" r="-789" b="-3420"/>
          <a:stretch/>
        </p:blipFill>
        <p:spPr>
          <a:xfrm rot="-4446265">
            <a:off x="4412220" y="-1879201"/>
            <a:ext cx="3293485" cy="26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23549">
            <a:off x="5577601" y="4034312"/>
            <a:ext cx="2408919" cy="267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624280">
            <a:off x="-1238861" y="3462802"/>
            <a:ext cx="3373792" cy="267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241410-593B-DFE9-9FFF-366891460B8D}"/>
              </a:ext>
            </a:extLst>
          </p:cNvPr>
          <p:cNvCxnSpPr/>
          <p:nvPr/>
        </p:nvCxnSpPr>
        <p:spPr>
          <a:xfrm>
            <a:off x="2128869" y="3334670"/>
            <a:ext cx="48008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B08DA0-6BA7-2C26-8334-EFF19D626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388206" y="0"/>
            <a:ext cx="7772400" cy="49965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600079" y="4713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After this lesson, students will be able to:</a:t>
            </a:r>
            <a:endParaRPr sz="2800" dirty="0"/>
          </a:p>
        </p:txBody>
      </p:sp>
      <p:sp>
        <p:nvSpPr>
          <p:cNvPr id="208" name="Google Shape;208;p30"/>
          <p:cNvSpPr txBox="1">
            <a:spLocks noGrp="1"/>
          </p:cNvSpPr>
          <p:nvPr>
            <p:ph type="title" idx="2"/>
          </p:nvPr>
        </p:nvSpPr>
        <p:spPr>
          <a:xfrm>
            <a:off x="1377251" y="1721967"/>
            <a:ext cx="86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01</a:t>
            </a:r>
            <a:endParaRPr sz="6600" dirty="0"/>
          </a:p>
        </p:txBody>
      </p:sp>
      <p:sp>
        <p:nvSpPr>
          <p:cNvPr id="214" name="Google Shape;214;p30"/>
          <p:cNvSpPr txBox="1">
            <a:spLocks noGrp="1"/>
          </p:cNvSpPr>
          <p:nvPr>
            <p:ph type="subTitle" idx="1"/>
          </p:nvPr>
        </p:nvSpPr>
        <p:spPr>
          <a:xfrm>
            <a:off x="2375735" y="1773316"/>
            <a:ext cx="6431934" cy="6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to recall the usage of articles </a:t>
            </a:r>
            <a:r>
              <a:rPr lang="en-US" sz="2800" dirty="0">
                <a:solidFill>
                  <a:srgbClr val="FF0000"/>
                </a:solidFill>
              </a:rPr>
              <a:t>a/an/the.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220" name="Google Shape;22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64598">
            <a:off x="7010011" y="-1645200"/>
            <a:ext cx="2976028" cy="313087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14;p30">
            <a:extLst>
              <a:ext uri="{FF2B5EF4-FFF2-40B4-BE49-F238E27FC236}">
                <a16:creationId xmlns:a16="http://schemas.microsoft.com/office/drawing/2014/main" id="{03508826-32B7-9DB6-E47A-1E88F5DF233B}"/>
              </a:ext>
            </a:extLst>
          </p:cNvPr>
          <p:cNvSpPr txBox="1">
            <a:spLocks/>
          </p:cNvSpPr>
          <p:nvPr/>
        </p:nvSpPr>
        <p:spPr>
          <a:xfrm>
            <a:off x="2375735" y="3150171"/>
            <a:ext cx="6431934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0" i="0" u="none" strike="noStrike" cap="none">
                <a:solidFill>
                  <a:schemeClr val="dk1"/>
                </a:solidFill>
                <a:latin typeface="Cormorant Garamond SemiBold"/>
                <a:ea typeface="Cormorant Garamond SemiBold"/>
                <a:cs typeface="Cormorant Garamond SemiBold"/>
                <a:sym typeface="Cormorant Garamond SemiBol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aleway"/>
              <a:buNone/>
              <a:defRPr sz="2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dirty="0">
                <a:solidFill>
                  <a:schemeClr val="tx1"/>
                </a:solidFill>
              </a:rPr>
              <a:t>to recognize and use the </a:t>
            </a:r>
            <a:r>
              <a:rPr lang="en-US" sz="2800" dirty="0">
                <a:solidFill>
                  <a:srgbClr val="FF0000"/>
                </a:solidFill>
              </a:rPr>
              <a:t>zero article (∅)</a:t>
            </a:r>
          </a:p>
          <a:p>
            <a:pPr marL="0" indent="0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232C04-A95F-8D2C-FE98-00556DCA21F3}"/>
              </a:ext>
            </a:extLst>
          </p:cNvPr>
          <p:cNvSpPr txBox="1"/>
          <p:nvPr/>
        </p:nvSpPr>
        <p:spPr>
          <a:xfrm>
            <a:off x="4452079" y="2410759"/>
            <a:ext cx="6664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VN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B6E305-9C5C-B793-DEAB-275954F749D2}"/>
              </a:ext>
            </a:extLst>
          </p:cNvPr>
          <p:cNvCxnSpPr>
            <a:cxnSpLocks/>
          </p:cNvCxnSpPr>
          <p:nvPr/>
        </p:nvCxnSpPr>
        <p:spPr>
          <a:xfrm>
            <a:off x="1501340" y="2410759"/>
            <a:ext cx="6322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208;p30">
            <a:extLst>
              <a:ext uri="{FF2B5EF4-FFF2-40B4-BE49-F238E27FC236}">
                <a16:creationId xmlns:a16="http://schemas.microsoft.com/office/drawing/2014/main" id="{7FC4759C-9BFD-E3F2-EC1E-FE07D2E2EC45}"/>
              </a:ext>
            </a:extLst>
          </p:cNvPr>
          <p:cNvSpPr txBox="1">
            <a:spLocks/>
          </p:cNvSpPr>
          <p:nvPr/>
        </p:nvSpPr>
        <p:spPr>
          <a:xfrm>
            <a:off x="1395487" y="3119252"/>
            <a:ext cx="9573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rmorant Garamond SemiBold"/>
              <a:buNone/>
              <a:defRPr sz="42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 sz="6600" dirty="0"/>
              <a:t>02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3D59B9-B6B7-7726-3D82-2059F508114B}"/>
              </a:ext>
            </a:extLst>
          </p:cNvPr>
          <p:cNvCxnSpPr>
            <a:cxnSpLocks/>
          </p:cNvCxnSpPr>
          <p:nvPr/>
        </p:nvCxnSpPr>
        <p:spPr>
          <a:xfrm>
            <a:off x="1542436" y="3808044"/>
            <a:ext cx="6322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08" grpId="0"/>
      <p:bldP spid="214" grpId="0" build="p"/>
      <p:bldP spid="25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1265661" y="-950624"/>
            <a:ext cx="1260964" cy="247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7">
            <a:off x="7399400" y="2930085"/>
            <a:ext cx="1841082" cy="356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2378845" y="2745355"/>
            <a:ext cx="4360200" cy="9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RECALL</a:t>
            </a:r>
            <a:endParaRPr dirty="0"/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 idx="2"/>
          </p:nvPr>
        </p:nvSpPr>
        <p:spPr>
          <a:xfrm>
            <a:off x="3678895" y="1522856"/>
            <a:ext cx="17601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3983">
            <a:off x="-985123" y="3215411"/>
            <a:ext cx="4208679" cy="299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35037">
            <a:off x="-1177217" y="-683164"/>
            <a:ext cx="3784691" cy="319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1128">
            <a:off x="5001485" y="3808933"/>
            <a:ext cx="2717575" cy="277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287245">
            <a:off x="5326532" y="-1482901"/>
            <a:ext cx="4350185" cy="27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50429">
            <a:off x="1333524" y="-1382399"/>
            <a:ext cx="2803817" cy="2643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72085F-3EAA-346B-A73E-BEF8BB951261}"/>
              </a:ext>
            </a:extLst>
          </p:cNvPr>
          <p:cNvCxnSpPr>
            <a:cxnSpLocks/>
          </p:cNvCxnSpPr>
          <p:nvPr/>
        </p:nvCxnSpPr>
        <p:spPr>
          <a:xfrm>
            <a:off x="2371439" y="2610365"/>
            <a:ext cx="45409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EDBDC3-3933-FF14-9B11-ECB4C257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Usage of articles (a/an/the)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157C9-55E1-C22C-E792-207A60A99484}"/>
              </a:ext>
            </a:extLst>
          </p:cNvPr>
          <p:cNvSpPr txBox="1"/>
          <p:nvPr/>
        </p:nvSpPr>
        <p:spPr>
          <a:xfrm>
            <a:off x="720000" y="1229446"/>
            <a:ext cx="75713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1. She is </a:t>
            </a:r>
            <a:r>
              <a:rPr kumimoji="0" lang="en-VN" sz="35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an</a:t>
            </a:r>
            <a:r>
              <a:rPr kumimoji="0" lang="en-VN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engineer.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DCFA-0A16-2CC6-3C6D-BAF5BBCB7A24}"/>
              </a:ext>
            </a:extLst>
          </p:cNvPr>
          <p:cNvSpPr txBox="1"/>
          <p:nvPr/>
        </p:nvSpPr>
        <p:spPr>
          <a:xfrm>
            <a:off x="720000" y="1238008"/>
            <a:ext cx="7571384" cy="630942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1. She is </a:t>
            </a:r>
            <a:r>
              <a:rPr kumimoji="0" lang="en-VN" sz="3500" b="1" i="0" u="sng" strike="noStrike" kern="0" cap="none" spc="0" normalizeH="0" baseline="0" noProof="0" dirty="0">
                <a:ln>
                  <a:noFill/>
                </a:ln>
                <a:solidFill>
                  <a:srgbClr val="FFC9D5">
                    <a:lumMod val="5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an</a:t>
            </a:r>
            <a:r>
              <a:rPr kumimoji="0" lang="en-VN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en-VN" sz="35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</a:t>
            </a:r>
            <a:r>
              <a:rPr kumimoji="0" lang="en-VN" sz="35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ngineer</a:t>
            </a:r>
            <a:r>
              <a:rPr kumimoji="0" lang="en-VN" sz="3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FA60F-F43D-2C3E-EB2B-6EF7423F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78" y="5198581"/>
            <a:ext cx="5391444" cy="1181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40529-FB33-6ABB-6434-37F8A051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56" y="-3167373"/>
            <a:ext cx="5391444" cy="2892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72C58-77F3-4135-5B25-ACFA7052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394" y="-1991494"/>
            <a:ext cx="5391444" cy="126588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98A93F-A533-AE4F-52F0-41978451FD47}"/>
              </a:ext>
            </a:extLst>
          </p:cNvPr>
          <p:cNvSpPr/>
          <p:nvPr/>
        </p:nvSpPr>
        <p:spPr>
          <a:xfrm>
            <a:off x="1497343" y="3122403"/>
            <a:ext cx="757869" cy="562661"/>
          </a:xfrm>
          <a:prstGeom prst="roundRect">
            <a:avLst/>
          </a:prstGeom>
          <a:solidFill>
            <a:srgbClr val="FAFA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C5EFB8-5F7B-2323-EE77-52DDEF54DC0F}"/>
              </a:ext>
            </a:extLst>
          </p:cNvPr>
          <p:cNvSpPr txBox="1"/>
          <p:nvPr/>
        </p:nvSpPr>
        <p:spPr>
          <a:xfrm>
            <a:off x="826657" y="2102394"/>
            <a:ext cx="7490686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200" i="1" dirty="0">
                <a:latin typeface="Century Schoolbook" panose="02040604050505020304" pitchFamily="18" charset="0"/>
              </a:rPr>
              <a:t>We use “A/An” with a singular noun </a:t>
            </a:r>
          </a:p>
          <a:p>
            <a:pPr algn="ctr"/>
            <a:r>
              <a:rPr lang="en-US" sz="2200" i="1" dirty="0">
                <a:latin typeface="Century Schoolbook" panose="02040604050505020304" pitchFamily="18" charset="0"/>
              </a:rPr>
              <a:t>when we say what people's jobs are.</a:t>
            </a:r>
            <a:endParaRPr lang="en-VN" sz="2200" i="1" dirty="0">
              <a:latin typeface="Century Schoolbook" panose="020406040505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9B7566-2AB5-31B8-74C2-F1AE0708D930}"/>
              </a:ext>
            </a:extLst>
          </p:cNvPr>
          <p:cNvSpPr txBox="1"/>
          <p:nvPr/>
        </p:nvSpPr>
        <p:spPr>
          <a:xfrm>
            <a:off x="2409342" y="3182412"/>
            <a:ext cx="627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entury Schoolbook" panose="02040604050505020304" pitchFamily="18" charset="0"/>
              </a:rPr>
              <a:t>singular nouns begin with consonants (</a:t>
            </a:r>
            <a:r>
              <a:rPr lang="en-US" sz="1800" b="1" dirty="0" err="1">
                <a:latin typeface="Century Schoolbook" panose="02040604050505020304" pitchFamily="18" charset="0"/>
              </a:rPr>
              <a:t>phụ</a:t>
            </a:r>
            <a:r>
              <a:rPr lang="en-US" sz="1800" b="1" dirty="0">
                <a:latin typeface="Century Schoolbook" panose="02040604050505020304" pitchFamily="18" charset="0"/>
              </a:rPr>
              <a:t> </a:t>
            </a:r>
            <a:r>
              <a:rPr lang="en-US" sz="1800" b="1" dirty="0" err="1">
                <a:latin typeface="Century Schoolbook" panose="02040604050505020304" pitchFamily="18" charset="0"/>
              </a:rPr>
              <a:t>âm</a:t>
            </a:r>
            <a:r>
              <a:rPr lang="en-US" sz="1800" b="1" dirty="0">
                <a:latin typeface="Century Schoolbook" panose="02040604050505020304" pitchFamily="18" charset="0"/>
              </a:rPr>
              <a:t>)</a:t>
            </a:r>
            <a:endParaRPr lang="en-VN" sz="1800" b="1" dirty="0">
              <a:latin typeface="Century Schoolbook" panose="020406040505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06159D-45CB-EA0D-6489-F984A20F0760}"/>
              </a:ext>
            </a:extLst>
          </p:cNvPr>
          <p:cNvSpPr/>
          <p:nvPr/>
        </p:nvSpPr>
        <p:spPr>
          <a:xfrm>
            <a:off x="1497343" y="3990403"/>
            <a:ext cx="757869" cy="562661"/>
          </a:xfrm>
          <a:prstGeom prst="roundRect">
            <a:avLst/>
          </a:prstGeom>
          <a:solidFill>
            <a:srgbClr val="FAFA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4C3F88-1C76-4992-98D5-E8B759B290EA}"/>
              </a:ext>
            </a:extLst>
          </p:cNvPr>
          <p:cNvSpPr txBox="1"/>
          <p:nvPr/>
        </p:nvSpPr>
        <p:spPr>
          <a:xfrm>
            <a:off x="2409343" y="4110288"/>
            <a:ext cx="627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entury Schoolbook" panose="02040604050505020304" pitchFamily="18" charset="0"/>
              </a:rPr>
              <a:t>singular nouns begin with vowels (</a:t>
            </a:r>
            <a:r>
              <a:rPr lang="en-US" sz="1800" b="1" dirty="0" err="1">
                <a:latin typeface="Century Schoolbook" panose="02040604050505020304" pitchFamily="18" charset="0"/>
              </a:rPr>
              <a:t>nguyên</a:t>
            </a:r>
            <a:r>
              <a:rPr lang="en-US" sz="1800" b="1" dirty="0">
                <a:latin typeface="Century Schoolbook" panose="02040604050505020304" pitchFamily="18" charset="0"/>
              </a:rPr>
              <a:t> </a:t>
            </a:r>
            <a:r>
              <a:rPr lang="en-US" sz="1800" b="1" dirty="0" err="1">
                <a:latin typeface="Century Schoolbook" panose="02040604050505020304" pitchFamily="18" charset="0"/>
              </a:rPr>
              <a:t>âm</a:t>
            </a:r>
            <a:r>
              <a:rPr lang="en-US" sz="1800" b="1" dirty="0">
                <a:latin typeface="Century Schoolbook" panose="02040604050505020304" pitchFamily="18" charset="0"/>
              </a:rPr>
              <a:t>)</a:t>
            </a:r>
            <a:endParaRPr lang="en-VN" sz="1800" b="1" dirty="0">
              <a:latin typeface="Century Schoolbook" panose="020406040505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3108BF-B3DA-D9DB-32E5-B6B85D03A595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6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6" grpId="0" animBg="1"/>
      <p:bldP spid="18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0EDBDC3-3933-FF14-9B11-ECB4C257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Usage of articles (a/an/the)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7DCFA-0A16-2CC6-3C6D-BAF5BBCB7A24}"/>
              </a:ext>
            </a:extLst>
          </p:cNvPr>
          <p:cNvSpPr txBox="1"/>
          <p:nvPr/>
        </p:nvSpPr>
        <p:spPr>
          <a:xfrm>
            <a:off x="720000" y="1334970"/>
            <a:ext cx="7571384" cy="1169551"/>
          </a:xfrm>
          <a:prstGeom prst="rect">
            <a:avLst/>
          </a:prstGeom>
          <a:solidFill>
            <a:srgbClr val="FAFAFA"/>
          </a:solidFill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Candara" panose="020E0502030303020204" pitchFamily="34" charset="0"/>
              </a:rPr>
              <a:t>2. We held </a:t>
            </a:r>
            <a:r>
              <a:rPr lang="en-VN" sz="3500" b="1" u="sng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en-VN" sz="3500" dirty="0">
                <a:latin typeface="Candara" panose="020E0502030303020204" pitchFamily="34" charset="0"/>
              </a:rPr>
              <a:t> family reunion last week.</a:t>
            </a:r>
          </a:p>
          <a:p>
            <a:r>
              <a:rPr lang="en-VN" sz="3500" b="1" u="sng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The</a:t>
            </a:r>
            <a:r>
              <a:rPr lang="en-VN" sz="3500" dirty="0">
                <a:solidFill>
                  <a:schemeClr val="bg2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VN" sz="3500" dirty="0">
                <a:latin typeface="Candara" panose="020E0502030303020204" pitchFamily="34" charset="0"/>
              </a:rPr>
              <a:t>party was enjoyable.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FA60F-F43D-2C3E-EB2B-6EF7423F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78" y="5198581"/>
            <a:ext cx="5391444" cy="1181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40529-FB33-6ABB-6434-37F8A051E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56" y="-3167373"/>
            <a:ext cx="5391444" cy="2892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72C58-77F3-4135-5B25-ACFA70527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394" y="-1991494"/>
            <a:ext cx="5391444" cy="1265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2B578-535F-D006-3B62-69F9E1FCC5CC}"/>
              </a:ext>
            </a:extLst>
          </p:cNvPr>
          <p:cNvSpPr txBox="1"/>
          <p:nvPr/>
        </p:nvSpPr>
        <p:spPr>
          <a:xfrm>
            <a:off x="720000" y="2913371"/>
            <a:ext cx="7940154" cy="1785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2200" i="1" dirty="0">
                <a:latin typeface="Century Schoolbook" panose="02040604050505020304" pitchFamily="18" charset="0"/>
              </a:rPr>
              <a:t>We use “A/An” </a:t>
            </a:r>
            <a:r>
              <a:rPr lang="en-US" sz="2200" i="1" dirty="0">
                <a:latin typeface="Century Schoolbook" panose="02040604050505020304" pitchFamily="18" charset="0"/>
              </a:rPr>
              <a:t>when we when we talk about something </a:t>
            </a:r>
            <a:r>
              <a:rPr lang="en-US" sz="2200" b="1" i="1" dirty="0">
                <a:solidFill>
                  <a:srgbClr val="FF0000"/>
                </a:solidFill>
                <a:latin typeface="Century Schoolbook" panose="02040604050505020304" pitchFamily="18" charset="0"/>
              </a:rPr>
              <a:t>for the first time</a:t>
            </a:r>
            <a:r>
              <a:rPr lang="en-US" sz="2200" i="1" dirty="0">
                <a:latin typeface="Century Schoolbook" panose="02040604050505020304" pitchFamily="18" charset="0"/>
              </a:rPr>
              <a:t>.</a:t>
            </a:r>
          </a:p>
          <a:p>
            <a:endParaRPr lang="en-US" sz="2200" i="1" dirty="0">
              <a:latin typeface="Century Schoolbook" panose="02040604050505020304" pitchFamily="18" charset="0"/>
            </a:endParaRPr>
          </a:p>
          <a:p>
            <a:r>
              <a:rPr lang="en-US" sz="2200" i="1" dirty="0">
                <a:latin typeface="Century Schoolbook" panose="02040604050505020304" pitchFamily="18" charset="0"/>
              </a:rPr>
              <a:t>We use “The” when the listener </a:t>
            </a:r>
            <a:r>
              <a:rPr lang="en-US" sz="2200" b="1" i="1" dirty="0">
                <a:solidFill>
                  <a:srgbClr val="FF0000"/>
                </a:solidFill>
                <a:latin typeface="Century Schoolbook" panose="02040604050505020304" pitchFamily="18" charset="0"/>
              </a:rPr>
              <a:t>already knows </a:t>
            </a:r>
            <a:r>
              <a:rPr lang="en-US" sz="2200" i="1" dirty="0">
                <a:latin typeface="Century Schoolbook" panose="02040604050505020304" pitchFamily="18" charset="0"/>
              </a:rPr>
              <a:t>which thing we are talking about because it was mentioned before</a:t>
            </a:r>
            <a:endParaRPr lang="en-VN" sz="2200" i="1" dirty="0">
              <a:latin typeface="Century Schoolbook" panose="020406040505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F70879-FC52-E594-FB70-B9250622FA5C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4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FB3C3-3BB9-B471-D5FF-8E08C32A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Identify the articles in these sentences.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0E7A00-1E84-6906-58FC-B527FC468C11}"/>
              </a:ext>
            </a:extLst>
          </p:cNvPr>
          <p:cNvCxnSpPr>
            <a:cxnSpLocks/>
          </p:cNvCxnSpPr>
          <p:nvPr/>
        </p:nvCxnSpPr>
        <p:spPr>
          <a:xfrm>
            <a:off x="865083" y="1104473"/>
            <a:ext cx="676362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30EFAA-6B3F-4DD0-A968-D9472548740F}"/>
              </a:ext>
            </a:extLst>
          </p:cNvPr>
          <p:cNvSpPr txBox="1"/>
          <p:nvPr/>
        </p:nvSpPr>
        <p:spPr>
          <a:xfrm>
            <a:off x="945222" y="1582220"/>
            <a:ext cx="7027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Schoolbook" panose="02040604050505020304" pitchFamily="18" charset="0"/>
              </a:rPr>
              <a:t>1</a:t>
            </a:r>
            <a:r>
              <a:rPr lang="en-US" sz="3200" dirty="0">
                <a:latin typeface="Century Schoolbook" panose="02040604050505020304" pitchFamily="18" charset="0"/>
              </a:rPr>
              <a:t>. Sugar is not good for your teeth.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b="1" dirty="0">
                <a:latin typeface="Century Schoolbook" panose="02040604050505020304" pitchFamily="18" charset="0"/>
              </a:rPr>
              <a:t>2</a:t>
            </a:r>
            <a:r>
              <a:rPr lang="en-US" sz="3200" dirty="0">
                <a:latin typeface="Century Schoolbook" panose="02040604050505020304" pitchFamily="18" charset="0"/>
              </a:rPr>
              <a:t>. Students should work hard</a:t>
            </a:r>
            <a:r>
              <a:rPr lang="en-VN" sz="3200" dirty="0">
                <a:latin typeface="Century Schoolbook" panose="02040604050505020304" pitchFamily="18" charset="0"/>
              </a:rPr>
              <a:t>.</a:t>
            </a:r>
          </a:p>
          <a:p>
            <a:endParaRPr lang="en-VN" sz="3200" dirty="0">
              <a:latin typeface="Century Schoolbook" panose="02040604050505020304" pitchFamily="18" charset="0"/>
            </a:endParaRPr>
          </a:p>
          <a:p>
            <a:r>
              <a:rPr lang="en-VN" sz="3200" b="1" dirty="0">
                <a:latin typeface="Century Schoolbook" panose="02040604050505020304" pitchFamily="18" charset="0"/>
              </a:rPr>
              <a:t>3</a:t>
            </a:r>
            <a:r>
              <a:rPr lang="en-VN" sz="3200" dirty="0">
                <a:latin typeface="Century Schoolbook" panose="02040604050505020304" pitchFamily="18" charset="0"/>
              </a:rPr>
              <a:t>. </a:t>
            </a:r>
            <a:r>
              <a:rPr lang="en-US" sz="3200" dirty="0">
                <a:latin typeface="Century Schoolbook" panose="02040604050505020304" pitchFamily="18" charset="0"/>
              </a:rPr>
              <a:t>We went there by boat. </a:t>
            </a:r>
          </a:p>
        </p:txBody>
      </p:sp>
    </p:spTree>
    <p:extLst>
      <p:ext uri="{BB962C8B-B14F-4D97-AF65-F5344CB8AC3E}">
        <p14:creationId xmlns:p14="http://schemas.microsoft.com/office/powerpoint/2010/main" val="3038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otanical and Floral Design Agency by Slidesgo">
  <a:themeElements>
    <a:clrScheme name="Simple Light">
      <a:dk1>
        <a:srgbClr val="191919"/>
      </a:dk1>
      <a:lt1>
        <a:srgbClr val="FAFAFA"/>
      </a:lt1>
      <a:dk2>
        <a:srgbClr val="FFC9D5"/>
      </a:dk2>
      <a:lt2>
        <a:srgbClr val="EED666"/>
      </a:lt2>
      <a:accent1>
        <a:srgbClr val="BE696C"/>
      </a:accent1>
      <a:accent2>
        <a:srgbClr val="AFBB7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1925</Words>
  <Application>Microsoft Macintosh PowerPoint</Application>
  <PresentationFormat>On-screen Show (16:9)</PresentationFormat>
  <Paragraphs>308</Paragraphs>
  <Slides>37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Cormorant Garamond</vt:lpstr>
      <vt:lpstr>Candara</vt:lpstr>
      <vt:lpstr>Cormorant Garamond SemiBold</vt:lpstr>
      <vt:lpstr>Spectral</vt:lpstr>
      <vt:lpstr>Raleway</vt:lpstr>
      <vt:lpstr>Century Schoolbook</vt:lpstr>
      <vt:lpstr>Arial</vt:lpstr>
      <vt:lpstr>Spectral Medium</vt:lpstr>
      <vt:lpstr>Cabin</vt:lpstr>
      <vt:lpstr>Bebas Neue</vt:lpstr>
      <vt:lpstr>Nunito Light</vt:lpstr>
      <vt:lpstr>Botanical and Floral Design Agency by Slidesgo</vt:lpstr>
      <vt:lpstr>1_Botanical and Floral Design Agency by Slidesgo</vt:lpstr>
      <vt:lpstr>Warm up</vt:lpstr>
      <vt:lpstr>Try as fast as you can! :D </vt:lpstr>
      <vt:lpstr>Check your answers.</vt:lpstr>
      <vt:lpstr>Unit 5 OUR CUSTOMS AND TRADITIONS</vt:lpstr>
      <vt:lpstr>After this lesson, students will be able to:</vt:lpstr>
      <vt:lpstr>RECALL</vt:lpstr>
      <vt:lpstr>Usage of articles (a/an/the)</vt:lpstr>
      <vt:lpstr>Usage of articles (a/an/the)</vt:lpstr>
      <vt:lpstr>Identify the articles in these sentences.</vt:lpstr>
      <vt:lpstr>Usage of Zero article</vt:lpstr>
      <vt:lpstr>Usage of Zero article</vt:lpstr>
      <vt:lpstr>Usage of Zero article</vt:lpstr>
      <vt:lpstr>Usages of Zero article</vt:lpstr>
      <vt:lpstr>PRACTICE</vt:lpstr>
      <vt:lpstr>Exercise 1. Choose the correct option in each sentence below. (page 53) </vt:lpstr>
      <vt:lpstr>Exercise 1. Check your answer.</vt:lpstr>
      <vt:lpstr>Exercise 1. Check your answer.</vt:lpstr>
      <vt:lpstr>GUESSING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3. Complete the sentences with a, an, the, or Ø (zero article).</vt:lpstr>
      <vt:lpstr>Checking your answers</vt:lpstr>
      <vt:lpstr>Checking your answers</vt:lpstr>
      <vt:lpstr>Exercise 4. Complete the text with the or Ø (zero article).</vt:lpstr>
      <vt:lpstr>BINGO GAME</vt:lpstr>
      <vt:lpstr>EASY MODE</vt:lpstr>
      <vt:lpstr>PowerPoint Presentation</vt:lpstr>
      <vt:lpstr>HARD MODE</vt:lpstr>
      <vt:lpstr>Consolidation/ Wrap up</vt:lpstr>
      <vt:lpstr>THANKS</vt:lpstr>
      <vt:lpstr>ALTERNATIVES RESOURCES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BOTANICAL  AND FLORAL  DESIGN AGENCY</dc:title>
  <cp:lastModifiedBy>Hanh Nguyen</cp:lastModifiedBy>
  <cp:revision>52</cp:revision>
  <dcterms:modified xsi:type="dcterms:W3CDTF">2023-07-25T09:05:29Z</dcterms:modified>
</cp:coreProperties>
</file>