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8" r:id="rId2"/>
    <p:sldId id="256" r:id="rId3"/>
    <p:sldId id="295" r:id="rId4"/>
    <p:sldId id="279" r:id="rId5"/>
    <p:sldId id="293" r:id="rId6"/>
    <p:sldId id="310" r:id="rId7"/>
    <p:sldId id="266" r:id="rId8"/>
    <p:sldId id="292" r:id="rId9"/>
    <p:sldId id="285" r:id="rId10"/>
    <p:sldId id="311" r:id="rId11"/>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F43"/>
    <a:srgbClr val="CA520A"/>
    <a:srgbClr val="07443C"/>
    <a:srgbClr val="02438C"/>
    <a:srgbClr val="308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6" autoAdjust="0"/>
    <p:restoredTop sz="94615" autoAdjust="0"/>
  </p:normalViewPr>
  <p:slideViewPr>
    <p:cSldViewPr snapToGrid="0">
      <p:cViewPr varScale="1">
        <p:scale>
          <a:sx n="69" d="100"/>
          <a:sy n="69" d="100"/>
        </p:scale>
        <p:origin x="84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838AB-85A9-440F-BF0F-A3A1EC1DA239}" type="datetimeFigureOut">
              <a:rPr lang="zh-CN" altLang="en-US" smtClean="0"/>
              <a:t>2023/11/12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E78E2-18C1-4EEB-BA27-78770F185C31}" type="slidenum">
              <a:rPr lang="zh-CN" altLang="en-US" smtClean="0"/>
              <a:t>‹#›</a:t>
            </a:fld>
            <a:endParaRPr lang="zh-CN" altLang="en-US"/>
          </a:p>
        </p:txBody>
      </p:sp>
    </p:spTree>
    <p:extLst>
      <p:ext uri="{BB962C8B-B14F-4D97-AF65-F5344CB8AC3E}">
        <p14:creationId xmlns:p14="http://schemas.microsoft.com/office/powerpoint/2010/main" val="11675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2658991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1421594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6C5E78E2-18C1-4EEB-BA27-78770F185C31}" type="slidenum">
              <a:rPr lang="zh-CN" altLang="en-US" smtClean="0"/>
              <a:t>2</a:t>
            </a:fld>
            <a:endParaRPr lang="zh-CN" altLang="en-US"/>
          </a:p>
        </p:txBody>
      </p:sp>
    </p:spTree>
    <p:extLst>
      <p:ext uri="{BB962C8B-B14F-4D97-AF65-F5344CB8AC3E}">
        <p14:creationId xmlns:p14="http://schemas.microsoft.com/office/powerpoint/2010/main" val="2268514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6C5E78E2-18C1-4EEB-BA27-78770F185C31}" type="slidenum">
              <a:rPr lang="zh-CN" altLang="en-US" smtClean="0"/>
              <a:t>3</a:t>
            </a:fld>
            <a:endParaRPr lang="zh-CN" altLang="en-US"/>
          </a:p>
        </p:txBody>
      </p:sp>
    </p:spTree>
    <p:extLst>
      <p:ext uri="{BB962C8B-B14F-4D97-AF65-F5344CB8AC3E}">
        <p14:creationId xmlns:p14="http://schemas.microsoft.com/office/powerpoint/2010/main" val="54350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4</a:t>
            </a:fld>
            <a:endParaRPr lang="zh-CN" altLang="en-US"/>
          </a:p>
        </p:txBody>
      </p:sp>
    </p:spTree>
    <p:extLst>
      <p:ext uri="{BB962C8B-B14F-4D97-AF65-F5344CB8AC3E}">
        <p14:creationId xmlns:p14="http://schemas.microsoft.com/office/powerpoint/2010/main" val="224106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C9CFA826-E658-4CB5-A9AD-3C9DEA137DE0}" type="slidenum">
              <a:rPr lang="zh-CN" altLang="en-US" smtClean="0"/>
              <a:t>5</a:t>
            </a:fld>
            <a:endParaRPr lang="zh-CN" altLang="en-US"/>
          </a:p>
        </p:txBody>
      </p:sp>
    </p:spTree>
    <p:extLst>
      <p:ext uri="{BB962C8B-B14F-4D97-AF65-F5344CB8AC3E}">
        <p14:creationId xmlns:p14="http://schemas.microsoft.com/office/powerpoint/2010/main" val="52705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6C5E78E2-18C1-4EEB-BA27-78770F185C31}" type="slidenum">
              <a:rPr lang="zh-CN" altLang="en-US" smtClean="0"/>
              <a:t>6</a:t>
            </a:fld>
            <a:endParaRPr lang="zh-CN" altLang="en-US"/>
          </a:p>
        </p:txBody>
      </p:sp>
    </p:spTree>
    <p:extLst>
      <p:ext uri="{BB962C8B-B14F-4D97-AF65-F5344CB8AC3E}">
        <p14:creationId xmlns:p14="http://schemas.microsoft.com/office/powerpoint/2010/main" val="2926848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E4861678-F871-4BA5-BC3E-7CD7D2CF1E81}" type="slidenum">
              <a:rPr lang="zh-CN" altLang="en-US" smtClean="0"/>
              <a:t>7</a:t>
            </a:fld>
            <a:endParaRPr lang="zh-CN" altLang="en-US"/>
          </a:p>
        </p:txBody>
      </p:sp>
    </p:spTree>
    <p:extLst>
      <p:ext uri="{BB962C8B-B14F-4D97-AF65-F5344CB8AC3E}">
        <p14:creationId xmlns:p14="http://schemas.microsoft.com/office/powerpoint/2010/main" val="1311950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C9CFA826-E658-4CB5-A9AD-3C9DEA137DE0}" type="slidenum">
              <a:rPr lang="zh-CN" altLang="en-US" smtClean="0"/>
              <a:t>8</a:t>
            </a:fld>
            <a:endParaRPr lang="zh-CN" altLang="en-US"/>
          </a:p>
        </p:txBody>
      </p:sp>
    </p:spTree>
    <p:extLst>
      <p:ext uri="{BB962C8B-B14F-4D97-AF65-F5344CB8AC3E}">
        <p14:creationId xmlns:p14="http://schemas.microsoft.com/office/powerpoint/2010/main" val="3753027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C9CFA826-E658-4CB5-A9AD-3C9DEA137DE0}" type="slidenum">
              <a:rPr lang="zh-CN" altLang="en-US" smtClean="0"/>
              <a:t>9</a:t>
            </a:fld>
            <a:endParaRPr lang="zh-CN" altLang="en-US"/>
          </a:p>
        </p:txBody>
      </p:sp>
    </p:spTree>
    <p:extLst>
      <p:ext uri="{BB962C8B-B14F-4D97-AF65-F5344CB8AC3E}">
        <p14:creationId xmlns:p14="http://schemas.microsoft.com/office/powerpoint/2010/main" val="2716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37458" y="265370"/>
            <a:ext cx="10515600" cy="632402"/>
          </a:xfrm>
        </p:spPr>
        <p:txBody>
          <a:bodyPr>
            <a:normAutofit/>
          </a:bodyPr>
          <a:lstStyle>
            <a:lvl1pPr>
              <a:defRPr sz="3200" b="1">
                <a:solidFill>
                  <a:schemeClr val="tx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80C721-00F0-49A5-8986-DFDB39C600B4}" type="datetimeFigureOut">
              <a:rPr lang="zh-CN" altLang="en-US" smtClean="0"/>
              <a:t>2023/11/12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t>‹#›</a:t>
            </a:fld>
            <a:endParaRPr lang="zh-CN" altLang="en-US"/>
          </a:p>
        </p:txBody>
      </p:sp>
    </p:spTree>
    <p:extLst>
      <p:ext uri="{BB962C8B-B14F-4D97-AF65-F5344CB8AC3E}">
        <p14:creationId xmlns:p14="http://schemas.microsoft.com/office/powerpoint/2010/main" val="378736012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78192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41661196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392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2023/11/12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7" r:id="rId3"/>
    <p:sldLayoutId id="2147483658" r:id="rId4"/>
    <p:sldLayoutId id="2147483659" r:id="rId5"/>
    <p:sldLayoutId id="2147483660" r:id="rId6"/>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3"/>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91E2F301-64C4-4CDE-B909-B4A9737784F3}"/>
              </a:ext>
            </a:extLst>
          </p:cNvPr>
          <p:cNvSpPr txBox="1"/>
          <p:nvPr/>
        </p:nvSpPr>
        <p:spPr>
          <a:xfrm>
            <a:off x="4370105" y="2551837"/>
            <a:ext cx="3765578" cy="1938992"/>
          </a:xfrm>
          <a:prstGeom prst="rect">
            <a:avLst/>
          </a:prstGeom>
          <a:noFill/>
        </p:spPr>
        <p:txBody>
          <a:bodyPr wrap="square" rtlCol="0">
            <a:spAutoFit/>
          </a:bodyPr>
          <a:lstStyle/>
          <a:p>
            <a:pPr algn="ctr"/>
            <a:r>
              <a:rPr lang="en-US" altLang="zh-CN" sz="4000" dirty="0" err="1">
                <a:solidFill>
                  <a:srgbClr val="865B3E"/>
                </a:solidFill>
                <a:latin typeface="Times New Roman" panose="02020603050405020304" pitchFamily="18" charset="0"/>
                <a:ea typeface="+mj-ea"/>
                <a:cs typeface="Times New Roman" panose="02020603050405020304" pitchFamily="18" charset="0"/>
              </a:rPr>
              <a:t>Thi</a:t>
            </a:r>
            <a:r>
              <a:rPr lang="en-US" altLang="zh-CN" sz="4000" dirty="0">
                <a:solidFill>
                  <a:srgbClr val="865B3E"/>
                </a:solidFill>
                <a:latin typeface="Times New Roman" panose="02020603050405020304" pitchFamily="18" charset="0"/>
                <a:ea typeface="+mj-ea"/>
                <a:cs typeface="Times New Roman" panose="02020603050405020304" pitchFamily="18" charset="0"/>
              </a:rPr>
              <a:t> </a:t>
            </a:r>
            <a:r>
              <a:rPr lang="en-US" altLang="zh-CN" sz="4000" dirty="0" err="1">
                <a:solidFill>
                  <a:srgbClr val="865B3E"/>
                </a:solidFill>
                <a:latin typeface="Times New Roman" panose="02020603050405020304" pitchFamily="18" charset="0"/>
                <a:ea typeface="+mj-ea"/>
                <a:cs typeface="Times New Roman" panose="02020603050405020304" pitchFamily="18" charset="0"/>
              </a:rPr>
              <a:t>đọc</a:t>
            </a:r>
            <a:r>
              <a:rPr lang="en-US" altLang="zh-CN" sz="4000" dirty="0">
                <a:solidFill>
                  <a:srgbClr val="865B3E"/>
                </a:solidFill>
                <a:latin typeface="Times New Roman" panose="02020603050405020304" pitchFamily="18" charset="0"/>
                <a:ea typeface="+mj-ea"/>
                <a:cs typeface="Times New Roman" panose="02020603050405020304" pitchFamily="18" charset="0"/>
              </a:rPr>
              <a:t> </a:t>
            </a:r>
            <a:r>
              <a:rPr lang="en-US" altLang="zh-CN" sz="4000" dirty="0" err="1">
                <a:solidFill>
                  <a:srgbClr val="865B3E"/>
                </a:solidFill>
                <a:latin typeface="Times New Roman" panose="02020603050405020304" pitchFamily="18" charset="0"/>
                <a:ea typeface="+mj-ea"/>
                <a:cs typeface="Times New Roman" panose="02020603050405020304" pitchFamily="18" charset="0"/>
              </a:rPr>
              <a:t>các</a:t>
            </a:r>
            <a:r>
              <a:rPr lang="en-US" altLang="zh-CN" sz="4000" dirty="0">
                <a:solidFill>
                  <a:srgbClr val="865B3E"/>
                </a:solidFill>
                <a:latin typeface="Times New Roman" panose="02020603050405020304" pitchFamily="18" charset="0"/>
                <a:ea typeface="+mj-ea"/>
                <a:cs typeface="Times New Roman" panose="02020603050405020304" pitchFamily="18" charset="0"/>
              </a:rPr>
              <a:t> </a:t>
            </a:r>
            <a:r>
              <a:rPr lang="en-US" altLang="zh-CN" sz="4000" dirty="0" err="1">
                <a:solidFill>
                  <a:srgbClr val="865B3E"/>
                </a:solidFill>
                <a:latin typeface="Times New Roman" panose="02020603050405020304" pitchFamily="18" charset="0"/>
                <a:ea typeface="+mj-ea"/>
                <a:cs typeface="Times New Roman" panose="02020603050405020304" pitchFamily="18" charset="0"/>
              </a:rPr>
              <a:t>bài</a:t>
            </a:r>
            <a:r>
              <a:rPr lang="en-US" altLang="zh-CN" sz="4000" dirty="0">
                <a:solidFill>
                  <a:srgbClr val="865B3E"/>
                </a:solidFill>
                <a:latin typeface="Times New Roman" panose="02020603050405020304" pitchFamily="18" charset="0"/>
                <a:ea typeface="+mj-ea"/>
                <a:cs typeface="Times New Roman" panose="02020603050405020304" pitchFamily="18" charset="0"/>
              </a:rPr>
              <a:t> ca </a:t>
            </a:r>
            <a:r>
              <a:rPr lang="en-US" altLang="zh-CN" sz="4000" dirty="0" err="1">
                <a:solidFill>
                  <a:srgbClr val="865B3E"/>
                </a:solidFill>
                <a:latin typeface="Times New Roman" panose="02020603050405020304" pitchFamily="18" charset="0"/>
                <a:ea typeface="+mj-ea"/>
                <a:cs typeface="Times New Roman" panose="02020603050405020304" pitchFamily="18" charset="0"/>
              </a:rPr>
              <a:t>dao</a:t>
            </a:r>
            <a:r>
              <a:rPr lang="en-US" altLang="zh-CN" sz="4000" dirty="0">
                <a:solidFill>
                  <a:srgbClr val="865B3E"/>
                </a:solidFill>
                <a:latin typeface="Times New Roman" panose="02020603050405020304" pitchFamily="18" charset="0"/>
                <a:ea typeface="+mj-ea"/>
                <a:cs typeface="Times New Roman" panose="02020603050405020304" pitchFamily="18" charset="0"/>
              </a:rPr>
              <a:t>, </a:t>
            </a:r>
            <a:r>
              <a:rPr lang="en-US" altLang="zh-CN" sz="4000" dirty="0" err="1">
                <a:solidFill>
                  <a:srgbClr val="865B3E"/>
                </a:solidFill>
                <a:latin typeface="Times New Roman" panose="02020603050405020304" pitchFamily="18" charset="0"/>
                <a:ea typeface="+mj-ea"/>
                <a:cs typeface="Times New Roman" panose="02020603050405020304" pitchFamily="18" charset="0"/>
              </a:rPr>
              <a:t>dân</a:t>
            </a:r>
            <a:r>
              <a:rPr lang="en-US" altLang="zh-CN" sz="4000" dirty="0">
                <a:solidFill>
                  <a:srgbClr val="865B3E"/>
                </a:solidFill>
                <a:latin typeface="Times New Roman" panose="02020603050405020304" pitchFamily="18" charset="0"/>
                <a:ea typeface="+mj-ea"/>
                <a:cs typeface="Times New Roman" panose="02020603050405020304" pitchFamily="18" charset="0"/>
              </a:rPr>
              <a:t> ca </a:t>
            </a:r>
            <a:r>
              <a:rPr lang="en-US" altLang="zh-CN" sz="4000" dirty="0" err="1">
                <a:solidFill>
                  <a:srgbClr val="865B3E"/>
                </a:solidFill>
                <a:latin typeface="Times New Roman" panose="02020603050405020304" pitchFamily="18" charset="0"/>
                <a:ea typeface="+mj-ea"/>
                <a:cs typeface="Times New Roman" panose="02020603050405020304" pitchFamily="18" charset="0"/>
              </a:rPr>
              <a:t>mà</a:t>
            </a:r>
            <a:r>
              <a:rPr lang="en-US" altLang="zh-CN" sz="4000" dirty="0">
                <a:solidFill>
                  <a:srgbClr val="865B3E"/>
                </a:solidFill>
                <a:latin typeface="Times New Roman" panose="02020603050405020304" pitchFamily="18" charset="0"/>
                <a:ea typeface="+mj-ea"/>
                <a:cs typeface="Times New Roman" panose="02020603050405020304" pitchFamily="18" charset="0"/>
              </a:rPr>
              <a:t> </a:t>
            </a:r>
            <a:r>
              <a:rPr lang="en-US" altLang="zh-CN" sz="4000" dirty="0" err="1">
                <a:solidFill>
                  <a:srgbClr val="865B3E"/>
                </a:solidFill>
                <a:latin typeface="Times New Roman" panose="02020603050405020304" pitchFamily="18" charset="0"/>
                <a:ea typeface="+mj-ea"/>
                <a:cs typeface="Times New Roman" panose="02020603050405020304" pitchFamily="18" charset="0"/>
              </a:rPr>
              <a:t>em</a:t>
            </a:r>
            <a:r>
              <a:rPr lang="en-US" altLang="zh-CN" sz="4000" dirty="0">
                <a:solidFill>
                  <a:srgbClr val="865B3E"/>
                </a:solidFill>
                <a:latin typeface="Times New Roman" panose="02020603050405020304" pitchFamily="18" charset="0"/>
                <a:ea typeface="+mj-ea"/>
                <a:cs typeface="Times New Roman" panose="02020603050405020304" pitchFamily="18" charset="0"/>
              </a:rPr>
              <a:t> </a:t>
            </a:r>
            <a:r>
              <a:rPr lang="en-US" altLang="zh-CN" sz="4000" dirty="0" err="1">
                <a:solidFill>
                  <a:srgbClr val="865B3E"/>
                </a:solidFill>
                <a:latin typeface="Times New Roman" panose="02020603050405020304" pitchFamily="18" charset="0"/>
                <a:ea typeface="+mj-ea"/>
                <a:cs typeface="Times New Roman" panose="02020603050405020304" pitchFamily="18" charset="0"/>
              </a:rPr>
              <a:t>biết</a:t>
            </a:r>
            <a:endParaRPr lang="zh-CN" altLang="en-US" sz="4000" dirty="0">
              <a:solidFill>
                <a:srgbClr val="865B3E"/>
              </a:solidFill>
              <a:latin typeface="Times New Roman" panose="02020603050405020304" pitchFamily="18" charset="0"/>
              <a:ea typeface="+mj-ea"/>
              <a:cs typeface="Times New Roman" panose="02020603050405020304" pitchFamily="18" charset="0"/>
            </a:endParaRPr>
          </a:p>
        </p:txBody>
      </p:sp>
      <p:pic>
        <p:nvPicPr>
          <p:cNvPr id="3" name="Picture 2">
            <a:extLst>
              <a:ext uri="{FF2B5EF4-FFF2-40B4-BE49-F238E27FC236}">
                <a16:creationId xmlns:a16="http://schemas.microsoft.com/office/drawing/2014/main" id="{9C16B2C8-04D5-CD42-AF5B-53CE9894C0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991" y="1655249"/>
            <a:ext cx="5266982" cy="5202751"/>
          </a:xfrm>
          <a:prstGeom prst="rect">
            <a:avLst/>
          </a:prstGeom>
        </p:spPr>
      </p:pic>
      <p:sp>
        <p:nvSpPr>
          <p:cNvPr id="2" name="Rectangle 1">
            <a:extLst>
              <a:ext uri="{FF2B5EF4-FFF2-40B4-BE49-F238E27FC236}">
                <a16:creationId xmlns:a16="http://schemas.microsoft.com/office/drawing/2014/main" id="{DF0CBCDE-6369-9547-81FA-0C87DA768E4F}"/>
              </a:ext>
            </a:extLst>
          </p:cNvPr>
          <p:cNvSpPr/>
          <p:nvPr/>
        </p:nvSpPr>
        <p:spPr>
          <a:xfrm>
            <a:off x="3204894" y="-1410584"/>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6044288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25"/>
                                        </p:tgtEl>
                                        <p:attrNameLst>
                                          <p:attrName>ppt_y</p:attrName>
                                        </p:attrNameLst>
                                      </p:cBhvr>
                                      <p:tavLst>
                                        <p:tav tm="0">
                                          <p:val>
                                            <p:strVal val="#ppt_y"/>
                                          </p:val>
                                        </p:tav>
                                        <p:tav tm="100000">
                                          <p:val>
                                            <p:strVal val="#ppt_y"/>
                                          </p:val>
                                        </p:tav>
                                      </p:tavLst>
                                    </p:anim>
                                    <p:anim calcmode="lin" valueType="num">
                                      <p:cBhvr>
                                        <p:cTn id="48"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25"/>
                                        </p:tgtEl>
                                      </p:cBhvr>
                                    </p:animEffec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3200A3E2-3D67-4808-8FFE-B4C9F6F4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 y="0"/>
            <a:ext cx="12187592" cy="7225666"/>
          </a:xfrm>
          <a:prstGeom prst="rect">
            <a:avLst/>
          </a:prstGeom>
        </p:spPr>
      </p:pic>
      <p:pic>
        <p:nvPicPr>
          <p:cNvPr id="12" name="图片 11">
            <a:extLst>
              <a:ext uri="{FF2B5EF4-FFF2-40B4-BE49-F238E27FC236}">
                <a16:creationId xmlns:a16="http://schemas.microsoft.com/office/drawing/2014/main" id="{56814502-3DBF-4690-935E-E46C34FF6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13" name="图片 12">
            <a:extLst>
              <a:ext uri="{FF2B5EF4-FFF2-40B4-BE49-F238E27FC236}">
                <a16:creationId xmlns:a16="http://schemas.microsoft.com/office/drawing/2014/main" id="{D32A22D1-0B49-44CE-A761-96E991E63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6" y="1239"/>
            <a:ext cx="3173117" cy="3426967"/>
          </a:xfrm>
          <a:prstGeom prst="rect">
            <a:avLst/>
          </a:prstGeom>
        </p:spPr>
      </p:pic>
      <p:pic>
        <p:nvPicPr>
          <p:cNvPr id="14" name="图片 13">
            <a:extLst>
              <a:ext uri="{FF2B5EF4-FFF2-40B4-BE49-F238E27FC236}">
                <a16:creationId xmlns:a16="http://schemas.microsoft.com/office/drawing/2014/main" id="{322120E9-3ED9-4350-99F2-1285086D78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880" y="4160354"/>
            <a:ext cx="3597917" cy="2799918"/>
          </a:xfrm>
          <a:prstGeom prst="rect">
            <a:avLst/>
          </a:prstGeom>
        </p:spPr>
      </p:pic>
      <p:pic>
        <p:nvPicPr>
          <p:cNvPr id="16" name="图片 15">
            <a:extLst>
              <a:ext uri="{FF2B5EF4-FFF2-40B4-BE49-F238E27FC236}">
                <a16:creationId xmlns:a16="http://schemas.microsoft.com/office/drawing/2014/main" id="{72A64447-3A1B-44C0-A70D-765B18FAA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sp>
        <p:nvSpPr>
          <p:cNvPr id="2" name="TextBox 1">
            <a:extLst>
              <a:ext uri="{FF2B5EF4-FFF2-40B4-BE49-F238E27FC236}">
                <a16:creationId xmlns:a16="http://schemas.microsoft.com/office/drawing/2014/main" id="{B17D215B-B3E5-C848-9FCF-DBE4EBF6E1DD}"/>
              </a:ext>
            </a:extLst>
          </p:cNvPr>
          <p:cNvSpPr txBox="1"/>
          <p:nvPr/>
        </p:nvSpPr>
        <p:spPr>
          <a:xfrm>
            <a:off x="1508400" y="2652439"/>
            <a:ext cx="9144000" cy="1169551"/>
          </a:xfrm>
          <a:prstGeom prst="rect">
            <a:avLst/>
          </a:prstGeom>
          <a:noFill/>
        </p:spPr>
        <p:txBody>
          <a:bodyPr wrap="square" rtlCol="0">
            <a:spAutoFit/>
          </a:bodyPr>
          <a:lstStyle/>
          <a:p>
            <a:pPr algn="ctr"/>
            <a:r>
              <a:rPr lang="x-none" sz="7000" b="1" i="1" dirty="0">
                <a:solidFill>
                  <a:srgbClr val="688F65"/>
                </a:solidFill>
                <a:latin typeface="Times New Roman" panose="02020603050405020304" pitchFamily="18" charset="0"/>
                <a:cs typeface="Times New Roman" panose="02020603050405020304" pitchFamily="18" charset="0"/>
              </a:rPr>
              <a:t>Chúc các em học tốt !</a:t>
            </a:r>
          </a:p>
        </p:txBody>
      </p:sp>
      <p:sp>
        <p:nvSpPr>
          <p:cNvPr id="8" name="Rectangle 7">
            <a:extLst>
              <a:ext uri="{FF2B5EF4-FFF2-40B4-BE49-F238E27FC236}">
                <a16:creationId xmlns:a16="http://schemas.microsoft.com/office/drawing/2014/main" id="{CB7C573F-F160-E54E-8205-28D3BA5D5615}"/>
              </a:ext>
            </a:extLst>
          </p:cNvPr>
          <p:cNvSpPr/>
          <p:nvPr/>
        </p:nvSpPr>
        <p:spPr>
          <a:xfrm>
            <a:off x="3075851"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8957820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435">
                                          <p:stCondLst>
                                            <p:cond delay="0"/>
                                          </p:stCondLst>
                                        </p:cTn>
                                        <p:tgtEl>
                                          <p:spTgt spid="13"/>
                                        </p:tgtEl>
                                      </p:cBhvr>
                                    </p:animEffect>
                                    <p:anim calcmode="lin" valueType="num">
                                      <p:cBhvr>
                                        <p:cTn id="12"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7" dur="20">
                                          <p:stCondLst>
                                            <p:cond delay="487"/>
                                          </p:stCondLst>
                                        </p:cTn>
                                        <p:tgtEl>
                                          <p:spTgt spid="13"/>
                                        </p:tgtEl>
                                      </p:cBhvr>
                                      <p:to x="100000" y="60000"/>
                                    </p:animScale>
                                    <p:animScale>
                                      <p:cBhvr>
                                        <p:cTn id="18" dur="124" decel="50000">
                                          <p:stCondLst>
                                            <p:cond delay="507"/>
                                          </p:stCondLst>
                                        </p:cTn>
                                        <p:tgtEl>
                                          <p:spTgt spid="13"/>
                                        </p:tgtEl>
                                      </p:cBhvr>
                                      <p:to x="100000" y="100000"/>
                                    </p:animScale>
                                    <p:animScale>
                                      <p:cBhvr>
                                        <p:cTn id="19" dur="20">
                                          <p:stCondLst>
                                            <p:cond delay="984"/>
                                          </p:stCondLst>
                                        </p:cTn>
                                        <p:tgtEl>
                                          <p:spTgt spid="13"/>
                                        </p:tgtEl>
                                      </p:cBhvr>
                                      <p:to x="100000" y="80000"/>
                                    </p:animScale>
                                    <p:animScale>
                                      <p:cBhvr>
                                        <p:cTn id="20" dur="124" decel="50000">
                                          <p:stCondLst>
                                            <p:cond delay="1004"/>
                                          </p:stCondLst>
                                        </p:cTn>
                                        <p:tgtEl>
                                          <p:spTgt spid="13"/>
                                        </p:tgtEl>
                                      </p:cBhvr>
                                      <p:to x="100000" y="100000"/>
                                    </p:animScale>
                                    <p:animScale>
                                      <p:cBhvr>
                                        <p:cTn id="21" dur="20">
                                          <p:stCondLst>
                                            <p:cond delay="1231"/>
                                          </p:stCondLst>
                                        </p:cTn>
                                        <p:tgtEl>
                                          <p:spTgt spid="13"/>
                                        </p:tgtEl>
                                      </p:cBhvr>
                                      <p:to x="100000" y="90000"/>
                                    </p:animScale>
                                    <p:animScale>
                                      <p:cBhvr>
                                        <p:cTn id="22" dur="124" decel="50000">
                                          <p:stCondLst>
                                            <p:cond delay="1251"/>
                                          </p:stCondLst>
                                        </p:cTn>
                                        <p:tgtEl>
                                          <p:spTgt spid="13"/>
                                        </p:tgtEl>
                                      </p:cBhvr>
                                      <p:to x="100000" y="100000"/>
                                    </p:animScale>
                                    <p:animScale>
                                      <p:cBhvr>
                                        <p:cTn id="23" dur="20">
                                          <p:stCondLst>
                                            <p:cond delay="1356"/>
                                          </p:stCondLst>
                                        </p:cTn>
                                        <p:tgtEl>
                                          <p:spTgt spid="13"/>
                                        </p:tgtEl>
                                      </p:cBhvr>
                                      <p:to x="100000" y="95000"/>
                                    </p:animScale>
                                    <p:animScale>
                                      <p:cBhvr>
                                        <p:cTn id="24" dur="124" decel="50000">
                                          <p:stCondLst>
                                            <p:cond delay="1376"/>
                                          </p:stCondLst>
                                        </p:cTn>
                                        <p:tgtEl>
                                          <p:spTgt spid="13"/>
                                        </p:tgtEl>
                                      </p:cBhvr>
                                      <p:to x="100000" y="100000"/>
                                    </p:animScale>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500" fill="hold"/>
                                        <p:tgtEl>
                                          <p:spTgt spid="14"/>
                                        </p:tgtEl>
                                        <p:attrNameLst>
                                          <p:attrName>ppt_x</p:attrName>
                                        </p:attrNameLst>
                                      </p:cBhvr>
                                      <p:tavLst>
                                        <p:tav tm="0">
                                          <p:val>
                                            <p:strVal val="1+#ppt_w/2"/>
                                          </p:val>
                                        </p:tav>
                                        <p:tav tm="100000">
                                          <p:val>
                                            <p:strVal val="#ppt_x"/>
                                          </p:val>
                                        </p:tav>
                                      </p:tavLst>
                                    </p:anim>
                                    <p:anim calcmode="lin" valueType="num">
                                      <p:cBhvr additive="base">
                                        <p:cTn id="28" dur="1500" fill="hold"/>
                                        <p:tgtEl>
                                          <p:spTgt spid="14"/>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6" presetClass="entr" presetSubtype="16" fill="hold" nodeType="with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circle(in)">
                                      <p:cBhvr>
                                        <p:cTn id="36" dur="3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92"/>
          <p:cNvSpPr txBox="1">
            <a:spLocks noChangeArrowheads="1"/>
          </p:cNvSpPr>
          <p:nvPr/>
        </p:nvSpPr>
        <p:spPr bwMode="auto">
          <a:xfrm>
            <a:off x="2295967" y="869405"/>
            <a:ext cx="7938279"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pPr>
            <a:r>
              <a:rPr lang="vi-VN" sz="6500" b="1" dirty="0">
                <a:solidFill>
                  <a:srgbClr val="005F43"/>
                </a:solidFill>
                <a:latin typeface="Times New Roman" panose="02020603050405020304" pitchFamily="18" charset="0"/>
                <a:cs typeface="Times New Roman" panose="02020603050405020304" pitchFamily="18" charset="0"/>
              </a:rPr>
              <a:t>VẺ ĐẸP CỦA MỘT BÀI CA DAO</a:t>
            </a:r>
            <a:endParaRPr lang="x-none" sz="6500" dirty="0">
              <a:solidFill>
                <a:srgbClr val="005F43"/>
              </a:solidFill>
              <a:latin typeface="Times New Roman" panose="02020603050405020304" pitchFamily="18" charset="0"/>
              <a:cs typeface="Times New Roman" panose="02020603050405020304" pitchFamily="18" charset="0"/>
            </a:endParaRPr>
          </a:p>
          <a:p>
            <a:pPr algn="ctr">
              <a:buNone/>
            </a:pPr>
            <a:r>
              <a:rPr lang="vi-VN" sz="4000" b="1" dirty="0">
                <a:latin typeface="Times New Roman" panose="02020603050405020304" pitchFamily="18" charset="0"/>
                <a:cs typeface="Times New Roman" panose="02020603050405020304" pitchFamily="18" charset="0"/>
              </a:rPr>
              <a:t>(Hoàng Tiến Tựu)</a:t>
            </a:r>
            <a:endParaRPr lang="x-none" sz="40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02FC617F-853E-C94A-8697-000E40F3DB4B}"/>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09029470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7"/>
          <p:cNvSpPr txBox="1"/>
          <p:nvPr/>
        </p:nvSpPr>
        <p:spPr>
          <a:xfrm>
            <a:off x="1930141" y="1305342"/>
            <a:ext cx="8331717" cy="2123658"/>
          </a:xfrm>
          <a:prstGeom prst="rect">
            <a:avLst/>
          </a:prstGeom>
          <a:noFill/>
        </p:spPr>
        <p:txBody>
          <a:bodyPr wrap="square" lIns="0" rIns="0" rtlCol="0">
            <a:spAutoFit/>
          </a:bodyPr>
          <a:lstStyle/>
          <a:p>
            <a:pPr algn="ctr"/>
            <a:r>
              <a:rPr lang="en-US" altLang="zh-CN" sz="6600" b="1" dirty="0">
                <a:solidFill>
                  <a:schemeClr val="tx2"/>
                </a:solidFill>
                <a:latin typeface="Times New Roman" panose="02020603050405020304" pitchFamily="18" charset="0"/>
                <a:ea typeface="+mj-ea"/>
                <a:cs typeface="Times New Roman" panose="02020603050405020304" pitchFamily="18" charset="0"/>
              </a:rPr>
              <a:t>I. </a:t>
            </a:r>
          </a:p>
          <a:p>
            <a:pPr algn="ctr"/>
            <a:r>
              <a:rPr lang="en-US" altLang="zh-CN" sz="6600" b="1" dirty="0">
                <a:solidFill>
                  <a:schemeClr val="tx2"/>
                </a:solidFill>
                <a:latin typeface="Times New Roman" panose="02020603050405020304" pitchFamily="18" charset="0"/>
                <a:ea typeface="+mj-ea"/>
                <a:cs typeface="Times New Roman" panose="02020603050405020304" pitchFamily="18" charset="0"/>
              </a:rPr>
              <a:t>TÌM HIỂU CHUNG</a:t>
            </a:r>
            <a:endParaRPr lang="zh-CN" altLang="en-US" sz="6600" b="1" dirty="0">
              <a:solidFill>
                <a:schemeClr val="tx2"/>
              </a:solidFill>
              <a:latin typeface="Times New Roman" panose="02020603050405020304" pitchFamily="18" charset="0"/>
              <a:ea typeface="+mj-ea"/>
              <a:cs typeface="Times New Roman" panose="02020603050405020304" pitchFamily="18" charset="0"/>
            </a:endParaRPr>
          </a:p>
        </p:txBody>
      </p:sp>
      <p:sp>
        <p:nvSpPr>
          <p:cNvPr id="3" name="Rectangle 2">
            <a:extLst>
              <a:ext uri="{FF2B5EF4-FFF2-40B4-BE49-F238E27FC236}">
                <a16:creationId xmlns:a16="http://schemas.microsoft.com/office/drawing/2014/main" id="{DB200D0B-0C70-BD4E-8C0E-6158CC27F2EA}"/>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8243945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760435" y="3973323"/>
            <a:ext cx="2520292" cy="788783"/>
            <a:chOff x="3487342" y="3704037"/>
            <a:chExt cx="1890711" cy="591741"/>
          </a:xfrm>
        </p:grpSpPr>
        <p:cxnSp>
          <p:nvCxnSpPr>
            <p:cNvPr id="10" name="Straight Connector 65"/>
            <p:cNvCxnSpPr/>
            <p:nvPr/>
          </p:nvCxnSpPr>
          <p:spPr>
            <a:xfrm>
              <a:off x="3487342" y="4013597"/>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31"/>
            <p:cNvSpPr/>
            <p:nvPr/>
          </p:nvSpPr>
          <p:spPr bwMode="auto">
            <a:xfrm>
              <a:off x="4786312" y="3704037"/>
              <a:ext cx="591741" cy="59174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12" name="Group 42"/>
            <p:cNvGrpSpPr/>
            <p:nvPr/>
          </p:nvGrpSpPr>
          <p:grpSpPr>
            <a:xfrm>
              <a:off x="4917922" y="3874428"/>
              <a:ext cx="324274" cy="247844"/>
              <a:chOff x="5516563" y="84138"/>
              <a:chExt cx="1414463" cy="1081087"/>
            </a:xfrm>
            <a:solidFill>
              <a:schemeClr val="bg1"/>
            </a:solidFill>
          </p:grpSpPr>
          <p:sp>
            <p:nvSpPr>
              <p:cNvPr id="13"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a:lstStyle/>
              <a:p>
                <a:pPr>
                  <a:defRPr/>
                </a:pPr>
                <a:endParaRPr lang="id-ID" sz="1600"/>
              </a:p>
            </p:txBody>
          </p:sp>
          <p:sp>
            <p:nvSpPr>
              <p:cNvPr id="14"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a:lstStyle/>
              <a:p>
                <a:pPr>
                  <a:defRPr/>
                </a:pPr>
                <a:endParaRPr lang="id-ID" sz="1600"/>
              </a:p>
            </p:txBody>
          </p:sp>
          <p:sp>
            <p:nvSpPr>
              <p:cNvPr id="15"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a:lstStyle/>
              <a:p>
                <a:pPr>
                  <a:defRPr/>
                </a:pPr>
                <a:endParaRPr lang="id-ID" sz="1600"/>
              </a:p>
            </p:txBody>
          </p:sp>
          <p:sp>
            <p:nvSpPr>
              <p:cNvPr id="16" name="Freeform 16"/>
              <p:cNvSpPr>
                <a:spLocks/>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a:lstStyle/>
              <a:p>
                <a:pPr>
                  <a:defRPr/>
                </a:pPr>
                <a:endParaRPr lang="id-ID" sz="1600"/>
              </a:p>
            </p:txBody>
          </p:sp>
          <p:sp>
            <p:nvSpPr>
              <p:cNvPr id="17" name="Freeform 17"/>
              <p:cNvSpPr>
                <a:spLocks/>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a:lstStyle/>
              <a:p>
                <a:pPr>
                  <a:defRPr/>
                </a:pPr>
                <a:endParaRPr lang="id-ID" sz="1600"/>
              </a:p>
            </p:txBody>
          </p:sp>
          <p:sp>
            <p:nvSpPr>
              <p:cNvPr id="18" name="Freeform 18"/>
              <p:cNvSpPr>
                <a:spLocks/>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a:lstStyle/>
              <a:p>
                <a:pPr>
                  <a:defRPr/>
                </a:pPr>
                <a:endParaRPr lang="id-ID" sz="1600"/>
              </a:p>
            </p:txBody>
          </p:sp>
          <p:sp>
            <p:nvSpPr>
              <p:cNvPr id="19" name="Freeform 19"/>
              <p:cNvSpPr>
                <a:spLocks/>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a:lstStyle/>
              <a:p>
                <a:pPr>
                  <a:defRPr/>
                </a:pPr>
                <a:endParaRPr lang="id-ID" sz="1600"/>
              </a:p>
            </p:txBody>
          </p:sp>
        </p:grpSp>
      </p:grpSp>
      <p:grpSp>
        <p:nvGrpSpPr>
          <p:cNvPr id="20" name="组合 19"/>
          <p:cNvGrpSpPr/>
          <p:nvPr/>
        </p:nvGrpSpPr>
        <p:grpSpPr>
          <a:xfrm>
            <a:off x="5192487" y="2875059"/>
            <a:ext cx="2790103" cy="788783"/>
            <a:chOff x="3960019" y="2880124"/>
            <a:chExt cx="2093122" cy="591741"/>
          </a:xfrm>
        </p:grpSpPr>
        <p:cxnSp>
          <p:nvCxnSpPr>
            <p:cNvPr id="21" name="Straight Connector 64"/>
            <p:cNvCxnSpPr/>
            <p:nvPr/>
          </p:nvCxnSpPr>
          <p:spPr>
            <a:xfrm>
              <a:off x="3960019" y="3177778"/>
              <a:ext cx="161925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34"/>
            <p:cNvSpPr/>
            <p:nvPr/>
          </p:nvSpPr>
          <p:spPr bwMode="auto">
            <a:xfrm>
              <a:off x="5461401" y="2880124"/>
              <a:ext cx="591740" cy="59174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23" name="Group 50"/>
            <p:cNvGrpSpPr/>
            <p:nvPr/>
          </p:nvGrpSpPr>
          <p:grpSpPr>
            <a:xfrm>
              <a:off x="5582489" y="3029057"/>
              <a:ext cx="335556" cy="288970"/>
              <a:chOff x="2727325" y="-39687"/>
              <a:chExt cx="1463675" cy="1260475"/>
            </a:xfrm>
            <a:solidFill>
              <a:schemeClr val="bg1"/>
            </a:solidFill>
          </p:grpSpPr>
          <p:sp>
            <p:nvSpPr>
              <p:cNvPr id="24"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a:lstStyle/>
              <a:p>
                <a:pPr>
                  <a:defRPr/>
                </a:pPr>
                <a:endParaRPr lang="id-ID" sz="1600"/>
              </a:p>
            </p:txBody>
          </p:sp>
          <p:sp>
            <p:nvSpPr>
              <p:cNvPr id="25" name="Freeform 21"/>
              <p:cNvSpPr>
                <a:spLocks/>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a:lstStyle/>
              <a:p>
                <a:pPr>
                  <a:defRPr/>
                </a:pPr>
                <a:endParaRPr lang="id-ID" sz="1600"/>
              </a:p>
            </p:txBody>
          </p:sp>
        </p:grpSp>
      </p:grpSp>
      <p:grpSp>
        <p:nvGrpSpPr>
          <p:cNvPr id="26" name="组合 25"/>
          <p:cNvGrpSpPr/>
          <p:nvPr/>
        </p:nvGrpSpPr>
        <p:grpSpPr>
          <a:xfrm>
            <a:off x="4911577" y="1711720"/>
            <a:ext cx="2237790" cy="788783"/>
            <a:chOff x="2858371" y="2007393"/>
            <a:chExt cx="1678780" cy="591741"/>
          </a:xfrm>
        </p:grpSpPr>
        <p:cxnSp>
          <p:nvCxnSpPr>
            <p:cNvPr id="27" name="Straight Connector 63"/>
            <p:cNvCxnSpPr/>
            <p:nvPr/>
          </p:nvCxnSpPr>
          <p:spPr>
            <a:xfrm>
              <a:off x="2858371" y="2355056"/>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3945410" y="2007393"/>
              <a:ext cx="591741" cy="591741"/>
              <a:chOff x="4648200" y="2007393"/>
              <a:chExt cx="591741" cy="591741"/>
            </a:xfrm>
          </p:grpSpPr>
          <p:sp>
            <p:nvSpPr>
              <p:cNvPr id="29" name="Oval 37"/>
              <p:cNvSpPr/>
              <p:nvPr/>
            </p:nvSpPr>
            <p:spPr bwMode="auto">
              <a:xfrm>
                <a:off x="4648200" y="2007393"/>
                <a:ext cx="591741" cy="591741"/>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30" name="Freeform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16" tIns="45708" rIns="91416" bIns="45708"/>
              <a:lstStyle/>
              <a:p>
                <a:endParaRPr lang="zh-CN" altLang="en-US" sz="3199"/>
              </a:p>
            </p:txBody>
          </p:sp>
        </p:grpSp>
      </p:grpSp>
      <p:grpSp>
        <p:nvGrpSpPr>
          <p:cNvPr id="31" name="Group 4"/>
          <p:cNvGrpSpPr>
            <a:grpSpLocks/>
          </p:cNvGrpSpPr>
          <p:nvPr/>
        </p:nvGrpSpPr>
        <p:grpSpPr bwMode="auto">
          <a:xfrm>
            <a:off x="4458297" y="3917771"/>
            <a:ext cx="1193488" cy="1136355"/>
            <a:chOff x="6139503" y="4859013"/>
            <a:chExt cx="1192668" cy="1135509"/>
          </a:xfrm>
        </p:grpSpPr>
        <p:sp>
          <p:nvSpPr>
            <p:cNvPr id="32"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33" name="TextBox 21"/>
            <p:cNvSpPr txBox="1">
              <a:spLocks noChangeArrowheads="1"/>
            </p:cNvSpPr>
            <p:nvPr/>
          </p:nvSpPr>
          <p:spPr bwMode="auto">
            <a:xfrm>
              <a:off x="6420130" y="4859013"/>
              <a:ext cx="771728" cy="111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nb-NO" altLang="id-ID" sz="6665" dirty="0">
                <a:solidFill>
                  <a:schemeClr val="bg1"/>
                </a:solidFill>
                <a:ea typeface="MS PGothic" pitchFamily="34" charset="-128"/>
              </a:endParaRPr>
            </a:p>
          </p:txBody>
        </p:sp>
      </p:grpSp>
      <p:grpSp>
        <p:nvGrpSpPr>
          <p:cNvPr id="34" name="Group 7"/>
          <p:cNvGrpSpPr>
            <a:grpSpLocks/>
          </p:cNvGrpSpPr>
          <p:nvPr/>
        </p:nvGrpSpPr>
        <p:grpSpPr bwMode="auto">
          <a:xfrm>
            <a:off x="4739213" y="2775071"/>
            <a:ext cx="1191900" cy="1156987"/>
            <a:chOff x="6420131" y="3715897"/>
            <a:chExt cx="1192668" cy="1156073"/>
          </a:xfrm>
        </p:grpSpPr>
        <p:sp>
          <p:nvSpPr>
            <p:cNvPr id="35"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36" name="TextBox 22"/>
            <p:cNvSpPr txBox="1">
              <a:spLocks noChangeArrowheads="1"/>
            </p:cNvSpPr>
            <p:nvPr/>
          </p:nvSpPr>
          <p:spPr bwMode="auto">
            <a:xfrm>
              <a:off x="6700153" y="3715897"/>
              <a:ext cx="771728" cy="111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nb-NO" altLang="id-ID" sz="6665" dirty="0">
                <a:solidFill>
                  <a:schemeClr val="bg1"/>
                </a:solidFill>
                <a:ea typeface="MS PGothic" pitchFamily="34" charset="-128"/>
              </a:endParaRPr>
            </a:p>
          </p:txBody>
        </p:sp>
      </p:grpSp>
      <p:grpSp>
        <p:nvGrpSpPr>
          <p:cNvPr id="37" name="Group 10"/>
          <p:cNvGrpSpPr>
            <a:grpSpLocks/>
          </p:cNvGrpSpPr>
          <p:nvPr/>
        </p:nvGrpSpPr>
        <p:grpSpPr bwMode="auto">
          <a:xfrm>
            <a:off x="4318632" y="1686325"/>
            <a:ext cx="1191903" cy="1132435"/>
            <a:chOff x="5999190" y="2626865"/>
            <a:chExt cx="1192668" cy="1132923"/>
          </a:xfrm>
        </p:grpSpPr>
        <p:sp>
          <p:nvSpPr>
            <p:cNvPr id="38"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39" name="TextBox 23"/>
            <p:cNvSpPr txBox="1">
              <a:spLocks noChangeArrowheads="1"/>
            </p:cNvSpPr>
            <p:nvPr/>
          </p:nvSpPr>
          <p:spPr bwMode="auto">
            <a:xfrm>
              <a:off x="6319132" y="2641309"/>
              <a:ext cx="771729" cy="111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nb-NO" altLang="id-ID" sz="6665" dirty="0">
                <a:solidFill>
                  <a:schemeClr val="bg1"/>
                </a:solidFill>
                <a:ea typeface="MS PGothic" pitchFamily="34" charset="-128"/>
              </a:endParaRPr>
            </a:p>
          </p:txBody>
        </p:sp>
      </p:grpSp>
      <p:sp>
        <p:nvSpPr>
          <p:cNvPr id="54" name="TextBox 53"/>
          <p:cNvSpPr txBox="1"/>
          <p:nvPr/>
        </p:nvSpPr>
        <p:spPr>
          <a:xfrm>
            <a:off x="7149367" y="1028386"/>
            <a:ext cx="3846469" cy="1384970"/>
          </a:xfrm>
          <a:prstGeom prst="rect">
            <a:avLst/>
          </a:prstGeom>
          <a:noFill/>
        </p:spPr>
        <p:txBody>
          <a:bodyPr wrap="square" lIns="91416" tIns="45708" rIns="91416" bIns="45708" rtlCol="0">
            <a:spAutoFit/>
          </a:bodyPr>
          <a:lstStyle/>
          <a:p>
            <a:r>
              <a:rPr lang="vi-VN" sz="2800" dirty="0">
                <a:latin typeface="Times New Roman" panose="02020603050405020304" pitchFamily="18" charset="0"/>
                <a:cs typeface="Times New Roman" panose="02020603050405020304" pitchFamily="18" charset="0"/>
              </a:rPr>
              <a:t>Là nhà nghiên cứu hàng đầu về chuyên ngành </a:t>
            </a:r>
            <a:r>
              <a:rPr lang="en-US" sz="2800" i="1" dirty="0">
                <a:latin typeface="Times New Roman" panose="02020603050405020304" pitchFamily="18" charset="0"/>
                <a:cs typeface="Times New Roman" panose="02020603050405020304" pitchFamily="18" charset="0"/>
              </a:rPr>
              <a:t>V</a:t>
            </a:r>
            <a:r>
              <a:rPr lang="vi-VN" sz="2800" i="1" dirty="0">
                <a:latin typeface="Times New Roman" panose="02020603050405020304" pitchFamily="18" charset="0"/>
                <a:cs typeface="Times New Roman" panose="02020603050405020304" pitchFamily="18" charset="0"/>
              </a:rPr>
              <a:t>ăn học dân gian</a:t>
            </a:r>
            <a:r>
              <a:rPr lang="x-none" sz="2800" dirty="0">
                <a:latin typeface="Times New Roman" panose="02020603050405020304" pitchFamily="18" charset="0"/>
                <a:cs typeface="Times New Roman" panose="02020603050405020304" pitchFamily="18" charset="0"/>
              </a:rPr>
              <a:t> </a:t>
            </a:r>
            <a:endParaRPr lang="zh-CN" altLang="en-US" sz="28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55" name="TextBox 54"/>
          <p:cNvSpPr txBox="1"/>
          <p:nvPr/>
        </p:nvSpPr>
        <p:spPr>
          <a:xfrm>
            <a:off x="8143998" y="2932502"/>
            <a:ext cx="4346961" cy="596549"/>
          </a:xfrm>
          <a:prstGeom prst="rect">
            <a:avLst/>
          </a:prstGeom>
          <a:noFill/>
        </p:spPr>
        <p:txBody>
          <a:bodyPr wrap="square" lIns="91416" tIns="45708" rIns="91416" bIns="45708" rtlCol="0">
            <a:spAutoFit/>
          </a:bodyPr>
          <a:lstStyle/>
          <a:p>
            <a:pPr>
              <a:lnSpc>
                <a:spcPct val="130000"/>
              </a:lnSpc>
            </a:pPr>
            <a:r>
              <a:rPr lang="vi-VN" sz="2800" dirty="0">
                <a:latin typeface="Times New Roman" panose="02020603050405020304" pitchFamily="18" charset="0"/>
                <a:cs typeface="Times New Roman" panose="02020603050405020304" pitchFamily="18" charset="0"/>
              </a:rPr>
              <a:t>Quê quán: Thanh Hóa</a:t>
            </a:r>
            <a:r>
              <a:rPr lang="x-none" sz="2800" dirty="0">
                <a:latin typeface="Times New Roman" panose="02020603050405020304" pitchFamily="18" charset="0"/>
                <a:cs typeface="Times New Roman" panose="02020603050405020304" pitchFamily="18" charset="0"/>
              </a:rPr>
              <a:t> </a:t>
            </a:r>
            <a:endParaRPr lang="zh-CN" altLang="en-US" sz="28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56" name="TextBox 55"/>
          <p:cNvSpPr txBox="1"/>
          <p:nvPr/>
        </p:nvSpPr>
        <p:spPr>
          <a:xfrm>
            <a:off x="7400351" y="3967672"/>
            <a:ext cx="2691551" cy="954083"/>
          </a:xfrm>
          <a:prstGeom prst="rect">
            <a:avLst/>
          </a:prstGeom>
          <a:noFill/>
        </p:spPr>
        <p:txBody>
          <a:bodyPr wrap="square" lIns="91416" tIns="45708" rIns="91416" bIns="45708" rtlCol="0">
            <a:spAutoFit/>
          </a:bodyPr>
          <a:lstStyle/>
          <a:p>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Tựu</a:t>
            </a:r>
            <a:r>
              <a:rPr lang="en-US" sz="2800" dirty="0">
                <a:latin typeface="Times New Roman" panose="02020603050405020304" pitchFamily="18" charset="0"/>
                <a:cs typeface="Times New Roman" panose="02020603050405020304" pitchFamily="18" charset="0"/>
              </a:rPr>
              <a:t> (1933 - 1998)</a:t>
            </a:r>
            <a:endParaRPr lang="x-none" sz="2800" dirty="0">
              <a:latin typeface="Times New Roman" panose="02020603050405020304" pitchFamily="18" charset="0"/>
              <a:cs typeface="Times New Roman" panose="02020603050405020304" pitchFamily="18" charset="0"/>
            </a:endParaRPr>
          </a:p>
        </p:txBody>
      </p:sp>
      <p:pic>
        <p:nvPicPr>
          <p:cNvPr id="58" name="Picture 57">
            <a:extLst>
              <a:ext uri="{FF2B5EF4-FFF2-40B4-BE49-F238E27FC236}">
                <a16:creationId xmlns:a16="http://schemas.microsoft.com/office/drawing/2014/main" id="{A4A911B9-C5A1-1E49-A8BB-5F265204D0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97" y="3266936"/>
            <a:ext cx="2868046" cy="3327500"/>
          </a:xfrm>
          <a:prstGeom prst="rect">
            <a:avLst/>
          </a:prstGeom>
        </p:spPr>
      </p:pic>
      <p:sp>
        <p:nvSpPr>
          <p:cNvPr id="62" name="标题 28">
            <a:extLst>
              <a:ext uri="{FF2B5EF4-FFF2-40B4-BE49-F238E27FC236}">
                <a16:creationId xmlns:a16="http://schemas.microsoft.com/office/drawing/2014/main" id="{A7ECBEB2-8BE9-9E43-8C4C-F0193C469C1B}"/>
              </a:ext>
            </a:extLst>
          </p:cNvPr>
          <p:cNvSpPr>
            <a:spLocks noGrp="1"/>
          </p:cNvSpPr>
          <p:nvPr>
            <p:ph type="title"/>
          </p:nvPr>
        </p:nvSpPr>
        <p:spPr>
          <a:xfrm>
            <a:off x="1210465" y="277820"/>
            <a:ext cx="3834193" cy="632402"/>
          </a:xfrm>
        </p:spPr>
        <p:txBody>
          <a:bodyPr>
            <a:normAutofit/>
          </a:bodyPr>
          <a:lstStyle/>
          <a:p>
            <a:r>
              <a:rPr lang="vi-VN" altLang="zh-CN" dirty="0">
                <a:latin typeface="Times New Roman" panose="02020603050405020304" pitchFamily="18" charset="0"/>
                <a:cs typeface="Times New Roman" panose="02020603050405020304" pitchFamily="18" charset="0"/>
              </a:rPr>
              <a:t>1. TÁC GIẢ</a:t>
            </a:r>
            <a:endParaRPr lang="zh-CN" altLang="en-US" dirty="0">
              <a:latin typeface="Times New Roman" panose="02020603050405020304" pitchFamily="18" charset="0"/>
              <a:cs typeface="Times New Roman" panose="02020603050405020304" pitchFamily="18" charset="0"/>
            </a:endParaRPr>
          </a:p>
        </p:txBody>
      </p:sp>
      <p:sp>
        <p:nvSpPr>
          <p:cNvPr id="61" name="Cloud Callout 60">
            <a:extLst>
              <a:ext uri="{FF2B5EF4-FFF2-40B4-BE49-F238E27FC236}">
                <a16:creationId xmlns:a16="http://schemas.microsoft.com/office/drawing/2014/main" id="{74874F5C-842C-8E41-A33A-6825DB0E1EB8}"/>
              </a:ext>
            </a:extLst>
          </p:cNvPr>
          <p:cNvSpPr/>
          <p:nvPr/>
        </p:nvSpPr>
        <p:spPr>
          <a:xfrm>
            <a:off x="726153" y="829418"/>
            <a:ext cx="3765546" cy="2401359"/>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endParaRPr lang="zh-CN" altLang="en-US" sz="20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63" name="Rectangle 62">
            <a:extLst>
              <a:ext uri="{FF2B5EF4-FFF2-40B4-BE49-F238E27FC236}">
                <a16:creationId xmlns:a16="http://schemas.microsoft.com/office/drawing/2014/main" id="{2F46F8A1-28AC-D84F-9088-9830C0D56183}"/>
              </a:ext>
            </a:extLst>
          </p:cNvPr>
          <p:cNvSpPr/>
          <p:nvPr/>
        </p:nvSpPr>
        <p:spPr>
          <a:xfrm>
            <a:off x="1311332" y="1213683"/>
            <a:ext cx="3021590" cy="1446550"/>
          </a:xfrm>
          <a:prstGeom prst="rect">
            <a:avLst/>
          </a:prstGeom>
        </p:spPr>
        <p:txBody>
          <a:bodyPr wrap="square">
            <a:spAutoFit/>
          </a:bodyPr>
          <a:lstStyle/>
          <a:p>
            <a:r>
              <a:rPr lang="vi-VN" sz="2200" dirty="0">
                <a:latin typeface="Times New Roman" panose="02020603050405020304" pitchFamily="18" charset="0"/>
                <a:cs typeface="Times New Roman" panose="02020603050405020304" pitchFamily="18" charset="0"/>
              </a:rPr>
              <a:t>Nêu những hiểu biết của em về tác giả Hoàng Tiến Tựu dựa trên phần chuẩn bị bài ở nhà.</a:t>
            </a:r>
            <a:r>
              <a:rPr lang="x-none" sz="2200" dirty="0">
                <a:latin typeface="Times New Roman" panose="02020603050405020304" pitchFamily="18" charset="0"/>
                <a:cs typeface="Times New Roman" panose="02020603050405020304" pitchFamily="18" charset="0"/>
              </a:rPr>
              <a:t> </a:t>
            </a:r>
            <a:endParaRPr lang="zh-CN" altLang="en-US" sz="22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pic>
        <p:nvPicPr>
          <p:cNvPr id="65" name="Picture 64" descr="A person wearing glasses&#10;&#10;Description automatically generated with low confidence">
            <a:extLst>
              <a:ext uri="{FF2B5EF4-FFF2-40B4-BE49-F238E27FC236}">
                <a16:creationId xmlns:a16="http://schemas.microsoft.com/office/drawing/2014/main" id="{E5519697-1708-4749-A892-A88EDB4F010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1042493">
            <a:off x="645797" y="1316177"/>
            <a:ext cx="3717868" cy="4622094"/>
          </a:xfrm>
          <a:prstGeom prst="rect">
            <a:avLst/>
          </a:prstGeom>
          <a:ln>
            <a:noFill/>
          </a:ln>
          <a:effectLst>
            <a:softEdge rad="112500"/>
          </a:effectLst>
        </p:spPr>
      </p:pic>
      <p:sp>
        <p:nvSpPr>
          <p:cNvPr id="41" name="Rectangle 40">
            <a:extLst>
              <a:ext uri="{FF2B5EF4-FFF2-40B4-BE49-F238E27FC236}">
                <a16:creationId xmlns:a16="http://schemas.microsoft.com/office/drawing/2014/main" id="{613C5917-1AAF-374D-87F7-4D30D59A9788}"/>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60405808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58"/>
                                        </p:tgtEl>
                                      </p:cBhvr>
                                    </p:animEffect>
                                    <p:set>
                                      <p:cBhvr>
                                        <p:cTn id="7" dur="1" fill="hold">
                                          <p:stCondLst>
                                            <p:cond delay="499"/>
                                          </p:stCondLst>
                                        </p:cTn>
                                        <p:tgtEl>
                                          <p:spTgt spid="5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61"/>
                                        </p:tgtEl>
                                        <p:attrNameLst>
                                          <p:attrName>ppt_x</p:attrName>
                                        </p:attrNameLst>
                                      </p:cBhvr>
                                      <p:tavLst>
                                        <p:tav tm="0">
                                          <p:val>
                                            <p:strVal val="ppt_x"/>
                                          </p:val>
                                        </p:tav>
                                        <p:tav tm="100000">
                                          <p:val>
                                            <p:strVal val="ppt_x"/>
                                          </p:val>
                                        </p:tav>
                                      </p:tavLst>
                                    </p:anim>
                                    <p:anim calcmode="lin" valueType="num">
                                      <p:cBhvr additive="base">
                                        <p:cTn id="12" dur="500"/>
                                        <p:tgtEl>
                                          <p:spTgt spid="61"/>
                                        </p:tgtEl>
                                        <p:attrNameLst>
                                          <p:attrName>ppt_y</p:attrName>
                                        </p:attrNameLst>
                                      </p:cBhvr>
                                      <p:tavLst>
                                        <p:tav tm="0">
                                          <p:val>
                                            <p:strVal val="ppt_y"/>
                                          </p:val>
                                        </p:tav>
                                        <p:tav tm="100000">
                                          <p:val>
                                            <p:strVal val="1+ppt_h/2"/>
                                          </p:val>
                                        </p:tav>
                                      </p:tavLst>
                                    </p:anim>
                                    <p:set>
                                      <p:cBhvr>
                                        <p:cTn id="13" dur="1" fill="hold">
                                          <p:stCondLst>
                                            <p:cond delay="499"/>
                                          </p:stCondLst>
                                        </p:cTn>
                                        <p:tgtEl>
                                          <p:spTgt spid="61"/>
                                        </p:tgtEl>
                                        <p:attrNameLst>
                                          <p:attrName>style.visibility</p:attrName>
                                        </p:attrNameLst>
                                      </p:cBhvr>
                                      <p:to>
                                        <p:strVal val="hidden"/>
                                      </p:to>
                                    </p:set>
                                  </p:childTnLst>
                                </p:cTn>
                              </p:par>
                              <p:par>
                                <p:cTn id="14" presetID="2" presetClass="exit" presetSubtype="4" fill="hold" grpId="0" nodeType="withEffect">
                                  <p:stCondLst>
                                    <p:cond delay="0"/>
                                  </p:stCondLst>
                                  <p:childTnLst>
                                    <p:anim calcmode="lin" valueType="num">
                                      <p:cBhvr additive="base">
                                        <p:cTn id="15" dur="500"/>
                                        <p:tgtEl>
                                          <p:spTgt spid="63"/>
                                        </p:tgtEl>
                                        <p:attrNameLst>
                                          <p:attrName>ppt_x</p:attrName>
                                        </p:attrNameLst>
                                      </p:cBhvr>
                                      <p:tavLst>
                                        <p:tav tm="0">
                                          <p:val>
                                            <p:strVal val="ppt_x"/>
                                          </p:val>
                                        </p:tav>
                                        <p:tav tm="100000">
                                          <p:val>
                                            <p:strVal val="ppt_x"/>
                                          </p:val>
                                        </p:tav>
                                      </p:tavLst>
                                    </p:anim>
                                    <p:anim calcmode="lin" valueType="num">
                                      <p:cBhvr additive="base">
                                        <p:cTn id="16" dur="500"/>
                                        <p:tgtEl>
                                          <p:spTgt spid="63"/>
                                        </p:tgtEl>
                                        <p:attrNameLst>
                                          <p:attrName>ppt_y</p:attrName>
                                        </p:attrNameLst>
                                      </p:cBhvr>
                                      <p:tavLst>
                                        <p:tav tm="0">
                                          <p:val>
                                            <p:strVal val="ppt_y"/>
                                          </p:val>
                                        </p:tav>
                                        <p:tav tm="100000">
                                          <p:val>
                                            <p:strVal val="1+ppt_h/2"/>
                                          </p:val>
                                        </p:tav>
                                      </p:tavLst>
                                    </p:anim>
                                    <p:set>
                                      <p:cBhvr>
                                        <p:cTn id="17" dur="1" fill="hold">
                                          <p:stCondLst>
                                            <p:cond delay="499"/>
                                          </p:stCondLst>
                                        </p:cTn>
                                        <p:tgtEl>
                                          <p:spTgt spid="6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fill="hold"/>
                                        <p:tgtEl>
                                          <p:spTgt spid="65"/>
                                        </p:tgtEl>
                                        <p:attrNameLst>
                                          <p:attrName>ppt_x</p:attrName>
                                        </p:attrNameLst>
                                      </p:cBhvr>
                                      <p:tavLst>
                                        <p:tav tm="0">
                                          <p:val>
                                            <p:strVal val="#ppt_x"/>
                                          </p:val>
                                        </p:tav>
                                        <p:tav tm="100000">
                                          <p:val>
                                            <p:strVal val="#ppt_x"/>
                                          </p:val>
                                        </p:tav>
                                      </p:tavLst>
                                    </p:anim>
                                    <p:anim calcmode="lin" valueType="num">
                                      <p:cBhvr additive="base">
                                        <p:cTn id="23"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checkerboard(across)">
                                      <p:cBhvr>
                                        <p:cTn id="28" dur="500"/>
                                        <p:tgtEl>
                                          <p:spTgt spid="31"/>
                                        </p:tgtEl>
                                      </p:cBhvr>
                                    </p:animEffect>
                                  </p:childTnLst>
                                </p:cTn>
                              </p:par>
                              <p:par>
                                <p:cTn id="29" presetID="5"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checkerboard(across)">
                                      <p:cBhvr>
                                        <p:cTn id="34" dur="5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circle(in)">
                                      <p:cBhvr>
                                        <p:cTn id="39" dur="2000"/>
                                        <p:tgtEl>
                                          <p:spTgt spid="34"/>
                                        </p:tgtEl>
                                      </p:cBhvr>
                                    </p:animEffect>
                                  </p:childTnLst>
                                </p:cTn>
                              </p:par>
                              <p:par>
                                <p:cTn id="40" presetID="6" presetClass="entr" presetSubtype="16"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000"/>
                                        <p:tgtEl>
                                          <p:spTgt spid="20"/>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circle(in)">
                                      <p:cBhvr>
                                        <p:cTn id="45" dur="20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strips(downLeft)">
                                      <p:cBhvr>
                                        <p:cTn id="50" dur="500"/>
                                        <p:tgtEl>
                                          <p:spTgt spid="37"/>
                                        </p:tgtEl>
                                      </p:cBhvr>
                                    </p:animEffect>
                                  </p:childTnLst>
                                </p:cTn>
                              </p:par>
                              <p:par>
                                <p:cTn id="51" presetID="18" presetClass="entr" presetSubtype="12"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strips(downLeft)">
                                      <p:cBhvr>
                                        <p:cTn id="53" dur="500"/>
                                        <p:tgtEl>
                                          <p:spTgt spid="26"/>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strips(downLeft)">
                                      <p:cBhvr>
                                        <p:cTn id="5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61" grpId="0" animBg="1"/>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4138974" y="1215438"/>
            <a:ext cx="1744867" cy="1770717"/>
          </a:xfrm>
          <a:prstGeom prst="ellipse">
            <a:avLst/>
          </a:prstGeom>
          <a:solidFill>
            <a:schemeClr val="accent3"/>
          </a:solidFill>
          <a:ln w="12700">
            <a:noFill/>
            <a:round/>
            <a:headEnd/>
            <a:tailEnd/>
          </a:ln>
          <a:effectLst/>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5" name="Oval 4"/>
          <p:cNvSpPr>
            <a:spLocks noChangeArrowheads="1"/>
          </p:cNvSpPr>
          <p:nvPr/>
        </p:nvSpPr>
        <p:spPr bwMode="auto">
          <a:xfrm>
            <a:off x="4138974" y="1744178"/>
            <a:ext cx="1744867" cy="1241979"/>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3">
              <a:lumMod val="75000"/>
            </a:schemeClr>
          </a:solidFill>
          <a:ln w="12700">
            <a:noFill/>
            <a:round/>
            <a:headEnd/>
            <a:tailEnd/>
          </a:ln>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6" name="Oval 4"/>
          <p:cNvSpPr>
            <a:spLocks noChangeArrowheads="1"/>
          </p:cNvSpPr>
          <p:nvPr/>
        </p:nvSpPr>
        <p:spPr bwMode="auto">
          <a:xfrm>
            <a:off x="2493055" y="2028714"/>
            <a:ext cx="2150518" cy="2182663"/>
          </a:xfrm>
          <a:prstGeom prst="ellipse">
            <a:avLst/>
          </a:prstGeom>
          <a:solidFill>
            <a:schemeClr val="accent2"/>
          </a:solidFill>
          <a:ln w="12700">
            <a:noFill/>
            <a:round/>
            <a:headEnd/>
            <a:tailEnd/>
          </a:ln>
          <a:effectLst/>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7" name="Oval 4"/>
          <p:cNvSpPr>
            <a:spLocks noChangeArrowheads="1"/>
          </p:cNvSpPr>
          <p:nvPr/>
        </p:nvSpPr>
        <p:spPr bwMode="auto">
          <a:xfrm>
            <a:off x="2493055" y="3101725"/>
            <a:ext cx="2150518" cy="1109655"/>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2">
              <a:lumMod val="75000"/>
            </a:schemeClr>
          </a:solidFill>
          <a:ln w="12700">
            <a:noFill/>
            <a:round/>
            <a:headEnd/>
            <a:tailEnd/>
          </a:ln>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8" name="Oval 4"/>
          <p:cNvSpPr>
            <a:spLocks noChangeArrowheads="1"/>
          </p:cNvSpPr>
          <p:nvPr/>
        </p:nvSpPr>
        <p:spPr bwMode="auto">
          <a:xfrm>
            <a:off x="549570" y="3073359"/>
            <a:ext cx="2639527" cy="2678983"/>
          </a:xfrm>
          <a:prstGeom prst="ellipse">
            <a:avLst/>
          </a:prstGeom>
          <a:solidFill>
            <a:schemeClr val="accent1"/>
          </a:solidFill>
          <a:ln w="12700">
            <a:noFill/>
            <a:round/>
            <a:headEnd/>
            <a:tailEnd/>
          </a:ln>
          <a:effectLst/>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9" name="Oval 4"/>
          <p:cNvSpPr>
            <a:spLocks noChangeArrowheads="1"/>
          </p:cNvSpPr>
          <p:nvPr/>
        </p:nvSpPr>
        <p:spPr bwMode="auto">
          <a:xfrm>
            <a:off x="776981" y="5164506"/>
            <a:ext cx="2184707" cy="587834"/>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headEnd/>
            <a:tailEnd/>
          </a:ln>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10" name="TextBox 9"/>
          <p:cNvSpPr txBox="1"/>
          <p:nvPr/>
        </p:nvSpPr>
        <p:spPr>
          <a:xfrm>
            <a:off x="876629" y="3652745"/>
            <a:ext cx="1955068" cy="958926"/>
          </a:xfrm>
          <a:prstGeom prst="rect">
            <a:avLst/>
          </a:prstGeom>
          <a:noFill/>
        </p:spPr>
        <p:txBody>
          <a:bodyPr wrap="square" lIns="96210" tIns="48106" rIns="96210" bIns="48106" rtlCol="0" anchor="ctr">
            <a:spAutoFit/>
          </a:bodyPr>
          <a:lstStyle/>
          <a:p>
            <a:r>
              <a:rPr lang="vi-VN" sz="2800" b="1" dirty="0">
                <a:solidFill>
                  <a:schemeClr val="bg1"/>
                </a:solidFill>
                <a:latin typeface="Times New Roman" panose="02020603050405020304" pitchFamily="18" charset="0"/>
                <a:cs typeface="Times New Roman" panose="02020603050405020304" pitchFamily="18" charset="0"/>
              </a:rPr>
              <a:t>c. Vấn đề nghị luận</a:t>
            </a:r>
            <a:endParaRPr lang="zh-CN" altLang="en-US" sz="2800" b="1"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1" name="TextBox 10"/>
          <p:cNvSpPr txBox="1"/>
          <p:nvPr/>
        </p:nvSpPr>
        <p:spPr>
          <a:xfrm>
            <a:off x="2536414" y="2703697"/>
            <a:ext cx="2296330" cy="528039"/>
          </a:xfrm>
          <a:prstGeom prst="rect">
            <a:avLst/>
          </a:prstGeom>
          <a:noFill/>
        </p:spPr>
        <p:txBody>
          <a:bodyPr wrap="square" lIns="96210" tIns="48106" rIns="96210" bIns="48106" rtlCol="0" anchor="ctr">
            <a:spAutoFit/>
          </a:bodyPr>
          <a:lstStyle/>
          <a:p>
            <a:r>
              <a:rPr lang="vi-VN" sz="2800" b="1" dirty="0">
                <a:solidFill>
                  <a:schemeClr val="bg1"/>
                </a:solidFill>
                <a:latin typeface="Times New Roman" panose="02020603050405020304" pitchFamily="18" charset="0"/>
                <a:cs typeface="Times New Roman" panose="02020603050405020304" pitchFamily="18" charset="0"/>
              </a:rPr>
              <a:t>b. Thể loại</a:t>
            </a:r>
            <a:endParaRPr lang="zh-CN" altLang="en-US" sz="2800" b="1"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2" name="TextBox 11"/>
          <p:cNvSpPr txBox="1"/>
          <p:nvPr/>
        </p:nvSpPr>
        <p:spPr>
          <a:xfrm>
            <a:off x="4378041" y="1855996"/>
            <a:ext cx="1151292" cy="528039"/>
          </a:xfrm>
          <a:prstGeom prst="rect">
            <a:avLst/>
          </a:prstGeom>
          <a:noFill/>
        </p:spPr>
        <p:txBody>
          <a:bodyPr wrap="none" lIns="96210" tIns="48106" rIns="96210" bIns="48106" rtlCol="0" anchor="ctr">
            <a:spAutoFit/>
          </a:bodyPr>
          <a:lstStyle/>
          <a:p>
            <a:r>
              <a:rPr lang="en-US" altLang="zh-CN" sz="2800" b="1" dirty="0">
                <a:solidFill>
                  <a:schemeClr val="bg1"/>
                </a:solidFill>
                <a:latin typeface="Times New Roman" panose="02020603050405020304" pitchFamily="18" charset="0"/>
                <a:ea typeface="微软雅黑" pitchFamily="34" charset="-122"/>
                <a:cs typeface="Times New Roman" panose="02020603050405020304" pitchFamily="18" charset="0"/>
              </a:rPr>
              <a:t>a. </a:t>
            </a:r>
            <a:r>
              <a:rPr lang="en-US" altLang="zh-CN" sz="2800" b="1" dirty="0" err="1">
                <a:solidFill>
                  <a:schemeClr val="bg1"/>
                </a:solidFill>
                <a:latin typeface="Times New Roman" panose="02020603050405020304" pitchFamily="18" charset="0"/>
                <a:ea typeface="微软雅黑" pitchFamily="34" charset="-122"/>
                <a:cs typeface="Times New Roman" panose="02020603050405020304" pitchFamily="18" charset="0"/>
              </a:rPr>
              <a:t>Đọc</a:t>
            </a:r>
            <a:endParaRPr lang="zh-CN" altLang="en-US" sz="2800" b="1"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cxnSp>
        <p:nvCxnSpPr>
          <p:cNvPr id="14" name="直接连接符 13"/>
          <p:cNvCxnSpPr/>
          <p:nvPr/>
        </p:nvCxnSpPr>
        <p:spPr>
          <a:xfrm>
            <a:off x="4999726" y="2432884"/>
            <a:ext cx="2318521"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3518946" y="3544485"/>
            <a:ext cx="3799300"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1869331" y="4702543"/>
            <a:ext cx="5448914"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p:nvPr/>
        </p:nvSpPr>
        <p:spPr>
          <a:xfrm>
            <a:off x="7406196" y="4412850"/>
            <a:ext cx="4038917" cy="601392"/>
          </a:xfrm>
          <a:prstGeom prst="rect">
            <a:avLst/>
          </a:prstGeom>
          <a:noFill/>
        </p:spPr>
        <p:txBody>
          <a:bodyPr wrap="square" lIns="96210" tIns="48106" rIns="96210" bIns="48106" rtlCol="0">
            <a:spAutoFit/>
          </a:bodyPr>
          <a:lstStyle/>
          <a:p>
            <a:pPr>
              <a:lnSpc>
                <a:spcPct val="130000"/>
              </a:lnSpc>
            </a:pPr>
            <a:r>
              <a:rPr lang="vi-VN" sz="2800" dirty="0">
                <a:latin typeface="Times New Roman" panose="02020603050405020304" pitchFamily="18" charset="0"/>
                <a:cs typeface="Times New Roman" panose="02020603050405020304" pitchFamily="18" charset="0"/>
              </a:rPr>
              <a:t>Vẻ đẹp của một bài ca dao</a:t>
            </a:r>
            <a:endParaRPr lang="zh-CN" altLang="en-US" sz="28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8" name="TextBox 17"/>
          <p:cNvSpPr txBox="1"/>
          <p:nvPr/>
        </p:nvSpPr>
        <p:spPr>
          <a:xfrm>
            <a:off x="7406196" y="3272587"/>
            <a:ext cx="4038917" cy="528039"/>
          </a:xfrm>
          <a:prstGeom prst="rect">
            <a:avLst/>
          </a:prstGeom>
          <a:noFill/>
        </p:spPr>
        <p:txBody>
          <a:bodyPr wrap="square" lIns="96210" tIns="48106" rIns="96210" bIns="48106" rtlCol="0">
            <a:spAutoFit/>
          </a:bodyPr>
          <a:lstStyle/>
          <a:p>
            <a:r>
              <a:rPr lang="vi-VN" sz="2800" dirty="0">
                <a:latin typeface="Times New Roman" panose="02020603050405020304" pitchFamily="18" charset="0"/>
                <a:cs typeface="Times New Roman" panose="02020603050405020304" pitchFamily="18" charset="0"/>
              </a:rPr>
              <a:t>Nghị luận văn học</a:t>
            </a:r>
            <a:endParaRPr lang="x-none" sz="28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7488187" y="1867882"/>
            <a:ext cx="4038917" cy="835815"/>
          </a:xfrm>
          <a:prstGeom prst="rect">
            <a:avLst/>
          </a:prstGeom>
          <a:noFill/>
        </p:spPr>
        <p:txBody>
          <a:bodyPr wrap="square" lIns="96210" tIns="48106" rIns="96210" bIns="48106" rtlCol="0">
            <a:spAutoFit/>
          </a:bodyPr>
          <a:lstStyle/>
          <a:p>
            <a:r>
              <a:rPr lang="vi-VN" sz="2400" dirty="0">
                <a:latin typeface="Times New Roman" panose="02020603050405020304" pitchFamily="18" charset="0"/>
                <a:cs typeface="Times New Roman" panose="02020603050405020304" pitchFamily="18" charset="0"/>
              </a:rPr>
              <a:t>- Đọc</a:t>
            </a:r>
          </a:p>
          <a:p>
            <a:r>
              <a:rPr lang="vi-VN" sz="2400" dirty="0">
                <a:latin typeface="Times New Roman" panose="02020603050405020304" pitchFamily="18" charset="0"/>
                <a:cs typeface="Times New Roman" panose="02020603050405020304" pitchFamily="18" charset="0"/>
              </a:rPr>
              <a:t>- Chú thích</a:t>
            </a:r>
            <a:endParaRPr lang="x-none" sz="2400" dirty="0">
              <a:latin typeface="Times New Roman" panose="02020603050405020304" pitchFamily="18" charset="0"/>
              <a:cs typeface="Times New Roman" panose="02020603050405020304" pitchFamily="18" charset="0"/>
            </a:endParaRPr>
          </a:p>
        </p:txBody>
      </p:sp>
      <p:sp>
        <p:nvSpPr>
          <p:cNvPr id="29" name="标题 28"/>
          <p:cNvSpPr>
            <a:spLocks noGrp="1"/>
          </p:cNvSpPr>
          <p:nvPr>
            <p:ph type="title"/>
          </p:nvPr>
        </p:nvSpPr>
        <p:spPr/>
        <p:txBody>
          <a:bodyPr>
            <a:normAutofit/>
          </a:bodyPr>
          <a:lstStyle/>
          <a:p>
            <a:r>
              <a:rPr lang="vi-VN" altLang="zh-CN" dirty="0">
                <a:latin typeface="Times New Roman" panose="02020603050405020304" pitchFamily="18" charset="0"/>
                <a:cs typeface="Times New Roman" panose="02020603050405020304" pitchFamily="18" charset="0"/>
              </a:rPr>
              <a:t>2. VĂN BẢN</a:t>
            </a:r>
            <a:endParaRPr lang="zh-CN" altLang="en-US" dirty="0">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97B7DE61-DC48-B74E-9396-98080BD5BE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8536">
            <a:off x="8824332" y="-388124"/>
            <a:ext cx="3211999" cy="3459591"/>
          </a:xfrm>
          <a:prstGeom prst="rect">
            <a:avLst/>
          </a:prstGeom>
        </p:spPr>
      </p:pic>
      <p:sp>
        <p:nvSpPr>
          <p:cNvPr id="20" name="Rectangle 19">
            <a:extLst>
              <a:ext uri="{FF2B5EF4-FFF2-40B4-BE49-F238E27FC236}">
                <a16:creationId xmlns:a16="http://schemas.microsoft.com/office/drawing/2014/main" id="{55C0BC91-B867-7D44-AC7F-616493A76921}"/>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34661506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2000">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400"/>
                                      </p:stCondLst>
                                      <p:childTnLst>
                                        <p:set>
                                          <p:cBhvr>
                                            <p:cTn id="10" dur="1" fill="hold">
                                              <p:stCondLst>
                                                <p:cond delay="0"/>
                                              </p:stCondLst>
                                            </p:cTn>
                                            <p:tgtEl>
                                              <p:spTgt spid="6"/>
                                            </p:tgtEl>
                                            <p:attrNameLst>
                                              <p:attrName>style.visibility</p:attrName>
                                            </p:attrNameLst>
                                          </p:cBhvr>
                                          <p:to>
                                            <p:strVal val="visible"/>
                                          </p:to>
                                        </p:set>
                                        <p:anim calcmode="lin" valueType="num" p14:bounceEnd="42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14:bounceEnd="42000">
                                          <p:cBhvr additive="base">
                                            <p:cTn id="15"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42"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2100"/>
                                </p:stCondLst>
                                <p:childTnLst>
                                  <p:par>
                                    <p:cTn id="24" presetID="2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par>
                              <p:cTn id="27" fill="hold">
                                <p:stCondLst>
                                  <p:cond delay="26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3600"/>
                                </p:stCondLst>
                                <p:childTnLst>
                                  <p:par>
                                    <p:cTn id="36" presetID="42"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par>
                              <p:cTn id="41" fill="hold">
                                <p:stCondLst>
                                  <p:cond delay="4600"/>
                                </p:stCondLst>
                                <p:childTnLst>
                                  <p:par>
                                    <p:cTn id="42" presetID="22" presetClass="entr" presetSubtype="4"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par>
                              <p:cTn id="45" fill="hold">
                                <p:stCondLst>
                                  <p:cond delay="51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6100"/>
                                </p:stCondLst>
                                <p:childTnLst>
                                  <p:par>
                                    <p:cTn id="50" presetID="2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par>
                              <p:cTn id="53" fill="hold">
                                <p:stCondLst>
                                  <p:cond delay="660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76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4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42"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2100"/>
                                </p:stCondLst>
                                <p:childTnLst>
                                  <p:par>
                                    <p:cTn id="24" presetID="2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par>
                              <p:cTn id="27" fill="hold">
                                <p:stCondLst>
                                  <p:cond delay="26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3600"/>
                                </p:stCondLst>
                                <p:childTnLst>
                                  <p:par>
                                    <p:cTn id="36" presetID="42"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par>
                              <p:cTn id="41" fill="hold">
                                <p:stCondLst>
                                  <p:cond delay="4600"/>
                                </p:stCondLst>
                                <p:childTnLst>
                                  <p:par>
                                    <p:cTn id="42" presetID="22" presetClass="entr" presetSubtype="4"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par>
                              <p:cTn id="45" fill="hold">
                                <p:stCondLst>
                                  <p:cond delay="51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6100"/>
                                </p:stCondLst>
                                <p:childTnLst>
                                  <p:par>
                                    <p:cTn id="50" presetID="2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par>
                              <p:cTn id="53" fill="hold">
                                <p:stCondLst>
                                  <p:cond delay="660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76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7"/>
          <p:cNvSpPr txBox="1"/>
          <p:nvPr/>
        </p:nvSpPr>
        <p:spPr>
          <a:xfrm>
            <a:off x="1946940" y="1305342"/>
            <a:ext cx="8298119" cy="2123658"/>
          </a:xfrm>
          <a:prstGeom prst="rect">
            <a:avLst/>
          </a:prstGeom>
          <a:noFill/>
        </p:spPr>
        <p:txBody>
          <a:bodyPr wrap="square" lIns="0" rIns="0" rtlCol="0">
            <a:spAutoFit/>
          </a:bodyPr>
          <a:lstStyle/>
          <a:p>
            <a:pPr algn="ctr"/>
            <a:r>
              <a:rPr lang="en-US" altLang="zh-CN" sz="6600" b="1" dirty="0">
                <a:solidFill>
                  <a:schemeClr val="tx2"/>
                </a:solidFill>
                <a:latin typeface="Times New Roman" panose="02020603050405020304" pitchFamily="18" charset="0"/>
                <a:ea typeface="+mj-ea"/>
                <a:cs typeface="Times New Roman" panose="02020603050405020304" pitchFamily="18" charset="0"/>
              </a:rPr>
              <a:t>II. </a:t>
            </a:r>
          </a:p>
          <a:p>
            <a:pPr algn="ctr"/>
            <a:r>
              <a:rPr lang="en-US" altLang="zh-CN" sz="6600" b="1" dirty="0">
                <a:solidFill>
                  <a:schemeClr val="tx2"/>
                </a:solidFill>
                <a:latin typeface="Times New Roman" panose="02020603050405020304" pitchFamily="18" charset="0"/>
                <a:ea typeface="+mj-ea"/>
                <a:cs typeface="Times New Roman" panose="02020603050405020304" pitchFamily="18" charset="0"/>
              </a:rPr>
              <a:t>ĐỌC HIỂU VĂN BẢN</a:t>
            </a:r>
            <a:endParaRPr lang="zh-CN" altLang="en-US" sz="6600" b="1" dirty="0">
              <a:solidFill>
                <a:schemeClr val="tx2"/>
              </a:solidFill>
              <a:latin typeface="Times New Roman" panose="02020603050405020304" pitchFamily="18" charset="0"/>
              <a:ea typeface="+mj-ea"/>
              <a:cs typeface="Times New Roman" panose="02020603050405020304" pitchFamily="18" charset="0"/>
            </a:endParaRPr>
          </a:p>
        </p:txBody>
      </p:sp>
      <p:sp>
        <p:nvSpPr>
          <p:cNvPr id="3" name="Rectangle 2">
            <a:extLst>
              <a:ext uri="{FF2B5EF4-FFF2-40B4-BE49-F238E27FC236}">
                <a16:creationId xmlns:a16="http://schemas.microsoft.com/office/drawing/2014/main" id="{1935E530-30DD-9740-9981-985FABFDC266}"/>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80534311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六边形 7"/>
          <p:cNvSpPr/>
          <p:nvPr/>
        </p:nvSpPr>
        <p:spPr>
          <a:xfrm rot="16200000">
            <a:off x="1109487" y="3674389"/>
            <a:ext cx="1632116" cy="1406996"/>
          </a:xfrm>
          <a:prstGeom prst="hexag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9" name="六边形 8"/>
          <p:cNvSpPr/>
          <p:nvPr/>
        </p:nvSpPr>
        <p:spPr>
          <a:xfrm rot="16200000">
            <a:off x="3861074" y="2010398"/>
            <a:ext cx="1632122" cy="140700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0" name="六边形 9"/>
          <p:cNvSpPr/>
          <p:nvPr/>
        </p:nvSpPr>
        <p:spPr>
          <a:xfrm rot="16200000">
            <a:off x="6612666" y="3386071"/>
            <a:ext cx="1632119" cy="1406999"/>
          </a:xfrm>
          <a:prstGeom prst="hexagon">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1" name="六边形 10"/>
          <p:cNvSpPr/>
          <p:nvPr/>
        </p:nvSpPr>
        <p:spPr>
          <a:xfrm rot="16200000">
            <a:off x="9205068" y="1754313"/>
            <a:ext cx="1632120" cy="1406999"/>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tx1">
                  <a:lumMod val="50000"/>
                  <a:lumOff val="50000"/>
                </a:schemeClr>
              </a:solidFill>
              <a:latin typeface="Times New Roman" panose="02020603050405020304" pitchFamily="18" charset="0"/>
              <a:cs typeface="Times New Roman" panose="02020603050405020304" pitchFamily="18" charset="0"/>
            </a:endParaRPr>
          </a:p>
        </p:txBody>
      </p:sp>
      <p:cxnSp>
        <p:nvCxnSpPr>
          <p:cNvPr id="12" name="直接连接符 11"/>
          <p:cNvCxnSpPr>
            <a:stCxn id="8" idx="1"/>
            <a:endCxn id="9" idx="4"/>
          </p:cNvCxnSpPr>
          <p:nvPr/>
        </p:nvCxnSpPr>
        <p:spPr>
          <a:xfrm flipV="1">
            <a:off x="2629047" y="3178207"/>
            <a:ext cx="1344592" cy="73537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9" idx="2"/>
            <a:endCxn id="10" idx="5"/>
          </p:cNvCxnSpPr>
          <p:nvPr/>
        </p:nvCxnSpPr>
        <p:spPr>
          <a:xfrm>
            <a:off x="5380639" y="3178211"/>
            <a:ext cx="1344590" cy="44705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0" idx="1"/>
            <a:endCxn id="11" idx="4"/>
          </p:cNvCxnSpPr>
          <p:nvPr/>
        </p:nvCxnSpPr>
        <p:spPr>
          <a:xfrm flipV="1">
            <a:off x="8132228" y="2922123"/>
            <a:ext cx="1185402" cy="70313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373667" y="1642117"/>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r>
              <a:rPr lang="vi-VN" sz="2200" b="1" dirty="0">
                <a:latin typeface="Times New Roman" panose="02020603050405020304" pitchFamily="18" charset="0"/>
                <a:cs typeface="Times New Roman" panose="02020603050405020304" pitchFamily="18" charset="0"/>
              </a:rPr>
              <a:t>1</a:t>
            </a:r>
            <a:r>
              <a:rPr lang="vi-VN" sz="2200" dirty="0">
                <a:latin typeface="Times New Roman" panose="02020603050405020304" pitchFamily="18" charset="0"/>
                <a:cs typeface="Times New Roman" panose="02020603050405020304" pitchFamily="18" charset="0"/>
              </a:rPr>
              <a:t>. Nội dung chính của văn bản </a:t>
            </a:r>
            <a:r>
              <a:rPr lang="vi-VN" sz="2200" b="1" i="1" dirty="0">
                <a:latin typeface="Times New Roman" panose="02020603050405020304" pitchFamily="18" charset="0"/>
                <a:cs typeface="Times New Roman" panose="02020603050405020304" pitchFamily="18" charset="0"/>
              </a:rPr>
              <a:t>Vẻ đẹp của một bài ca dao</a:t>
            </a:r>
            <a:r>
              <a:rPr lang="vi-VN" sz="2200" b="1"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là gì? Nhan đề đã khái quát được nội dung chính của văn bản hay chưa?</a:t>
            </a:r>
            <a:endParaRPr lang="x-none" sz="2200" dirty="0">
              <a:latin typeface="Times New Roman" panose="02020603050405020304" pitchFamily="18" charset="0"/>
              <a:cs typeface="Times New Roman" panose="02020603050405020304" pitchFamily="18" charset="0"/>
            </a:endParaRPr>
          </a:p>
        </p:txBody>
      </p:sp>
      <p:sp>
        <p:nvSpPr>
          <p:cNvPr id="16" name="文本框 7"/>
          <p:cNvSpPr txBox="1">
            <a:spLocks noChangeArrowheads="1"/>
          </p:cNvSpPr>
          <p:nvPr/>
        </p:nvSpPr>
        <p:spPr bwMode="auto">
          <a:xfrm>
            <a:off x="3105551" y="3787758"/>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r>
              <a:rPr lang="vi-VN" sz="2200" b="1" dirty="0">
                <a:latin typeface="Times New Roman" panose="02020603050405020304" pitchFamily="18" charset="0"/>
                <a:cs typeface="Times New Roman" panose="02020603050405020304" pitchFamily="18" charset="0"/>
              </a:rPr>
              <a:t>2</a:t>
            </a:r>
            <a:r>
              <a:rPr lang="vi-VN" sz="2200" dirty="0">
                <a:latin typeface="Times New Roman" panose="02020603050405020304" pitchFamily="18" charset="0"/>
                <a:cs typeface="Times New Roman" panose="02020603050405020304" pitchFamily="18" charset="0"/>
              </a:rPr>
              <a:t>. Theo tác giả, bài ca dao có những vẻ đẹp gì? Vẻ đẹp nào được tác giả chú ý phân tích nhiều hơn? Bằng chứng?</a:t>
            </a:r>
            <a:endParaRPr lang="x-none" sz="2200" dirty="0">
              <a:latin typeface="Times New Roman" panose="02020603050405020304" pitchFamily="18" charset="0"/>
              <a:cs typeface="Times New Roman" panose="02020603050405020304" pitchFamily="18" charset="0"/>
            </a:endParaRPr>
          </a:p>
        </p:txBody>
      </p:sp>
      <p:sp>
        <p:nvSpPr>
          <p:cNvPr id="17" name="文本框 7"/>
          <p:cNvSpPr txBox="1">
            <a:spLocks noChangeArrowheads="1"/>
          </p:cNvSpPr>
          <p:nvPr/>
        </p:nvSpPr>
        <p:spPr bwMode="auto">
          <a:xfrm>
            <a:off x="5713279" y="1321049"/>
            <a:ext cx="3604344"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r>
              <a:rPr lang="vi-VN" sz="2200" b="1" dirty="0">
                <a:latin typeface="Times New Roman" panose="02020603050405020304" pitchFamily="18" charset="0"/>
                <a:cs typeface="Times New Roman" panose="02020603050405020304" pitchFamily="18" charset="0"/>
              </a:rPr>
              <a:t>3.</a:t>
            </a:r>
            <a:r>
              <a:rPr lang="vi-VN" sz="2200" dirty="0">
                <a:latin typeface="Times New Roman" panose="02020603050405020304" pitchFamily="18" charset="0"/>
                <a:cs typeface="Times New Roman" panose="02020603050405020304" pitchFamily="18" charset="0"/>
              </a:rPr>
              <a:t> Để làm rõ vẻ đẹp của bài ca dao, tác giả đã dựa vào những từ ngữ, hình ảnh nào? Em hãy chỉ ra một số ví dụ cụ thể trong văn bản. </a:t>
            </a:r>
            <a:endParaRPr lang="x-none" sz="2200" dirty="0">
              <a:latin typeface="Times New Roman" panose="02020603050405020304" pitchFamily="18" charset="0"/>
              <a:cs typeface="Times New Roman" panose="02020603050405020304" pitchFamily="18" charset="0"/>
            </a:endParaRPr>
          </a:p>
        </p:txBody>
      </p:sp>
      <p:sp>
        <p:nvSpPr>
          <p:cNvPr id="18" name="文本框 7"/>
          <p:cNvSpPr txBox="1">
            <a:spLocks noChangeArrowheads="1"/>
          </p:cNvSpPr>
          <p:nvPr/>
        </p:nvSpPr>
        <p:spPr bwMode="auto">
          <a:xfrm>
            <a:off x="8324631" y="3605930"/>
            <a:ext cx="3588475"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r>
              <a:rPr lang="vi-VN" sz="2200" b="1" dirty="0">
                <a:latin typeface="Times New Roman" panose="02020603050405020304" pitchFamily="18" charset="0"/>
                <a:cs typeface="Times New Roman" panose="02020603050405020304" pitchFamily="18" charset="0"/>
              </a:rPr>
              <a:t>4</a:t>
            </a:r>
            <a:r>
              <a:rPr lang="vi-VN" sz="2200" dirty="0">
                <a:latin typeface="Times New Roman" panose="02020603050405020304" pitchFamily="18" charset="0"/>
                <a:cs typeface="Times New Roman" panose="02020603050405020304" pitchFamily="18" charset="0"/>
              </a:rPr>
              <a:t>. Bản thân em đã từng được trải nghiệm nhìn ngắm cánh đồng lúa quê hương chưa? Đó là thời điểm lúa đang ở giai đoạn nào? Nêu một vài cảm nghĩ của em về cánh đồng lúa.</a:t>
            </a:r>
            <a:endParaRPr lang="x-none" sz="2200" dirty="0">
              <a:latin typeface="Times New Roman" panose="02020603050405020304" pitchFamily="18" charset="0"/>
              <a:cs typeface="Times New Roman" panose="02020603050405020304" pitchFamily="18" charset="0"/>
            </a:endParaRPr>
          </a:p>
        </p:txBody>
      </p:sp>
      <p:sp>
        <p:nvSpPr>
          <p:cNvPr id="19" name="KSO_Shape"/>
          <p:cNvSpPr>
            <a:spLocks/>
          </p:cNvSpPr>
          <p:nvPr/>
        </p:nvSpPr>
        <p:spPr bwMode="auto">
          <a:xfrm>
            <a:off x="1631319" y="4047174"/>
            <a:ext cx="588455" cy="58845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200">
              <a:solidFill>
                <a:schemeClr val="tx1">
                  <a:lumMod val="50000"/>
                  <a:lumOff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KSO_Shape"/>
          <p:cNvSpPr/>
          <p:nvPr/>
        </p:nvSpPr>
        <p:spPr>
          <a:xfrm rot="2075794">
            <a:off x="4499265" y="2311163"/>
            <a:ext cx="355746" cy="805462"/>
          </a:xfrm>
          <a:custGeom>
            <a:avLst/>
            <a:gdLst>
              <a:gd name="connsiteX0" fmla="*/ 1193800 w 2387600"/>
              <a:gd name="connsiteY0" fmla="*/ 342900 h 5404814"/>
              <a:gd name="connsiteX1" fmla="*/ 930275 w 2387600"/>
              <a:gd name="connsiteY1" fmla="*/ 606425 h 5404814"/>
              <a:gd name="connsiteX2" fmla="*/ 1193800 w 2387600"/>
              <a:gd name="connsiteY2" fmla="*/ 869950 h 5404814"/>
              <a:gd name="connsiteX3" fmla="*/ 1457325 w 2387600"/>
              <a:gd name="connsiteY3" fmla="*/ 606425 h 5404814"/>
              <a:gd name="connsiteX4" fmla="*/ 1193800 w 2387600"/>
              <a:gd name="connsiteY4" fmla="*/ 342900 h 5404814"/>
              <a:gd name="connsiteX5" fmla="*/ 1193800 w 2387600"/>
              <a:gd name="connsiteY5" fmla="*/ 0 h 5404814"/>
              <a:gd name="connsiteX6" fmla="*/ 2387600 w 2387600"/>
              <a:gd name="connsiteY6" fmla="*/ 1193800 h 5404814"/>
              <a:gd name="connsiteX7" fmla="*/ 1658481 w 2387600"/>
              <a:gd name="connsiteY7" fmla="*/ 2293786 h 5404814"/>
              <a:gd name="connsiteX8" fmla="*/ 1580853 w 2387600"/>
              <a:gd name="connsiteY8" fmla="*/ 2317883 h 5404814"/>
              <a:gd name="connsiteX9" fmla="*/ 1580853 w 2387600"/>
              <a:gd name="connsiteY9" fmla="*/ 3478606 h 5404814"/>
              <a:gd name="connsiteX10" fmla="*/ 1320504 w 2387600"/>
              <a:gd name="connsiteY10" fmla="*/ 3735389 h 5404814"/>
              <a:gd name="connsiteX11" fmla="*/ 1580853 w 2387600"/>
              <a:gd name="connsiteY11" fmla="*/ 3992173 h 5404814"/>
              <a:gd name="connsiteX12" fmla="*/ 1580853 w 2387600"/>
              <a:gd name="connsiteY12" fmla="*/ 4001885 h 5404814"/>
              <a:gd name="connsiteX13" fmla="*/ 1320504 w 2387600"/>
              <a:gd name="connsiteY13" fmla="*/ 4258668 h 5404814"/>
              <a:gd name="connsiteX14" fmla="*/ 1580853 w 2387600"/>
              <a:gd name="connsiteY14" fmla="*/ 4515452 h 5404814"/>
              <a:gd name="connsiteX15" fmla="*/ 1580853 w 2387600"/>
              <a:gd name="connsiteY15" fmla="*/ 4525164 h 5404814"/>
              <a:gd name="connsiteX16" fmla="*/ 1320504 w 2387600"/>
              <a:gd name="connsiteY16" fmla="*/ 4781947 h 5404814"/>
              <a:gd name="connsiteX17" fmla="*/ 1577964 w 2387600"/>
              <a:gd name="connsiteY17" fmla="*/ 5035881 h 5404814"/>
              <a:gd name="connsiteX18" fmla="*/ 1191121 w 2387600"/>
              <a:gd name="connsiteY18" fmla="*/ 5404814 h 5404814"/>
              <a:gd name="connsiteX19" fmla="*/ 806747 w 2387600"/>
              <a:gd name="connsiteY19" fmla="*/ 5038235 h 5404814"/>
              <a:gd name="connsiteX20" fmla="*/ 806747 w 2387600"/>
              <a:gd name="connsiteY20" fmla="*/ 2317883 h 5404814"/>
              <a:gd name="connsiteX21" fmla="*/ 729119 w 2387600"/>
              <a:gd name="connsiteY21" fmla="*/ 2293786 h 5404814"/>
              <a:gd name="connsiteX22" fmla="*/ 0 w 2387600"/>
              <a:gd name="connsiteY22" fmla="*/ 1193800 h 5404814"/>
              <a:gd name="connsiteX23" fmla="*/ 1193800 w 2387600"/>
              <a:gd name="connsiteY23" fmla="*/ 0 h 54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7600" h="5404814">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22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1" name="KSO_Shape"/>
          <p:cNvSpPr>
            <a:spLocks/>
          </p:cNvSpPr>
          <p:nvPr/>
        </p:nvSpPr>
        <p:spPr bwMode="auto">
          <a:xfrm>
            <a:off x="7219833" y="3772155"/>
            <a:ext cx="422165" cy="634833"/>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200">
              <a:solidFill>
                <a:schemeClr val="tx1">
                  <a:lumMod val="50000"/>
                  <a:lumOff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KSO_Shape"/>
          <p:cNvSpPr>
            <a:spLocks/>
          </p:cNvSpPr>
          <p:nvPr/>
        </p:nvSpPr>
        <p:spPr bwMode="auto">
          <a:xfrm>
            <a:off x="9715689" y="2151869"/>
            <a:ext cx="610873" cy="61189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200">
              <a:solidFill>
                <a:schemeClr val="tx1">
                  <a:lumMod val="50000"/>
                  <a:lumOff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标题 22"/>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THẢO LUẬN NHÓM</a:t>
            </a:r>
            <a:endParaRPr lang="zh-CN" altLang="en-US"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F6034CAD-26FE-6249-A42A-7BC6880CCB5D}"/>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50687960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400" fill="hold"/>
                                        <p:tgtEl>
                                          <p:spTgt spid="8"/>
                                        </p:tgtEl>
                                        <p:attrNameLst>
                                          <p:attrName>ppt_w</p:attrName>
                                        </p:attrNameLst>
                                      </p:cBhvr>
                                      <p:tavLst>
                                        <p:tav tm="0">
                                          <p:val>
                                            <p:strVal val="4*#ppt_w"/>
                                          </p:val>
                                        </p:tav>
                                        <p:tav tm="100000">
                                          <p:val>
                                            <p:strVal val="#ppt_w"/>
                                          </p:val>
                                        </p:tav>
                                      </p:tavLst>
                                    </p:anim>
                                    <p:anim calcmode="lin" valueType="num">
                                      <p:cBhvr>
                                        <p:cTn id="8" dur="400" fill="hold"/>
                                        <p:tgtEl>
                                          <p:spTgt spid="8"/>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5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400" fill="hold"/>
                                        <p:tgtEl>
                                          <p:spTgt spid="9"/>
                                        </p:tgtEl>
                                        <p:attrNameLst>
                                          <p:attrName>ppt_w</p:attrName>
                                        </p:attrNameLst>
                                      </p:cBhvr>
                                      <p:tavLst>
                                        <p:tav tm="0">
                                          <p:val>
                                            <p:strVal val="4*#ppt_w"/>
                                          </p:val>
                                        </p:tav>
                                        <p:tav tm="100000">
                                          <p:val>
                                            <p:strVal val="#ppt_w"/>
                                          </p:val>
                                        </p:tav>
                                      </p:tavLst>
                                    </p:anim>
                                    <p:anim calcmode="lin" valueType="num">
                                      <p:cBhvr>
                                        <p:cTn id="18" dur="400" fill="hold"/>
                                        <p:tgtEl>
                                          <p:spTgt spid="9"/>
                                        </p:tgtEl>
                                        <p:attrNameLst>
                                          <p:attrName>ppt_h</p:attrName>
                                        </p:attrNameLst>
                                      </p:cBhvr>
                                      <p:tavLst>
                                        <p:tav tm="0">
                                          <p:val>
                                            <p:strVal val="4*#ppt_h"/>
                                          </p:val>
                                        </p:tav>
                                        <p:tav tm="100000">
                                          <p:val>
                                            <p:strVal val="#ppt_h"/>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000"/>
                            </p:stCondLst>
                            <p:childTnLst>
                              <p:par>
                                <p:cTn id="25" presetID="23" presetClass="entr" presetSubtype="3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400" fill="hold"/>
                                        <p:tgtEl>
                                          <p:spTgt spid="10"/>
                                        </p:tgtEl>
                                        <p:attrNameLst>
                                          <p:attrName>ppt_w</p:attrName>
                                        </p:attrNameLst>
                                      </p:cBhvr>
                                      <p:tavLst>
                                        <p:tav tm="0">
                                          <p:val>
                                            <p:strVal val="4*#ppt_w"/>
                                          </p:val>
                                        </p:tav>
                                        <p:tav tm="100000">
                                          <p:val>
                                            <p:strVal val="#ppt_w"/>
                                          </p:val>
                                        </p:tav>
                                      </p:tavLst>
                                    </p:anim>
                                    <p:anim calcmode="lin" valueType="num">
                                      <p:cBhvr>
                                        <p:cTn id="28" dur="400" fill="hold"/>
                                        <p:tgtEl>
                                          <p:spTgt spid="10"/>
                                        </p:tgtEl>
                                        <p:attrNameLst>
                                          <p:attrName>ppt_h</p:attrName>
                                        </p:attrNameLst>
                                      </p:cBhvr>
                                      <p:tavLst>
                                        <p:tav tm="0">
                                          <p:val>
                                            <p:strVal val="4*#ppt_h"/>
                                          </p:val>
                                        </p:tav>
                                        <p:tav tm="100000">
                                          <p:val>
                                            <p:strVal val="#ppt_h"/>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1500"/>
                            </p:stCondLst>
                            <p:childTnLst>
                              <p:par>
                                <p:cTn id="35" presetID="23" presetClass="entr" presetSubtype="3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400" fill="hold"/>
                                        <p:tgtEl>
                                          <p:spTgt spid="11"/>
                                        </p:tgtEl>
                                        <p:attrNameLst>
                                          <p:attrName>ppt_w</p:attrName>
                                        </p:attrNameLst>
                                      </p:cBhvr>
                                      <p:tavLst>
                                        <p:tav tm="0">
                                          <p:val>
                                            <p:strVal val="4*#ppt_w"/>
                                          </p:val>
                                        </p:tav>
                                        <p:tav tm="100000">
                                          <p:val>
                                            <p:strVal val="#ppt_w"/>
                                          </p:val>
                                        </p:tav>
                                      </p:tavLst>
                                    </p:anim>
                                    <p:anim calcmode="lin" valueType="num">
                                      <p:cBhvr>
                                        <p:cTn id="38" dur="400" fill="hold"/>
                                        <p:tgtEl>
                                          <p:spTgt spid="11"/>
                                        </p:tgtEl>
                                        <p:attrNameLst>
                                          <p:attrName>ppt_h</p:attrName>
                                        </p:attrNameLst>
                                      </p:cBhvr>
                                      <p:tavLst>
                                        <p:tav tm="0">
                                          <p:val>
                                            <p:strVal val="4*#ppt_h"/>
                                          </p:val>
                                        </p:tav>
                                        <p:tav tm="100000">
                                          <p:val>
                                            <p:strVal val="#ppt_h"/>
                                          </p:val>
                                        </p:tav>
                                      </p:tavLst>
                                    </p:anim>
                                  </p:childTnLst>
                                </p:cTn>
                              </p:par>
                              <p:par>
                                <p:cTn id="39" presetID="53" presetClass="entr" presetSubtype="1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2000"/>
                            </p:stCondLst>
                            <p:childTnLst>
                              <p:par>
                                <p:cTn id="45" presetID="2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par>
                                <p:cTn id="51" presetID="2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par>
                          <p:cTn id="58" fill="hold">
                            <p:stCondLst>
                              <p:cond delay="3000"/>
                            </p:stCondLst>
                            <p:childTnLst>
                              <p:par>
                                <p:cTn id="59" presetID="22" presetClass="entr" presetSubtype="1"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childTnLst>
                          </p:cTn>
                        </p:par>
                        <p:par>
                          <p:cTn id="62" fill="hold">
                            <p:stCondLst>
                              <p:cond delay="3500"/>
                            </p:stCondLst>
                            <p:childTnLst>
                              <p:par>
                                <p:cTn id="63" presetID="22" presetClass="entr" presetSubtype="4"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childTnLst>
                          </p:cTn>
                        </p:par>
                        <p:par>
                          <p:cTn id="66" fill="hold">
                            <p:stCondLst>
                              <p:cond delay="4000"/>
                            </p:stCondLst>
                            <p:childTnLst>
                              <p:par>
                                <p:cTn id="67" presetID="22" presetClass="entr" presetSubtype="1"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up)">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p:bldP spid="16" grpId="0"/>
      <p:bldP spid="17" grpId="0"/>
      <p:bldP spid="18" grpId="0"/>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5143" y="1363011"/>
            <a:ext cx="7810252"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latin typeface="Times New Roman" panose="02020603050405020304" pitchFamily="18" charset="0"/>
              <a:cs typeface="Times New Roman" panose="02020603050405020304" pitchFamily="18" charset="0"/>
            </a:endParaRPr>
          </a:p>
        </p:txBody>
      </p:sp>
      <p:sp>
        <p:nvSpPr>
          <p:cNvPr id="3" name="矩形 2"/>
          <p:cNvSpPr/>
          <p:nvPr/>
        </p:nvSpPr>
        <p:spPr>
          <a:xfrm>
            <a:off x="5249738" y="1131296"/>
            <a:ext cx="4685690" cy="463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vi-VN" sz="2400" dirty="0">
                <a:latin typeface="Times New Roman" panose="02020603050405020304" pitchFamily="18" charset="0"/>
                <a:cs typeface="Times New Roman" panose="02020603050405020304" pitchFamily="18" charset="0"/>
              </a:rPr>
              <a:t>Phần mở đầu nêu vấn đề trực tiếp</a:t>
            </a:r>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4" name="六边形 3"/>
          <p:cNvSpPr/>
          <p:nvPr/>
        </p:nvSpPr>
        <p:spPr>
          <a:xfrm>
            <a:off x="1063770" y="2949069"/>
            <a:ext cx="1586849" cy="13677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x-none" altLang="zh-CN" sz="3600" b="1" dirty="0">
                <a:latin typeface="Times New Roman" panose="02020603050405020304" pitchFamily="18" charset="0"/>
                <a:ea typeface="微软雅黑" pitchFamily="34" charset="-122"/>
                <a:cs typeface="Times New Roman" panose="02020603050405020304" pitchFamily="18" charset="0"/>
              </a:rPr>
              <a:t>Bố cục</a:t>
            </a:r>
            <a:endParaRPr lang="zh-CN" altLang="en-US" sz="3600" b="1" dirty="0">
              <a:latin typeface="Times New Roman" panose="02020603050405020304" pitchFamily="18" charset="0"/>
              <a:ea typeface="微软雅黑" pitchFamily="34" charset="-122"/>
              <a:cs typeface="Times New Roman" panose="02020603050405020304" pitchFamily="18" charset="0"/>
            </a:endParaRPr>
          </a:p>
        </p:txBody>
      </p:sp>
      <p:cxnSp>
        <p:nvCxnSpPr>
          <p:cNvPr id="5" name="直接箭头连接符 4"/>
          <p:cNvCxnSpPr>
            <a:stCxn id="4" idx="5"/>
          </p:cNvCxnSpPr>
          <p:nvPr/>
        </p:nvCxnSpPr>
        <p:spPr>
          <a:xfrm flipV="1">
            <a:off x="2308625" y="2013209"/>
            <a:ext cx="1240537" cy="93586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4" idx="0"/>
          </p:cNvCxnSpPr>
          <p:nvPr/>
        </p:nvCxnSpPr>
        <p:spPr>
          <a:xfrm>
            <a:off x="2650619" y="3632966"/>
            <a:ext cx="898543"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cxnSpLocks/>
            <a:stCxn id="4" idx="1"/>
          </p:cNvCxnSpPr>
          <p:nvPr/>
        </p:nvCxnSpPr>
        <p:spPr>
          <a:xfrm>
            <a:off x="2308670" y="4316865"/>
            <a:ext cx="1240492" cy="163394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1723" y="1569920"/>
            <a:ext cx="7337091" cy="1200323"/>
          </a:xfrm>
          <a:prstGeom prst="rect">
            <a:avLst/>
          </a:prstGeom>
          <a:noFill/>
        </p:spPr>
        <p:txBody>
          <a:bodyPr wrap="square" lIns="91436" tIns="45717" rIns="91436" bIns="45717" rtlCol="0">
            <a:spAutoFit/>
          </a:bodyPr>
          <a:lstStyle/>
          <a:p>
            <a:r>
              <a:rPr lang="vi-VN" sz="2400" dirty="0">
                <a:latin typeface="Times New Roman" panose="02020603050405020304" pitchFamily="18" charset="0"/>
                <a:cs typeface="Times New Roman" panose="02020603050405020304" pitchFamily="18" charset="0"/>
              </a:rPr>
              <a:t>- Mở đầu trích dẫn bài ca dao</a:t>
            </a:r>
          </a:p>
          <a:p>
            <a:r>
              <a:rPr lang="vi-VN" sz="2400" dirty="0">
                <a:latin typeface="Times New Roman" panose="02020603050405020304" pitchFamily="18" charset="0"/>
                <a:cs typeface="Times New Roman" panose="02020603050405020304" pitchFamily="18" charset="0"/>
              </a:rPr>
              <a:t>- Bài ca dao có hai vẻ đẹp: vẻ đẹp của cánh đồng và vẻ đẹp của cô gái đi thăm đồng</a:t>
            </a:r>
            <a:endParaRPr lang="zh-CN" altLang="en-US" sz="24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9" name="矩形 8"/>
          <p:cNvSpPr/>
          <p:nvPr/>
        </p:nvSpPr>
        <p:spPr>
          <a:xfrm>
            <a:off x="3575143" y="3336592"/>
            <a:ext cx="7810252" cy="176608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latin typeface="Times New Roman" panose="02020603050405020304" pitchFamily="18" charset="0"/>
              <a:cs typeface="Times New Roman" panose="02020603050405020304" pitchFamily="18" charset="0"/>
            </a:endParaRPr>
          </a:p>
        </p:txBody>
      </p:sp>
      <p:sp>
        <p:nvSpPr>
          <p:cNvPr id="10" name="矩形 9"/>
          <p:cNvSpPr/>
          <p:nvPr/>
        </p:nvSpPr>
        <p:spPr>
          <a:xfrm>
            <a:off x="4403607" y="3096920"/>
            <a:ext cx="6153322" cy="463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vi-VN" sz="2400" dirty="0">
                <a:latin typeface="Times New Roman" panose="02020603050405020304" pitchFamily="18" charset="0"/>
                <a:cs typeface="Times New Roman" panose="02020603050405020304" pitchFamily="18" charset="0"/>
              </a:rPr>
              <a:t>Phần (2), (3), (4) đều nói tới vẻ đẹp của cô gái</a:t>
            </a:r>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11" name="TextBox 10"/>
          <p:cNvSpPr txBox="1"/>
          <p:nvPr/>
        </p:nvSpPr>
        <p:spPr>
          <a:xfrm>
            <a:off x="3811723" y="3593593"/>
            <a:ext cx="7573672" cy="1446544"/>
          </a:xfrm>
          <a:prstGeom prst="rect">
            <a:avLst/>
          </a:prstGeom>
          <a:noFill/>
        </p:spPr>
        <p:txBody>
          <a:bodyPr wrap="square" lIns="91436" tIns="45717" rIns="91436" bIns="45717" rtlCol="0">
            <a:spAutoFit/>
          </a:bodyPr>
          <a:lstStyle/>
          <a:p>
            <a:pPr marL="285750" indent="-285750">
              <a:buFontTx/>
              <a:buChar char="-"/>
            </a:pPr>
            <a:r>
              <a:rPr lang="vi-VN" sz="2200" dirty="0">
                <a:latin typeface="Times New Roman" panose="02020603050405020304" pitchFamily="18" charset="0"/>
                <a:cs typeface="Times New Roman" panose="02020603050405020304" pitchFamily="18" charset="0"/>
              </a:rPr>
              <a:t>Vẻ đẹp của cô gái đi thăm đồng được chú ý nhiều hơn</a:t>
            </a:r>
          </a:p>
          <a:p>
            <a:pPr marL="285750" indent="-285750">
              <a:buFontTx/>
              <a:buChar char="-"/>
            </a:pPr>
            <a:r>
              <a:rPr lang="vi-VN" sz="2200" dirty="0">
                <a:latin typeface="Times New Roman" panose="02020603050405020304" pitchFamily="18" charset="0"/>
                <a:cs typeface="Times New Roman" panose="02020603050405020304" pitchFamily="18" charset="0"/>
              </a:rPr>
              <a:t>Từ ngữ, hình ảnh thể hiện vẻ đẹp của bài ca dao: </a:t>
            </a:r>
            <a:r>
              <a:rPr lang="vi-VN" sz="2200" i="1" dirty="0">
                <a:latin typeface="Times New Roman" panose="02020603050405020304" pitchFamily="18" charset="0"/>
                <a:cs typeface="Times New Roman" panose="02020603050405020304" pitchFamily="18" charset="0"/>
              </a:rPr>
              <a:t>mênh mông bát ngát, bát ngát mênh mông, chẽn lúa đòng đòng, ngọn nắng hồng ban mai.</a:t>
            </a:r>
            <a:endParaRPr lang="zh-CN" altLang="en-US" sz="22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2" name="矩形 11"/>
          <p:cNvSpPr/>
          <p:nvPr/>
        </p:nvSpPr>
        <p:spPr>
          <a:xfrm>
            <a:off x="3575143" y="5586761"/>
            <a:ext cx="7721042" cy="817794"/>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latin typeface="Times New Roman" panose="02020603050405020304" pitchFamily="18" charset="0"/>
              <a:cs typeface="Times New Roman" panose="02020603050405020304" pitchFamily="18" charset="0"/>
            </a:endParaRPr>
          </a:p>
        </p:txBody>
      </p:sp>
      <p:sp>
        <p:nvSpPr>
          <p:cNvPr id="13" name="矩形 12"/>
          <p:cNvSpPr/>
          <p:nvPr/>
        </p:nvSpPr>
        <p:spPr>
          <a:xfrm>
            <a:off x="5912914" y="5294934"/>
            <a:ext cx="3045500" cy="4634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vi-V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Kết luận</a:t>
            </a:r>
            <a:endParaRPr lang="zh-CN" altLang="en-US" sz="280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4" name="TextBox 13"/>
          <p:cNvSpPr txBox="1"/>
          <p:nvPr/>
        </p:nvSpPr>
        <p:spPr>
          <a:xfrm>
            <a:off x="4403607" y="5787910"/>
            <a:ext cx="6047885" cy="524561"/>
          </a:xfrm>
          <a:prstGeom prst="rect">
            <a:avLst/>
          </a:prstGeom>
          <a:noFill/>
        </p:spPr>
        <p:txBody>
          <a:bodyPr wrap="square" lIns="91436" tIns="45717" rIns="91436" bIns="45717" rtlCol="0">
            <a:spAutoFit/>
          </a:bodyPr>
          <a:lstStyle/>
          <a:p>
            <a:pPr>
              <a:lnSpc>
                <a:spcPct val="130000"/>
              </a:lnSpc>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ca dao quả là…” -&gt; khẳng định vấn đề.</a:t>
            </a:r>
            <a:endParaRPr lang="zh-CN" altLang="en-US" sz="24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8" name="标题 16">
            <a:extLst>
              <a:ext uri="{FF2B5EF4-FFF2-40B4-BE49-F238E27FC236}">
                <a16:creationId xmlns:a16="http://schemas.microsoft.com/office/drawing/2014/main" id="{EBF66890-DC71-6847-8310-25B9EFA7CE4C}"/>
              </a:ext>
            </a:extLst>
          </p:cNvPr>
          <p:cNvSpPr txBox="1">
            <a:spLocks/>
          </p:cNvSpPr>
          <p:nvPr/>
        </p:nvSpPr>
        <p:spPr>
          <a:xfrm>
            <a:off x="1278707" y="180486"/>
            <a:ext cx="10515600" cy="6324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vi-VN" dirty="0">
                <a:latin typeface="Times New Roman" panose="02020603050405020304" pitchFamily="18" charset="0"/>
                <a:cs typeface="Times New Roman" panose="02020603050405020304" pitchFamily="18" charset="0"/>
              </a:rPr>
              <a:t>1. Vẻ đẹp của bài ca dao</a:t>
            </a:r>
            <a:endParaRPr lang="x-none"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68B0151-F045-694A-9B5B-0BD05622BF70}"/>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702390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0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30000"/>
                                      </p:iterate>
                                      <p:childTnLst>
                                        <p:set>
                                          <p:cBhvr>
                                            <p:cTn id="30" dur="1" fill="hold">
                                              <p:stCondLst>
                                                <p:cond delay="0"/>
                                              </p:stCondLst>
                                            </p:cTn>
                                            <p:tgtEl>
                                              <p:spTgt spid="8"/>
                                            </p:tgtEl>
                                            <p:attrNameLst>
                                              <p:attrName>style.visibility</p:attrName>
                                            </p:attrNameLst>
                                          </p:cBhvr>
                                          <p:to>
                                            <p:strVal val="visible"/>
                                          </p:to>
                                        </p:set>
                                        <p:animEffect transition="in" filter="wipe(left)">
                                          <p:cBhvr>
                                            <p:cTn id="31" dur="100"/>
                                            <p:tgtEl>
                                              <p:spTgt spid="8"/>
                                            </p:tgtEl>
                                          </p:cBhvr>
                                        </p:animEffect>
                                      </p:childTnLst>
                                    </p:cTn>
                                  </p:par>
                                  <p:par>
                                    <p:cTn id="32" presetID="36" presetClass="emph" presetSubtype="0" fill="hold" grpId="1" nodeType="withEffect">
                                      <p:stCondLst>
                                        <p:cond delay="0"/>
                                      </p:stCondLst>
                                      <p:iterate type="lt">
                                        <p:tmPct val="30000"/>
                                      </p:iterate>
                                      <p:childTnLst>
                                        <p:animScale>
                                          <p:cBhvr>
                                            <p:cTn id="33" dur="50" autoRev="1" fill="hold">
                                              <p:stCondLst>
                                                <p:cond delay="0"/>
                                              </p:stCondLst>
                                            </p:cTn>
                                            <p:tgtEl>
                                              <p:spTgt spid="8"/>
                                            </p:tgtEl>
                                          </p:cBhvr>
                                          <p:to x="80000" y="100000"/>
                                        </p:animScale>
                                        <p:anim by="(#ppt_w*0.10)" calcmode="lin" valueType="num">
                                          <p:cBhvr>
                                            <p:cTn id="34" dur="50" autoRev="1" fill="hold">
                                              <p:stCondLst>
                                                <p:cond delay="0"/>
                                              </p:stCondLst>
                                            </p:cTn>
                                            <p:tgtEl>
                                              <p:spTgt spid="8"/>
                                            </p:tgtEl>
                                            <p:attrNameLst>
                                              <p:attrName>ppt_x</p:attrName>
                                            </p:attrNameLst>
                                          </p:cBhvr>
                                        </p:anim>
                                        <p:anim by="(-#ppt_w*0.10)" calcmode="lin" valueType="num">
                                          <p:cBhvr>
                                            <p:cTn id="35" dur="50" autoRev="1" fill="hold">
                                              <p:stCondLst>
                                                <p:cond delay="0"/>
                                              </p:stCondLst>
                                            </p:cTn>
                                            <p:tgtEl>
                                              <p:spTgt spid="8"/>
                                            </p:tgtEl>
                                            <p:attrNameLst>
                                              <p:attrName>ppt_y</p:attrName>
                                            </p:attrNameLst>
                                          </p:cBhvr>
                                        </p:anim>
                                        <p:animRot by="-480000">
                                          <p:cBhvr>
                                            <p:cTn id="36" dur="50" autoRev="1" fill="hold">
                                              <p:stCondLst>
                                                <p:cond delay="0"/>
                                              </p:stCondLst>
                                            </p:cTn>
                                            <p:tgtEl>
                                              <p:spTgt spid="8"/>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out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14:presetBounceEnd="50000">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14:bounceEnd="50000">
                                          <p:cBhvr additive="base">
                                            <p:cTn id="46"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lt">
                                        <p:tmPct val="30000"/>
                                      </p:iterate>
                                      <p:childTnLst>
                                        <p:set>
                                          <p:cBhvr>
                                            <p:cTn id="51" dur="1" fill="hold">
                                              <p:stCondLst>
                                                <p:cond delay="0"/>
                                              </p:stCondLst>
                                            </p:cTn>
                                            <p:tgtEl>
                                              <p:spTgt spid="11"/>
                                            </p:tgtEl>
                                            <p:attrNameLst>
                                              <p:attrName>style.visibility</p:attrName>
                                            </p:attrNameLst>
                                          </p:cBhvr>
                                          <p:to>
                                            <p:strVal val="visible"/>
                                          </p:to>
                                        </p:set>
                                        <p:animEffect transition="in" filter="wipe(left)">
                                          <p:cBhvr>
                                            <p:cTn id="52" dur="100"/>
                                            <p:tgtEl>
                                              <p:spTgt spid="11"/>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11"/>
                                            </p:tgtEl>
                                          </p:cBhvr>
                                          <p:to x="80000" y="100000"/>
                                        </p:animScale>
                                        <p:anim by="(#ppt_w*0.10)" calcmode="lin" valueType="num">
                                          <p:cBhvr>
                                            <p:cTn id="55" dur="50" autoRev="1" fill="hold">
                                              <p:stCondLst>
                                                <p:cond delay="0"/>
                                              </p:stCondLst>
                                            </p:cTn>
                                            <p:tgtEl>
                                              <p:spTgt spid="11"/>
                                            </p:tgtEl>
                                            <p:attrNameLst>
                                              <p:attrName>ppt_x</p:attrName>
                                            </p:attrNameLst>
                                          </p:cBhvr>
                                        </p:anim>
                                        <p:anim by="(-#ppt_w*0.10)" calcmode="lin" valueType="num">
                                          <p:cBhvr>
                                            <p:cTn id="56" dur="50" autoRev="1" fill="hold">
                                              <p:stCondLst>
                                                <p:cond delay="0"/>
                                              </p:stCondLst>
                                            </p:cTn>
                                            <p:tgtEl>
                                              <p:spTgt spid="11"/>
                                            </p:tgtEl>
                                            <p:attrNameLst>
                                              <p:attrName>ppt_y</p:attrName>
                                            </p:attrNameLst>
                                          </p:cBhvr>
                                        </p:anim>
                                        <p:animRot by="-480000">
                                          <p:cBhvr>
                                            <p:cTn id="57" dur="50" autoRev="1" fill="hold">
                                              <p:stCondLst>
                                                <p:cond delay="0"/>
                                              </p:stCondLst>
                                            </p:cTn>
                                            <p:tgtEl>
                                              <p:spTgt spid="11"/>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out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14:presetBounceEnd="50000">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14:bounceEnd="50000">
                                          <p:cBhvr additive="base">
                                            <p:cTn id="67"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6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lt">
                                        <p:tmPct val="30000"/>
                                      </p:iterate>
                                      <p:childTnLst>
                                        <p:set>
                                          <p:cBhvr>
                                            <p:cTn id="72" dur="1" fill="hold">
                                              <p:stCondLst>
                                                <p:cond delay="0"/>
                                              </p:stCondLst>
                                            </p:cTn>
                                            <p:tgtEl>
                                              <p:spTgt spid="14"/>
                                            </p:tgtEl>
                                            <p:attrNameLst>
                                              <p:attrName>style.visibility</p:attrName>
                                            </p:attrNameLst>
                                          </p:cBhvr>
                                          <p:to>
                                            <p:strVal val="visible"/>
                                          </p:to>
                                        </p:set>
                                        <p:animEffect transition="in" filter="wipe(left)">
                                          <p:cBhvr>
                                            <p:cTn id="73" dur="100"/>
                                            <p:tgtEl>
                                              <p:spTgt spid="14"/>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4"/>
                                            </p:tgtEl>
                                          </p:cBhvr>
                                          <p:to x="80000" y="100000"/>
                                        </p:animScale>
                                        <p:anim by="(#ppt_w*0.10)" calcmode="lin" valueType="num">
                                          <p:cBhvr>
                                            <p:cTn id="76" dur="50" autoRev="1" fill="hold">
                                              <p:stCondLst>
                                                <p:cond delay="0"/>
                                              </p:stCondLst>
                                            </p:cTn>
                                            <p:tgtEl>
                                              <p:spTgt spid="14"/>
                                            </p:tgtEl>
                                            <p:attrNameLst>
                                              <p:attrName>ppt_x</p:attrName>
                                            </p:attrNameLst>
                                          </p:cBhvr>
                                        </p:anim>
                                        <p:anim by="(-#ppt_w*0.10)" calcmode="lin" valueType="num">
                                          <p:cBhvr>
                                            <p:cTn id="77" dur="50" autoRev="1" fill="hold">
                                              <p:stCondLst>
                                                <p:cond delay="0"/>
                                              </p:stCondLst>
                                            </p:cTn>
                                            <p:tgtEl>
                                              <p:spTgt spid="14"/>
                                            </p:tgtEl>
                                            <p:attrNameLst>
                                              <p:attrName>ppt_y</p:attrName>
                                            </p:attrNameLst>
                                          </p:cBhvr>
                                        </p:anim>
                                        <p:animRot by="-480000">
                                          <p:cBhvr>
                                            <p:cTn id="78"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30000"/>
                                      </p:iterate>
                                      <p:childTnLst>
                                        <p:set>
                                          <p:cBhvr>
                                            <p:cTn id="30" dur="1" fill="hold">
                                              <p:stCondLst>
                                                <p:cond delay="0"/>
                                              </p:stCondLst>
                                            </p:cTn>
                                            <p:tgtEl>
                                              <p:spTgt spid="8"/>
                                            </p:tgtEl>
                                            <p:attrNameLst>
                                              <p:attrName>style.visibility</p:attrName>
                                            </p:attrNameLst>
                                          </p:cBhvr>
                                          <p:to>
                                            <p:strVal val="visible"/>
                                          </p:to>
                                        </p:set>
                                        <p:animEffect transition="in" filter="wipe(left)">
                                          <p:cBhvr>
                                            <p:cTn id="31" dur="100"/>
                                            <p:tgtEl>
                                              <p:spTgt spid="8"/>
                                            </p:tgtEl>
                                          </p:cBhvr>
                                        </p:animEffect>
                                      </p:childTnLst>
                                    </p:cTn>
                                  </p:par>
                                  <p:par>
                                    <p:cTn id="32" presetID="36" presetClass="emph" presetSubtype="0" fill="hold" grpId="1" nodeType="withEffect">
                                      <p:stCondLst>
                                        <p:cond delay="0"/>
                                      </p:stCondLst>
                                      <p:iterate type="lt">
                                        <p:tmPct val="30000"/>
                                      </p:iterate>
                                      <p:childTnLst>
                                        <p:animScale>
                                          <p:cBhvr>
                                            <p:cTn id="33" dur="50" autoRev="1" fill="hold">
                                              <p:stCondLst>
                                                <p:cond delay="0"/>
                                              </p:stCondLst>
                                            </p:cTn>
                                            <p:tgtEl>
                                              <p:spTgt spid="8"/>
                                            </p:tgtEl>
                                          </p:cBhvr>
                                          <p:to x="80000" y="100000"/>
                                        </p:animScale>
                                        <p:anim by="(#ppt_w*0.10)" calcmode="lin" valueType="num">
                                          <p:cBhvr>
                                            <p:cTn id="34" dur="50" autoRev="1" fill="hold">
                                              <p:stCondLst>
                                                <p:cond delay="0"/>
                                              </p:stCondLst>
                                            </p:cTn>
                                            <p:tgtEl>
                                              <p:spTgt spid="8"/>
                                            </p:tgtEl>
                                            <p:attrNameLst>
                                              <p:attrName>ppt_x</p:attrName>
                                            </p:attrNameLst>
                                          </p:cBhvr>
                                        </p:anim>
                                        <p:anim by="(-#ppt_w*0.10)" calcmode="lin" valueType="num">
                                          <p:cBhvr>
                                            <p:cTn id="35" dur="50" autoRev="1" fill="hold">
                                              <p:stCondLst>
                                                <p:cond delay="0"/>
                                              </p:stCondLst>
                                            </p:cTn>
                                            <p:tgtEl>
                                              <p:spTgt spid="8"/>
                                            </p:tgtEl>
                                            <p:attrNameLst>
                                              <p:attrName>ppt_y</p:attrName>
                                            </p:attrNameLst>
                                          </p:cBhvr>
                                        </p:anim>
                                        <p:animRot by="-480000">
                                          <p:cBhvr>
                                            <p:cTn id="36" dur="50" autoRev="1" fill="hold">
                                              <p:stCondLst>
                                                <p:cond delay="0"/>
                                              </p:stCondLst>
                                            </p:cTn>
                                            <p:tgtEl>
                                              <p:spTgt spid="8"/>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out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lt">
                                        <p:tmPct val="30000"/>
                                      </p:iterate>
                                      <p:childTnLst>
                                        <p:set>
                                          <p:cBhvr>
                                            <p:cTn id="51" dur="1" fill="hold">
                                              <p:stCondLst>
                                                <p:cond delay="0"/>
                                              </p:stCondLst>
                                            </p:cTn>
                                            <p:tgtEl>
                                              <p:spTgt spid="11"/>
                                            </p:tgtEl>
                                            <p:attrNameLst>
                                              <p:attrName>style.visibility</p:attrName>
                                            </p:attrNameLst>
                                          </p:cBhvr>
                                          <p:to>
                                            <p:strVal val="visible"/>
                                          </p:to>
                                        </p:set>
                                        <p:animEffect transition="in" filter="wipe(left)">
                                          <p:cBhvr>
                                            <p:cTn id="52" dur="100"/>
                                            <p:tgtEl>
                                              <p:spTgt spid="11"/>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11"/>
                                            </p:tgtEl>
                                          </p:cBhvr>
                                          <p:to x="80000" y="100000"/>
                                        </p:animScale>
                                        <p:anim by="(#ppt_w*0.10)" calcmode="lin" valueType="num">
                                          <p:cBhvr>
                                            <p:cTn id="55" dur="50" autoRev="1" fill="hold">
                                              <p:stCondLst>
                                                <p:cond delay="0"/>
                                              </p:stCondLst>
                                            </p:cTn>
                                            <p:tgtEl>
                                              <p:spTgt spid="11"/>
                                            </p:tgtEl>
                                            <p:attrNameLst>
                                              <p:attrName>ppt_x</p:attrName>
                                            </p:attrNameLst>
                                          </p:cBhvr>
                                        </p:anim>
                                        <p:anim by="(-#ppt_w*0.10)" calcmode="lin" valueType="num">
                                          <p:cBhvr>
                                            <p:cTn id="56" dur="50" autoRev="1" fill="hold">
                                              <p:stCondLst>
                                                <p:cond delay="0"/>
                                              </p:stCondLst>
                                            </p:cTn>
                                            <p:tgtEl>
                                              <p:spTgt spid="11"/>
                                            </p:tgtEl>
                                            <p:attrNameLst>
                                              <p:attrName>ppt_y</p:attrName>
                                            </p:attrNameLst>
                                          </p:cBhvr>
                                        </p:anim>
                                        <p:animRot by="-480000">
                                          <p:cBhvr>
                                            <p:cTn id="57" dur="50" autoRev="1" fill="hold">
                                              <p:stCondLst>
                                                <p:cond delay="0"/>
                                              </p:stCondLst>
                                            </p:cTn>
                                            <p:tgtEl>
                                              <p:spTgt spid="11"/>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out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lt">
                                        <p:tmPct val="30000"/>
                                      </p:iterate>
                                      <p:childTnLst>
                                        <p:set>
                                          <p:cBhvr>
                                            <p:cTn id="72" dur="1" fill="hold">
                                              <p:stCondLst>
                                                <p:cond delay="0"/>
                                              </p:stCondLst>
                                            </p:cTn>
                                            <p:tgtEl>
                                              <p:spTgt spid="14"/>
                                            </p:tgtEl>
                                            <p:attrNameLst>
                                              <p:attrName>style.visibility</p:attrName>
                                            </p:attrNameLst>
                                          </p:cBhvr>
                                          <p:to>
                                            <p:strVal val="visible"/>
                                          </p:to>
                                        </p:set>
                                        <p:animEffect transition="in" filter="wipe(left)">
                                          <p:cBhvr>
                                            <p:cTn id="73" dur="100"/>
                                            <p:tgtEl>
                                              <p:spTgt spid="14"/>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4"/>
                                            </p:tgtEl>
                                          </p:cBhvr>
                                          <p:to x="80000" y="100000"/>
                                        </p:animScale>
                                        <p:anim by="(#ppt_w*0.10)" calcmode="lin" valueType="num">
                                          <p:cBhvr>
                                            <p:cTn id="76" dur="50" autoRev="1" fill="hold">
                                              <p:stCondLst>
                                                <p:cond delay="0"/>
                                              </p:stCondLst>
                                            </p:cTn>
                                            <p:tgtEl>
                                              <p:spTgt spid="14"/>
                                            </p:tgtEl>
                                            <p:attrNameLst>
                                              <p:attrName>ppt_x</p:attrName>
                                            </p:attrNameLst>
                                          </p:cBhvr>
                                        </p:anim>
                                        <p:anim by="(-#ppt_w*0.10)" calcmode="lin" valueType="num">
                                          <p:cBhvr>
                                            <p:cTn id="77" dur="50" autoRev="1" fill="hold">
                                              <p:stCondLst>
                                                <p:cond delay="0"/>
                                              </p:stCondLst>
                                            </p:cTn>
                                            <p:tgtEl>
                                              <p:spTgt spid="14"/>
                                            </p:tgtEl>
                                            <p:attrNameLst>
                                              <p:attrName>ppt_y</p:attrName>
                                            </p:attrNameLst>
                                          </p:cBhvr>
                                        </p:anim>
                                        <p:animRot by="-480000">
                                          <p:cBhvr>
                                            <p:cTn id="78"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34862" y="4357266"/>
            <a:ext cx="6263880" cy="13403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2800">
              <a:latin typeface="Times New Roman" panose="02020603050405020304" pitchFamily="18" charset="0"/>
              <a:cs typeface="Times New Roman" panose="02020603050405020304" pitchFamily="18" charset="0"/>
            </a:endParaRPr>
          </a:p>
        </p:txBody>
      </p:sp>
      <p:sp>
        <p:nvSpPr>
          <p:cNvPr id="3" name="矩形 2"/>
          <p:cNvSpPr/>
          <p:nvPr/>
        </p:nvSpPr>
        <p:spPr>
          <a:xfrm>
            <a:off x="1958874" y="1991569"/>
            <a:ext cx="6263880" cy="13403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2800">
              <a:latin typeface="Times New Roman" panose="02020603050405020304" pitchFamily="18" charset="0"/>
              <a:cs typeface="Times New Roman" panose="02020603050405020304" pitchFamily="18" charset="0"/>
            </a:endParaRPr>
          </a:p>
        </p:txBody>
      </p:sp>
      <p:sp>
        <p:nvSpPr>
          <p:cNvPr id="4" name="椭圆 64"/>
          <p:cNvSpPr>
            <a:spLocks noChangeArrowheads="1"/>
          </p:cNvSpPr>
          <p:nvPr/>
        </p:nvSpPr>
        <p:spPr bwMode="auto">
          <a:xfrm>
            <a:off x="446906" y="1661732"/>
            <a:ext cx="1658513" cy="1657616"/>
          </a:xfrm>
          <a:prstGeom prst="ellipse">
            <a:avLst/>
          </a:prstGeom>
          <a:solidFill>
            <a:schemeClr val="accent1"/>
          </a:solidFill>
          <a:ln w="190500" cap="sq" cmpd="sng">
            <a:solidFill>
              <a:schemeClr val="bg1">
                <a:lumMod val="65000"/>
              </a:schemeClr>
            </a:solidFill>
            <a:round/>
            <a:headEnd/>
            <a:tailEnd/>
          </a:ln>
        </p:spPr>
        <p:txBody>
          <a:bodyPr lIns="91436" tIns="45717" rIns="91436" bIns="45717" anchor="ctr"/>
          <a:lstStyle/>
          <a:p>
            <a:pPr algn="ctr"/>
            <a:r>
              <a:rPr lang="en-US" altLang="zh-CN" sz="2799" b="1" dirty="0">
                <a:solidFill>
                  <a:schemeClr val="bg1"/>
                </a:solidFill>
                <a:latin typeface="Times New Roman" panose="02020603050405020304" pitchFamily="18" charset="0"/>
                <a:ea typeface="微软雅黑" pitchFamily="34" charset="-122"/>
                <a:cs typeface="Times New Roman" panose="02020603050405020304" pitchFamily="18" charset="0"/>
                <a:sym typeface="宋体" panose="02010600030101010101" pitchFamily="2" charset="-122"/>
              </a:rPr>
              <a:t>NV1.</a:t>
            </a:r>
            <a:endParaRPr lang="zh-CN" altLang="zh-CN" sz="2799" b="1" dirty="0">
              <a:solidFill>
                <a:schemeClr val="bg1"/>
              </a:solidFill>
              <a:latin typeface="Times New Roman" panose="02020603050405020304" pitchFamily="18" charset="0"/>
              <a:ea typeface="微软雅黑" pitchFamily="34" charset="-122"/>
              <a:cs typeface="Times New Roman" panose="02020603050405020304" pitchFamily="18" charset="0"/>
              <a:sym typeface="宋体" panose="02010600030101010101" pitchFamily="2" charset="-122"/>
            </a:endParaRPr>
          </a:p>
        </p:txBody>
      </p:sp>
      <p:sp>
        <p:nvSpPr>
          <p:cNvPr id="5" name="TextBox 4"/>
          <p:cNvSpPr txBox="1"/>
          <p:nvPr/>
        </p:nvSpPr>
        <p:spPr>
          <a:xfrm>
            <a:off x="2423606" y="2157969"/>
            <a:ext cx="6375136" cy="1384988"/>
          </a:xfrm>
          <a:prstGeom prst="rect">
            <a:avLst/>
          </a:prstGeom>
          <a:noFill/>
        </p:spPr>
        <p:txBody>
          <a:bodyPr wrap="square" lIns="91436" tIns="45717" rIns="91436" bIns="45717" rtlCol="0">
            <a:spAutoFit/>
          </a:bodyPr>
          <a:lstStyle/>
          <a:p>
            <a:r>
              <a:rPr lang="vi-VN" sz="2800" dirty="0">
                <a:latin typeface="Times New Roman" panose="02020603050405020304" pitchFamily="18" charset="0"/>
                <a:cs typeface="Times New Roman" panose="02020603050405020304" pitchFamily="18" charset="0"/>
              </a:rPr>
              <a:t>1.Tác giả lần lượt trình bày ý kiến của mình về hai câu đầu và hai câu cuối của bài ca dao như thế nào?</a:t>
            </a:r>
            <a:endParaRPr lang="x-none" sz="2800" dirty="0">
              <a:latin typeface="Times New Roman" panose="02020603050405020304" pitchFamily="18" charset="0"/>
              <a:cs typeface="Times New Roman" panose="02020603050405020304" pitchFamily="18" charset="0"/>
            </a:endParaRPr>
          </a:p>
        </p:txBody>
      </p:sp>
      <p:sp>
        <p:nvSpPr>
          <p:cNvPr id="6" name="椭圆 64"/>
          <p:cNvSpPr>
            <a:spLocks noChangeArrowheads="1"/>
          </p:cNvSpPr>
          <p:nvPr/>
        </p:nvSpPr>
        <p:spPr bwMode="auto">
          <a:xfrm>
            <a:off x="8582749" y="3744424"/>
            <a:ext cx="1658513" cy="1657616"/>
          </a:xfrm>
          <a:prstGeom prst="ellipse">
            <a:avLst/>
          </a:prstGeom>
          <a:solidFill>
            <a:schemeClr val="accent2"/>
          </a:solidFill>
          <a:ln w="190500" cap="sq" cmpd="sng">
            <a:solidFill>
              <a:schemeClr val="bg1">
                <a:lumMod val="65000"/>
              </a:schemeClr>
            </a:solidFill>
            <a:round/>
            <a:headEnd/>
            <a:tailEnd/>
          </a:ln>
        </p:spPr>
        <p:txBody>
          <a:bodyPr lIns="91436" tIns="45717" rIns="91436" bIns="45717" anchor="ctr"/>
          <a:lstStyle/>
          <a:p>
            <a:pPr algn="ctr"/>
            <a:r>
              <a:rPr lang="en-US" altLang="zh-CN" sz="2799" b="1" dirty="0">
                <a:solidFill>
                  <a:schemeClr val="bg1"/>
                </a:solidFill>
                <a:latin typeface="Times New Roman" panose="02020603050405020304" pitchFamily="18" charset="0"/>
                <a:ea typeface="微软雅黑" pitchFamily="34" charset="-122"/>
                <a:cs typeface="Times New Roman" panose="02020603050405020304" pitchFamily="18" charset="0"/>
                <a:sym typeface="宋体" panose="02010600030101010101" pitchFamily="2" charset="-122"/>
              </a:rPr>
              <a:t>NV2.</a:t>
            </a:r>
            <a:endParaRPr lang="zh-CN" altLang="zh-CN" sz="2799" b="1" dirty="0">
              <a:solidFill>
                <a:schemeClr val="bg1"/>
              </a:solidFill>
              <a:latin typeface="Times New Roman" panose="02020603050405020304" pitchFamily="18" charset="0"/>
              <a:ea typeface="微软雅黑" pitchFamily="34" charset="-122"/>
              <a:cs typeface="Times New Roman" panose="02020603050405020304" pitchFamily="18" charset="0"/>
              <a:sym typeface="宋体" panose="02010600030101010101" pitchFamily="2" charset="-122"/>
            </a:endParaRPr>
          </a:p>
        </p:txBody>
      </p:sp>
      <p:sp>
        <p:nvSpPr>
          <p:cNvPr id="7" name="TextBox 6"/>
          <p:cNvSpPr txBox="1"/>
          <p:nvPr/>
        </p:nvSpPr>
        <p:spPr>
          <a:xfrm>
            <a:off x="2423606" y="4573236"/>
            <a:ext cx="5903887" cy="1384988"/>
          </a:xfrm>
          <a:prstGeom prst="rect">
            <a:avLst/>
          </a:prstGeom>
          <a:noFill/>
        </p:spPr>
        <p:txBody>
          <a:bodyPr wrap="square" lIns="91436" tIns="45717" rIns="91436" bIns="45717" rtlCol="0">
            <a:spAutoFit/>
          </a:bodyPr>
          <a:lstStyle/>
          <a:p>
            <a:r>
              <a:rPr lang="vi-VN" sz="2800" dirty="0">
                <a:latin typeface="Times New Roman" panose="02020603050405020304" pitchFamily="18" charset="0"/>
                <a:cs typeface="Times New Roman" panose="02020603050405020304" pitchFamily="18" charset="0"/>
              </a:rPr>
              <a:t>2. Nêu một số từ ngữ, cụm từ có tác dụng làm tăng tính thuyết phục cho ý kiến tác giả nêu ra. </a:t>
            </a:r>
            <a:endParaRPr lang="x-none" sz="2800" dirty="0">
              <a:latin typeface="Times New Roman" panose="02020603050405020304" pitchFamily="18" charset="0"/>
              <a:cs typeface="Times New Roman" panose="02020603050405020304" pitchFamily="18" charset="0"/>
            </a:endParaRPr>
          </a:p>
        </p:txBody>
      </p:sp>
      <p:sp>
        <p:nvSpPr>
          <p:cNvPr id="15" name="标题 14"/>
          <p:cNvSpPr>
            <a:spLocks noGrp="1"/>
          </p:cNvSpPr>
          <p:nvPr>
            <p:ph type="title"/>
          </p:nvPr>
        </p:nvSpPr>
        <p:spPr>
          <a:xfrm>
            <a:off x="1447595" y="583575"/>
            <a:ext cx="10515600" cy="632402"/>
          </a:xfrm>
        </p:spPr>
        <p:txBody>
          <a:bodyPr>
            <a:normAutofit/>
          </a:bodyPr>
          <a:lstStyle/>
          <a:p>
            <a:r>
              <a:rPr lang="vi-VN" dirty="0" smtClean="0">
                <a:latin typeface="Times New Roman" panose="02020603050405020304" pitchFamily="18" charset="0"/>
                <a:cs typeface="Times New Roman" panose="02020603050405020304" pitchFamily="18" charset="0"/>
              </a:rPr>
              <a:t>2</a:t>
            </a:r>
            <a:endParaRPr lang="x-none"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E4F01D0-5C00-B24F-A8ED-45351E317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056" y="415286"/>
            <a:ext cx="3460139" cy="2225170"/>
          </a:xfrm>
          <a:prstGeom prst="rect">
            <a:avLst/>
          </a:prstGeom>
        </p:spPr>
      </p:pic>
      <p:sp>
        <p:nvSpPr>
          <p:cNvPr id="10" name="Rectangle 9">
            <a:extLst>
              <a:ext uri="{FF2B5EF4-FFF2-40B4-BE49-F238E27FC236}">
                <a16:creationId xmlns:a16="http://schemas.microsoft.com/office/drawing/2014/main" id="{386CB9F6-67AF-204E-BB23-4DFE843D4C60}"/>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11986258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4"/>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5"/>
                                        </p:tgtEl>
                                        <p:attrNameLst>
                                          <p:attrName>style.visibility</p:attrName>
                                        </p:attrNameLst>
                                      </p:cBhvr>
                                      <p:to>
                                        <p:strVal val="visible"/>
                                      </p:to>
                                    </p:set>
                                    <p:animEffect transition="in" filter="wipe(left)">
                                      <p:cBhvr>
                                        <p:cTn id="18" dur="100"/>
                                        <p:tgtEl>
                                          <p:spTgt spid="5"/>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5"/>
                                        </p:tgtEl>
                                      </p:cBhvr>
                                      <p:to x="80000" y="100000"/>
                                    </p:animScale>
                                    <p:anim by="(#ppt_w*0.10)" calcmode="lin" valueType="num">
                                      <p:cBhvr>
                                        <p:cTn id="21" dur="50" autoRev="1" fill="hold">
                                          <p:stCondLst>
                                            <p:cond delay="0"/>
                                          </p:stCondLst>
                                        </p:cTn>
                                        <p:tgtEl>
                                          <p:spTgt spid="5"/>
                                        </p:tgtEl>
                                        <p:attrNameLst>
                                          <p:attrName>ppt_x</p:attrName>
                                        </p:attrNameLst>
                                      </p:cBhvr>
                                    </p:anim>
                                    <p:anim by="(-#ppt_w*0.10)" calcmode="lin" valueType="num">
                                      <p:cBhvr>
                                        <p:cTn id="22" dur="50" autoRev="1" fill="hold">
                                          <p:stCondLst>
                                            <p:cond delay="0"/>
                                          </p:stCondLst>
                                        </p:cTn>
                                        <p:tgtEl>
                                          <p:spTgt spid="5"/>
                                        </p:tgtEl>
                                        <p:attrNameLst>
                                          <p:attrName>ppt_y</p:attrName>
                                        </p:attrNameLst>
                                      </p:cBhvr>
                                    </p:anim>
                                    <p:animRot by="-480000">
                                      <p:cBhvr>
                                        <p:cTn id="23" dur="50" autoRev="1" fill="hold">
                                          <p:stCondLst>
                                            <p:cond delay="0"/>
                                          </p:stCondLst>
                                        </p:cTn>
                                        <p:tgtEl>
                                          <p:spTgt spid="5"/>
                                        </p:tgtEl>
                                        <p:attrNameLst>
                                          <p:attrName>r</p:attrName>
                                        </p:attrNameLst>
                                      </p:cBhvr>
                                    </p:animRot>
                                  </p:childTnLst>
                                </p:cTn>
                              </p:par>
                            </p:childTnLst>
                          </p:cTn>
                        </p:par>
                        <p:par>
                          <p:cTn id="24" fill="hold">
                            <p:stCondLst>
                              <p:cond delay="3440"/>
                            </p:stCondLst>
                            <p:childTnLst>
                              <p:par>
                                <p:cTn id="25" presetID="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6"/>
                                        </p:tgtEl>
                                        <p:attrNameLst>
                                          <p:attrName>r</p:attrName>
                                        </p:attrNameLst>
                                      </p:cBhvr>
                                    </p:animRot>
                                  </p:childTnLst>
                                </p:cTn>
                              </p:par>
                            </p:childTnLst>
                          </p:cTn>
                        </p:par>
                        <p:par>
                          <p:cTn id="31" fill="hold">
                            <p:stCondLst>
                              <p:cond delay="3940"/>
                            </p:stCondLst>
                            <p:childTnLst>
                              <p:par>
                                <p:cTn id="32" presetID="22" presetClass="entr" presetSubtype="2"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right)">
                                      <p:cBhvr>
                                        <p:cTn id="34" dur="500"/>
                                        <p:tgtEl>
                                          <p:spTgt spid="2"/>
                                        </p:tgtEl>
                                      </p:cBhvr>
                                    </p:animEffect>
                                  </p:childTnLst>
                                </p:cTn>
                              </p:par>
                            </p:childTnLst>
                          </p:cTn>
                        </p:par>
                        <p:par>
                          <p:cTn id="35" fill="hold">
                            <p:stCondLst>
                              <p:cond delay="444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7"/>
                                        </p:tgtEl>
                                        <p:attrNameLst>
                                          <p:attrName>style.visibility</p:attrName>
                                        </p:attrNameLst>
                                      </p:cBhvr>
                                      <p:to>
                                        <p:strVal val="visible"/>
                                      </p:to>
                                    </p:set>
                                    <p:animEffect transition="in" filter="wipe(left)">
                                      <p:cBhvr>
                                        <p:cTn id="38" dur="100"/>
                                        <p:tgtEl>
                                          <p:spTgt spid="7"/>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7"/>
                                        </p:tgtEl>
                                      </p:cBhvr>
                                      <p:to x="80000" y="100000"/>
                                    </p:animScale>
                                    <p:anim by="(#ppt_w*0.10)" calcmode="lin" valueType="num">
                                      <p:cBhvr>
                                        <p:cTn id="41" dur="50" autoRev="1" fill="hold">
                                          <p:stCondLst>
                                            <p:cond delay="0"/>
                                          </p:stCondLst>
                                        </p:cTn>
                                        <p:tgtEl>
                                          <p:spTgt spid="7"/>
                                        </p:tgtEl>
                                        <p:attrNameLst>
                                          <p:attrName>ppt_x</p:attrName>
                                        </p:attrNameLst>
                                      </p:cBhvr>
                                    </p:anim>
                                    <p:anim by="(-#ppt_w*0.10)" calcmode="lin" valueType="num">
                                      <p:cBhvr>
                                        <p:cTn id="42" dur="50" autoRev="1" fill="hold">
                                          <p:stCondLst>
                                            <p:cond delay="0"/>
                                          </p:stCondLst>
                                        </p:cTn>
                                        <p:tgtEl>
                                          <p:spTgt spid="7"/>
                                        </p:tgtEl>
                                        <p:attrNameLst>
                                          <p:attrName>ppt_y</p:attrName>
                                        </p:attrNameLst>
                                      </p:cBhvr>
                                    </p:anim>
                                    <p:animRot by="-480000">
                                      <p:cBhvr>
                                        <p:cTn id="43" dur="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p:bldP spid="5" grpId="1"/>
      <p:bldP spid="6" grpId="0" animBg="1"/>
      <p:bldP spid="6" grpId="1" animBg="1"/>
      <p:bldP spid="7" grpId="0"/>
      <p:bldP spid="7"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9f7ee484368fd4d0791515d6212e3c7957fb"/>
  <p:tag name="ISPRING_PRESENTATION_TITLE" val="创意儿童教育培训动态PPT说课模板"/>
</p:tagLst>
</file>

<file path=ppt/theme/theme1.xml><?xml version="1.0" encoding="utf-8"?>
<a:theme xmlns:a="http://schemas.openxmlformats.org/drawingml/2006/main" name="Office 主题">
  <a:themeElements>
    <a:clrScheme name="自定义 1685">
      <a:dk1>
        <a:sysClr val="windowText" lastClr="000000"/>
      </a:dk1>
      <a:lt1>
        <a:sysClr val="window" lastClr="FFFFFF"/>
      </a:lt1>
      <a:dk2>
        <a:srgbClr val="07443C"/>
      </a:dk2>
      <a:lt2>
        <a:srgbClr val="CA520A"/>
      </a:lt2>
      <a:accent1>
        <a:srgbClr val="CA520A"/>
      </a:accent1>
      <a:accent2>
        <a:srgbClr val="07443C"/>
      </a:accent2>
      <a:accent3>
        <a:srgbClr val="CA520A"/>
      </a:accent3>
      <a:accent4>
        <a:srgbClr val="07443C"/>
      </a:accent4>
      <a:accent5>
        <a:srgbClr val="CA520A"/>
      </a:accent5>
      <a:accent6>
        <a:srgbClr val="07443C"/>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851</Words>
  <Application>Microsoft Office PowerPoint</Application>
  <PresentationFormat>Widescreen</PresentationFormat>
  <Paragraphs>78</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微软雅黑</vt:lpstr>
      <vt:lpstr>MS PGothic</vt:lpstr>
      <vt:lpstr>宋体</vt:lpstr>
      <vt:lpstr>Arial</vt:lpstr>
      <vt:lpstr>Arial Black</vt:lpstr>
      <vt:lpstr>Calibri</vt:lpstr>
      <vt:lpstr>굴림</vt:lpstr>
      <vt:lpstr>Times New Roman</vt:lpstr>
      <vt:lpstr>Office 主题</vt:lpstr>
      <vt:lpstr>PowerPoint Presentation</vt:lpstr>
      <vt:lpstr>PowerPoint Presentation</vt:lpstr>
      <vt:lpstr>PowerPoint Presentation</vt:lpstr>
      <vt:lpstr>1. TÁC GIẢ</vt:lpstr>
      <vt:lpstr>2. VĂN BẢN</vt:lpstr>
      <vt:lpstr>PowerPoint Presentation</vt:lpstr>
      <vt:lpstr>THẢO LUẬN NHÓM</vt:lpstr>
      <vt:lpstr>PowerPoint Presentation</vt:lpstr>
      <vt:lpstr>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创意儿童教育培训动态PPT说课模板</dc:title>
  <dc:creator>1</dc:creator>
  <cp:lastModifiedBy>Admin</cp:lastModifiedBy>
  <cp:revision>37</cp:revision>
  <dcterms:created xsi:type="dcterms:W3CDTF">2015-05-05T08:02:14Z</dcterms:created>
  <dcterms:modified xsi:type="dcterms:W3CDTF">2023-11-12T13:40:51Z</dcterms:modified>
</cp:coreProperties>
</file>