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9" r:id="rId2"/>
    <p:sldId id="422" r:id="rId3"/>
    <p:sldId id="423" r:id="rId4"/>
    <p:sldId id="346" r:id="rId5"/>
    <p:sldId id="349" r:id="rId6"/>
    <p:sldId id="351" r:id="rId7"/>
    <p:sldId id="353" r:id="rId8"/>
    <p:sldId id="352" r:id="rId9"/>
    <p:sldId id="355" r:id="rId10"/>
    <p:sldId id="415" r:id="rId11"/>
    <p:sldId id="356" r:id="rId12"/>
    <p:sldId id="350" r:id="rId13"/>
    <p:sldId id="425" r:id="rId14"/>
    <p:sldId id="409" r:id="rId15"/>
    <p:sldId id="410" r:id="rId16"/>
    <p:sldId id="412" r:id="rId17"/>
    <p:sldId id="4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76" autoAdjust="0"/>
    <p:restoredTop sz="94615" autoAdjust="0"/>
  </p:normalViewPr>
  <p:slideViewPr>
    <p:cSldViewPr snapToGrid="0">
      <p:cViewPr>
        <p:scale>
          <a:sx n="76" d="100"/>
          <a:sy n="76" d="100"/>
        </p:scale>
        <p:origin x="-150" y="-19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7A35FE-7DD7-4FE0-9920-3DE36D20E231}" type="datetimeFigureOut">
              <a:rPr lang="en-US" smtClean="0"/>
              <a:pPr/>
              <a:t>28-Mar-23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315636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pPr/>
              <a:t>28-Mar-23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368694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pPr/>
              <a:t>28-Mar-23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42314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7A35FE-7DD7-4FE0-9920-3DE36D20E231}" type="datetimeFigureOut">
              <a:rPr lang="en-US" smtClean="0"/>
              <a:pPr/>
              <a:t>28-Mar-23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244387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7A35FE-7DD7-4FE0-9920-3DE36D20E231}" type="datetimeFigureOut">
              <a:rPr lang="en-US" smtClean="0"/>
              <a:pPr/>
              <a:t>28-Mar-23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3917660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7A35FE-7DD7-4FE0-9920-3DE36D20E231}" type="datetimeFigureOut">
              <a:rPr lang="en-US" smtClean="0"/>
              <a:pPr/>
              <a:t>28-Mar-23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50693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7A35FE-7DD7-4FE0-9920-3DE36D20E231}" type="datetimeFigureOut">
              <a:rPr lang="en-US" smtClean="0"/>
              <a:pPr/>
              <a:t>28-Mar-23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283578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7A35FE-7DD7-4FE0-9920-3DE36D20E231}" type="datetimeFigureOut">
              <a:rPr lang="en-US" smtClean="0"/>
              <a:pPr/>
              <a:t>28-Mar-23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294685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A35FE-7DD7-4FE0-9920-3DE36D20E231}" type="datetimeFigureOut">
              <a:rPr lang="en-US" smtClean="0"/>
              <a:pPr/>
              <a:t>28-Mar-23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227764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pPr/>
              <a:t>28-Mar-23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1349278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7A35FE-7DD7-4FE0-9920-3DE36D20E231}" type="datetimeFigureOut">
              <a:rPr lang="en-US" smtClean="0"/>
              <a:pPr/>
              <a:t>28-Mar-23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D607FB-659E-4C71-8922-1C05C17B84C2}" type="slidenum">
              <a:rPr lang="en-US" smtClean="0"/>
              <a:pPr/>
              <a:t>‹#›</a:t>
            </a:fld>
            <a:endParaRPr lang="en-US"/>
          </a:p>
        </p:txBody>
      </p:sp>
    </p:spTree>
    <p:extLst>
      <p:ext uri="{BB962C8B-B14F-4D97-AF65-F5344CB8AC3E}">
        <p14:creationId xmlns:p14="http://schemas.microsoft.com/office/powerpoint/2010/main" val="290465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A35FE-7DD7-4FE0-9920-3DE36D20E231}" type="datetimeFigureOut">
              <a:rPr lang="en-US" smtClean="0"/>
              <a:pPr/>
              <a:t>28-Mar-23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607FB-659E-4C71-8922-1C05C17B84C2}" type="slidenum">
              <a:rPr lang="en-US" smtClean="0"/>
              <a:pPr/>
              <a:t>‹#›</a:t>
            </a:fld>
            <a:endParaRPr lang="en-US"/>
          </a:p>
        </p:txBody>
      </p:sp>
    </p:spTree>
    <p:extLst>
      <p:ext uri="{BB962C8B-B14F-4D97-AF65-F5344CB8AC3E}">
        <p14:creationId xmlns:p14="http://schemas.microsoft.com/office/powerpoint/2010/main" val="136603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2417203" y="1580505"/>
            <a:ext cx="7485126" cy="1723549"/>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NGỮ VĂN 6</a:t>
            </a:r>
            <a:endParaRPr lang="en-US" sz="2400" b="1" dirty="0" smtClean="0">
              <a:ln w="38100">
                <a:noFill/>
              </a:ln>
              <a:solidFill>
                <a:srgbClr val="FF0000"/>
              </a:solidFill>
              <a:latin typeface="Times New Roman" panose="02020603050405020304" pitchFamily="18" charset="0"/>
              <a:cs typeface="Times New Roman" panose="02020603050405020304" pitchFamily="18" charset="0"/>
            </a:endParaRP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defRPr/>
            </a:pPr>
            <a:r>
              <a:rPr lang="vi-VN" sz="3200" b="1" dirty="0">
                <a:solidFill>
                  <a:srgbClr val="FF0000"/>
                </a:solidFill>
              </a:rPr>
              <a:t>BÀI </a:t>
            </a:r>
            <a:r>
              <a:rPr lang="vi-VN" sz="3200" b="1" dirty="0" smtClean="0">
                <a:solidFill>
                  <a:srgbClr val="FF0000"/>
                </a:solidFill>
              </a:rPr>
              <a:t>2</a:t>
            </a:r>
            <a:r>
              <a:rPr lang="en-US" sz="3200" b="1" dirty="0" smtClean="0">
                <a:solidFill>
                  <a:srgbClr val="FF0000"/>
                </a:solidFill>
              </a:rPr>
              <a:t> – </a:t>
            </a:r>
            <a:r>
              <a:rPr lang="en-US" sz="3200" b="1" dirty="0" err="1" smtClean="0">
                <a:solidFill>
                  <a:srgbClr val="FF0000"/>
                </a:solidFill>
              </a:rPr>
              <a:t>Tiết</a:t>
            </a:r>
            <a:r>
              <a:rPr lang="en-US" sz="3200" b="1" dirty="0" smtClean="0">
                <a:solidFill>
                  <a:srgbClr val="FF0000"/>
                </a:solidFill>
              </a:rPr>
              <a:t> 113</a:t>
            </a:r>
            <a:r>
              <a:rPr lang="vi-VN" sz="3200" b="1" dirty="0" smtClean="0">
                <a:solidFill>
                  <a:srgbClr val="FF0000"/>
                </a:solidFill>
              </a:rPr>
              <a:t>: ĐỌC </a:t>
            </a:r>
            <a:r>
              <a:rPr lang="vi-VN" sz="3200" b="1" dirty="0">
                <a:solidFill>
                  <a:srgbClr val="FF0000"/>
                </a:solidFill>
              </a:rPr>
              <a:t>HIỂU VĂN BẢN: </a:t>
            </a:r>
            <a:endParaRPr lang="en-US" sz="3200" b="1" dirty="0" smtClean="0">
              <a:solidFill>
                <a:srgbClr val="FF0000"/>
              </a:solidFill>
            </a:endParaRPr>
          </a:p>
          <a:p>
            <a:pPr algn="ctr">
              <a:defRPr/>
            </a:pPr>
            <a:r>
              <a:rPr lang="vi-VN" sz="3200" b="1" dirty="0" smtClean="0">
                <a:solidFill>
                  <a:srgbClr val="FF0000"/>
                </a:solidFill>
              </a:rPr>
              <a:t>BỨC </a:t>
            </a:r>
            <a:r>
              <a:rPr lang="vi-VN" sz="3200" b="1" dirty="0">
                <a:solidFill>
                  <a:srgbClr val="FF0000"/>
                </a:solidFill>
              </a:rPr>
              <a:t>TRANH CỦA  EM GÁI TÔI</a:t>
            </a:r>
            <a:endParaRPr lang="en-US" sz="3200" dirty="0">
              <a:solidFill>
                <a:srgbClr val="FF0000"/>
              </a:solidFill>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3605058" y="3561062"/>
            <a:ext cx="3715184" cy="954107"/>
          </a:xfrm>
          <a:prstGeom prst="rect">
            <a:avLst/>
          </a:prstGeom>
          <a:noFill/>
        </p:spPr>
        <p:txBody>
          <a:bodyPr wrap="none" rtlCol="0">
            <a:spAutoFit/>
          </a:bodyPr>
          <a:lstStyle/>
          <a:p>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Nguyễn</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Diệu</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Linh</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8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x-none"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344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29754" y="186340"/>
            <a:ext cx="7777963" cy="523220"/>
          </a:xfrm>
          <a:prstGeom prst="rect">
            <a:avLst/>
          </a:prstGeom>
        </p:spPr>
        <p:txBody>
          <a:bodyPr wrap="none">
            <a:spAutoFit/>
          </a:bodyPr>
          <a:lstStyle/>
          <a:p>
            <a:pPr marL="57150" marR="177165" algn="ctr">
              <a:spcAft>
                <a:spcPts val="800"/>
              </a:spcAft>
              <a:tabLst>
                <a:tab pos="57150" algn="l"/>
              </a:tabLst>
            </a:pPr>
            <a:r>
              <a:rPr lang="en-US" sz="2800" b="1" i="1" dirty="0" smtClean="0">
                <a:solidFill>
                  <a:srgbClr val="FF0000"/>
                </a:solidFill>
                <a:latin typeface="Times New Roman" panose="02020603050405020304" pitchFamily="18" charset="0"/>
                <a:ea typeface="Times New Roman" panose="02020603050405020304" pitchFamily="18" charset="0"/>
              </a:rPr>
              <a:t>BỨC TRANH CỦA EM GIÁI TÔI</a:t>
            </a:r>
            <a:r>
              <a:rPr lang="vi-VN"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smtClean="0">
                <a:latin typeface="Times New Roman" panose="02020603050405020304" pitchFamily="18" charset="0"/>
                <a:ea typeface="Times New Roman" panose="02020603050405020304" pitchFamily="18" charset="0"/>
              </a:rPr>
              <a:t>(</a:t>
            </a:r>
            <a:r>
              <a:rPr lang="en-US" sz="2800" b="1" i="1" dirty="0" err="1" smtClean="0">
                <a:latin typeface="Times New Roman" panose="02020603050405020304" pitchFamily="18" charset="0"/>
                <a:ea typeface="Times New Roman" panose="02020603050405020304" pitchFamily="18" charset="0"/>
              </a:rPr>
              <a:t>Tạ</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Duy</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Anh</a:t>
            </a:r>
            <a:r>
              <a:rPr lang="en-US" sz="2800" b="1" i="1" dirty="0" smtClean="0">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224851" y="790173"/>
            <a:ext cx="11782269" cy="4401205"/>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I. </a:t>
            </a:r>
            <a:r>
              <a:rPr lang="en-US" sz="2800" b="1" dirty="0" err="1" smtClean="0">
                <a:solidFill>
                  <a:srgbClr val="0070C0"/>
                </a:solidFill>
                <a:latin typeface="Times New Roman" pitchFamily="18" charset="0"/>
                <a:cs typeface="Times New Roman" pitchFamily="18" charset="0"/>
              </a:rPr>
              <a:t>Đọc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bản</a:t>
            </a:r>
            <a:r>
              <a:rPr lang="en-US" sz="2800" b="1" dirty="0" smtClean="0">
                <a:solidFill>
                  <a:srgbClr val="0070C0"/>
                </a:solidFill>
                <a:latin typeface="Times New Roman" pitchFamily="18" charset="0"/>
                <a:cs typeface="Times New Roman" pitchFamily="18" charset="0"/>
              </a:rPr>
              <a:t>:</a:t>
            </a:r>
            <a:endParaRPr lang="en-US" sz="2800" dirty="0" smtClean="0">
              <a:solidFill>
                <a:srgbClr val="0070C0"/>
              </a:solidFill>
              <a:latin typeface="Times New Roman" pitchFamily="18" charset="0"/>
              <a:cs typeface="Times New Roman" pitchFamily="18" charset="0"/>
            </a:endParaRPr>
          </a:p>
          <a:p>
            <a:pPr marL="514350" indent="-514350"/>
            <a:r>
              <a:rPr lang="vi-VN" sz="2800" b="1" dirty="0" smtClean="0">
                <a:solidFill>
                  <a:srgbClr val="0070C0"/>
                </a:solidFill>
                <a:latin typeface="Times New Roman" pitchFamily="18" charset="0"/>
                <a:cs typeface="Times New Roman" pitchFamily="18" charset="0"/>
              </a:rPr>
              <a:t>1.</a:t>
            </a:r>
            <a:r>
              <a:rPr lang="en-US" sz="2800" b="1" dirty="0" err="1" smtClean="0">
                <a:solidFill>
                  <a:srgbClr val="0070C0"/>
                </a:solidFill>
                <a:latin typeface="Times New Roman" pitchFamily="18" charset="0"/>
                <a:cs typeface="Times New Roman" pitchFamily="18" charset="0"/>
              </a:rPr>
              <a:t>Đọc</a:t>
            </a:r>
            <a:r>
              <a:rPr lang="vi-VN" sz="2800" b="1" dirty="0" smtClean="0">
                <a:solidFill>
                  <a:srgbClr val="0070C0"/>
                </a:solidFill>
                <a:latin typeface="Times New Roman" pitchFamily="18" charset="0"/>
                <a:cs typeface="Times New Roman" pitchFamily="18" charset="0"/>
              </a:rPr>
              <a:t>.</a:t>
            </a:r>
          </a:p>
          <a:p>
            <a:r>
              <a:rPr lang="en-US" sz="2800" b="1" dirty="0" smtClean="0">
                <a:solidFill>
                  <a:srgbClr val="0070C0"/>
                </a:solidFill>
                <a:latin typeface="Times New Roman" pitchFamily="18" charset="0"/>
                <a:cs typeface="Times New Roman" pitchFamily="18" charset="0"/>
              </a:rPr>
              <a:t>2</a:t>
            </a:r>
            <a:r>
              <a:rPr lang="en-US" sz="2800"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phẩm</a:t>
            </a:r>
            <a:endParaRPr lang="en-US" sz="2800" dirty="0" smtClean="0">
              <a:solidFill>
                <a:srgbClr val="0070C0"/>
              </a:solidFill>
              <a:latin typeface="Times New Roman" pitchFamily="18" charset="0"/>
              <a:cs typeface="Times New Roman" pitchFamily="18" charset="0"/>
            </a:endParaRPr>
          </a:p>
          <a:p>
            <a:pPr marL="514350" indent="-514350">
              <a:buAutoNum type="alphaLcPeriod"/>
            </a:pP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giả</a:t>
            </a:r>
            <a:r>
              <a:rPr lang="en-US" sz="2800" b="1" dirty="0" smtClean="0">
                <a:solidFill>
                  <a:srgbClr val="0070C0"/>
                </a:solidFill>
                <a:latin typeface="Times New Roman" pitchFamily="18" charset="0"/>
                <a:cs typeface="Times New Roman" pitchFamily="18" charset="0"/>
              </a:rPr>
              <a:t>:</a:t>
            </a:r>
            <a:endParaRPr lang="vi-VN" sz="2800" b="1" dirty="0" smtClean="0">
              <a:solidFill>
                <a:srgbClr val="0070C0"/>
              </a:solidFill>
              <a:latin typeface="Times New Roman" pitchFamily="18" charset="0"/>
              <a:cs typeface="Times New Roman" pitchFamily="18" charset="0"/>
            </a:endParaRPr>
          </a:p>
          <a:p>
            <a:pPr lvl="0" fontAlgn="base">
              <a:spcBef>
                <a:spcPct val="0"/>
              </a:spcBef>
              <a:spcAft>
                <a:spcPct val="0"/>
              </a:spcAft>
            </a:pPr>
            <a:r>
              <a:rPr lang="vi-VN" sz="2800" b="1" dirty="0" smtClean="0">
                <a:solidFill>
                  <a:srgbClr val="0070C0"/>
                </a:solidFill>
                <a:latin typeface="+mj-lt"/>
                <a:ea typeface="Times New Roman" pitchFamily="18" charset="0"/>
                <a:cs typeface="Times New Roman" pitchFamily="18" charset="0"/>
              </a:rPr>
              <a:t>b. Tác phẩm:</a:t>
            </a:r>
            <a:r>
              <a:rPr lang="vi-VN" sz="2800" dirty="0" smtClean="0">
                <a:solidFill>
                  <a:srgbClr val="0070C0"/>
                </a:solidFill>
                <a:latin typeface="+mj-lt"/>
                <a:ea typeface="Times New Roman" pitchFamily="18" charset="0"/>
                <a:cs typeface="Times New Roman" pitchFamily="18" charset="0"/>
              </a:rPr>
              <a:t> </a:t>
            </a:r>
            <a:endParaRPr lang="en-US" sz="2000" dirty="0" smtClean="0">
              <a:solidFill>
                <a:srgbClr val="0070C0"/>
              </a:solidFill>
              <a:latin typeface="+mj-lt"/>
              <a:cs typeface="Arial" pitchFamily="34" charset="0"/>
            </a:endParaRPr>
          </a:p>
          <a:p>
            <a:pPr lvl="0" eaLnBrk="0" fontAlgn="base" hangingPunct="0">
              <a:spcBef>
                <a:spcPct val="0"/>
              </a:spcBef>
              <a:spcAft>
                <a:spcPct val="0"/>
              </a:spcAft>
            </a:pPr>
            <a:r>
              <a:rPr lang="vi-VN" sz="2800" dirty="0" smtClean="0">
                <a:solidFill>
                  <a:srgbClr val="0070C0"/>
                </a:solidFill>
                <a:latin typeface="+mj-lt"/>
                <a:ea typeface="Times New Roman" pitchFamily="18" charset="0"/>
                <a:cs typeface="Times New Roman" pitchFamily="18" charset="0"/>
              </a:rPr>
              <a:t>-Thể loại: truyện ngắn</a:t>
            </a:r>
            <a:endParaRPr lang="en-US" sz="2000" dirty="0" smtClean="0">
              <a:solidFill>
                <a:srgbClr val="0070C0"/>
              </a:solidFill>
              <a:latin typeface="+mj-lt"/>
              <a:cs typeface="Arial" pitchFamily="34" charset="0"/>
            </a:endParaRPr>
          </a:p>
          <a:p>
            <a:pPr eaLnBrk="0" fontAlgn="base" hangingPunct="0">
              <a:spcBef>
                <a:spcPct val="0"/>
              </a:spcBef>
              <a:spcAft>
                <a:spcPct val="0"/>
              </a:spcAft>
              <a:buFontTx/>
              <a:buChar char="-"/>
            </a:pPr>
            <a:r>
              <a:rPr lang="vi-VN" sz="2800" dirty="0" smtClean="0">
                <a:solidFill>
                  <a:srgbClr val="0070C0"/>
                </a:solidFill>
                <a:latin typeface="+mj-lt"/>
                <a:ea typeface="Times New Roman" pitchFamily="18" charset="0"/>
                <a:cs typeface="Times New Roman" pitchFamily="18" charset="0"/>
              </a:rPr>
              <a:t>Ngôi kể: thứ nhất (người kể : anh trai ). </a:t>
            </a:r>
            <a:r>
              <a:rPr lang="vi-VN" sz="2000" dirty="0" smtClean="0">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Tác dụng: Làm cho truyện trở nên chân thực, nhân vật dễ bộc lộ tình cảm, cảm xúc</a:t>
            </a:r>
            <a:r>
              <a:rPr lang="en-US" sz="2800" dirty="0" smtClean="0">
                <a:solidFill>
                  <a:srgbClr val="0070C0"/>
                </a:solidFill>
              </a:rPr>
              <a:t>.</a:t>
            </a:r>
            <a:endParaRPr lang="vi-VN" sz="2800" dirty="0" smtClean="0">
              <a:solidFill>
                <a:srgbClr val="0070C0"/>
              </a:solidFill>
            </a:endParaRPr>
          </a:p>
          <a:p>
            <a:pPr eaLnBrk="0" fontAlgn="base" hangingPunct="0">
              <a:spcBef>
                <a:spcPct val="0"/>
              </a:spcBef>
              <a:spcAft>
                <a:spcPct val="0"/>
              </a:spcAft>
            </a:pPr>
            <a:r>
              <a:rPr lang="vi-VN" sz="2800" dirty="0" smtClean="0">
                <a:solidFill>
                  <a:srgbClr val="0070C0"/>
                </a:solidFill>
              </a:rPr>
              <a:t>-</a:t>
            </a:r>
            <a:r>
              <a:rPr lang="vi-VN" sz="2800" dirty="0" smtClean="0">
                <a:solidFill>
                  <a:srgbClr val="0070C0"/>
                </a:solidFill>
                <a:latin typeface="Times New Roman" pitchFamily="18" charset="0"/>
                <a:cs typeface="Times New Roman" pitchFamily="18" charset="0"/>
              </a:rPr>
              <a:t> Bố cục: </a:t>
            </a:r>
            <a:endParaRPr lang="en-US" sz="2800" dirty="0" smtClean="0">
              <a:solidFill>
                <a:srgbClr val="0070C0"/>
              </a:solidFill>
            </a:endParaRPr>
          </a:p>
          <a:p>
            <a:pPr marL="514350" indent="-514350">
              <a:buAutoNum type="alphaLcPeriod"/>
            </a:pPr>
            <a:endParaRPr lang="en-US" sz="28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699971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9763" y="1212241"/>
            <a:ext cx="11151585" cy="4883542"/>
            <a:chOff x="3739779" y="1463166"/>
            <a:chExt cx="6149357" cy="4883542"/>
          </a:xfrm>
        </p:grpSpPr>
        <p:sp>
          <p:nvSpPr>
            <p:cNvPr id="4" name="Freeform 3"/>
            <p:cNvSpPr/>
            <p:nvPr/>
          </p:nvSpPr>
          <p:spPr>
            <a:xfrm>
              <a:off x="3739779" y="1463166"/>
              <a:ext cx="3487355" cy="745467"/>
            </a:xfrm>
            <a:custGeom>
              <a:avLst/>
              <a:gdLst>
                <a:gd name="connsiteX0" fmla="*/ 0 w 3487355"/>
                <a:gd name="connsiteY0" fmla="*/ 74547 h 745467"/>
                <a:gd name="connsiteX1" fmla="*/ 74547 w 3487355"/>
                <a:gd name="connsiteY1" fmla="*/ 0 h 745467"/>
                <a:gd name="connsiteX2" fmla="*/ 3412808 w 3487355"/>
                <a:gd name="connsiteY2" fmla="*/ 0 h 745467"/>
                <a:gd name="connsiteX3" fmla="*/ 3487355 w 3487355"/>
                <a:gd name="connsiteY3" fmla="*/ 74547 h 745467"/>
                <a:gd name="connsiteX4" fmla="*/ 3487355 w 3487355"/>
                <a:gd name="connsiteY4" fmla="*/ 670920 h 745467"/>
                <a:gd name="connsiteX5" fmla="*/ 3412808 w 3487355"/>
                <a:gd name="connsiteY5" fmla="*/ 745467 h 745467"/>
                <a:gd name="connsiteX6" fmla="*/ 74547 w 3487355"/>
                <a:gd name="connsiteY6" fmla="*/ 745467 h 745467"/>
                <a:gd name="connsiteX7" fmla="*/ 0 w 3487355"/>
                <a:gd name="connsiteY7" fmla="*/ 670920 h 745467"/>
                <a:gd name="connsiteX8" fmla="*/ 0 w 3487355"/>
                <a:gd name="connsiteY8" fmla="*/ 74547 h 74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355" h="745467">
                  <a:moveTo>
                    <a:pt x="0" y="74547"/>
                  </a:moveTo>
                  <a:cubicBezTo>
                    <a:pt x="0" y="33376"/>
                    <a:pt x="33376" y="0"/>
                    <a:pt x="74547" y="0"/>
                  </a:cubicBezTo>
                  <a:lnTo>
                    <a:pt x="3412808" y="0"/>
                  </a:lnTo>
                  <a:cubicBezTo>
                    <a:pt x="3453979" y="0"/>
                    <a:pt x="3487355" y="33376"/>
                    <a:pt x="3487355" y="74547"/>
                  </a:cubicBezTo>
                  <a:lnTo>
                    <a:pt x="3487355" y="670920"/>
                  </a:lnTo>
                  <a:cubicBezTo>
                    <a:pt x="3487355" y="712091"/>
                    <a:pt x="3453979" y="745467"/>
                    <a:pt x="3412808" y="745467"/>
                  </a:cubicBezTo>
                  <a:lnTo>
                    <a:pt x="74547" y="745467"/>
                  </a:lnTo>
                  <a:cubicBezTo>
                    <a:pt x="33376" y="745467"/>
                    <a:pt x="0" y="712091"/>
                    <a:pt x="0" y="670920"/>
                  </a:cubicBezTo>
                  <a:lnTo>
                    <a:pt x="0" y="74547"/>
                  </a:lnTo>
                  <a:close/>
                </a:path>
              </a:pathLst>
            </a:custGeom>
            <a:solidFill>
              <a:schemeClr val="accent6">
                <a:lumMod val="5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174" tIns="57394" rIns="75174" bIns="57394" numCol="1" spcCol="1270" anchor="ctr" anchorCtr="0">
              <a:noAutofit/>
            </a:bodyPr>
            <a:lstStyle/>
            <a:p>
              <a:pPr lvl="0" algn="l" defTabSz="1244600">
                <a:lnSpc>
                  <a:spcPct val="90000"/>
                </a:lnSpc>
                <a:spcBef>
                  <a:spcPct val="0"/>
                </a:spcBef>
                <a:spcAft>
                  <a:spcPct val="35000"/>
                </a:spcAft>
              </a:pPr>
              <a:r>
                <a:rPr lang="vi-VN" sz="2800" b="1" kern="1200" dirty="0" smtClean="0">
                  <a:latin typeface="Times New Roman" panose="02020603050405020304" pitchFamily="18" charset="0"/>
                  <a:cs typeface="Times New Roman" panose="02020603050405020304" pitchFamily="18" charset="0"/>
                </a:rPr>
                <a:t>                             </a:t>
              </a:r>
              <a:r>
                <a:rPr lang="en-US" sz="2800" b="1" kern="1200" dirty="0" smtClean="0">
                  <a:latin typeface="Times New Roman" panose="02020603050405020304" pitchFamily="18" charset="0"/>
                  <a:cs typeface="Times New Roman" panose="02020603050405020304" pitchFamily="18" charset="0"/>
                </a:rPr>
                <a:t>*</a:t>
              </a:r>
              <a:r>
                <a:rPr lang="vi-VN" sz="2800" b="1" kern="1200" dirty="0" smtClean="0">
                  <a:latin typeface="Times New Roman" panose="02020603050405020304" pitchFamily="18" charset="0"/>
                  <a:cs typeface="Times New Roman" panose="02020603050405020304" pitchFamily="18" charset="0"/>
                </a:rPr>
                <a:t> </a:t>
              </a:r>
              <a:r>
                <a:rPr lang="vi-VN" sz="2800" b="1" kern="1200" dirty="0">
                  <a:latin typeface="Times New Roman" panose="02020603050405020304" pitchFamily="18" charset="0"/>
                  <a:cs typeface="Times New Roman" panose="02020603050405020304" pitchFamily="18" charset="0"/>
                </a:rPr>
                <a:t>Bố cục (3 phần)</a:t>
              </a:r>
              <a:endParaRPr lang="en-US" sz="2800" kern="1200" dirty="0">
                <a:latin typeface="Times New Roman" panose="02020603050405020304" pitchFamily="18" charset="0"/>
                <a:cs typeface="Times New Roman" panose="02020603050405020304" pitchFamily="18" charset="0"/>
              </a:endParaRPr>
            </a:p>
          </p:txBody>
        </p:sp>
        <p:sp>
          <p:nvSpPr>
            <p:cNvPr id="5" name="Freeform 4"/>
            <p:cNvSpPr/>
            <p:nvPr/>
          </p:nvSpPr>
          <p:spPr>
            <a:xfrm>
              <a:off x="4088515" y="2208634"/>
              <a:ext cx="348735" cy="774073"/>
            </a:xfrm>
            <a:custGeom>
              <a:avLst/>
              <a:gdLst/>
              <a:ahLst/>
              <a:cxnLst/>
              <a:rect l="0" t="0" r="0" b="0"/>
              <a:pathLst>
                <a:path>
                  <a:moveTo>
                    <a:pt x="0" y="0"/>
                  </a:moveTo>
                  <a:lnTo>
                    <a:pt x="0" y="774073"/>
                  </a:lnTo>
                  <a:lnTo>
                    <a:pt x="348735" y="774073"/>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37251" y="2370285"/>
              <a:ext cx="5350801" cy="1224844"/>
            </a:xfrm>
            <a:custGeom>
              <a:avLst/>
              <a:gdLst>
                <a:gd name="connsiteX0" fmla="*/ 0 w 5350801"/>
                <a:gd name="connsiteY0" fmla="*/ 122484 h 1224844"/>
                <a:gd name="connsiteX1" fmla="*/ 122484 w 5350801"/>
                <a:gd name="connsiteY1" fmla="*/ 0 h 1224844"/>
                <a:gd name="connsiteX2" fmla="*/ 5228317 w 5350801"/>
                <a:gd name="connsiteY2" fmla="*/ 0 h 1224844"/>
                <a:gd name="connsiteX3" fmla="*/ 5350801 w 5350801"/>
                <a:gd name="connsiteY3" fmla="*/ 122484 h 1224844"/>
                <a:gd name="connsiteX4" fmla="*/ 5350801 w 5350801"/>
                <a:gd name="connsiteY4" fmla="*/ 1102360 h 1224844"/>
                <a:gd name="connsiteX5" fmla="*/ 5228317 w 5350801"/>
                <a:gd name="connsiteY5" fmla="*/ 1224844 h 1224844"/>
                <a:gd name="connsiteX6" fmla="*/ 122484 w 5350801"/>
                <a:gd name="connsiteY6" fmla="*/ 1224844 h 1224844"/>
                <a:gd name="connsiteX7" fmla="*/ 0 w 5350801"/>
                <a:gd name="connsiteY7" fmla="*/ 1102360 h 1224844"/>
                <a:gd name="connsiteX8" fmla="*/ 0 w 5350801"/>
                <a:gd name="connsiteY8" fmla="*/ 122484 h 12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0801" h="1224844">
                  <a:moveTo>
                    <a:pt x="0" y="122484"/>
                  </a:moveTo>
                  <a:cubicBezTo>
                    <a:pt x="0" y="54838"/>
                    <a:pt x="54838" y="0"/>
                    <a:pt x="122484" y="0"/>
                  </a:cubicBezTo>
                  <a:lnTo>
                    <a:pt x="5228317" y="0"/>
                  </a:lnTo>
                  <a:cubicBezTo>
                    <a:pt x="5295963" y="0"/>
                    <a:pt x="5350801" y="54838"/>
                    <a:pt x="5350801" y="122484"/>
                  </a:cubicBezTo>
                  <a:lnTo>
                    <a:pt x="5350801" y="1102360"/>
                  </a:lnTo>
                  <a:cubicBezTo>
                    <a:pt x="5350801" y="1170006"/>
                    <a:pt x="5295963" y="1224844"/>
                    <a:pt x="5228317" y="1224844"/>
                  </a:cubicBezTo>
                  <a:lnTo>
                    <a:pt x="122484" y="1224844"/>
                  </a:lnTo>
                  <a:cubicBezTo>
                    <a:pt x="54838" y="1224844"/>
                    <a:pt x="0" y="1170006"/>
                    <a:pt x="0" y="1102360"/>
                  </a:cubicBezTo>
                  <a:lnTo>
                    <a:pt x="0" y="122484"/>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214" tIns="71434" rIns="89214" bIns="71434"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1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đầu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huy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năng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mọi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phát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a:t>
              </a:r>
            </a:p>
          </p:txBody>
        </p:sp>
        <p:sp>
          <p:nvSpPr>
            <p:cNvPr id="7" name="Freeform 6"/>
            <p:cNvSpPr/>
            <p:nvPr/>
          </p:nvSpPr>
          <p:spPr>
            <a:xfrm>
              <a:off x="4088515" y="2208634"/>
              <a:ext cx="348735" cy="2074797"/>
            </a:xfrm>
            <a:custGeom>
              <a:avLst/>
              <a:gdLst/>
              <a:ahLst/>
              <a:cxnLst/>
              <a:rect l="0" t="0" r="0" b="0"/>
              <a:pathLst>
                <a:path>
                  <a:moveTo>
                    <a:pt x="0" y="0"/>
                  </a:moveTo>
                  <a:lnTo>
                    <a:pt x="0" y="2074797"/>
                  </a:lnTo>
                  <a:lnTo>
                    <a:pt x="348735" y="2074797"/>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4437251" y="3671578"/>
              <a:ext cx="5426618" cy="1223707"/>
            </a:xfrm>
            <a:custGeom>
              <a:avLst/>
              <a:gdLst>
                <a:gd name="connsiteX0" fmla="*/ 0 w 5426618"/>
                <a:gd name="connsiteY0" fmla="*/ 122371 h 1223707"/>
                <a:gd name="connsiteX1" fmla="*/ 122371 w 5426618"/>
                <a:gd name="connsiteY1" fmla="*/ 0 h 1223707"/>
                <a:gd name="connsiteX2" fmla="*/ 5304247 w 5426618"/>
                <a:gd name="connsiteY2" fmla="*/ 0 h 1223707"/>
                <a:gd name="connsiteX3" fmla="*/ 5426618 w 5426618"/>
                <a:gd name="connsiteY3" fmla="*/ 122371 h 1223707"/>
                <a:gd name="connsiteX4" fmla="*/ 5426618 w 5426618"/>
                <a:gd name="connsiteY4" fmla="*/ 1101336 h 1223707"/>
                <a:gd name="connsiteX5" fmla="*/ 5304247 w 5426618"/>
                <a:gd name="connsiteY5" fmla="*/ 1223707 h 1223707"/>
                <a:gd name="connsiteX6" fmla="*/ 122371 w 5426618"/>
                <a:gd name="connsiteY6" fmla="*/ 1223707 h 1223707"/>
                <a:gd name="connsiteX7" fmla="*/ 0 w 5426618"/>
                <a:gd name="connsiteY7" fmla="*/ 1101336 h 1223707"/>
                <a:gd name="connsiteX8" fmla="*/ 0 w 5426618"/>
                <a:gd name="connsiteY8" fmla="*/ 122371 h 122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6618" h="1223707">
                  <a:moveTo>
                    <a:pt x="0" y="122371"/>
                  </a:moveTo>
                  <a:cubicBezTo>
                    <a:pt x="0" y="54787"/>
                    <a:pt x="54787" y="0"/>
                    <a:pt x="122371" y="0"/>
                  </a:cubicBezTo>
                  <a:lnTo>
                    <a:pt x="5304247" y="0"/>
                  </a:lnTo>
                  <a:cubicBezTo>
                    <a:pt x="5371831" y="0"/>
                    <a:pt x="5426618" y="54787"/>
                    <a:pt x="5426618" y="122371"/>
                  </a:cubicBezTo>
                  <a:lnTo>
                    <a:pt x="5426618" y="1101336"/>
                  </a:lnTo>
                  <a:cubicBezTo>
                    <a:pt x="5426618" y="1168920"/>
                    <a:pt x="5371831" y="1223707"/>
                    <a:pt x="5304247" y="1223707"/>
                  </a:cubicBezTo>
                  <a:lnTo>
                    <a:pt x="122371" y="1223707"/>
                  </a:lnTo>
                  <a:cubicBezTo>
                    <a:pt x="54787" y="1223707"/>
                    <a:pt x="0" y="1168920"/>
                    <a:pt x="0" y="1101336"/>
                  </a:cubicBezTo>
                  <a:lnTo>
                    <a:pt x="0" y="122371"/>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81" tIns="71401" rIns="89181" bIns="71401" numCol="1" spcCol="1270" anchor="ctr" anchorCtr="0">
              <a:noAutofit/>
            </a:bodyPr>
            <a:lstStyle/>
            <a:p>
              <a:pPr lvl="0" algn="l" defTabSz="1244600">
                <a:lnSpc>
                  <a:spcPct val="90000"/>
                </a:lnSpc>
                <a:spcBef>
                  <a:spcPct val="0"/>
                </a:spcBef>
                <a:spcAft>
                  <a:spcPct val="35000"/>
                </a:spcAft>
              </a:pPr>
              <a:r>
                <a:rPr lang="vi-VN" sz="2800" kern="1200" dirty="0">
                  <a:latin typeface="Times New Roman" panose="02020603050405020304" pitchFamily="18" charset="0"/>
                  <a:cs typeface="Times New Roman" panose="02020603050405020304" pitchFamily="18" charset="0"/>
                </a:rPr>
                <a:t>- Phần 2 (tiếp đó đến “anh cùng đi nhận giả”): Lòng ghen tị và mặc cảm của người anh</a:t>
              </a:r>
              <a:r>
                <a:rPr lang="en-US" sz="2800" kern="1200" dirty="0">
                  <a:latin typeface="Times New Roman" panose="02020603050405020304" pitchFamily="18" charset="0"/>
                  <a:cs typeface="Times New Roman" panose="02020603050405020304" pitchFamily="18" charset="0"/>
                </a:rPr>
                <a:t>.</a:t>
              </a:r>
            </a:p>
          </p:txBody>
        </p:sp>
        <p:sp>
          <p:nvSpPr>
            <p:cNvPr id="12" name="Freeform 11"/>
            <p:cNvSpPr/>
            <p:nvPr/>
          </p:nvSpPr>
          <p:spPr>
            <a:xfrm>
              <a:off x="4088515" y="2208634"/>
              <a:ext cx="348735" cy="3445262"/>
            </a:xfrm>
            <a:custGeom>
              <a:avLst/>
              <a:gdLst/>
              <a:ahLst/>
              <a:cxnLst/>
              <a:rect l="0" t="0" r="0" b="0"/>
              <a:pathLst>
                <a:path>
                  <a:moveTo>
                    <a:pt x="0" y="0"/>
                  </a:moveTo>
                  <a:lnTo>
                    <a:pt x="0" y="3445262"/>
                  </a:lnTo>
                  <a:lnTo>
                    <a:pt x="348735" y="3445262"/>
                  </a:lnTo>
                </a:path>
              </a:pathLst>
            </a:custGeom>
            <a:noFill/>
            <a:ln w="28575">
              <a:solidFill>
                <a:schemeClr val="accent4">
                  <a:lumMod val="50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437251" y="4961083"/>
              <a:ext cx="5451885" cy="1385625"/>
            </a:xfrm>
            <a:custGeom>
              <a:avLst/>
              <a:gdLst>
                <a:gd name="connsiteX0" fmla="*/ 0 w 5451885"/>
                <a:gd name="connsiteY0" fmla="*/ 138563 h 1385625"/>
                <a:gd name="connsiteX1" fmla="*/ 138563 w 5451885"/>
                <a:gd name="connsiteY1" fmla="*/ 0 h 1385625"/>
                <a:gd name="connsiteX2" fmla="*/ 5313323 w 5451885"/>
                <a:gd name="connsiteY2" fmla="*/ 0 h 1385625"/>
                <a:gd name="connsiteX3" fmla="*/ 5451886 w 5451885"/>
                <a:gd name="connsiteY3" fmla="*/ 138563 h 1385625"/>
                <a:gd name="connsiteX4" fmla="*/ 5451885 w 5451885"/>
                <a:gd name="connsiteY4" fmla="*/ 1247063 h 1385625"/>
                <a:gd name="connsiteX5" fmla="*/ 5313322 w 5451885"/>
                <a:gd name="connsiteY5" fmla="*/ 1385626 h 1385625"/>
                <a:gd name="connsiteX6" fmla="*/ 138563 w 5451885"/>
                <a:gd name="connsiteY6" fmla="*/ 1385625 h 1385625"/>
                <a:gd name="connsiteX7" fmla="*/ 0 w 5451885"/>
                <a:gd name="connsiteY7" fmla="*/ 1247062 h 1385625"/>
                <a:gd name="connsiteX8" fmla="*/ 0 w 5451885"/>
                <a:gd name="connsiteY8" fmla="*/ 138563 h 138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1885" h="1385625">
                  <a:moveTo>
                    <a:pt x="0" y="138563"/>
                  </a:moveTo>
                  <a:cubicBezTo>
                    <a:pt x="0" y="62037"/>
                    <a:pt x="62037" y="0"/>
                    <a:pt x="138563" y="0"/>
                  </a:cubicBezTo>
                  <a:lnTo>
                    <a:pt x="5313323" y="0"/>
                  </a:lnTo>
                  <a:cubicBezTo>
                    <a:pt x="5389849" y="0"/>
                    <a:pt x="5451886" y="62037"/>
                    <a:pt x="5451886" y="138563"/>
                  </a:cubicBezTo>
                  <a:cubicBezTo>
                    <a:pt x="5451886" y="508063"/>
                    <a:pt x="5451885" y="877563"/>
                    <a:pt x="5451885" y="1247063"/>
                  </a:cubicBezTo>
                  <a:cubicBezTo>
                    <a:pt x="5451885" y="1323589"/>
                    <a:pt x="5389848" y="1385626"/>
                    <a:pt x="5313322" y="1385626"/>
                  </a:cubicBezTo>
                  <a:lnTo>
                    <a:pt x="138563" y="1385625"/>
                  </a:lnTo>
                  <a:cubicBezTo>
                    <a:pt x="62037" y="1385625"/>
                    <a:pt x="0" y="1323588"/>
                    <a:pt x="0" y="1247062"/>
                  </a:cubicBezTo>
                  <a:lnTo>
                    <a:pt x="0" y="138563"/>
                  </a:lnTo>
                  <a:close/>
                </a:path>
              </a:pathLst>
            </a:custGeom>
            <a:ln w="28575">
              <a:solidFill>
                <a:schemeClr val="accent4">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3924" tIns="76144" rIns="93924" bIns="76144" numCol="1" spcCol="1270" anchor="ctr" anchorCtr="0">
              <a:noAutofit/>
            </a:bodyPr>
            <a:lstStyle/>
            <a:p>
              <a:pPr lvl="0" algn="l"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3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trạng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xúc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tranh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em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gái</a:t>
              </a:r>
              <a:r>
                <a:rPr lang="en-US" sz="2800" kern="1200" dirty="0">
                  <a:latin typeface="Times New Roman" panose="02020603050405020304" pitchFamily="18" charset="0"/>
                  <a:cs typeface="Times New Roman" panose="02020603050405020304" pitchFamily="18" charset="0"/>
                </a:rPr>
                <a:t>.</a:t>
              </a:r>
            </a:p>
          </p:txBody>
        </p:sp>
      </p:grpSp>
      <p:sp>
        <p:nvSpPr>
          <p:cNvPr id="11" name="Rectangle 10"/>
          <p:cNvSpPr/>
          <p:nvPr/>
        </p:nvSpPr>
        <p:spPr>
          <a:xfrm>
            <a:off x="4936416" y="351232"/>
            <a:ext cx="2172390" cy="523220"/>
          </a:xfrm>
          <a:prstGeom prst="rect">
            <a:avLst/>
          </a:prstGeom>
        </p:spPr>
        <p:txBody>
          <a:bodyPr wrap="none">
            <a:spAutoFit/>
          </a:bodyPr>
          <a:lstStyle/>
          <a:p>
            <a:r>
              <a:rPr lang="vi-VN" sz="2800" b="1" dirty="0" smtClean="0">
                <a:solidFill>
                  <a:srgbClr val="FF0000"/>
                </a:solidFill>
                <a:latin typeface="+mj-lt"/>
                <a:ea typeface="Times New Roman" pitchFamily="18" charset="0"/>
                <a:cs typeface="Times New Roman" pitchFamily="18" charset="0"/>
              </a:rPr>
              <a:t>(Nhóm 7,8,9)</a:t>
            </a:r>
            <a:endParaRPr lang="en-US" sz="2800" dirty="0">
              <a:latin typeface="+mj-lt"/>
            </a:endParaRPr>
          </a:p>
        </p:txBody>
      </p:sp>
    </p:spTree>
    <p:extLst>
      <p:ext uri="{BB962C8B-B14F-4D97-AF65-F5344CB8AC3E}">
        <p14:creationId xmlns:p14="http://schemas.microsoft.com/office/powerpoint/2010/main" val="203812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716" y="927152"/>
            <a:ext cx="3591048" cy="984244"/>
          </a:xfrm>
          <a:prstGeom prst="rect">
            <a:avLst/>
          </a:prstGeom>
        </p:spPr>
        <p:txBody>
          <a:bodyPr wrap="none">
            <a:spAutoFit/>
          </a:bodyPr>
          <a:lstStyle/>
          <a:p>
            <a:r>
              <a:rPr lang="vi-VN" sz="2800" b="1" dirty="0" smtClean="0">
                <a:solidFill>
                  <a:srgbClr val="0070C0"/>
                </a:solidFill>
                <a:latin typeface="Times New Roman" pitchFamily="18" charset="0"/>
                <a:cs typeface="Times New Roman" pitchFamily="18" charset="0"/>
              </a:rPr>
              <a:t>II. Khám phá văn bản</a:t>
            </a:r>
            <a:endParaRPr lang="en-US" sz="2800" dirty="0" smtClean="0">
              <a:solidFill>
                <a:srgbClr val="0070C0"/>
              </a:solidFill>
              <a:latin typeface="Times New Roman" pitchFamily="18" charset="0"/>
              <a:cs typeface="Times New Roman" pitchFamily="18" charset="0"/>
            </a:endParaRPr>
          </a:p>
          <a:p>
            <a:pPr>
              <a:lnSpc>
                <a:spcPct val="107000"/>
              </a:lnSpc>
              <a:tabLst>
                <a:tab pos="1386840" algn="l"/>
              </a:tabLst>
            </a:pPr>
            <a:endParaRPr lang="en-US" sz="2800" dirty="0">
              <a:solidFill>
                <a:srgbClr val="0070C0"/>
              </a:solidFill>
              <a:latin typeface="Times New Roman" pitchFamily="18" charset="0"/>
              <a:ea typeface="Times New Roman" panose="02020603050405020304" pitchFamily="18" charset="0"/>
              <a:cs typeface="Times New Roman" pitchFamily="18" charset="0"/>
            </a:endParaRPr>
          </a:p>
        </p:txBody>
      </p:sp>
      <p:sp>
        <p:nvSpPr>
          <p:cNvPr id="4" name="Rectangle 3"/>
          <p:cNvSpPr/>
          <p:nvPr/>
        </p:nvSpPr>
        <p:spPr>
          <a:xfrm>
            <a:off x="3235578" y="261291"/>
            <a:ext cx="7777963" cy="523220"/>
          </a:xfrm>
          <a:prstGeom prst="rect">
            <a:avLst/>
          </a:prstGeom>
        </p:spPr>
        <p:txBody>
          <a:bodyPr wrap="none">
            <a:spAutoFit/>
          </a:bodyPr>
          <a:lstStyle/>
          <a:p>
            <a:pPr marL="57150" marR="177165" algn="ctr">
              <a:spcAft>
                <a:spcPts val="800"/>
              </a:spcAft>
              <a:tabLst>
                <a:tab pos="57150" algn="l"/>
              </a:tabLst>
            </a:pPr>
            <a:r>
              <a:rPr lang="en-US" sz="2800" b="1" i="1" dirty="0" smtClean="0">
                <a:solidFill>
                  <a:srgbClr val="FF0000"/>
                </a:solidFill>
                <a:latin typeface="Times New Roman" panose="02020603050405020304" pitchFamily="18" charset="0"/>
                <a:ea typeface="Times New Roman" panose="02020603050405020304" pitchFamily="18" charset="0"/>
              </a:rPr>
              <a:t>BỨC TRANH CỦA EM GIÁI TÔI</a:t>
            </a:r>
            <a:r>
              <a:rPr lang="vi-VN"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smtClean="0">
                <a:latin typeface="Times New Roman" panose="02020603050405020304" pitchFamily="18" charset="0"/>
                <a:ea typeface="Times New Roman" panose="02020603050405020304" pitchFamily="18" charset="0"/>
              </a:rPr>
              <a:t>(</a:t>
            </a:r>
            <a:r>
              <a:rPr lang="en-US" sz="2800" b="1" i="1" dirty="0" err="1" smtClean="0">
                <a:latin typeface="Times New Roman" panose="02020603050405020304" pitchFamily="18" charset="0"/>
                <a:ea typeface="Times New Roman" panose="02020603050405020304" pitchFamily="18" charset="0"/>
              </a:rPr>
              <a:t>Tạ</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Duy</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Anh</a:t>
            </a:r>
            <a:r>
              <a:rPr lang="en-US" sz="2800" b="1" i="1" dirty="0" smtClean="0">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7065364" y="239843"/>
            <a:ext cx="5126636" cy="5471410"/>
          </a:xfrm>
          <a:prstGeom prst="irregularSeal1">
            <a:avLst/>
          </a:prstGeom>
          <a:solidFill>
            <a:srgbClr val="FF0000"/>
          </a:solidFill>
          <a:ln>
            <a:solidFill>
              <a:srgbClr val="FF33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ct val="150000"/>
              </a:lnSpc>
              <a:defRPr/>
            </a:pPr>
            <a:r>
              <a:rPr lang="vi-VN" sz="2400" b="1" dirty="0" smtClean="0">
                <a:solidFill>
                  <a:schemeClr val="bg1"/>
                </a:solidFill>
                <a:latin typeface="+mj-lt"/>
              </a:rPr>
              <a:t>HOẠT ĐỘNG NHÓM: 4 NHÓM</a:t>
            </a:r>
          </a:p>
          <a:p>
            <a:pPr algn="ctr">
              <a:lnSpc>
                <a:spcPct val="150000"/>
              </a:lnSpc>
              <a:defRPr/>
            </a:pPr>
            <a:r>
              <a:rPr lang="vi-VN" sz="2400" b="1" dirty="0" smtClean="0">
                <a:solidFill>
                  <a:schemeClr val="bg1"/>
                </a:solidFill>
                <a:latin typeface="+mj-lt"/>
              </a:rPr>
              <a:t>THỜI GIAN: 6 PHÚT</a:t>
            </a:r>
            <a:endParaRPr lang="en-US" sz="2400" b="1" dirty="0">
              <a:solidFill>
                <a:schemeClr val="bg1"/>
              </a:solidFill>
              <a:latin typeface="+mj-lt"/>
            </a:endParaRPr>
          </a:p>
        </p:txBody>
      </p:sp>
      <p:sp>
        <p:nvSpPr>
          <p:cNvPr id="5" name="Rectangle 4"/>
          <p:cNvSpPr/>
          <p:nvPr/>
        </p:nvSpPr>
        <p:spPr>
          <a:xfrm>
            <a:off x="1307087" y="1526759"/>
            <a:ext cx="4948791" cy="4862228"/>
          </a:xfrm>
          <a:prstGeom prst="rect">
            <a:avLst/>
          </a:prstGeom>
        </p:spPr>
        <p:txBody>
          <a:bodyPr wrap="none">
            <a:spAutoFit/>
          </a:bodyPr>
          <a:lstStyle/>
          <a:p>
            <a:r>
              <a:rPr lang="vi-VN" sz="2800" b="1" dirty="0" smtClean="0">
                <a:solidFill>
                  <a:srgbClr val="0070C0"/>
                </a:solidFill>
                <a:latin typeface="Times New Roman" pitchFamily="18" charset="0"/>
                <a:cs typeface="Times New Roman" pitchFamily="18" charset="0"/>
              </a:rPr>
              <a:t> NHÓM 1, 3: </a:t>
            </a:r>
          </a:p>
          <a:p>
            <a:r>
              <a:rPr lang="vi-VN" sz="2800" b="1" dirty="0" smtClean="0">
                <a:solidFill>
                  <a:srgbClr val="0070C0"/>
                </a:solidFill>
                <a:latin typeface="Times New Roman" pitchFamily="18" charset="0"/>
                <a:cs typeface="Times New Roman" pitchFamily="18" charset="0"/>
              </a:rPr>
              <a:t>Hoàn thành phiếu học tập số 1.</a:t>
            </a:r>
          </a:p>
          <a:p>
            <a:endParaRPr lang="vi-VN" sz="2800" b="1" dirty="0" smtClean="0">
              <a:solidFill>
                <a:srgbClr val="0070C0"/>
              </a:solidFill>
              <a:latin typeface="Times New Roman" pitchFamily="18" charset="0"/>
              <a:cs typeface="Times New Roman" pitchFamily="18" charset="0"/>
            </a:endParaRPr>
          </a:p>
          <a:p>
            <a:endParaRPr lang="vi-VN" sz="2800" b="1" dirty="0" smtClean="0">
              <a:solidFill>
                <a:srgbClr val="0070C0"/>
              </a:solidFill>
              <a:latin typeface="Times New Roman" pitchFamily="18" charset="0"/>
              <a:cs typeface="Times New Roman" pitchFamily="18" charset="0"/>
            </a:endParaRPr>
          </a:p>
          <a:p>
            <a:r>
              <a:rPr lang="vi-VN" sz="2800" b="1" dirty="0" smtClean="0">
                <a:solidFill>
                  <a:srgbClr val="0070C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NHÓM 2, 4: </a:t>
            </a:r>
          </a:p>
          <a:p>
            <a:r>
              <a:rPr lang="vi-VN" sz="2800" b="1" dirty="0" smtClean="0">
                <a:solidFill>
                  <a:srgbClr val="FF0000"/>
                </a:solidFill>
                <a:latin typeface="Times New Roman" pitchFamily="18" charset="0"/>
                <a:cs typeface="Times New Roman" pitchFamily="18" charset="0"/>
              </a:rPr>
              <a:t>Hoàn thành phiếu học tập số 2.</a:t>
            </a:r>
          </a:p>
          <a:p>
            <a:endParaRPr lang="vi-VN" sz="2800" b="1" dirty="0" smtClean="0">
              <a:solidFill>
                <a:srgbClr val="0070C0"/>
              </a:solidFill>
              <a:latin typeface="Times New Roman" pitchFamily="18" charset="0"/>
              <a:cs typeface="Times New Roman" pitchFamily="18" charset="0"/>
            </a:endParaRPr>
          </a:p>
          <a:p>
            <a:endParaRPr lang="vi-VN" sz="2800" b="1" dirty="0" smtClean="0">
              <a:solidFill>
                <a:srgbClr val="0070C0"/>
              </a:solidFill>
              <a:latin typeface="Times New Roman" pitchFamily="18" charset="0"/>
              <a:cs typeface="Times New Roman" pitchFamily="18" charset="0"/>
            </a:endParaRPr>
          </a:p>
          <a:p>
            <a:endParaRPr lang="vi-VN" sz="2800" b="1" dirty="0" smtClean="0">
              <a:solidFill>
                <a:srgbClr val="0070C0"/>
              </a:solidFill>
              <a:latin typeface="Times New Roman" pitchFamily="18" charset="0"/>
              <a:cs typeface="Times New Roman" pitchFamily="18" charset="0"/>
            </a:endParaRPr>
          </a:p>
          <a:p>
            <a:endParaRPr lang="en-US" sz="2800" dirty="0" smtClean="0">
              <a:solidFill>
                <a:srgbClr val="0070C0"/>
              </a:solidFill>
              <a:latin typeface="Times New Roman" pitchFamily="18" charset="0"/>
              <a:cs typeface="Times New Roman" pitchFamily="18" charset="0"/>
            </a:endParaRPr>
          </a:p>
          <a:p>
            <a:pPr>
              <a:lnSpc>
                <a:spcPct val="107000"/>
              </a:lnSpc>
              <a:tabLst>
                <a:tab pos="1386840" algn="l"/>
              </a:tabLst>
            </a:pPr>
            <a:endParaRPr lang="en-US" sz="2800" dirty="0">
              <a:solidFill>
                <a:srgbClr val="0070C0"/>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7815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100"/>
                                        <p:tgtEl>
                                          <p:spTgt spid="4"/>
                                        </p:tgtEl>
                                      </p:cBhvr>
                                    </p:animEffect>
                                    <p:anim calcmode="lin" valueType="num">
                                      <p:cBhvr>
                                        <p:cTn id="8" dur="1100" fill="hold"/>
                                        <p:tgtEl>
                                          <p:spTgt spid="4"/>
                                        </p:tgtEl>
                                        <p:attrNameLst>
                                          <p:attrName>ppt_x</p:attrName>
                                        </p:attrNameLst>
                                      </p:cBhvr>
                                      <p:tavLst>
                                        <p:tav tm="0">
                                          <p:val>
                                            <p:strVal val="#ppt_x"/>
                                          </p:val>
                                        </p:tav>
                                        <p:tav tm="100000">
                                          <p:val>
                                            <p:strVal val="#ppt_x"/>
                                          </p:val>
                                        </p:tav>
                                      </p:tavLst>
                                    </p:anim>
                                    <p:anim calcmode="lin" valueType="num">
                                      <p:cBhvr>
                                        <p:cTn id="9" dur="11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100"/>
                            </p:stCondLst>
                            <p:childTnLst>
                              <p:par>
                                <p:cTn id="11" presetID="32" presetClass="emph" presetSubtype="0" repeatCount="5000" fill="hold" grpId="1" nodeType="after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88665" y="189860"/>
            <a:ext cx="384848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PHIẾU HỌC </a:t>
            </a:r>
            <a:r>
              <a:rPr lang="en-US" sz="2800" b="1" dirty="0" smtClean="0">
                <a:latin typeface="Times New Roman" panose="02020603050405020304" pitchFamily="18" charset="0"/>
                <a:cs typeface="Times New Roman" panose="02020603050405020304" pitchFamily="18" charset="0"/>
              </a:rPr>
              <a:t>TẬP</a:t>
            </a:r>
            <a:r>
              <a:rPr lang="vi-VN" sz="2800" b="1" dirty="0" smtClean="0">
                <a:latin typeface="Times New Roman" panose="02020603050405020304" pitchFamily="18" charset="0"/>
                <a:cs typeface="Times New Roman" panose="02020603050405020304" pitchFamily="18" charset="0"/>
              </a:rPr>
              <a:t> SỐ 1</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225082" y="942535"/>
          <a:ext cx="11535507" cy="5862772"/>
        </p:xfrm>
        <a:graphic>
          <a:graphicData uri="http://schemas.openxmlformats.org/drawingml/2006/table">
            <a:tbl>
              <a:tblPr/>
              <a:tblGrid>
                <a:gridCol w="2317547"/>
                <a:gridCol w="9217960"/>
              </a:tblGrid>
              <a:tr h="589610">
                <a:tc gridSpan="2">
                  <a:txBody>
                    <a:bodyPr/>
                    <a:lstStyle/>
                    <a:p>
                      <a:pPr algn="ctr">
                        <a:spcAft>
                          <a:spcPts val="0"/>
                        </a:spcAft>
                      </a:pPr>
                      <a:r>
                        <a:rPr lang="en-US" sz="3600" b="1" kern="100" dirty="0" err="1">
                          <a:solidFill>
                            <a:srgbClr val="000000"/>
                          </a:solidFill>
                          <a:latin typeface="Times New Roman"/>
                          <a:ea typeface="Times New Roman"/>
                          <a:cs typeface="Times New Roman"/>
                        </a:rPr>
                        <a:t>Nhân</a:t>
                      </a:r>
                      <a:r>
                        <a:rPr lang="en-US" sz="3600" b="1" kern="100" dirty="0">
                          <a:solidFill>
                            <a:srgbClr val="000000"/>
                          </a:solidFill>
                          <a:latin typeface="Times New Roman"/>
                          <a:ea typeface="Times New Roman"/>
                          <a:cs typeface="Times New Roman"/>
                        </a:rPr>
                        <a:t> </a:t>
                      </a:r>
                      <a:r>
                        <a:rPr lang="en-US" sz="3600" b="1" kern="100" dirty="0" err="1">
                          <a:solidFill>
                            <a:srgbClr val="000000"/>
                          </a:solidFill>
                          <a:latin typeface="Times New Roman"/>
                          <a:ea typeface="Times New Roman"/>
                          <a:cs typeface="Times New Roman"/>
                        </a:rPr>
                        <a:t>vật</a:t>
                      </a:r>
                      <a:r>
                        <a:rPr lang="en-US" sz="3600" b="1" kern="100" dirty="0">
                          <a:solidFill>
                            <a:srgbClr val="000000"/>
                          </a:solidFill>
                          <a:latin typeface="Times New Roman"/>
                          <a:ea typeface="Times New Roman"/>
                          <a:cs typeface="Times New Roman"/>
                        </a:rPr>
                        <a:t> </a:t>
                      </a:r>
                      <a:r>
                        <a:rPr lang="en-US" sz="3600" b="1" kern="100" dirty="0" err="1">
                          <a:solidFill>
                            <a:srgbClr val="000000"/>
                          </a:solidFill>
                          <a:latin typeface="Times New Roman"/>
                          <a:ea typeface="Times New Roman"/>
                          <a:cs typeface="Times New Roman"/>
                        </a:rPr>
                        <a:t>Kiều</a:t>
                      </a:r>
                      <a:r>
                        <a:rPr lang="en-US" sz="3600" b="1" kern="100" dirty="0">
                          <a:solidFill>
                            <a:srgbClr val="000000"/>
                          </a:solidFill>
                          <a:latin typeface="Times New Roman"/>
                          <a:ea typeface="Times New Roman"/>
                          <a:cs typeface="Times New Roman"/>
                        </a:rPr>
                        <a:t> </a:t>
                      </a:r>
                      <a:r>
                        <a:rPr lang="en-US" sz="3600" b="1" kern="100" dirty="0" err="1">
                          <a:solidFill>
                            <a:srgbClr val="000000"/>
                          </a:solidFill>
                          <a:latin typeface="Times New Roman"/>
                          <a:ea typeface="Times New Roman"/>
                          <a:cs typeface="Times New Roman"/>
                        </a:rPr>
                        <a:t>Phương</a:t>
                      </a:r>
                      <a:endParaRPr lang="en-US" sz="3600" kern="100" dirty="0">
                        <a:latin typeface="Times New Roman"/>
                        <a:ea typeface="SimSun"/>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hMerge="1">
                  <a:txBody>
                    <a:bodyPr/>
                    <a:lstStyle/>
                    <a:p>
                      <a:endParaRPr lang="en-US"/>
                    </a:p>
                  </a:txBody>
                  <a:tcPr/>
                </a:tc>
              </a:tr>
              <a:tr h="589610">
                <a:tc>
                  <a:txBody>
                    <a:bodyPr/>
                    <a:lstStyle/>
                    <a:p>
                      <a:pPr algn="ctr">
                        <a:spcAft>
                          <a:spcPts val="0"/>
                        </a:spcAft>
                      </a:pPr>
                      <a:r>
                        <a:rPr lang="en-US" sz="2800" kern="100" dirty="0" err="1">
                          <a:solidFill>
                            <a:srgbClr val="000000"/>
                          </a:solidFill>
                          <a:latin typeface="Times New Roman"/>
                          <a:ea typeface="Times New Roman"/>
                          <a:cs typeface="Times New Roman"/>
                        </a:rPr>
                        <a:t>Biệt</a:t>
                      </a:r>
                      <a:r>
                        <a:rPr lang="en-US" sz="2800" kern="100" dirty="0">
                          <a:solidFill>
                            <a:srgbClr val="000000"/>
                          </a:solidFill>
                          <a:latin typeface="Times New Roman"/>
                          <a:ea typeface="Times New Roman"/>
                          <a:cs typeface="Times New Roman"/>
                        </a:rPr>
                        <a:t> </a:t>
                      </a:r>
                      <a:r>
                        <a:rPr lang="en-US" sz="2800" kern="100" dirty="0" err="1">
                          <a:solidFill>
                            <a:srgbClr val="000000"/>
                          </a:solidFill>
                          <a:latin typeface="Times New Roman"/>
                          <a:ea typeface="Times New Roman"/>
                          <a:cs typeface="Times New Roman"/>
                        </a:rPr>
                        <a:t>danh</a:t>
                      </a:r>
                      <a:endParaRPr lang="en-US" sz="28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589610">
                <a:tc>
                  <a:txBody>
                    <a:bodyPr/>
                    <a:lstStyle/>
                    <a:p>
                      <a:pPr algn="ctr">
                        <a:spcAft>
                          <a:spcPts val="0"/>
                        </a:spcAft>
                      </a:pPr>
                      <a:r>
                        <a:rPr lang="en-US" sz="2800" kern="100" dirty="0" err="1">
                          <a:solidFill>
                            <a:srgbClr val="000000"/>
                          </a:solidFill>
                          <a:latin typeface="Times New Roman"/>
                          <a:ea typeface="Times New Roman"/>
                          <a:cs typeface="Times New Roman"/>
                        </a:rPr>
                        <a:t>Ngoại</a:t>
                      </a:r>
                      <a:r>
                        <a:rPr lang="en-US" sz="2800" kern="100" dirty="0">
                          <a:solidFill>
                            <a:srgbClr val="000000"/>
                          </a:solidFill>
                          <a:latin typeface="Times New Roman"/>
                          <a:ea typeface="Times New Roman"/>
                          <a:cs typeface="Times New Roman"/>
                        </a:rPr>
                        <a:t> </a:t>
                      </a:r>
                      <a:r>
                        <a:rPr lang="en-US" sz="2800" kern="100" dirty="0" err="1">
                          <a:solidFill>
                            <a:srgbClr val="000000"/>
                          </a:solidFill>
                          <a:latin typeface="Times New Roman"/>
                          <a:ea typeface="Times New Roman"/>
                          <a:cs typeface="Times New Roman"/>
                        </a:rPr>
                        <a:t>hình</a:t>
                      </a:r>
                      <a:endParaRPr lang="en-US" sz="28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102331">
                <a:tc>
                  <a:txBody>
                    <a:bodyPr/>
                    <a:lstStyle/>
                    <a:p>
                      <a:pPr algn="ctr">
                        <a:spcAft>
                          <a:spcPts val="0"/>
                        </a:spcAft>
                      </a:pPr>
                      <a:r>
                        <a:rPr lang="en-US" sz="2800" kern="100" dirty="0" err="1">
                          <a:solidFill>
                            <a:srgbClr val="000000"/>
                          </a:solidFill>
                          <a:latin typeface="Times New Roman"/>
                          <a:ea typeface="Times New Roman"/>
                          <a:cs typeface="Times New Roman"/>
                        </a:rPr>
                        <a:t>Cử</a:t>
                      </a:r>
                      <a:r>
                        <a:rPr lang="en-US" sz="2800" kern="100" dirty="0">
                          <a:solidFill>
                            <a:srgbClr val="000000"/>
                          </a:solidFill>
                          <a:latin typeface="Times New Roman"/>
                          <a:ea typeface="Times New Roman"/>
                          <a:cs typeface="Times New Roman"/>
                        </a:rPr>
                        <a:t> </a:t>
                      </a:r>
                      <a:r>
                        <a:rPr lang="en-US" sz="2800" kern="100" dirty="0" err="1">
                          <a:solidFill>
                            <a:srgbClr val="000000"/>
                          </a:solidFill>
                          <a:latin typeface="Times New Roman"/>
                          <a:ea typeface="Times New Roman"/>
                          <a:cs typeface="Times New Roman"/>
                        </a:rPr>
                        <a:t>chỉ</a:t>
                      </a:r>
                      <a:endParaRPr lang="en-US" sz="2800" kern="100" dirty="0">
                        <a:latin typeface="Times New Roman"/>
                        <a:ea typeface="SimSun"/>
                        <a:cs typeface="Times New Roman"/>
                      </a:endParaRPr>
                    </a:p>
                    <a:p>
                      <a:pPr algn="ctr">
                        <a:spcAft>
                          <a:spcPts val="0"/>
                        </a:spcAft>
                      </a:pPr>
                      <a:r>
                        <a:rPr lang="en-US" sz="2800" kern="100" dirty="0" err="1">
                          <a:solidFill>
                            <a:srgbClr val="000000"/>
                          </a:solidFill>
                          <a:latin typeface="Times New Roman"/>
                          <a:ea typeface="Times New Roman"/>
                          <a:cs typeface="Times New Roman"/>
                        </a:rPr>
                        <a:t>Hành</a:t>
                      </a:r>
                      <a:r>
                        <a:rPr lang="en-US" sz="2800" kern="100" dirty="0">
                          <a:solidFill>
                            <a:srgbClr val="000000"/>
                          </a:solidFill>
                          <a:latin typeface="Times New Roman"/>
                          <a:ea typeface="Times New Roman"/>
                          <a:cs typeface="Times New Roman"/>
                        </a:rPr>
                        <a:t> </a:t>
                      </a:r>
                      <a:r>
                        <a:rPr lang="en-US" sz="2800" kern="100" dirty="0" err="1">
                          <a:solidFill>
                            <a:srgbClr val="000000"/>
                          </a:solidFill>
                          <a:latin typeface="Times New Roman"/>
                          <a:ea typeface="Times New Roman"/>
                          <a:cs typeface="Times New Roman"/>
                        </a:rPr>
                        <a:t>động</a:t>
                      </a:r>
                      <a:endParaRPr lang="en-US" sz="28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589610">
                <a:tc>
                  <a:txBody>
                    <a:bodyPr/>
                    <a:lstStyle/>
                    <a:p>
                      <a:pPr algn="ctr">
                        <a:spcAft>
                          <a:spcPts val="0"/>
                        </a:spcAft>
                      </a:pPr>
                      <a:r>
                        <a:rPr lang="en-US" sz="2800" kern="100" dirty="0" err="1">
                          <a:solidFill>
                            <a:srgbClr val="000000"/>
                          </a:solidFill>
                          <a:latin typeface="Times New Roman"/>
                          <a:ea typeface="Times New Roman"/>
                          <a:cs typeface="Times New Roman"/>
                        </a:rPr>
                        <a:t>Tài</a:t>
                      </a:r>
                      <a:r>
                        <a:rPr lang="en-US" sz="2800" kern="100" dirty="0">
                          <a:solidFill>
                            <a:srgbClr val="000000"/>
                          </a:solidFill>
                          <a:latin typeface="Times New Roman"/>
                          <a:ea typeface="Times New Roman"/>
                          <a:cs typeface="Times New Roman"/>
                        </a:rPr>
                        <a:t> </a:t>
                      </a:r>
                      <a:r>
                        <a:rPr lang="en-US" sz="2800" kern="100" dirty="0" err="1">
                          <a:solidFill>
                            <a:srgbClr val="000000"/>
                          </a:solidFill>
                          <a:latin typeface="Times New Roman"/>
                          <a:ea typeface="Times New Roman"/>
                          <a:cs typeface="Times New Roman"/>
                        </a:rPr>
                        <a:t>năng</a:t>
                      </a:r>
                      <a:endParaRPr lang="en-US" sz="28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589610">
                <a:tc>
                  <a:txBody>
                    <a:bodyPr/>
                    <a:lstStyle/>
                    <a:p>
                      <a:pPr algn="ctr">
                        <a:spcAft>
                          <a:spcPts val="0"/>
                        </a:spcAft>
                      </a:pPr>
                      <a:r>
                        <a:rPr lang="en-US" sz="2800" kern="100" dirty="0" err="1">
                          <a:solidFill>
                            <a:srgbClr val="000000"/>
                          </a:solidFill>
                          <a:latin typeface="Times New Roman"/>
                          <a:ea typeface="Times New Roman"/>
                          <a:cs typeface="Times New Roman"/>
                        </a:rPr>
                        <a:t>Thái</a:t>
                      </a:r>
                      <a:r>
                        <a:rPr lang="en-US" sz="2800" kern="100" dirty="0">
                          <a:solidFill>
                            <a:srgbClr val="000000"/>
                          </a:solidFill>
                          <a:latin typeface="Times New Roman"/>
                          <a:ea typeface="Times New Roman"/>
                          <a:cs typeface="Times New Roman"/>
                        </a:rPr>
                        <a:t> </a:t>
                      </a:r>
                      <a:r>
                        <a:rPr lang="en-US" sz="2800" kern="100" dirty="0" err="1" smtClean="0">
                          <a:solidFill>
                            <a:srgbClr val="000000"/>
                          </a:solidFill>
                          <a:latin typeface="Times New Roman"/>
                          <a:ea typeface="Times New Roman"/>
                          <a:cs typeface="Times New Roman"/>
                        </a:rPr>
                        <a:t>độ</a:t>
                      </a:r>
                      <a:r>
                        <a:rPr lang="vi-VN" sz="2800" kern="100" dirty="0" smtClean="0">
                          <a:solidFill>
                            <a:srgbClr val="000000"/>
                          </a:solidFill>
                          <a:latin typeface="Times New Roman"/>
                          <a:ea typeface="Times New Roman"/>
                          <a:cs typeface="Times New Roman"/>
                        </a:rPr>
                        <a:t> với</a:t>
                      </a:r>
                      <a:r>
                        <a:rPr lang="vi-VN" sz="2800" kern="100" baseline="0" dirty="0" smtClean="0">
                          <a:solidFill>
                            <a:srgbClr val="000000"/>
                          </a:solidFill>
                          <a:latin typeface="Times New Roman"/>
                          <a:ea typeface="Times New Roman"/>
                          <a:cs typeface="Times New Roman"/>
                        </a:rPr>
                        <a:t> anh trai</a:t>
                      </a:r>
                      <a:endParaRPr lang="en-US" sz="28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548561">
                <a:tc gridSpan="2">
                  <a:txBody>
                    <a:bodyPr/>
                    <a:lstStyle/>
                    <a:p>
                      <a:pPr algn="ctr">
                        <a:spcAft>
                          <a:spcPts val="0"/>
                        </a:spcAft>
                      </a:pPr>
                      <a:r>
                        <a:rPr lang="en-US" sz="3600" kern="100" dirty="0" err="1">
                          <a:solidFill>
                            <a:srgbClr val="000000"/>
                          </a:solidFill>
                          <a:latin typeface="Times New Roman"/>
                          <a:ea typeface="Times New Roman"/>
                          <a:cs typeface="Times New Roman"/>
                        </a:rPr>
                        <a:t>Nhận</a:t>
                      </a:r>
                      <a:r>
                        <a:rPr lang="en-US" sz="3600" kern="100" dirty="0">
                          <a:solidFill>
                            <a:srgbClr val="000000"/>
                          </a:solidFill>
                          <a:latin typeface="Times New Roman"/>
                          <a:ea typeface="Times New Roman"/>
                          <a:cs typeface="Times New Roman"/>
                        </a:rPr>
                        <a:t> </a:t>
                      </a:r>
                      <a:r>
                        <a:rPr lang="en-US" sz="3600" kern="100" dirty="0" err="1">
                          <a:solidFill>
                            <a:srgbClr val="000000"/>
                          </a:solidFill>
                          <a:latin typeface="Times New Roman"/>
                          <a:ea typeface="Times New Roman"/>
                          <a:cs typeface="Times New Roman"/>
                        </a:rPr>
                        <a:t>xét</a:t>
                      </a:r>
                      <a:r>
                        <a:rPr lang="en-US" sz="3600" kern="100" dirty="0">
                          <a:solidFill>
                            <a:srgbClr val="000000"/>
                          </a:solidFill>
                          <a:latin typeface="Times New Roman"/>
                          <a:ea typeface="Times New Roman"/>
                          <a:cs typeface="Times New Roman"/>
                        </a:rPr>
                        <a:t>: </a:t>
                      </a:r>
                      <a:r>
                        <a:rPr lang="en-US" sz="3600" kern="100" dirty="0" smtClean="0">
                          <a:solidFill>
                            <a:srgbClr val="000000"/>
                          </a:solidFill>
                          <a:latin typeface="Times New Roman"/>
                          <a:ea typeface="Times New Roman"/>
                          <a:cs typeface="Times New Roman"/>
                        </a:rPr>
                        <a:t>………………………………………………………</a:t>
                      </a:r>
                      <a:endParaRPr lang="en-US" sz="36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455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88665" y="189860"/>
            <a:ext cx="384848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PHIẾU HỌC </a:t>
            </a:r>
            <a:r>
              <a:rPr lang="en-US" sz="2800" b="1" dirty="0" smtClean="0">
                <a:latin typeface="Times New Roman" panose="02020603050405020304" pitchFamily="18" charset="0"/>
                <a:cs typeface="Times New Roman" panose="02020603050405020304" pitchFamily="18" charset="0"/>
              </a:rPr>
              <a:t>TẬP</a:t>
            </a:r>
            <a:r>
              <a:rPr lang="vi-VN" sz="2800" b="1" dirty="0" smtClean="0">
                <a:latin typeface="Times New Roman" panose="02020603050405020304" pitchFamily="18" charset="0"/>
                <a:cs typeface="Times New Roman" panose="02020603050405020304" pitchFamily="18" charset="0"/>
              </a:rPr>
              <a:t> SỐ 2</a:t>
            </a:r>
            <a:endParaRPr lang="en-US" sz="2800" b="1"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0" y="942535"/>
          <a:ext cx="12098215" cy="6227542"/>
        </p:xfrm>
        <a:graphic>
          <a:graphicData uri="http://schemas.openxmlformats.org/drawingml/2006/table">
            <a:tbl>
              <a:tblPr/>
              <a:tblGrid>
                <a:gridCol w="3642610"/>
                <a:gridCol w="8455605"/>
              </a:tblGrid>
              <a:tr h="589610">
                <a:tc gridSpan="2">
                  <a:txBody>
                    <a:bodyPr/>
                    <a:lstStyle/>
                    <a:p>
                      <a:pPr algn="ctr">
                        <a:spcAft>
                          <a:spcPts val="0"/>
                        </a:spcAft>
                      </a:pPr>
                      <a:r>
                        <a:rPr lang="en-US" sz="3600" b="1" kern="100" dirty="0" err="1">
                          <a:solidFill>
                            <a:srgbClr val="000000"/>
                          </a:solidFill>
                          <a:latin typeface="Times New Roman"/>
                          <a:ea typeface="Times New Roman"/>
                          <a:cs typeface="Times New Roman"/>
                        </a:rPr>
                        <a:t>Nhân</a:t>
                      </a:r>
                      <a:r>
                        <a:rPr lang="en-US" sz="3600" b="1" kern="100" dirty="0">
                          <a:solidFill>
                            <a:srgbClr val="000000"/>
                          </a:solidFill>
                          <a:latin typeface="Times New Roman"/>
                          <a:ea typeface="Times New Roman"/>
                          <a:cs typeface="Times New Roman"/>
                        </a:rPr>
                        <a:t> </a:t>
                      </a:r>
                      <a:r>
                        <a:rPr lang="en-US" sz="3600" b="1" kern="100" dirty="0" err="1">
                          <a:solidFill>
                            <a:srgbClr val="000000"/>
                          </a:solidFill>
                          <a:latin typeface="Times New Roman"/>
                          <a:ea typeface="Times New Roman"/>
                          <a:cs typeface="Times New Roman"/>
                        </a:rPr>
                        <a:t>vật</a:t>
                      </a:r>
                      <a:r>
                        <a:rPr lang="en-US" sz="3600" b="1" kern="100" dirty="0">
                          <a:solidFill>
                            <a:srgbClr val="000000"/>
                          </a:solidFill>
                          <a:latin typeface="Times New Roman"/>
                          <a:ea typeface="Times New Roman"/>
                          <a:cs typeface="Times New Roman"/>
                        </a:rPr>
                        <a:t> </a:t>
                      </a:r>
                      <a:r>
                        <a:rPr lang="vi-VN" sz="3600" b="1" kern="100" dirty="0" smtClean="0">
                          <a:solidFill>
                            <a:srgbClr val="000000"/>
                          </a:solidFill>
                          <a:latin typeface="Times New Roman"/>
                          <a:ea typeface="Times New Roman"/>
                          <a:cs typeface="Times New Roman"/>
                        </a:rPr>
                        <a:t>người</a:t>
                      </a:r>
                      <a:r>
                        <a:rPr lang="vi-VN" sz="3600" b="1" kern="100" baseline="0" dirty="0" smtClean="0">
                          <a:solidFill>
                            <a:srgbClr val="000000"/>
                          </a:solidFill>
                          <a:latin typeface="Times New Roman"/>
                          <a:ea typeface="Times New Roman"/>
                          <a:cs typeface="Times New Roman"/>
                        </a:rPr>
                        <a:t> anh</a:t>
                      </a:r>
                      <a:endParaRPr lang="en-US" sz="3600" kern="100" dirty="0">
                        <a:latin typeface="Times New Roman"/>
                        <a:ea typeface="SimSun"/>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hMerge="1">
                  <a:txBody>
                    <a:bodyPr/>
                    <a:lstStyle/>
                    <a:p>
                      <a:endParaRPr lang="en-US"/>
                    </a:p>
                  </a:txBody>
                  <a:tcPr/>
                </a:tc>
              </a:tr>
              <a:tr h="1179220">
                <a:tc>
                  <a:txBody>
                    <a:bodyPr/>
                    <a:lstStyle/>
                    <a:p>
                      <a:pPr algn="l"/>
                      <a:r>
                        <a:rPr lang="vi-VN" sz="2800" kern="1200" dirty="0" smtClean="0">
                          <a:solidFill>
                            <a:schemeClr val="tx1"/>
                          </a:solidFill>
                          <a:latin typeface="Times New Roman" pitchFamily="18" charset="0"/>
                          <a:ea typeface="+mn-ea"/>
                          <a:cs typeface="Times New Roman" pitchFamily="18" charset="0"/>
                        </a:rPr>
                        <a:t>- </a:t>
                      </a:r>
                      <a:r>
                        <a:rPr lang="vi-VN" sz="2800" b="1" i="1" kern="1200" dirty="0" smtClean="0">
                          <a:solidFill>
                            <a:schemeClr val="tx1"/>
                          </a:solidFill>
                          <a:latin typeface="Times New Roman" pitchFamily="18" charset="0"/>
                          <a:ea typeface="+mn-ea"/>
                          <a:cs typeface="Times New Roman" pitchFamily="18" charset="0"/>
                        </a:rPr>
                        <a:t>Lúc đầu </a:t>
                      </a:r>
                      <a:r>
                        <a:rPr lang="vi-VN" sz="2800" kern="1200" dirty="0" smtClean="0">
                          <a:solidFill>
                            <a:schemeClr val="tx1"/>
                          </a:solidFill>
                          <a:latin typeface="Times New Roman" pitchFamily="18" charset="0"/>
                          <a:ea typeface="+mn-ea"/>
                          <a:cs typeface="Times New Roman" pitchFamily="18" charset="0"/>
                        </a:rPr>
                        <a:t>tình cảm của anh trai dành cho em gái.</a:t>
                      </a:r>
                      <a:endParaRPr lang="en-US" sz="1800" kern="1200" dirty="0">
                        <a:solidFill>
                          <a:schemeClr val="tx1"/>
                        </a:solidFill>
                        <a:latin typeface="+mn-lt"/>
                        <a:ea typeface="+mn-ea"/>
                        <a:cs typeface="+mn-cs"/>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102331">
                <a:tc>
                  <a:txBody>
                    <a:bodyPr/>
                    <a:lstStyle/>
                    <a:p>
                      <a:pPr algn="l">
                        <a:spcAft>
                          <a:spcPts val="0"/>
                        </a:spcAft>
                      </a:pPr>
                      <a:r>
                        <a:rPr lang="vi-VN" sz="2800" kern="1200" dirty="0" smtClean="0">
                          <a:solidFill>
                            <a:schemeClr val="tx1"/>
                          </a:solidFill>
                          <a:latin typeface="Times New Roman" pitchFamily="18" charset="0"/>
                          <a:ea typeface="+mn-ea"/>
                          <a:cs typeface="Times New Roman" pitchFamily="18" charset="0"/>
                        </a:rPr>
                        <a:t>-</a:t>
                      </a:r>
                      <a:r>
                        <a:rPr lang="vi-VN" sz="2800" b="1" i="1" kern="1200" dirty="0" smtClean="0">
                          <a:solidFill>
                            <a:schemeClr val="tx1"/>
                          </a:solidFill>
                          <a:latin typeface="Times New Roman" pitchFamily="18" charset="0"/>
                          <a:ea typeface="+mn-ea"/>
                          <a:cs typeface="Times New Roman" pitchFamily="18" charset="0"/>
                        </a:rPr>
                        <a:t>Khi tài năng </a:t>
                      </a:r>
                      <a:r>
                        <a:rPr lang="vi-VN" sz="2800" b="0" i="0" kern="1200" dirty="0" smtClean="0">
                          <a:solidFill>
                            <a:schemeClr val="tx1"/>
                          </a:solidFill>
                          <a:latin typeface="Times New Roman" pitchFamily="18" charset="0"/>
                          <a:ea typeface="+mn-ea"/>
                          <a:cs typeface="Times New Roman" pitchFamily="18" charset="0"/>
                        </a:rPr>
                        <a:t>em gái</a:t>
                      </a:r>
                      <a:r>
                        <a:rPr lang="vi-VN" sz="2800" b="0" i="0" kern="1200" baseline="0" dirty="0" smtClean="0">
                          <a:solidFill>
                            <a:schemeClr val="tx1"/>
                          </a:solidFill>
                          <a:latin typeface="Times New Roman" pitchFamily="18" charset="0"/>
                          <a:ea typeface="+mn-ea"/>
                          <a:cs typeface="Times New Roman" pitchFamily="18" charset="0"/>
                        </a:rPr>
                        <a:t> </a:t>
                      </a:r>
                      <a:r>
                        <a:rPr lang="vi-VN" sz="2800" b="1" i="1" kern="1200" dirty="0" smtClean="0">
                          <a:solidFill>
                            <a:schemeClr val="tx1"/>
                          </a:solidFill>
                          <a:latin typeface="Times New Roman" pitchFamily="18" charset="0"/>
                          <a:ea typeface="+mn-ea"/>
                          <a:cs typeface="Times New Roman" pitchFamily="18" charset="0"/>
                        </a:rPr>
                        <a:t>được phát hiện</a:t>
                      </a:r>
                      <a:r>
                        <a:rPr lang="vi-VN" sz="2800" b="0" i="0" kern="1200" dirty="0" smtClean="0">
                          <a:solidFill>
                            <a:schemeClr val="tx1"/>
                          </a:solidFill>
                          <a:latin typeface="Times New Roman" pitchFamily="18" charset="0"/>
                          <a:ea typeface="+mn-ea"/>
                          <a:cs typeface="Times New Roman" pitchFamily="18" charset="0"/>
                        </a:rPr>
                        <a:t>.</a:t>
                      </a:r>
                      <a:endParaRPr lang="en-US" sz="2800" b="0" i="0" kern="100" dirty="0">
                        <a:latin typeface="Times New Roman" pitchFamily="18" charset="0"/>
                        <a:ea typeface="SimSun"/>
                        <a:cs typeface="Times New Roman" pitchFamily="18" charset="0"/>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1179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0" i="0" kern="1200" dirty="0" smtClean="0">
                          <a:solidFill>
                            <a:schemeClr val="tx1"/>
                          </a:solidFill>
                          <a:latin typeface="Times New Roman" pitchFamily="18" charset="0"/>
                          <a:ea typeface="+mn-ea"/>
                          <a:cs typeface="Times New Roman" pitchFamily="18" charset="0"/>
                        </a:rPr>
                        <a:t>- </a:t>
                      </a:r>
                      <a:r>
                        <a:rPr lang="vi-VN" sz="2800" b="1" i="1" kern="1200" dirty="0" smtClean="0">
                          <a:solidFill>
                            <a:schemeClr val="tx1"/>
                          </a:solidFill>
                          <a:latin typeface="Times New Roman" pitchFamily="18" charset="0"/>
                          <a:ea typeface="+mn-ea"/>
                          <a:cs typeface="Times New Roman" pitchFamily="18" charset="0"/>
                        </a:rPr>
                        <a:t>Sau khi xem bức tranh </a:t>
                      </a:r>
                      <a:r>
                        <a:rPr lang="vi-VN" sz="2800" kern="1200" dirty="0" smtClean="0">
                          <a:solidFill>
                            <a:schemeClr val="tx1"/>
                          </a:solidFill>
                          <a:latin typeface="Times New Roman" pitchFamily="18" charset="0"/>
                          <a:ea typeface="+mn-ea"/>
                          <a:cs typeface="Times New Roman" pitchFamily="18" charset="0"/>
                        </a:rPr>
                        <a:t>em gái vẽ chân dung mình.</a:t>
                      </a:r>
                      <a:endParaRPr lang="en-US" sz="2800" kern="1200" dirty="0" smtClean="0">
                        <a:solidFill>
                          <a:schemeClr val="tx1"/>
                        </a:solidFill>
                        <a:latin typeface="Times New Roman" pitchFamily="18" charset="0"/>
                        <a:ea typeface="+mn-ea"/>
                        <a:cs typeface="Times New Roman" pitchFamily="18" charset="0"/>
                      </a:endParaRPr>
                    </a:p>
                    <a:p>
                      <a:pPr algn="ctr">
                        <a:spcAft>
                          <a:spcPts val="0"/>
                        </a:spcAft>
                      </a:pPr>
                      <a:endParaRPr lang="en-US" sz="28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spcAft>
                          <a:spcPts val="0"/>
                        </a:spcAft>
                      </a:pPr>
                      <a:endParaRPr lang="en-US" sz="3600" kern="100" dirty="0">
                        <a:solidFill>
                          <a:srgbClr val="000000"/>
                        </a:solidFill>
                        <a:latin typeface="Times New Roman"/>
                        <a:ea typeface="Calibri"/>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548561">
                <a:tc gridSpan="2">
                  <a:txBody>
                    <a:bodyPr/>
                    <a:lstStyle/>
                    <a:p>
                      <a:pPr algn="ctr">
                        <a:spcAft>
                          <a:spcPts val="0"/>
                        </a:spcAft>
                      </a:pPr>
                      <a:r>
                        <a:rPr lang="en-US" sz="3600" b="1" i="1" kern="100" dirty="0" err="1">
                          <a:solidFill>
                            <a:srgbClr val="FF0000"/>
                          </a:solidFill>
                          <a:latin typeface="Times New Roman"/>
                          <a:ea typeface="Times New Roman"/>
                          <a:cs typeface="Times New Roman"/>
                        </a:rPr>
                        <a:t>Nhận</a:t>
                      </a:r>
                      <a:r>
                        <a:rPr lang="en-US" sz="3600" b="1" i="1" kern="100" dirty="0">
                          <a:solidFill>
                            <a:srgbClr val="FF0000"/>
                          </a:solidFill>
                          <a:latin typeface="Times New Roman"/>
                          <a:ea typeface="Times New Roman"/>
                          <a:cs typeface="Times New Roman"/>
                        </a:rPr>
                        <a:t> </a:t>
                      </a:r>
                      <a:r>
                        <a:rPr lang="en-US" sz="3600" b="1" i="1" kern="100" dirty="0" err="1">
                          <a:solidFill>
                            <a:srgbClr val="FF0000"/>
                          </a:solidFill>
                          <a:latin typeface="Times New Roman"/>
                          <a:ea typeface="Times New Roman"/>
                          <a:cs typeface="Times New Roman"/>
                        </a:rPr>
                        <a:t>xét</a:t>
                      </a:r>
                      <a:r>
                        <a:rPr lang="en-US" sz="3600" b="1" i="1" kern="100" dirty="0">
                          <a:solidFill>
                            <a:srgbClr val="FF0000"/>
                          </a:solidFill>
                          <a:latin typeface="Times New Roman"/>
                          <a:ea typeface="Times New Roman"/>
                          <a:cs typeface="Times New Roman"/>
                        </a:rPr>
                        <a:t>: </a:t>
                      </a:r>
                      <a:r>
                        <a:rPr lang="en-US" sz="3600" kern="100" dirty="0" smtClean="0">
                          <a:solidFill>
                            <a:srgbClr val="000000"/>
                          </a:solidFill>
                          <a:latin typeface="Times New Roman"/>
                          <a:ea typeface="Times New Roman"/>
                          <a:cs typeface="Times New Roman"/>
                        </a:rPr>
                        <a:t>………………………………………………………</a:t>
                      </a:r>
                      <a:endParaRPr lang="en-US" sz="3600" kern="100" dirty="0">
                        <a:latin typeface="Times New Roman"/>
                        <a:ea typeface="SimSu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455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3298" y="430684"/>
            <a:ext cx="8505342" cy="1292608"/>
          </a:xfrm>
          <a:prstGeom prst="rect">
            <a:avLst/>
          </a:prstGeom>
          <a:noFill/>
        </p:spPr>
        <p:txBody>
          <a:bodyPr wrap="none" lIns="91440" tIns="45720" rIns="91440" bIns="45720">
            <a:prstTxWarp prst="textTriangl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a:ln w="0"/>
                <a:solidFill>
                  <a:srgbClr val="0070C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sym typeface="Arial"/>
              </a:rPr>
              <a:t>BÁO CÁO SẢN PHẨM NHÓM:</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292" y="1842722"/>
            <a:ext cx="4525107" cy="3092694"/>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908" y="3212123"/>
            <a:ext cx="3585797" cy="2766646"/>
          </a:xfrm>
          <a:prstGeom prst="rect">
            <a:avLst/>
          </a:prstGeom>
        </p:spPr>
      </p:pic>
    </p:spTree>
    <p:extLst>
      <p:ext uri="{BB962C8B-B14F-4D97-AF65-F5344CB8AC3E}">
        <p14:creationId xmlns:p14="http://schemas.microsoft.com/office/powerpoint/2010/main" val="1799789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833" y="102693"/>
            <a:ext cx="4973793" cy="1415131"/>
          </a:xfrm>
          <a:prstGeom prst="rect">
            <a:avLst/>
          </a:prstGeom>
        </p:spPr>
        <p:txBody>
          <a:bodyPr wrap="square">
            <a:spAutoFit/>
          </a:bodyPr>
          <a:lstStyle/>
          <a:p>
            <a:r>
              <a:rPr lang="vi-VN" sz="2800" b="1" dirty="0" smtClean="0">
                <a:solidFill>
                  <a:srgbClr val="002060"/>
                </a:solidFill>
                <a:latin typeface="Times New Roman" pitchFamily="18" charset="0"/>
                <a:cs typeface="Times New Roman" pitchFamily="18" charset="0"/>
              </a:rPr>
              <a:t>II. Khám phá văn bản</a:t>
            </a:r>
            <a:endParaRPr lang="en-US" sz="2800" dirty="0" smtClean="0">
              <a:solidFill>
                <a:srgbClr val="002060"/>
              </a:solidFill>
              <a:latin typeface="Times New Roman" pitchFamily="18" charset="0"/>
              <a:cs typeface="Times New Roman" pitchFamily="18" charset="0"/>
            </a:endParaRPr>
          </a:p>
          <a:p>
            <a:r>
              <a:rPr lang="vi-VN" sz="2800" b="1" dirty="0" smtClean="0">
                <a:solidFill>
                  <a:srgbClr val="00206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1.Nhân </a:t>
            </a:r>
            <a:r>
              <a:rPr lang="en-US" sz="2800" b="1" dirty="0" err="1" smtClean="0">
                <a:solidFill>
                  <a:srgbClr val="002060"/>
                </a:solidFill>
                <a:latin typeface="Times New Roman" pitchFamily="18" charset="0"/>
                <a:cs typeface="Times New Roman" pitchFamily="18" charset="0"/>
              </a:rPr>
              <a:t>vật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Kiều</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pPr>
              <a:lnSpc>
                <a:spcPct val="107000"/>
              </a:lnSpc>
              <a:tabLst>
                <a:tab pos="1386840" algn="l"/>
              </a:tabLst>
            </a:pPr>
            <a:endParaRPr lang="en-US" sz="2800" dirty="0">
              <a:solidFill>
                <a:prstClr val="black"/>
              </a:solidFill>
              <a:latin typeface="Times New Roman" panose="02020603050405020304" pitchFamily="18" charset="0"/>
              <a:ea typeface="Times New Roman" panose="02020603050405020304" pitchFamily="18" charset="0"/>
            </a:endParaRPr>
          </a:p>
        </p:txBody>
      </p:sp>
      <p:graphicFrame>
        <p:nvGraphicFramePr>
          <p:cNvPr id="9" name="Table 8"/>
          <p:cNvGraphicFramePr>
            <a:graphicFrameLocks noGrp="1"/>
          </p:cNvGraphicFramePr>
          <p:nvPr/>
        </p:nvGraphicFramePr>
        <p:xfrm>
          <a:off x="520505" y="1336430"/>
          <a:ext cx="11197883" cy="5055130"/>
        </p:xfrm>
        <a:graphic>
          <a:graphicData uri="http://schemas.openxmlformats.org/drawingml/2006/table">
            <a:tbl>
              <a:tblPr/>
              <a:tblGrid>
                <a:gridCol w="3529544"/>
                <a:gridCol w="7668339"/>
              </a:tblGrid>
              <a:tr h="505140">
                <a:tc gridSpan="2">
                  <a:txBody>
                    <a:bodyPr/>
                    <a:lstStyle/>
                    <a:p>
                      <a:pPr algn="l">
                        <a:lnSpc>
                          <a:spcPct val="115000"/>
                        </a:lnSpc>
                        <a:spcAft>
                          <a:spcPts val="0"/>
                        </a:spcAft>
                      </a:pPr>
                      <a:r>
                        <a:rPr lang="en-US" sz="2800" b="1" dirty="0" err="1">
                          <a:solidFill>
                            <a:srgbClr val="000000"/>
                          </a:solidFill>
                          <a:latin typeface="Times New Roman"/>
                          <a:ea typeface="Times New Roman"/>
                          <a:cs typeface="Times New Roman"/>
                        </a:rPr>
                        <a:t>Kiều</a:t>
                      </a:r>
                      <a:r>
                        <a:rPr lang="en-US" sz="2800" b="1" dirty="0">
                          <a:solidFill>
                            <a:srgbClr val="000000"/>
                          </a:solidFill>
                          <a:latin typeface="Times New Roman"/>
                          <a:ea typeface="Times New Roman"/>
                          <a:cs typeface="Times New Roman"/>
                        </a:rPr>
                        <a:t> </a:t>
                      </a:r>
                      <a:r>
                        <a:rPr lang="en-US" sz="2800" b="1" dirty="0" err="1">
                          <a:solidFill>
                            <a:srgbClr val="000000"/>
                          </a:solidFill>
                          <a:latin typeface="Times New Roman"/>
                          <a:ea typeface="Times New Roman"/>
                          <a:cs typeface="Times New Roman"/>
                        </a:rPr>
                        <a:t>Phương</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tcPr>
                </a:tc>
                <a:tc hMerge="1">
                  <a:txBody>
                    <a:bodyPr/>
                    <a:lstStyle/>
                    <a:p>
                      <a:endParaRPr lang="en-US"/>
                    </a:p>
                  </a:txBody>
                  <a:tcPr/>
                </a:tc>
              </a:tr>
              <a:tr h="505140">
                <a:tc>
                  <a:txBody>
                    <a:bodyPr/>
                    <a:lstStyle/>
                    <a:p>
                      <a:pPr algn="l">
                        <a:lnSpc>
                          <a:spcPct val="115000"/>
                        </a:lnSpc>
                        <a:spcAft>
                          <a:spcPts val="0"/>
                        </a:spcAft>
                      </a:pPr>
                      <a:r>
                        <a:rPr lang="en-US" sz="2800" dirty="0" err="1">
                          <a:solidFill>
                            <a:srgbClr val="000000"/>
                          </a:solidFill>
                          <a:latin typeface="Times New Roman"/>
                          <a:ea typeface="Times New Roman"/>
                          <a:cs typeface="Times New Roman"/>
                        </a:rPr>
                        <a:t>Biệt</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danh</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l">
                        <a:lnSpc>
                          <a:spcPct val="115000"/>
                        </a:lnSpc>
                        <a:spcAft>
                          <a:spcPts val="0"/>
                        </a:spcAft>
                      </a:pPr>
                      <a:r>
                        <a:rPr lang="en-US" sz="2800" dirty="0" err="1">
                          <a:solidFill>
                            <a:srgbClr val="000000"/>
                          </a:solidFill>
                          <a:latin typeface="Times New Roman"/>
                          <a:ea typeface="Calibri"/>
                          <a:cs typeface="Times New Roman"/>
                        </a:rPr>
                        <a:t>Mèo</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929361">
                <a:tc>
                  <a:txBody>
                    <a:bodyPr/>
                    <a:lstStyle/>
                    <a:p>
                      <a:pPr algn="l">
                        <a:lnSpc>
                          <a:spcPct val="115000"/>
                        </a:lnSpc>
                        <a:spcAft>
                          <a:spcPts val="0"/>
                        </a:spcAft>
                      </a:pPr>
                      <a:r>
                        <a:rPr lang="en-US" sz="2800" dirty="0" err="1">
                          <a:solidFill>
                            <a:srgbClr val="000000"/>
                          </a:solidFill>
                          <a:latin typeface="Times New Roman"/>
                          <a:ea typeface="Times New Roman"/>
                          <a:cs typeface="Times New Roman"/>
                        </a:rPr>
                        <a:t>Ngoại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hình</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l">
                        <a:lnSpc>
                          <a:spcPct val="115000"/>
                        </a:lnSpc>
                        <a:spcAft>
                          <a:spcPts val="0"/>
                        </a:spcAft>
                      </a:pPr>
                      <a:r>
                        <a:rPr lang="en-US" sz="2800" dirty="0" err="1">
                          <a:solidFill>
                            <a:srgbClr val="000000"/>
                          </a:solidFill>
                          <a:latin typeface="Times New Roman"/>
                          <a:ea typeface="Calibri"/>
                          <a:cs typeface="Times New Roman"/>
                        </a:rPr>
                        <a:t>Luôn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bị</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bôi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bẩn</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1413703">
                <a:tc>
                  <a:txBody>
                    <a:bodyPr/>
                    <a:lstStyle/>
                    <a:p>
                      <a:pPr algn="l">
                        <a:lnSpc>
                          <a:spcPct val="115000"/>
                        </a:lnSpc>
                        <a:spcAft>
                          <a:spcPts val="0"/>
                        </a:spcAft>
                      </a:pPr>
                      <a:r>
                        <a:rPr lang="en-US" sz="2800" dirty="0" err="1">
                          <a:solidFill>
                            <a:srgbClr val="000000"/>
                          </a:solidFill>
                          <a:latin typeface="Times New Roman"/>
                          <a:ea typeface="Times New Roman"/>
                          <a:cs typeface="Times New Roman"/>
                        </a:rPr>
                        <a:t>Cử</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chỉ</a:t>
                      </a:r>
                      <a:endParaRPr lang="en-US" sz="2800" dirty="0">
                        <a:latin typeface="Calibri"/>
                        <a:ea typeface="Times New Roman"/>
                        <a:cs typeface="Times New Roman"/>
                      </a:endParaRPr>
                    </a:p>
                    <a:p>
                      <a:pPr algn="l">
                        <a:lnSpc>
                          <a:spcPct val="115000"/>
                        </a:lnSpc>
                        <a:spcAft>
                          <a:spcPts val="0"/>
                        </a:spcAft>
                      </a:pPr>
                      <a:r>
                        <a:rPr lang="en-US" sz="2800" dirty="0" err="1">
                          <a:solidFill>
                            <a:srgbClr val="000000"/>
                          </a:solidFill>
                          <a:latin typeface="Times New Roman"/>
                          <a:ea typeface="Times New Roman"/>
                          <a:cs typeface="Times New Roman"/>
                        </a:rPr>
                        <a:t>Hành</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động</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l">
                        <a:lnSpc>
                          <a:spcPct val="115000"/>
                        </a:lnSpc>
                        <a:spcAft>
                          <a:spcPts val="0"/>
                        </a:spcAft>
                      </a:pPr>
                      <a:r>
                        <a:rPr lang="en-US" sz="2800" dirty="0" err="1">
                          <a:solidFill>
                            <a:srgbClr val="000000"/>
                          </a:solidFill>
                          <a:latin typeface="Times New Roman"/>
                          <a:ea typeface="Calibri"/>
                          <a:cs typeface="Times New Roman"/>
                        </a:rPr>
                        <a:t>Lục</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lọi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đồ</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vật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với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vẻ</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thích</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thú</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Tự</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chế</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màu</a:t>
                      </a:r>
                      <a:r>
                        <a:rPr lang="en-US" sz="2800" dirty="0">
                          <a:solidFill>
                            <a:srgbClr val="000000"/>
                          </a:solidFill>
                          <a:latin typeface="Times New Roman"/>
                          <a:ea typeface="Calibri"/>
                          <a:cs typeface="Times New Roman"/>
                        </a:rPr>
                        <a:t> </a:t>
                      </a:r>
                      <a:r>
                        <a:rPr lang="en-US" sz="2800" dirty="0" err="1" smtClean="0">
                          <a:solidFill>
                            <a:srgbClr val="000000"/>
                          </a:solidFill>
                          <a:latin typeface="Times New Roman"/>
                          <a:ea typeface="Calibri"/>
                          <a:cs typeface="Times New Roman"/>
                        </a:rPr>
                        <a:t>vẽ</a:t>
                      </a:r>
                      <a:r>
                        <a:rPr lang="en-US" sz="2800" dirty="0" smtClean="0">
                          <a:solidFill>
                            <a:srgbClr val="000000"/>
                          </a:solidFill>
                          <a:latin typeface="Times New Roman"/>
                          <a:ea typeface="Calibri"/>
                          <a:cs typeface="Times New Roman"/>
                        </a:rPr>
                        <a:t>/</a:t>
                      </a:r>
                      <a:r>
                        <a:rPr lang="en-US" sz="2800" dirty="0" err="1" smtClean="0">
                          <a:solidFill>
                            <a:srgbClr val="000000"/>
                          </a:solidFill>
                          <a:latin typeface="Times New Roman"/>
                          <a:ea typeface="Calibri"/>
                          <a:cs typeface="Times New Roman"/>
                        </a:rPr>
                        <a:t>Vẽ</a:t>
                      </a:r>
                      <a:r>
                        <a:rPr lang="vi-VN" sz="2800" dirty="0" smtClean="0">
                          <a:solidFill>
                            <a:srgbClr val="000000"/>
                          </a:solidFill>
                          <a:latin typeface="Times New Roman"/>
                          <a:ea typeface="Calibri"/>
                          <a:cs typeface="Times New Roman"/>
                        </a:rPr>
                        <a:t> tranh</a:t>
                      </a:r>
                      <a:r>
                        <a:rPr lang="vi-VN" sz="2800" baseline="0" dirty="0" smtClean="0">
                          <a:solidFill>
                            <a:srgbClr val="000000"/>
                          </a:solidFill>
                          <a:latin typeface="Times New Roman"/>
                          <a:ea typeface="Calibri"/>
                          <a:cs typeface="Times New Roman"/>
                        </a:rPr>
                        <a:t> và vẽ </a:t>
                      </a:r>
                      <a:r>
                        <a:rPr lang="en-US" sz="2800" dirty="0" err="1" smtClean="0">
                          <a:solidFill>
                            <a:srgbClr val="000000"/>
                          </a:solidFill>
                          <a:latin typeface="Times New Roman"/>
                          <a:ea typeface="Calibri"/>
                          <a:cs typeface="Times New Roman"/>
                        </a:rPr>
                        <a:t>anh</a:t>
                      </a:r>
                      <a:r>
                        <a:rPr lang="en-US" sz="2800" dirty="0" smtClean="0">
                          <a:solidFill>
                            <a:srgbClr val="000000"/>
                          </a:solidFill>
                          <a:latin typeface="Times New Roman"/>
                          <a:ea typeface="Calibri"/>
                          <a:cs typeface="Times New Roman"/>
                        </a:rPr>
                        <a:t> </a:t>
                      </a:r>
                      <a:r>
                        <a:rPr lang="en-US" sz="2800" dirty="0" err="1" smtClean="0">
                          <a:solidFill>
                            <a:srgbClr val="000000"/>
                          </a:solidFill>
                          <a:latin typeface="Times New Roman"/>
                          <a:ea typeface="Calibri"/>
                          <a:cs typeface="Times New Roman"/>
                        </a:rPr>
                        <a:t>trai</a:t>
                      </a:r>
                      <a:r>
                        <a:rPr lang="vi-VN" sz="2800" dirty="0" smtClean="0">
                          <a:solidFill>
                            <a:srgbClr val="000000"/>
                          </a:solidFill>
                          <a:latin typeface="Times New Roman"/>
                          <a:ea typeface="Calibri"/>
                          <a:cs typeface="Times New Roman"/>
                        </a:rPr>
                        <a:t>.</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505140">
                <a:tc>
                  <a:txBody>
                    <a:bodyPr/>
                    <a:lstStyle/>
                    <a:p>
                      <a:pPr algn="l">
                        <a:lnSpc>
                          <a:spcPct val="115000"/>
                        </a:lnSpc>
                        <a:spcAft>
                          <a:spcPts val="0"/>
                        </a:spcAft>
                      </a:pPr>
                      <a:r>
                        <a:rPr lang="en-US" sz="2800" dirty="0" err="1">
                          <a:solidFill>
                            <a:srgbClr val="000000"/>
                          </a:solidFill>
                          <a:latin typeface="Times New Roman"/>
                          <a:ea typeface="Times New Roman"/>
                          <a:cs typeface="Times New Roman"/>
                        </a:rPr>
                        <a:t>Tài</a:t>
                      </a:r>
                      <a:r>
                        <a:rPr lang="en-US" sz="2800" dirty="0">
                          <a:solidFill>
                            <a:srgbClr val="000000"/>
                          </a:solidFill>
                          <a:latin typeface="Times New Roman"/>
                          <a:ea typeface="Times New Roman"/>
                          <a:cs typeface="Times New Roman"/>
                        </a:rPr>
                        <a:t> </a:t>
                      </a:r>
                      <a:r>
                        <a:rPr lang="en-US" sz="2800" dirty="0" err="1">
                          <a:solidFill>
                            <a:srgbClr val="000000"/>
                          </a:solidFill>
                          <a:latin typeface="Times New Roman"/>
                          <a:ea typeface="Times New Roman"/>
                          <a:cs typeface="Times New Roman"/>
                        </a:rPr>
                        <a:t>năng</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algn="l">
                        <a:lnSpc>
                          <a:spcPct val="115000"/>
                        </a:lnSpc>
                        <a:spcAft>
                          <a:spcPts val="0"/>
                        </a:spcAft>
                      </a:pPr>
                      <a:r>
                        <a:rPr lang="en-US" sz="2800" dirty="0" err="1">
                          <a:solidFill>
                            <a:srgbClr val="000000"/>
                          </a:solidFill>
                          <a:latin typeface="Times New Roman"/>
                          <a:ea typeface="Calibri"/>
                          <a:cs typeface="Times New Roman"/>
                        </a:rPr>
                        <a:t>Vẽ</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rất</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đẹ</a:t>
                      </a:r>
                      <a:r>
                        <a:rPr lang="vi-VN" sz="2800" dirty="0">
                          <a:solidFill>
                            <a:srgbClr val="000000"/>
                          </a:solidFill>
                          <a:latin typeface="Times New Roman"/>
                          <a:ea typeface="Calibri"/>
                          <a:cs typeface="Times New Roman"/>
                        </a:rPr>
                        <a:t>p</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r>
              <a:tr h="505140">
                <a:tc>
                  <a:txBody>
                    <a:bodyPr/>
                    <a:lstStyle/>
                    <a:p>
                      <a:pPr algn="l">
                        <a:lnSpc>
                          <a:spcPct val="115000"/>
                        </a:lnSpc>
                        <a:spcAft>
                          <a:spcPts val="0"/>
                        </a:spcAft>
                      </a:pPr>
                      <a:r>
                        <a:rPr lang="en-US" sz="2800" dirty="0" err="1">
                          <a:solidFill>
                            <a:srgbClr val="000000"/>
                          </a:solidFill>
                          <a:latin typeface="Times New Roman"/>
                          <a:ea typeface="Times New Roman"/>
                          <a:cs typeface="Times New Roman"/>
                        </a:rPr>
                        <a:t>Thái</a:t>
                      </a:r>
                      <a:r>
                        <a:rPr lang="en-US" sz="2800" dirty="0">
                          <a:solidFill>
                            <a:srgbClr val="000000"/>
                          </a:solidFill>
                          <a:latin typeface="Times New Roman"/>
                          <a:ea typeface="Times New Roman"/>
                          <a:cs typeface="Times New Roman"/>
                        </a:rPr>
                        <a:t> </a:t>
                      </a:r>
                      <a:r>
                        <a:rPr lang="en-US" sz="2800" dirty="0" err="1" smtClean="0">
                          <a:solidFill>
                            <a:srgbClr val="000000"/>
                          </a:solidFill>
                          <a:latin typeface="Times New Roman"/>
                          <a:ea typeface="Times New Roman"/>
                          <a:cs typeface="Times New Roman"/>
                        </a:rPr>
                        <a:t>độ</a:t>
                      </a:r>
                      <a:r>
                        <a:rPr lang="vi-VN" sz="2800" dirty="0" smtClean="0">
                          <a:solidFill>
                            <a:srgbClr val="000000"/>
                          </a:solidFill>
                          <a:latin typeface="Times New Roman"/>
                          <a:ea typeface="Times New Roman"/>
                          <a:cs typeface="Times New Roman"/>
                        </a:rPr>
                        <a:t> với</a:t>
                      </a:r>
                      <a:r>
                        <a:rPr lang="vi-VN" sz="2800" baseline="0" dirty="0" smtClean="0">
                          <a:solidFill>
                            <a:srgbClr val="000000"/>
                          </a:solidFill>
                          <a:latin typeface="Times New Roman"/>
                          <a:ea typeface="Times New Roman"/>
                          <a:cs typeface="Times New Roman"/>
                        </a:rPr>
                        <a:t> anh trai</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c>
                  <a:txBody>
                    <a:bodyPr/>
                    <a:lstStyle/>
                    <a:p>
                      <a:pPr algn="l">
                        <a:lnSpc>
                          <a:spcPct val="115000"/>
                        </a:lnSpc>
                        <a:spcAft>
                          <a:spcPts val="0"/>
                        </a:spcAft>
                      </a:pPr>
                      <a:r>
                        <a:rPr lang="en-US" sz="2800" dirty="0" err="1">
                          <a:solidFill>
                            <a:srgbClr val="000000"/>
                          </a:solidFill>
                          <a:latin typeface="Times New Roman"/>
                          <a:ea typeface="Calibri"/>
                          <a:cs typeface="Times New Roman"/>
                        </a:rPr>
                        <a:t>Không</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giận</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dỗi</a:t>
                      </a:r>
                      <a:r>
                        <a:rPr lang="en-US" sz="2800" dirty="0">
                          <a:solidFill>
                            <a:srgbClr val="000000"/>
                          </a:solidFill>
                          <a:latin typeface="Times New Roman"/>
                          <a:ea typeface="Calibri"/>
                          <a:cs typeface="Times New Roman"/>
                        </a:rPr>
                        <a:t>, </a:t>
                      </a:r>
                      <a:r>
                        <a:rPr lang="en-US" sz="2800" dirty="0" err="1">
                          <a:solidFill>
                            <a:srgbClr val="000000"/>
                          </a:solidFill>
                          <a:latin typeface="Times New Roman"/>
                          <a:ea typeface="Calibri"/>
                          <a:cs typeface="Times New Roman"/>
                        </a:rPr>
                        <a:t>vui</a:t>
                      </a:r>
                      <a:r>
                        <a:rPr lang="en-US" sz="2800" dirty="0">
                          <a:solidFill>
                            <a:srgbClr val="000000"/>
                          </a:solidFill>
                          <a:latin typeface="Times New Roman"/>
                          <a:ea typeface="Calibri"/>
                          <a:cs typeface="Times New Roman"/>
                        </a:rPr>
                        <a:t> </a:t>
                      </a:r>
                      <a:r>
                        <a:rPr lang="en-US" sz="2800" dirty="0" err="1" smtClean="0">
                          <a:solidFill>
                            <a:srgbClr val="000000"/>
                          </a:solidFill>
                          <a:latin typeface="Times New Roman"/>
                          <a:ea typeface="Calibri"/>
                          <a:cs typeface="Times New Roman"/>
                        </a:rPr>
                        <a:t>vẻ</a:t>
                      </a:r>
                      <a:r>
                        <a:rPr lang="vi-VN" sz="2800" dirty="0" smtClean="0">
                          <a:solidFill>
                            <a:srgbClr val="000000"/>
                          </a:solidFill>
                          <a:latin typeface="Times New Roman"/>
                          <a:ea typeface="Calibri"/>
                          <a:cs typeface="Times New Roman"/>
                        </a:rPr>
                        <a:t>, yêu</a:t>
                      </a:r>
                      <a:r>
                        <a:rPr lang="vi-VN" sz="2800" baseline="0" dirty="0" smtClean="0">
                          <a:solidFill>
                            <a:srgbClr val="000000"/>
                          </a:solidFill>
                          <a:latin typeface="Times New Roman"/>
                          <a:ea typeface="Calibri"/>
                          <a:cs typeface="Times New Roman"/>
                        </a:rPr>
                        <a:t> thương.</a:t>
                      </a:r>
                      <a:endParaRPr lang="en-US" sz="2800" dirty="0">
                        <a:latin typeface="Calibri"/>
                        <a:ea typeface="Times New Roman"/>
                        <a:cs typeface="Times New Roman"/>
                      </a:endParaRPr>
                    </a:p>
                  </a:txBody>
                  <a:tcPr marL="68580" marR="68580" marT="0" marB="0" anchor="ctr">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ADECB"/>
                    </a:solidFill>
                  </a:tcPr>
                </a:tc>
              </a:tr>
              <a:tr h="691506">
                <a:tc gridSpan="2">
                  <a:txBody>
                    <a:bodyPr/>
                    <a:lstStyle/>
                    <a:p>
                      <a:pPr algn="l">
                        <a:lnSpc>
                          <a:spcPct val="115000"/>
                        </a:lnSpc>
                        <a:spcAft>
                          <a:spcPts val="0"/>
                        </a:spcAft>
                      </a:pPr>
                      <a:r>
                        <a:rPr lang="vi-VN" sz="2800" b="1" i="1" dirty="0" smtClean="0">
                          <a:solidFill>
                            <a:srgbClr val="000000"/>
                          </a:solidFill>
                          <a:latin typeface="Times New Roman"/>
                          <a:ea typeface="Times New Roman"/>
                          <a:cs typeface="Times New Roman"/>
                        </a:rPr>
                        <a:t>                </a:t>
                      </a:r>
                      <a:r>
                        <a:rPr lang="en-US" sz="2800" b="1" i="1" dirty="0" err="1" smtClean="0">
                          <a:solidFill>
                            <a:srgbClr val="000000"/>
                          </a:solidFill>
                          <a:latin typeface="Times New Roman"/>
                          <a:ea typeface="Times New Roman"/>
                          <a:cs typeface="Times New Roman"/>
                        </a:rPr>
                        <a:t>Nhận</a:t>
                      </a:r>
                      <a:r>
                        <a:rPr lang="en-US" sz="2800" b="1" i="1" dirty="0" smtClean="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xét</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Là</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cô</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bé</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hồn</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nhiên</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tài</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năng</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nhân</a:t>
                      </a:r>
                      <a:r>
                        <a:rPr lang="en-US" sz="2800" b="1" i="1" dirty="0">
                          <a:solidFill>
                            <a:srgbClr val="000000"/>
                          </a:solidFill>
                          <a:latin typeface="Times New Roman"/>
                          <a:ea typeface="Times New Roman"/>
                          <a:cs typeface="Times New Roman"/>
                        </a:rPr>
                        <a:t> </a:t>
                      </a:r>
                      <a:r>
                        <a:rPr lang="en-US" sz="2800" b="1" i="1" dirty="0" err="1">
                          <a:solidFill>
                            <a:srgbClr val="000000"/>
                          </a:solidFill>
                          <a:latin typeface="Times New Roman"/>
                          <a:ea typeface="Times New Roman"/>
                          <a:cs typeface="Times New Roman"/>
                        </a:rPr>
                        <a:t>hậu</a:t>
                      </a:r>
                      <a:endParaRPr lang="en-US" sz="2800" b="1" i="1" dirty="0">
                        <a:latin typeface="Calibri"/>
                        <a:ea typeface="Times New Roman"/>
                        <a:cs typeface="Times New Roman"/>
                      </a:endParaRPr>
                    </a:p>
                  </a:txBody>
                  <a:tcPr marL="68580" marR="68580" marT="0" marB="0">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3455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1124263" y="479685"/>
            <a:ext cx="8078776" cy="5422288"/>
          </a:xfrm>
          <a:prstGeom prst="cloudCallout">
            <a:avLst/>
          </a:prstGeom>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rtlCol="0" anchor="ctr"/>
          <a:lstStyle/>
          <a:p>
            <a:pPr>
              <a:spcAft>
                <a:spcPts val="0"/>
              </a:spcAft>
            </a:pPr>
            <a:r>
              <a:rPr lang="vi-VN" sz="2800" dirty="0" smtClean="0">
                <a:solidFill>
                  <a:schemeClr val="accent6">
                    <a:lumMod val="50000"/>
                  </a:schemeClr>
                </a:solidFill>
                <a:latin typeface="Times New Roman" panose="02020603050405020304" pitchFamily="18" charset="0"/>
                <a:ea typeface="Times New Roman" panose="02020603050405020304" pitchFamily="18" charset="0"/>
              </a:rPr>
              <a:t>         </a:t>
            </a:r>
            <a:r>
              <a:rPr lang="vi-VN" sz="2800" b="1" dirty="0" smtClean="0">
                <a:solidFill>
                  <a:schemeClr val="accent6">
                    <a:lumMod val="50000"/>
                  </a:schemeClr>
                </a:solidFill>
                <a:latin typeface="Times New Roman" panose="02020603050405020304" pitchFamily="18" charset="0"/>
                <a:ea typeface="Times New Roman" panose="02020603050405020304" pitchFamily="18" charset="0"/>
              </a:rPr>
              <a:t>1</a:t>
            </a:r>
            <a:r>
              <a:rPr lang="vi-VN" sz="2800"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Trong</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gia</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đình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khi</a:t>
            </a:r>
            <a:r>
              <a:rPr lang="vi-VN"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em</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vi-VN"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có</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tích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học</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tập</a:t>
            </a:r>
            <a:r>
              <a:rPr lang="vi-VN"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hoặc</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niềm</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vui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mới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mọi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sẽ</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bộc</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lộ</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như</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thế</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nào</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a:t>
            </a:r>
            <a:endParaRPr lang="vi-VN" sz="2800" b="1" dirty="0" smtClean="0">
              <a:solidFill>
                <a:schemeClr val="accent6">
                  <a:lumMod val="50000"/>
                </a:schemeClr>
              </a:solidFill>
              <a:latin typeface="Times New Roman" panose="02020603050405020304" pitchFamily="18" charset="0"/>
              <a:ea typeface="Times New Roman" panose="02020603050405020304" pitchFamily="18" charset="0"/>
            </a:endParaRPr>
          </a:p>
          <a:p>
            <a:pPr>
              <a:spcAft>
                <a:spcPts val="0"/>
              </a:spcAft>
            </a:pPr>
            <a:endParaRPr lang="vi-VN" sz="2800" b="1" dirty="0" smtClean="0">
              <a:solidFill>
                <a:schemeClr val="accent6">
                  <a:lumMod val="50000"/>
                </a:schemeClr>
              </a:solidFill>
              <a:latin typeface="Times New Roman" panose="02020603050405020304" pitchFamily="18" charset="0"/>
              <a:ea typeface="Times New Roman" panose="02020603050405020304" pitchFamily="18" charset="0"/>
            </a:endParaRPr>
          </a:p>
        </p:txBody>
      </p:sp>
      <p:sp>
        <p:nvSpPr>
          <p:cNvPr id="4" name="Explosion 1 3"/>
          <p:cNvSpPr/>
          <p:nvPr/>
        </p:nvSpPr>
        <p:spPr>
          <a:xfrm>
            <a:off x="7195279" y="-1"/>
            <a:ext cx="4996721" cy="4661941"/>
          </a:xfrm>
          <a:prstGeom prst="irregularSeal1">
            <a:avLst/>
          </a:prstGeom>
          <a:solidFill>
            <a:srgbClr val="FF0000"/>
          </a:solidFill>
          <a:ln>
            <a:solidFill>
              <a:srgbClr val="FF33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ct val="150000"/>
              </a:lnSpc>
              <a:defRPr/>
            </a:pPr>
            <a:r>
              <a:rPr lang="vi-VN" sz="2400" b="1" dirty="0" smtClean="0">
                <a:solidFill>
                  <a:schemeClr val="bg1"/>
                </a:solidFill>
                <a:latin typeface="+mj-lt"/>
              </a:rPr>
              <a:t>CHIA SẺ</a:t>
            </a:r>
          </a:p>
          <a:p>
            <a:pPr algn="ctr">
              <a:lnSpc>
                <a:spcPct val="150000"/>
              </a:lnSpc>
              <a:defRPr/>
            </a:pPr>
            <a:r>
              <a:rPr lang="vi-VN" sz="2400" b="1" dirty="0" smtClean="0">
                <a:solidFill>
                  <a:schemeClr val="bg1"/>
                </a:solidFill>
                <a:latin typeface="+mj-lt"/>
              </a:rPr>
              <a:t> ĐỂ </a:t>
            </a:r>
          </a:p>
          <a:p>
            <a:pPr algn="ctr">
              <a:lnSpc>
                <a:spcPct val="150000"/>
              </a:lnSpc>
              <a:defRPr/>
            </a:pPr>
            <a:r>
              <a:rPr lang="vi-VN" sz="2400" b="1" dirty="0" smtClean="0">
                <a:solidFill>
                  <a:schemeClr val="bg1"/>
                </a:solidFill>
                <a:latin typeface="+mj-lt"/>
              </a:rPr>
              <a:t>HIỂU NHAU HƠN</a:t>
            </a:r>
            <a:r>
              <a:rPr lang="en-US" sz="2400" b="1" dirty="0" smtClean="0">
                <a:solidFill>
                  <a:schemeClr val="bg1"/>
                </a:solidFill>
                <a:latin typeface="+mj-lt"/>
              </a:rPr>
              <a:t> </a:t>
            </a:r>
            <a:endParaRPr lang="en-US" sz="2400" b="1" dirty="0">
              <a:solidFill>
                <a:schemeClr val="bg1"/>
              </a:solidFill>
              <a:latin typeface="+mj-lt"/>
            </a:endParaRPr>
          </a:p>
        </p:txBody>
      </p:sp>
    </p:spTree>
    <p:extLst>
      <p:ext uri="{BB962C8B-B14F-4D97-AF65-F5344CB8AC3E}">
        <p14:creationId xmlns:p14="http://schemas.microsoft.com/office/powerpoint/2010/main" val="37815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528575" y="689317"/>
            <a:ext cx="7086428" cy="5227646"/>
          </a:xfrm>
          <a:prstGeom prst="cloudCallout">
            <a:avLst/>
          </a:prstGeom>
          <a:scene3d>
            <a:camera prst="orthographicFront"/>
            <a:lightRig rig="threePt" dir="t"/>
          </a:scene3d>
          <a:sp3d>
            <a:bevelT w="152400" h="50800" prst="softRound"/>
          </a:sp3d>
        </p:spPr>
        <p:style>
          <a:lnRef idx="2">
            <a:schemeClr val="accent1"/>
          </a:lnRef>
          <a:fillRef idx="1">
            <a:schemeClr val="lt1"/>
          </a:fillRef>
          <a:effectRef idx="0">
            <a:schemeClr val="accent1"/>
          </a:effectRef>
          <a:fontRef idx="minor">
            <a:schemeClr val="dk1"/>
          </a:fontRef>
        </p:style>
        <p:txBody>
          <a:bodyPr rtlCol="0" anchor="ctr"/>
          <a:lstStyle/>
          <a:p>
            <a:pPr>
              <a:spcAft>
                <a:spcPts val="0"/>
              </a:spcAft>
            </a:pPr>
            <a:r>
              <a:rPr lang="vi-VN" sz="2800" dirty="0" smtClean="0">
                <a:solidFill>
                  <a:schemeClr val="accent6">
                    <a:lumMod val="50000"/>
                  </a:schemeClr>
                </a:solidFill>
                <a:latin typeface="Times New Roman" panose="02020603050405020304" pitchFamily="18" charset="0"/>
                <a:ea typeface="Times New Roman" panose="02020603050405020304" pitchFamily="18" charset="0"/>
              </a:rPr>
              <a:t>         </a:t>
            </a:r>
            <a:endParaRPr lang="vi-VN" sz="2800" b="1" dirty="0" smtClean="0">
              <a:solidFill>
                <a:schemeClr val="accent6">
                  <a:lumMod val="50000"/>
                </a:schemeClr>
              </a:solidFill>
              <a:latin typeface="Times New Roman" panose="02020603050405020304" pitchFamily="18" charset="0"/>
              <a:ea typeface="Times New Roman" panose="02020603050405020304" pitchFamily="18" charset="0"/>
            </a:endParaRPr>
          </a:p>
          <a:p>
            <a:pPr>
              <a:spcAft>
                <a:spcPts val="0"/>
              </a:spcAft>
            </a:pPr>
            <a:r>
              <a:rPr lang="vi-VN" sz="2800" b="1" dirty="0" smtClean="0">
                <a:solidFill>
                  <a:schemeClr val="accent6">
                    <a:lumMod val="50000"/>
                  </a:schemeClr>
                </a:solidFill>
                <a:latin typeface="Times New Roman" panose="02020603050405020304" pitchFamily="18" charset="0"/>
                <a:ea typeface="Times New Roman" panose="02020603050405020304" pitchFamily="18" charset="0"/>
              </a:rPr>
              <a:t>  2.</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Trước</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những</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thành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công</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vi-VN"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ea typeface="Times New Roman" panose="02020603050405020304" pitchFamily="18" charset="0"/>
              </a:rPr>
              <a:t>niềm</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vui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của</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khác</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người</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thân</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bạn</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bè</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em</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sẽ</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có</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tình</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cảm</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smtClean="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ứng</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xử</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ra</a:t>
            </a:r>
            <a:r>
              <a:rPr lang="en-US" sz="2800" b="1" dirty="0">
                <a:solidFill>
                  <a:schemeClr val="accent6">
                    <a:lumMod val="50000"/>
                  </a:schemeClr>
                </a:solidFill>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Times New Roman" panose="02020603050405020304" pitchFamily="18" charset="0"/>
              </a:rPr>
              <a:t>sao</a:t>
            </a:r>
            <a:r>
              <a:rPr lang="en-US" sz="2800" b="1" dirty="0">
                <a:solidFill>
                  <a:schemeClr val="accent6">
                    <a:lumMod val="50000"/>
                  </a:schemeClr>
                </a:solidFill>
                <a:latin typeface="Times New Roman" panose="02020603050405020304" pitchFamily="18" charset="0"/>
                <a:ea typeface="Times New Roman" panose="02020603050405020304" pitchFamily="18" charset="0"/>
              </a:rPr>
              <a:t>?</a:t>
            </a:r>
            <a:endParaRPr lang="en-US" sz="2800" b="1"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
        <p:nvSpPr>
          <p:cNvPr id="4" name="Explosion 1 3"/>
          <p:cNvSpPr/>
          <p:nvPr/>
        </p:nvSpPr>
        <p:spPr>
          <a:xfrm>
            <a:off x="7610621" y="0"/>
            <a:ext cx="4141667" cy="4628271"/>
          </a:xfrm>
          <a:prstGeom prst="irregularSeal1">
            <a:avLst/>
          </a:prstGeom>
          <a:solidFill>
            <a:srgbClr val="FF0000"/>
          </a:solidFill>
          <a:ln>
            <a:solidFill>
              <a:srgbClr val="FF33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lnSpc>
                <a:spcPct val="150000"/>
              </a:lnSpc>
              <a:defRPr/>
            </a:pPr>
            <a:r>
              <a:rPr lang="vi-VN" b="1" dirty="0" smtClean="0">
                <a:solidFill>
                  <a:schemeClr val="bg1"/>
                </a:solidFill>
                <a:latin typeface="+mj-lt"/>
              </a:rPr>
              <a:t>CHIA SẺ</a:t>
            </a:r>
          </a:p>
          <a:p>
            <a:pPr algn="ctr">
              <a:lnSpc>
                <a:spcPct val="150000"/>
              </a:lnSpc>
              <a:defRPr/>
            </a:pPr>
            <a:r>
              <a:rPr lang="vi-VN" b="1" dirty="0" smtClean="0">
                <a:solidFill>
                  <a:schemeClr val="bg1"/>
                </a:solidFill>
                <a:latin typeface="+mj-lt"/>
              </a:rPr>
              <a:t> ĐỂ</a:t>
            </a:r>
          </a:p>
          <a:p>
            <a:pPr algn="ctr">
              <a:lnSpc>
                <a:spcPct val="150000"/>
              </a:lnSpc>
              <a:defRPr/>
            </a:pPr>
            <a:r>
              <a:rPr lang="vi-VN" b="1" dirty="0" smtClean="0">
                <a:solidFill>
                  <a:schemeClr val="bg1"/>
                </a:solidFill>
                <a:latin typeface="+mj-lt"/>
              </a:rPr>
              <a:t> HIỂU NHAU HƠN</a:t>
            </a:r>
            <a:r>
              <a:rPr lang="en-US" b="1" dirty="0" smtClean="0">
                <a:solidFill>
                  <a:schemeClr val="bg1"/>
                </a:solidFill>
                <a:latin typeface="+mj-lt"/>
              </a:rPr>
              <a:t> </a:t>
            </a:r>
            <a:endParaRPr lang="en-US" b="1" dirty="0">
              <a:solidFill>
                <a:schemeClr val="bg1"/>
              </a:solidFill>
              <a:latin typeface="+mj-lt"/>
            </a:endParaRPr>
          </a:p>
        </p:txBody>
      </p:sp>
    </p:spTree>
    <p:extLst>
      <p:ext uri="{BB962C8B-B14F-4D97-AF65-F5344CB8AC3E}">
        <p14:creationId xmlns:p14="http://schemas.microsoft.com/office/powerpoint/2010/main" val="37815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100"/>
                                        <p:tgtEl>
                                          <p:spTgt spid="4"/>
                                        </p:tgtEl>
                                      </p:cBhvr>
                                    </p:animEffect>
                                    <p:anim calcmode="lin" valueType="num">
                                      <p:cBhvr>
                                        <p:cTn id="14" dur="1100" fill="hold"/>
                                        <p:tgtEl>
                                          <p:spTgt spid="4"/>
                                        </p:tgtEl>
                                        <p:attrNameLst>
                                          <p:attrName>ppt_x</p:attrName>
                                        </p:attrNameLst>
                                      </p:cBhvr>
                                      <p:tavLst>
                                        <p:tav tm="0">
                                          <p:val>
                                            <p:strVal val="#ppt_x"/>
                                          </p:val>
                                        </p:tav>
                                        <p:tav tm="100000">
                                          <p:val>
                                            <p:strVal val="#ppt_x"/>
                                          </p:val>
                                        </p:tav>
                                      </p:tavLst>
                                    </p:anim>
                                    <p:anim calcmode="lin" valueType="num">
                                      <p:cBhvr>
                                        <p:cTn id="15" dur="11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100"/>
                            </p:stCondLst>
                            <p:childTnLst>
                              <p:par>
                                <p:cTn id="17" presetID="32" presetClass="emph" presetSubtype="0" repeatCount="5000" fill="hold" grpId="1" nodeType="after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scription: C:\Users\PC\Desktop\download (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57" y="2011680"/>
            <a:ext cx="5317588" cy="4332849"/>
          </a:xfrm>
          <a:prstGeom prst="rect">
            <a:avLst/>
          </a:prstGeom>
          <a:noFill/>
          <a:ln>
            <a:noFill/>
          </a:ln>
          <a:effectLst>
            <a:softEdge rad="63500"/>
          </a:effectLst>
        </p:spPr>
      </p:pic>
      <p:pic>
        <p:nvPicPr>
          <p:cNvPr id="7" name="Picture 6" descr="Description: C:\Users\PC\Desktop\download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7243" y="1941342"/>
            <a:ext cx="5317588" cy="4375052"/>
          </a:xfrm>
          <a:prstGeom prst="rect">
            <a:avLst/>
          </a:prstGeom>
          <a:noFill/>
          <a:ln>
            <a:noFill/>
          </a:ln>
          <a:effectLst>
            <a:softEdge rad="127000"/>
          </a:effectLst>
        </p:spPr>
      </p:pic>
      <p:sp>
        <p:nvSpPr>
          <p:cNvPr id="64515" name="Rectangle 3"/>
          <p:cNvSpPr>
            <a:spLocks noChangeArrowheads="1"/>
          </p:cNvSpPr>
          <p:nvPr/>
        </p:nvSpPr>
        <p:spPr bwMode="auto">
          <a:xfrm>
            <a:off x="0" y="0"/>
            <a:ext cx="11802794"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l"/>
                <a:tab pos="180975" algn="l"/>
                <a:tab pos="269875" algn="l"/>
              </a:tabLst>
            </a:pPr>
            <a:endParaRPr kumimoji="0" lang="en-US"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90488" algn="l"/>
                <a:tab pos="180975" algn="l"/>
                <a:tab pos="269875" algn="l"/>
              </a:tabLst>
            </a:pP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III. </a:t>
            </a:r>
            <a:r>
              <a:rPr kumimoji="0" lang="vi-VN"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ĐỌC VĂN BẢN</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vi-VN"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32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vi-VN" sz="3200" b="1" i="0" u="none" strike="noStrike" cap="none" normalizeH="0" baseline="0" dirty="0" smtClean="0">
                <a:ln>
                  <a:noFill/>
                </a:ln>
                <a:solidFill>
                  <a:srgbClr val="4F81BD"/>
                </a:solidFill>
                <a:effectLst/>
                <a:latin typeface="Times New Roman" pitchFamily="18" charset="0"/>
                <a:ea typeface="Times New Roman" pitchFamily="18" charset="0"/>
                <a:cs typeface="Times New Roman" pitchFamily="18" charset="0"/>
              </a:rPr>
              <a:t>BỨC TRANH CỦA EM GÁI TÔI</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vi-VN" sz="3200" b="1" i="0" u="none"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 </a:t>
            </a:r>
            <a:r>
              <a:rPr kumimoji="0" lang="vi-VN" sz="3200" b="1" i="1" u="none" strike="noStrike" cap="none" normalizeH="0" baseline="0" dirty="0" smtClean="0">
                <a:ln>
                  <a:noFill/>
                </a:ln>
                <a:solidFill>
                  <a:srgbClr val="4F81BD"/>
                </a:solidFill>
                <a:effectLst/>
                <a:latin typeface="Times New Roman" pitchFamily="18" charset="0"/>
                <a:ea typeface="Brush Script MT"/>
                <a:cs typeface="Times New Roman" pitchFamily="18" charset="0"/>
              </a:rPr>
              <a:t>Tạ Duy Anh</a:t>
            </a:r>
            <a:r>
              <a:rPr kumimoji="0" lang="vi-VN" sz="3200" b="1" i="0" u="none"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 –</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en-US" sz="1400" b="1" i="0" u="none" strike="noStrike" cap="none" normalizeH="0" baseline="0" dirty="0" smtClean="0">
                <a:ln>
                  <a:noFill/>
                </a:ln>
                <a:solidFill>
                  <a:srgbClr val="4F81BD"/>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6" name="Rectangle 4"/>
          <p:cNvSpPr>
            <a:spLocks noChangeArrowheads="1"/>
          </p:cNvSpPr>
          <p:nvPr/>
        </p:nvSpPr>
        <p:spPr bwMode="auto">
          <a:xfrm>
            <a:off x="457200" y="260985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6827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1818" y="194840"/>
            <a:ext cx="7786248" cy="994375"/>
          </a:xfrm>
          <a:prstGeom prst="rect">
            <a:avLst/>
          </a:prstGeom>
        </p:spPr>
        <p:txBody>
          <a:bodyPr wrap="square">
            <a:spAutoFit/>
          </a:bodyPr>
          <a:lstStyle/>
          <a:p>
            <a:pPr marL="57150" marR="177165" algn="ctr">
              <a:spcAft>
                <a:spcPts val="800"/>
              </a:spcAft>
              <a:tabLst>
                <a:tab pos="57150" algn="l"/>
              </a:tabLst>
            </a:pPr>
            <a:r>
              <a:rPr lang="en-US" sz="2800" b="1" i="1" dirty="0" smtClean="0">
                <a:solidFill>
                  <a:srgbClr val="FF0000"/>
                </a:solidFill>
                <a:latin typeface="Times New Roman" panose="02020603050405020304" pitchFamily="18" charset="0"/>
                <a:ea typeface="Times New Roman" panose="02020603050405020304" pitchFamily="18" charset="0"/>
              </a:rPr>
              <a:t>BỨC TRANH CỦA EM GIÁI TÔI</a:t>
            </a:r>
            <a:r>
              <a:rPr lang="vi-VN"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smtClean="0">
                <a:latin typeface="Times New Roman" panose="02020603050405020304" pitchFamily="18" charset="0"/>
                <a:ea typeface="Times New Roman" panose="02020603050405020304" pitchFamily="18" charset="0"/>
              </a:rPr>
              <a:t>(</a:t>
            </a:r>
            <a:r>
              <a:rPr lang="en-US" sz="2800" b="1" i="1" dirty="0" err="1" smtClean="0">
                <a:latin typeface="Times New Roman" panose="02020603050405020304" pitchFamily="18" charset="0"/>
                <a:ea typeface="Times New Roman" panose="02020603050405020304" pitchFamily="18" charset="0"/>
              </a:rPr>
              <a:t>Tạ</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Duy</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Anh</a:t>
            </a:r>
            <a:r>
              <a:rPr lang="en-US" sz="2800" b="1" i="1" dirty="0" smtClean="0">
                <a:latin typeface="Times New Roman" panose="02020603050405020304" pitchFamily="18" charset="0"/>
                <a:ea typeface="Times New Roman" panose="02020603050405020304" pitchFamily="18" charset="0"/>
              </a:rPr>
              <a:t>)</a:t>
            </a:r>
            <a:endParaRPr lang="en-US" sz="2800" dirty="0" smtClean="0">
              <a:solidFill>
                <a:prstClr val="black"/>
              </a:solidFill>
              <a:latin typeface="Times New Roman" panose="02020603050405020304" pitchFamily="18" charset="0"/>
              <a:ea typeface="Times New Roman" panose="02020603050405020304" pitchFamily="18" charset="0"/>
            </a:endParaRPr>
          </a:p>
          <a:p>
            <a:pPr marL="57150" marR="177165" algn="ctr">
              <a:lnSpc>
                <a:spcPct val="107000"/>
              </a:lnSpc>
              <a:spcAft>
                <a:spcPts val="800"/>
              </a:spcAft>
              <a:tabLst>
                <a:tab pos="57150" algn="l"/>
              </a:tabLst>
            </a:pPr>
            <a:endParaRPr lang="en-US" sz="2400" b="1" dirty="0">
              <a:latin typeface="Times New Roman" panose="02020603050405020304" pitchFamily="18" charset="0"/>
              <a:ea typeface="Times New Roman" panose="02020603050405020304" pitchFamily="18" charset="0"/>
            </a:endParaRPr>
          </a:p>
        </p:txBody>
      </p:sp>
      <p:sp>
        <p:nvSpPr>
          <p:cNvPr id="8" name="Rectangle 7"/>
          <p:cNvSpPr/>
          <p:nvPr/>
        </p:nvSpPr>
        <p:spPr>
          <a:xfrm>
            <a:off x="261018" y="1040391"/>
            <a:ext cx="2541080" cy="954107"/>
          </a:xfrm>
          <a:prstGeom prst="rect">
            <a:avLst/>
          </a:prstGeom>
        </p:spPr>
        <p:txBody>
          <a:bodyPr wrap="none">
            <a:spAutoFit/>
          </a:bodyPr>
          <a:lstStyle/>
          <a:p>
            <a:r>
              <a:rPr lang="en-US" sz="2800" b="1" dirty="0" smtClean="0">
                <a:solidFill>
                  <a:srgbClr val="0070C0"/>
                </a:solidFill>
                <a:latin typeface="Times New Roman" pitchFamily="18" charset="0"/>
                <a:cs typeface="Times New Roman" pitchFamily="18" charset="0"/>
              </a:rPr>
              <a:t>I. </a:t>
            </a:r>
            <a:r>
              <a:rPr lang="en-US" sz="2800" b="1" dirty="0" err="1" smtClean="0">
                <a:solidFill>
                  <a:srgbClr val="0070C0"/>
                </a:solidFill>
                <a:latin typeface="Times New Roman" pitchFamily="18" charset="0"/>
                <a:cs typeface="Times New Roman" pitchFamily="18" charset="0"/>
              </a:rPr>
              <a:t>Đọc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bản</a:t>
            </a:r>
            <a:r>
              <a:rPr lang="en-US" sz="2800" b="1" dirty="0" smtClean="0">
                <a:solidFill>
                  <a:srgbClr val="0070C0"/>
                </a:solidFill>
                <a:latin typeface="Times New Roman" pitchFamily="18" charset="0"/>
                <a:cs typeface="Times New Roman" pitchFamily="18" charset="0"/>
              </a:rPr>
              <a:t>:</a:t>
            </a:r>
            <a:endParaRPr lang="en-US" sz="2800" dirty="0" smtClean="0">
              <a:solidFill>
                <a:srgbClr val="0070C0"/>
              </a:solidFill>
              <a:latin typeface="Times New Roman" pitchFamily="18" charset="0"/>
              <a:cs typeface="Times New Roman" pitchFamily="18" charset="0"/>
            </a:endParaRPr>
          </a:p>
          <a:p>
            <a:r>
              <a:rPr lang="en-US" sz="2800" b="1" dirty="0" smtClean="0">
                <a:solidFill>
                  <a:srgbClr val="0070C0"/>
                </a:solidFill>
                <a:latin typeface="Times New Roman" pitchFamily="18" charset="0"/>
                <a:cs typeface="Times New Roman" pitchFamily="18" charset="0"/>
              </a:rPr>
              <a:t>1. </a:t>
            </a:r>
            <a:r>
              <a:rPr lang="en-US" sz="2800" b="1" dirty="0" err="1" smtClean="0">
                <a:solidFill>
                  <a:srgbClr val="0070C0"/>
                </a:solidFill>
                <a:latin typeface="Times New Roman" pitchFamily="18" charset="0"/>
                <a:cs typeface="Times New Roman" pitchFamily="18" charset="0"/>
              </a:rPr>
              <a:t>Đọc</a:t>
            </a:r>
            <a:endParaRPr lang="en-US" sz="2800" dirty="0" smtClean="0">
              <a:solidFill>
                <a:srgbClr val="0070C0"/>
              </a:solidFill>
              <a:latin typeface="Times New Roman" pitchFamily="18" charset="0"/>
              <a:cs typeface="Times New Roman" pitchFamily="18" charset="0"/>
            </a:endParaRPr>
          </a:p>
        </p:txBody>
      </p:sp>
      <p:pic>
        <p:nvPicPr>
          <p:cNvPr id="12" name="Picture 11"/>
          <p:cNvPicPr>
            <a:picLocks noChangeAspect="1"/>
          </p:cNvPicPr>
          <p:nvPr/>
        </p:nvPicPr>
        <p:blipFill>
          <a:blip r:embed="rId2"/>
          <a:stretch>
            <a:fillRect/>
          </a:stretch>
        </p:blipFill>
        <p:spPr>
          <a:xfrm>
            <a:off x="7619681" y="2239799"/>
            <a:ext cx="3776413" cy="3642567"/>
          </a:xfrm>
          <a:prstGeom prst="rect">
            <a:avLst/>
          </a:prstGeom>
        </p:spPr>
      </p:pic>
      <p:sp>
        <p:nvSpPr>
          <p:cNvPr id="13" name="Right Arrow Callout 12"/>
          <p:cNvSpPr/>
          <p:nvPr/>
        </p:nvSpPr>
        <p:spPr>
          <a:xfrm>
            <a:off x="2572527" y="2233534"/>
            <a:ext cx="4754880" cy="2908092"/>
          </a:xfrm>
          <a:prstGeom prst="rightArrowCallou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0"/>
              </a:spcAft>
              <a:tabLst>
                <a:tab pos="1386840" algn="l"/>
              </a:tabLst>
            </a:pPr>
            <a:r>
              <a:rPr lang="en-US" sz="2800" dirty="0" smtClean="0">
                <a:solidFill>
                  <a:srgbClr val="0070C0"/>
                </a:solidFill>
              </a:rPr>
              <a:t>- </a:t>
            </a:r>
            <a:r>
              <a:rPr lang="en-US" sz="2800" dirty="0" smtClean="0">
                <a:solidFill>
                  <a:srgbClr val="0070C0"/>
                </a:solidFill>
                <a:latin typeface="Times New Roman" pitchFamily="18" charset="0"/>
                <a:cs typeface="Times New Roman" pitchFamily="18" charset="0"/>
              </a:rPr>
              <a:t>HS </a:t>
            </a:r>
            <a:r>
              <a:rPr lang="vi-VN" sz="2800" dirty="0" smtClean="0">
                <a:solidFill>
                  <a:srgbClr val="0070C0"/>
                </a:solidFill>
                <a:latin typeface="Times New Roman" pitchFamily="18" charset="0"/>
                <a:cs typeface="Times New Roman" pitchFamily="18" charset="0"/>
              </a:rPr>
              <a:t>đọc to, rõ ràng lưu loát, chú ý về sắc thái biểu cảm.</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973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6926" y="149870"/>
            <a:ext cx="7951140" cy="523220"/>
          </a:xfrm>
          <a:prstGeom prst="rect">
            <a:avLst/>
          </a:prstGeom>
        </p:spPr>
        <p:txBody>
          <a:bodyPr wrap="square">
            <a:spAutoFit/>
          </a:bodyPr>
          <a:lstStyle/>
          <a:p>
            <a:pPr marL="57150" marR="177165" algn="ctr">
              <a:spcAft>
                <a:spcPts val="800"/>
              </a:spcAft>
              <a:tabLst>
                <a:tab pos="57150" algn="l"/>
              </a:tabLst>
            </a:pPr>
            <a:r>
              <a:rPr lang="en-US" sz="2800" b="1" i="1" dirty="0" smtClean="0">
                <a:solidFill>
                  <a:srgbClr val="FF0000"/>
                </a:solidFill>
                <a:latin typeface="Times New Roman" panose="02020603050405020304" pitchFamily="18" charset="0"/>
                <a:ea typeface="Times New Roman" panose="02020603050405020304" pitchFamily="18" charset="0"/>
              </a:rPr>
              <a:t>BỨC TRANH CỦA EM GIÁI TÔI</a:t>
            </a:r>
            <a:r>
              <a:rPr lang="vi-VN" sz="2800" b="1" i="1" dirty="0" smtClean="0">
                <a:solidFill>
                  <a:srgbClr val="FF0000"/>
                </a:solidFill>
                <a:latin typeface="Times New Roman" panose="02020603050405020304" pitchFamily="18" charset="0"/>
                <a:ea typeface="Times New Roman" panose="02020603050405020304" pitchFamily="18" charset="0"/>
              </a:rPr>
              <a:t>  </a:t>
            </a:r>
            <a:r>
              <a:rPr lang="en-US" sz="2400" b="1" i="1" dirty="0" smtClean="0">
                <a:latin typeface="Times New Roman" panose="02020603050405020304" pitchFamily="18" charset="0"/>
                <a:ea typeface="Times New Roman" panose="02020603050405020304" pitchFamily="18" charset="0"/>
              </a:rPr>
              <a:t>(</a:t>
            </a:r>
            <a:r>
              <a:rPr lang="en-US" sz="2400" b="1" i="1" dirty="0" err="1" smtClean="0">
                <a:latin typeface="Times New Roman" panose="02020603050405020304" pitchFamily="18" charset="0"/>
                <a:ea typeface="Times New Roman" panose="02020603050405020304" pitchFamily="18" charset="0"/>
              </a:rPr>
              <a:t>Tạ</a:t>
            </a:r>
            <a:r>
              <a:rPr lang="en-US" sz="2400" b="1" i="1" dirty="0" smtClean="0">
                <a:latin typeface="Times New Roman" panose="02020603050405020304" pitchFamily="18" charset="0"/>
                <a:ea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rPr>
              <a:t>Duy</a:t>
            </a:r>
            <a:r>
              <a:rPr lang="en-US" sz="2400" b="1" i="1" dirty="0" smtClean="0">
                <a:latin typeface="Times New Roman" panose="02020603050405020304" pitchFamily="18" charset="0"/>
                <a:ea typeface="Times New Roman" panose="02020603050405020304" pitchFamily="18" charset="0"/>
              </a:rPr>
              <a:t> </a:t>
            </a:r>
            <a:r>
              <a:rPr lang="en-US" sz="2400" b="1" i="1" dirty="0" err="1" smtClean="0">
                <a:latin typeface="Times New Roman" panose="02020603050405020304" pitchFamily="18" charset="0"/>
                <a:ea typeface="Times New Roman" panose="02020603050405020304" pitchFamily="18" charset="0"/>
              </a:rPr>
              <a:t>Anh</a:t>
            </a:r>
            <a:r>
              <a:rPr lang="en-US" sz="2400" b="1" i="1" dirty="0" smtClean="0">
                <a:latin typeface="Times New Roman" panose="02020603050405020304" pitchFamily="18" charset="0"/>
                <a:ea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p:cNvPicPr>
            <a:picLocks noChangeAspect="1"/>
          </p:cNvPicPr>
          <p:nvPr/>
        </p:nvPicPr>
        <p:blipFill>
          <a:blip r:embed="rId2"/>
          <a:stretch>
            <a:fillRect/>
          </a:stretch>
        </p:blipFill>
        <p:spPr>
          <a:xfrm>
            <a:off x="4880878" y="1274165"/>
            <a:ext cx="7116250" cy="5381882"/>
          </a:xfrm>
          <a:prstGeom prst="rect">
            <a:avLst/>
          </a:prstGeom>
        </p:spPr>
      </p:pic>
      <p:pic>
        <p:nvPicPr>
          <p:cNvPr id="10" name="Picture 9"/>
          <p:cNvPicPr>
            <a:picLocks noChangeAspect="1"/>
          </p:cNvPicPr>
          <p:nvPr/>
        </p:nvPicPr>
        <p:blipFill>
          <a:blip r:embed="rId3"/>
          <a:stretch>
            <a:fillRect/>
          </a:stretch>
        </p:blipFill>
        <p:spPr>
          <a:xfrm>
            <a:off x="1089198" y="2908092"/>
            <a:ext cx="3272940" cy="27819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839084" y="5767716"/>
            <a:ext cx="3848169" cy="461665"/>
          </a:xfrm>
          <a:prstGeom prst="rect">
            <a:avLst/>
          </a:prstGeom>
        </p:spPr>
        <p:txBody>
          <a:bodyPr wrap="none">
            <a:spAutoFit/>
          </a:bodyPr>
          <a:lstStyle/>
          <a:p>
            <a:pPr algn="just"/>
            <a:r>
              <a:rPr lang="vi-VN" sz="2400" b="1" dirty="0">
                <a:latin typeface="Times New Roman" panose="02020603050405020304" pitchFamily="18" charset="0"/>
                <a:ea typeface="Calibri" panose="020F0502020204030204" pitchFamily="34" charset="0"/>
              </a:rPr>
              <a:t>Tạ Duy Anh</a:t>
            </a:r>
            <a:r>
              <a:rPr lang="en-US" sz="2400" b="1" dirty="0">
                <a:latin typeface="Times New Roman" panose="02020603050405020304" pitchFamily="18" charset="0"/>
                <a:ea typeface="Calibri" panose="020F0502020204030204" pitchFamily="34" charset="0"/>
              </a:rPr>
              <a:t>, </a:t>
            </a:r>
            <a:r>
              <a:rPr lang="vi-VN" sz="2400" b="1" dirty="0">
                <a:latin typeface="Times New Roman" panose="02020603050405020304" pitchFamily="18" charset="0"/>
                <a:ea typeface="Calibri" panose="020F0502020204030204" pitchFamily="34" charset="0"/>
              </a:rPr>
              <a:t>sinh năm 1959</a:t>
            </a:r>
            <a:endParaRPr lang="en-US" sz="2400" b="1" dirty="0">
              <a:effectLst/>
              <a:latin typeface="Times New Roman" panose="02020603050405020304" pitchFamily="18" charset="0"/>
              <a:ea typeface="Calibri" panose="020F0502020204030204" pitchFamily="34" charset="0"/>
            </a:endParaRPr>
          </a:p>
        </p:txBody>
      </p:sp>
      <p:sp>
        <p:nvSpPr>
          <p:cNvPr id="12" name="Rectangle 11"/>
          <p:cNvSpPr/>
          <p:nvPr/>
        </p:nvSpPr>
        <p:spPr>
          <a:xfrm>
            <a:off x="6400801" y="1735280"/>
            <a:ext cx="4347148" cy="4401205"/>
          </a:xfrm>
          <a:prstGeom prst="rect">
            <a:avLst/>
          </a:prstGeom>
        </p:spPr>
        <p:txBody>
          <a:bodyPr wrap="square">
            <a:spAutoFit/>
          </a:bodyPr>
          <a:lstStyle/>
          <a:p>
            <a:pPr marL="457200" indent="-457200" algn="just">
              <a:buFont typeface="Wingdings" panose="05000000000000000000" pitchFamily="2" charset="2"/>
              <a:buChar char="v"/>
            </a:pPr>
            <a:r>
              <a:rPr lang="en-US" sz="2800" dirty="0" err="1" smtClean="0">
                <a:solidFill>
                  <a:schemeClr val="accent6">
                    <a:lumMod val="50000"/>
                  </a:schemeClr>
                </a:solidFill>
                <a:latin typeface="Times New Roman" panose="02020603050405020304" pitchFamily="18" charset="0"/>
                <a:ea typeface="Calibri" panose="020F0502020204030204" pitchFamily="34" charset="0"/>
              </a:rPr>
              <a:t>Là</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nhà</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văn</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trẻ</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vi-VN" sz="2800" dirty="0" smtClean="0">
                <a:solidFill>
                  <a:schemeClr val="accent6">
                    <a:lumMod val="50000"/>
                  </a:schemeClr>
                </a:solidFill>
                <a:latin typeface="Times New Roman" panose="02020603050405020304" pitchFamily="18" charset="0"/>
                <a:ea typeface="Calibri" panose="020F0502020204030204" pitchFamily="34" charset="0"/>
              </a:rPr>
              <a:t>trong thời kì đổi mới</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có</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nhiều</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sáng</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tác</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viết</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cho</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thiếu</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nhi</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như</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Quả</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trứng</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vàng</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Vó</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ngựa</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trở</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về</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Bức</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tranh</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của</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em</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gái</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 </a:t>
            </a:r>
            <a:r>
              <a:rPr lang="en-US" sz="2800" i="1" dirty="0" err="1" smtClean="0">
                <a:solidFill>
                  <a:schemeClr val="accent6">
                    <a:lumMod val="50000"/>
                  </a:schemeClr>
                </a:solidFill>
                <a:latin typeface="Times New Roman" panose="02020603050405020304" pitchFamily="18" charset="0"/>
                <a:ea typeface="Calibri" panose="020F0502020204030204" pitchFamily="34" charset="0"/>
              </a:rPr>
              <a:t>tôi</a:t>
            </a:r>
            <a:r>
              <a:rPr lang="en-US" sz="2800" i="1" dirty="0" smtClean="0">
                <a:solidFill>
                  <a:schemeClr val="accent6">
                    <a:lumMod val="50000"/>
                  </a:schemeClr>
                </a:solidFill>
                <a:latin typeface="Times New Roman" panose="02020603050405020304" pitchFamily="18" charset="0"/>
                <a:ea typeface="Calibri" panose="020F0502020204030204" pitchFamily="34" charset="0"/>
              </a:rPr>
              <a:t>...</a:t>
            </a:r>
            <a:endParaRPr lang="en-US" sz="2800" dirty="0" smtClean="0">
              <a:solidFill>
                <a:schemeClr val="accent6">
                  <a:lumMod val="50000"/>
                </a:schemeClr>
              </a:solidFill>
              <a:latin typeface="Times New Roman" panose="02020603050405020304" pitchFamily="18" charset="0"/>
              <a:ea typeface="Calibri" panose="020F0502020204030204" pitchFamily="34" charset="0"/>
            </a:endParaRPr>
          </a:p>
          <a:p>
            <a:pPr marL="457200" indent="-457200" algn="just">
              <a:buFont typeface="Wingdings" panose="05000000000000000000" pitchFamily="2" charset="2"/>
              <a:buChar char="v"/>
            </a:pPr>
            <a:r>
              <a:rPr lang="en-US" sz="2800" dirty="0" err="1" smtClean="0">
                <a:solidFill>
                  <a:schemeClr val="accent6">
                    <a:lumMod val="50000"/>
                  </a:schemeClr>
                </a:solidFill>
                <a:latin typeface="Times New Roman" panose="02020603050405020304" pitchFamily="18" charset="0"/>
                <a:ea typeface="Calibri" panose="020F0502020204030204" pitchFamily="34" charset="0"/>
              </a:rPr>
              <a:t>Truyện</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viết</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cho</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thiếu</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nhi</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của</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ông</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trong</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sáng</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đậm</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chất</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thơ</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giàu</a:t>
            </a:r>
            <a:r>
              <a:rPr lang="en-US" sz="2800" dirty="0" smtClean="0">
                <a:solidFill>
                  <a:schemeClr val="accent6">
                    <a:lumMod val="50000"/>
                  </a:schemeClr>
                </a:solidFill>
                <a:latin typeface="Times New Roman" panose="02020603050405020304" pitchFamily="18" charset="0"/>
                <a:ea typeface="Calibri" panose="020F0502020204030204" pitchFamily="34" charset="0"/>
              </a:rPr>
              <a:t> ý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nghĩa</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nhân</a:t>
            </a:r>
            <a:r>
              <a:rPr lang="en-US" sz="2800" dirty="0" smtClean="0">
                <a:solidFill>
                  <a:schemeClr val="accent6">
                    <a:lumMod val="50000"/>
                  </a:schemeClr>
                </a:solidFill>
                <a:latin typeface="Times New Roman" panose="02020603050405020304" pitchFamily="18" charset="0"/>
                <a:ea typeface="Calibri" panose="020F0502020204030204" pitchFamily="34" charset="0"/>
              </a:rPr>
              <a:t> </a:t>
            </a:r>
            <a:r>
              <a:rPr lang="en-US" sz="2800" dirty="0" err="1" smtClean="0">
                <a:solidFill>
                  <a:schemeClr val="accent6">
                    <a:lumMod val="50000"/>
                  </a:schemeClr>
                </a:solidFill>
                <a:latin typeface="Times New Roman" panose="02020603050405020304" pitchFamily="18" charset="0"/>
                <a:ea typeface="Calibri" panose="020F0502020204030204" pitchFamily="34" charset="0"/>
              </a:rPr>
              <a:t>văn</a:t>
            </a:r>
            <a:r>
              <a:rPr lang="en-US" sz="2800" dirty="0" smtClean="0">
                <a:solidFill>
                  <a:schemeClr val="accent6">
                    <a:lumMod val="50000"/>
                  </a:schemeClr>
                </a:solidFill>
                <a:latin typeface="Times New Roman" panose="02020603050405020304" pitchFamily="18" charset="0"/>
                <a:ea typeface="Calibri" panose="020F0502020204030204" pitchFamily="34" charset="0"/>
              </a:rPr>
              <a:t>.</a:t>
            </a:r>
            <a:endParaRPr lang="en-US" sz="2800" dirty="0">
              <a:solidFill>
                <a:schemeClr val="accent6">
                  <a:lumMod val="50000"/>
                </a:schemeClr>
              </a:solidFill>
              <a:effectLst/>
              <a:latin typeface="Times New Roman" panose="02020603050405020304" pitchFamily="18" charset="0"/>
              <a:ea typeface="Calibri" panose="020F0502020204030204" pitchFamily="34" charset="0"/>
            </a:endParaRPr>
          </a:p>
        </p:txBody>
      </p:sp>
      <p:sp>
        <p:nvSpPr>
          <p:cNvPr id="13" name="Rectangle 12"/>
          <p:cNvSpPr/>
          <p:nvPr/>
        </p:nvSpPr>
        <p:spPr>
          <a:xfrm>
            <a:off x="216048" y="995420"/>
            <a:ext cx="3276859" cy="2246769"/>
          </a:xfrm>
          <a:prstGeom prst="rect">
            <a:avLst/>
          </a:prstGeom>
        </p:spPr>
        <p:txBody>
          <a:bodyPr wrap="none">
            <a:spAutoFit/>
          </a:bodyPr>
          <a:lstStyle/>
          <a:p>
            <a:r>
              <a:rPr lang="en-US" sz="2800" b="1" dirty="0" smtClean="0">
                <a:solidFill>
                  <a:srgbClr val="0070C0"/>
                </a:solidFill>
                <a:latin typeface="Times New Roman" pitchFamily="18" charset="0"/>
                <a:cs typeface="Times New Roman" pitchFamily="18" charset="0"/>
              </a:rPr>
              <a:t>I. </a:t>
            </a:r>
            <a:r>
              <a:rPr lang="en-US" sz="2800" b="1" dirty="0" err="1" smtClean="0">
                <a:solidFill>
                  <a:srgbClr val="0070C0"/>
                </a:solidFill>
                <a:latin typeface="Times New Roman" pitchFamily="18" charset="0"/>
                <a:cs typeface="Times New Roman" pitchFamily="18" charset="0"/>
              </a:rPr>
              <a:t>Đọc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bản</a:t>
            </a:r>
            <a:r>
              <a:rPr lang="en-US" sz="2800" b="1" dirty="0" smtClean="0">
                <a:solidFill>
                  <a:srgbClr val="0070C0"/>
                </a:solidFill>
                <a:latin typeface="Times New Roman" pitchFamily="18" charset="0"/>
                <a:cs typeface="Times New Roman" pitchFamily="18" charset="0"/>
              </a:rPr>
              <a:t>:</a:t>
            </a:r>
            <a:endParaRPr lang="en-US" sz="2800" dirty="0" smtClean="0">
              <a:solidFill>
                <a:srgbClr val="0070C0"/>
              </a:solidFill>
              <a:latin typeface="Times New Roman" pitchFamily="18" charset="0"/>
              <a:cs typeface="Times New Roman" pitchFamily="18" charset="0"/>
            </a:endParaRPr>
          </a:p>
          <a:p>
            <a:pPr marL="514350" indent="-514350"/>
            <a:r>
              <a:rPr lang="vi-VN" sz="2800" b="1" dirty="0" smtClean="0">
                <a:solidFill>
                  <a:srgbClr val="0070C0"/>
                </a:solidFill>
                <a:latin typeface="Times New Roman" pitchFamily="18" charset="0"/>
                <a:cs typeface="Times New Roman" pitchFamily="18" charset="0"/>
              </a:rPr>
              <a:t>1.</a:t>
            </a:r>
            <a:r>
              <a:rPr lang="en-US" sz="2800" b="1" dirty="0" err="1" smtClean="0">
                <a:solidFill>
                  <a:srgbClr val="0070C0"/>
                </a:solidFill>
                <a:latin typeface="Times New Roman" pitchFamily="18" charset="0"/>
                <a:cs typeface="Times New Roman" pitchFamily="18" charset="0"/>
              </a:rPr>
              <a:t>Đọc</a:t>
            </a:r>
            <a:r>
              <a:rPr lang="vi-VN" sz="2800" b="1" dirty="0" smtClean="0">
                <a:solidFill>
                  <a:srgbClr val="0070C0"/>
                </a:solidFill>
                <a:latin typeface="Times New Roman" pitchFamily="18" charset="0"/>
                <a:cs typeface="Times New Roman" pitchFamily="18" charset="0"/>
              </a:rPr>
              <a:t>.</a:t>
            </a:r>
          </a:p>
          <a:p>
            <a:r>
              <a:rPr lang="en-US" sz="2800" b="1" dirty="0" smtClean="0">
                <a:solidFill>
                  <a:srgbClr val="0070C0"/>
                </a:solidFill>
                <a:latin typeface="Times New Roman" pitchFamily="18" charset="0"/>
                <a:cs typeface="Times New Roman" pitchFamily="18" charset="0"/>
              </a:rPr>
              <a:t>2</a:t>
            </a:r>
            <a:r>
              <a:rPr lang="en-US" sz="2800"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phẩm</a:t>
            </a:r>
            <a:endParaRPr lang="en-US" sz="2800" dirty="0" smtClean="0">
              <a:solidFill>
                <a:srgbClr val="0070C0"/>
              </a:solidFill>
              <a:latin typeface="Times New Roman" pitchFamily="18" charset="0"/>
              <a:cs typeface="Times New Roman" pitchFamily="18" charset="0"/>
            </a:endParaRPr>
          </a:p>
          <a:p>
            <a:r>
              <a:rPr lang="en-US" sz="2800" b="1" dirty="0" smtClean="0">
                <a:solidFill>
                  <a:srgbClr val="0070C0"/>
                </a:solidFill>
                <a:latin typeface="Times New Roman" pitchFamily="18" charset="0"/>
                <a:cs typeface="Times New Roman" pitchFamily="18" charset="0"/>
              </a:rPr>
              <a:t>a. </a:t>
            </a: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giả</a:t>
            </a:r>
            <a:r>
              <a:rPr lang="en-US" sz="2800" b="1" dirty="0" smtClean="0">
                <a:solidFill>
                  <a:srgbClr val="0070C0"/>
                </a:solidFill>
                <a:latin typeface="Times New Roman" pitchFamily="18" charset="0"/>
                <a:cs typeface="Times New Roman" pitchFamily="18" charset="0"/>
              </a:rPr>
              <a:t>:</a:t>
            </a:r>
            <a:endParaRPr lang="en-US" sz="2800" dirty="0" smtClean="0">
              <a:solidFill>
                <a:srgbClr val="0070C0"/>
              </a:solidFill>
              <a:latin typeface="Times New Roman" pitchFamily="18" charset="0"/>
              <a:cs typeface="Times New Roman" pitchFamily="18" charset="0"/>
            </a:endParaRPr>
          </a:p>
          <a:p>
            <a:pPr marL="514350" indent="-514350">
              <a:buAutoNum type="arabicPeriod"/>
            </a:pPr>
            <a:endParaRPr lang="en-US" sz="28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3901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box(in)">
                                      <p:cBhvr>
                                        <p:cTn id="7" dur="500"/>
                                        <p:tgtEl>
                                          <p:spTgt spid="1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3">
                                            <p:txEl>
                                              <p:pRg st="3" end="3"/>
                                            </p:txEl>
                                          </p:spTgt>
                                        </p:tgtEl>
                                        <p:attrNameLst>
                                          <p:attrName>style.visibility</p:attrName>
                                        </p:attrNameLst>
                                      </p:cBhvr>
                                      <p:to>
                                        <p:strVal val="visible"/>
                                      </p:to>
                                    </p:set>
                                    <p:animEffect transition="in" filter="box(in)">
                                      <p:cBhvr>
                                        <p:cTn id="10" dur="500"/>
                                        <p:tgtEl>
                                          <p:spTgt spid="1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fade">
                                      <p:cBhvr>
                                        <p:cTn id="35" dur="1000"/>
                                        <p:tgtEl>
                                          <p:spTgt spid="12">
                                            <p:txEl>
                                              <p:pRg st="1" end="1"/>
                                            </p:txEl>
                                          </p:spTgt>
                                        </p:tgtEl>
                                      </p:cBhvr>
                                    </p:animEffect>
                                    <p:anim calcmode="lin" valueType="num">
                                      <p:cBhvr>
                                        <p:cTn id="3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39145" y="1821799"/>
            <a:ext cx="8489225" cy="129705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Chia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lớp</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6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nhóm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nhóm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thảo</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luận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thời</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gian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5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phút</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hoàn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thành</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nhiệm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vụ</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n-ea"/>
                <a:cs typeface="Times New Roman" panose="02020603050405020304" pitchFamily="18" charset="0"/>
              </a:rPr>
              <a:t>sau</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3807024180"/>
              </p:ext>
            </p:extLst>
          </p:nvPr>
        </p:nvGraphicFramePr>
        <p:xfrm>
          <a:off x="194872" y="3643097"/>
          <a:ext cx="11647357" cy="2859850"/>
        </p:xfrm>
        <a:graphic>
          <a:graphicData uri="http://schemas.openxmlformats.org/drawingml/2006/table">
            <a:tbl>
              <a:tblPr firstRow="1" bandRow="1">
                <a:tableStyleId>{5940675A-B579-460E-94D1-54222C63F5DA}</a:tableStyleId>
              </a:tblPr>
              <a:tblGrid>
                <a:gridCol w="4242217">
                  <a:extLst>
                    <a:ext uri="{9D8B030D-6E8A-4147-A177-3AD203B41FA5}">
                      <a16:colId xmlns:a16="http://schemas.microsoft.com/office/drawing/2014/main" xmlns="" val="1493303710"/>
                    </a:ext>
                  </a:extLst>
                </a:gridCol>
                <a:gridCol w="3657600">
                  <a:extLst>
                    <a:ext uri="{9D8B030D-6E8A-4147-A177-3AD203B41FA5}">
                      <a16:colId xmlns:a16="http://schemas.microsoft.com/office/drawing/2014/main" xmlns="" val="2794980390"/>
                    </a:ext>
                  </a:extLst>
                </a:gridCol>
                <a:gridCol w="3747540">
                  <a:extLst>
                    <a:ext uri="{9D8B030D-6E8A-4147-A177-3AD203B41FA5}">
                      <a16:colId xmlns:a16="http://schemas.microsoft.com/office/drawing/2014/main" xmlns="" val="1629440920"/>
                    </a:ext>
                  </a:extLst>
                </a:gridCol>
              </a:tblGrid>
              <a:tr h="370840">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baseline="0" dirty="0" smtClean="0">
                          <a:solidFill>
                            <a:schemeClr val="accent4">
                              <a:lumMod val="50000"/>
                            </a:schemeClr>
                          </a:solidFill>
                          <a:latin typeface="Times New Roman" panose="02020603050405020304" pitchFamily="18" charset="0"/>
                          <a:cs typeface="Times New Roman" panose="02020603050405020304" pitchFamily="18" charset="0"/>
                        </a:rPr>
                        <a:t>1,</a:t>
                      </a:r>
                      <a:r>
                        <a:rPr lang="vi-VN" sz="2800" b="1" baseline="0" dirty="0" smtClean="0">
                          <a:solidFill>
                            <a:schemeClr val="accent4">
                              <a:lumMod val="50000"/>
                            </a:schemeClr>
                          </a:solidFill>
                          <a:latin typeface="Times New Roman" panose="02020603050405020304" pitchFamily="18" charset="0"/>
                          <a:cs typeface="Times New Roman" panose="02020603050405020304" pitchFamily="18" charset="0"/>
                        </a:rPr>
                        <a:t>2,3</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baseline="0" dirty="0" smtClean="0">
                          <a:solidFill>
                            <a:schemeClr val="accent4">
                              <a:lumMod val="50000"/>
                            </a:schemeClr>
                          </a:solidFill>
                          <a:latin typeface="Times New Roman" panose="02020603050405020304" pitchFamily="18" charset="0"/>
                          <a:cs typeface="Times New Roman" panose="02020603050405020304" pitchFamily="18" charset="0"/>
                        </a:rPr>
                        <a:t>4</a:t>
                      </a:r>
                      <a:r>
                        <a:rPr lang="vi-VN" sz="2800" b="1" baseline="0" smtClean="0">
                          <a:solidFill>
                            <a:schemeClr val="accent4">
                              <a:lumMod val="50000"/>
                            </a:schemeClr>
                          </a:solidFill>
                          <a:latin typeface="Times New Roman" panose="02020603050405020304" pitchFamily="18" charset="0"/>
                          <a:cs typeface="Times New Roman" panose="02020603050405020304" pitchFamily="18" charset="0"/>
                        </a:rPr>
                        <a:t>,5,6</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chemeClr val="accent4">
                              <a:lumMod val="50000"/>
                            </a:schemeClr>
                          </a:solidFill>
                          <a:latin typeface="Times New Roman" panose="02020603050405020304" pitchFamily="18" charset="0"/>
                          <a:cs typeface="Times New Roman" panose="02020603050405020304" pitchFamily="18" charset="0"/>
                        </a:rPr>
                        <a:t>Nhóm</a:t>
                      </a:r>
                      <a:r>
                        <a:rPr lang="en-US" sz="2800" b="1" baseline="0" dirty="0">
                          <a:solidFill>
                            <a:schemeClr val="accent4">
                              <a:lumMod val="50000"/>
                            </a:schemeClr>
                          </a:solidFill>
                          <a:latin typeface="Times New Roman" panose="02020603050405020304" pitchFamily="18" charset="0"/>
                          <a:cs typeface="Times New Roman" panose="02020603050405020304" pitchFamily="18" charset="0"/>
                        </a:rPr>
                        <a:t> </a:t>
                      </a:r>
                      <a:r>
                        <a:rPr lang="vi-VN" sz="2800" b="1" baseline="0" dirty="0" smtClean="0">
                          <a:solidFill>
                            <a:schemeClr val="accent4">
                              <a:lumMod val="50000"/>
                            </a:schemeClr>
                          </a:solidFill>
                          <a:latin typeface="Times New Roman" panose="02020603050405020304" pitchFamily="18" charset="0"/>
                          <a:cs typeface="Times New Roman" panose="02020603050405020304" pitchFamily="18" charset="0"/>
                        </a:rPr>
                        <a:t>7,8,9</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xmlns="" val="1996672060"/>
                  </a:ext>
                </a:extLst>
              </a:tr>
              <a:tr h="370840">
                <a:tc>
                  <a:txBody>
                    <a:bodyPr/>
                    <a:lstStyle/>
                    <a:p>
                      <a:pPr marL="457200" indent="-457200">
                        <a:lnSpc>
                          <a:spcPct val="107000"/>
                        </a:lnSpc>
                        <a:spcAft>
                          <a:spcPts val="0"/>
                        </a:spcAft>
                        <a:buFont typeface="Wingdings" panose="05000000000000000000" pitchFamily="2" charset="2"/>
                        <a:buNone/>
                        <a:tabLst>
                          <a:tab pos="1386840" algn="l"/>
                        </a:tabLst>
                      </a:pPr>
                      <a:r>
                        <a:rPr lang="vi-VN" sz="2600" baseline="0" dirty="0" smtClean="0">
                          <a:solidFill>
                            <a:srgbClr val="000000"/>
                          </a:solidFill>
                          <a:effectLst/>
                          <a:latin typeface="Times New Roman" panose="02020603050405020304" pitchFamily="18" charset="0"/>
                          <a:ea typeface="Times New Roman" panose="02020603050405020304" pitchFamily="18" charset="0"/>
                        </a:rPr>
                        <a:t>     - Thể loại?</a:t>
                      </a:r>
                    </a:p>
                    <a:p>
                      <a:pPr marL="457200" indent="-457200">
                        <a:lnSpc>
                          <a:spcPct val="107000"/>
                        </a:lnSpc>
                        <a:spcAft>
                          <a:spcPts val="0"/>
                        </a:spcAft>
                        <a:buFont typeface="Wingdings" panose="05000000000000000000" pitchFamily="2" charset="2"/>
                        <a:buNone/>
                        <a:tabLst>
                          <a:tab pos="1386840" algn="l"/>
                        </a:tabLst>
                      </a:pPr>
                      <a:r>
                        <a:rPr lang="vi-VN" sz="2600" baseline="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Trong</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truyện</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ai</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rPr>
                        <a:t>Sử</a:t>
                      </a:r>
                      <a:r>
                        <a:rPr lang="vi-VN" sz="2800" baseline="0" dirty="0" smtClean="0">
                          <a:solidFill>
                            <a:srgbClr val="000000"/>
                          </a:solidFill>
                          <a:effectLst/>
                          <a:latin typeface="Times New Roman" panose="02020603050405020304" pitchFamily="18" charset="0"/>
                          <a:ea typeface="Times New Roman" panose="02020603050405020304" pitchFamily="18" charset="0"/>
                        </a:rPr>
                        <a:t> dụng </a:t>
                      </a:r>
                      <a:r>
                        <a:rPr lang="en-US" sz="2800" dirty="0" err="1" smtClean="0">
                          <a:solidFill>
                            <a:srgbClr val="000000"/>
                          </a:solidFill>
                          <a:effectLst/>
                          <a:latin typeface="Times New Roman" panose="02020603050405020304" pitchFamily="18" charset="0"/>
                          <a:ea typeface="Times New Roman" panose="02020603050405020304" pitchFamily="18" charset="0"/>
                        </a:rPr>
                        <a:t>ngôi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rPr>
                        <a:t>kể</a:t>
                      </a:r>
                      <a:r>
                        <a:rPr lang="vi-VN" sz="2800" baseline="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thứ</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mấy</a:t>
                      </a:r>
                      <a:r>
                        <a:rPr lang="en-US" sz="2800" dirty="0">
                          <a:solidFill>
                            <a:srgbClr val="000000"/>
                          </a:solidFill>
                          <a:effectLst/>
                          <a:latin typeface="Times New Roman" panose="02020603050405020304" pitchFamily="18" charset="0"/>
                          <a:ea typeface="Times New Roman" panose="02020603050405020304" pitchFamily="18" charset="0"/>
                        </a:rPr>
                        <a:t>? </a:t>
                      </a:r>
                      <a:endParaRPr lang="vi-VN" sz="2800" dirty="0" smtClean="0">
                        <a:solidFill>
                          <a:srgbClr val="000000"/>
                        </a:solidFill>
                        <a:effectLst/>
                        <a:latin typeface="Times New Roman" panose="02020603050405020304" pitchFamily="18" charset="0"/>
                        <a:ea typeface="Times New Roman" panose="02020603050405020304" pitchFamily="18" charset="0"/>
                      </a:endParaRPr>
                    </a:p>
                    <a:p>
                      <a:pPr marL="457200" indent="-457200">
                        <a:lnSpc>
                          <a:spcPct val="107000"/>
                        </a:lnSpc>
                        <a:spcAft>
                          <a:spcPts val="0"/>
                        </a:spcAft>
                        <a:buFont typeface="Wingdings" panose="05000000000000000000" pitchFamily="2" charset="2"/>
                        <a:buNone/>
                        <a:tabLst>
                          <a:tab pos="1386840" algn="l"/>
                        </a:tabLst>
                      </a:pPr>
                      <a:r>
                        <a:rPr lang="vi-VN"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Tác</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txBody>
                  <a:tcPr>
                    <a:solidFill>
                      <a:schemeClr val="bg2"/>
                    </a:solidFill>
                  </a:tcPr>
                </a:tc>
                <a:tc>
                  <a:txBody>
                    <a:bodyPr/>
                    <a:lstStyle/>
                    <a:p>
                      <a:pPr>
                        <a:lnSpc>
                          <a:spcPct val="107000"/>
                        </a:lnSpc>
                        <a:spcAft>
                          <a:spcPts val="0"/>
                        </a:spcAft>
                        <a:tabLst>
                          <a:tab pos="1386840" algn="l"/>
                        </a:tabLst>
                      </a:pPr>
                      <a:r>
                        <a:rPr lang="vi-VN" sz="2800" dirty="0" smtClean="0">
                          <a:solidFill>
                            <a:srgbClr val="000000"/>
                          </a:solidFill>
                          <a:effectLst/>
                          <a:latin typeface="Times New Roman" panose="02020603050405020304" pitchFamily="18" charset="0"/>
                          <a:ea typeface="Times New Roman" panose="02020603050405020304" pitchFamily="18" charset="0"/>
                        </a:rPr>
                        <a:t>Trong</a:t>
                      </a:r>
                      <a:r>
                        <a:rPr lang="vi-VN" sz="2800" baseline="0" dirty="0" smtClean="0">
                          <a:solidFill>
                            <a:srgbClr val="000000"/>
                          </a:solidFill>
                          <a:effectLst/>
                          <a:latin typeface="Times New Roman" panose="02020603050405020304" pitchFamily="18" charset="0"/>
                          <a:ea typeface="Times New Roman" panose="02020603050405020304" pitchFamily="18" charset="0"/>
                        </a:rPr>
                        <a:t> truyện</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rPr>
                        <a:t>a</a:t>
                      </a:r>
                      <a:r>
                        <a:rPr lang="en-US" sz="2800" dirty="0" err="1" smtClean="0">
                          <a:solidFill>
                            <a:srgbClr val="000000"/>
                          </a:solidFill>
                          <a:effectLst/>
                          <a:latin typeface="Times New Roman" panose="02020603050405020304" pitchFamily="18" charset="0"/>
                          <a:ea typeface="Times New Roman" panose="02020603050405020304" pitchFamily="18" charset="0"/>
                        </a:rPr>
                        <a:t>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tóm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spcAft>
                          <a:spcPts val="750"/>
                        </a:spcAft>
                      </a:pPr>
                      <a:endParaRPr lang="en-US" sz="2800" dirty="0">
                        <a:effectLst/>
                        <a:latin typeface="Times New Roman" panose="02020603050405020304" pitchFamily="18" charset="0"/>
                        <a:ea typeface="Calibri" panose="020F0502020204030204" pitchFamily="34" charset="0"/>
                      </a:endParaRPr>
                    </a:p>
                  </a:txBody>
                  <a:tcPr>
                    <a:solidFill>
                      <a:schemeClr val="bg2"/>
                    </a:solidFill>
                  </a:tcPr>
                </a:tc>
                <a:tc>
                  <a:txBody>
                    <a:bodyPr/>
                    <a:lstStyle/>
                    <a:p>
                      <a:pPr>
                        <a:lnSpc>
                          <a:spcPct val="107000"/>
                        </a:lnSpc>
                        <a:spcAft>
                          <a:spcPts val="0"/>
                        </a:spcAft>
                        <a:tabLst>
                          <a:tab pos="1386840" algn="l"/>
                        </a:tabLst>
                      </a:pPr>
                      <a:r>
                        <a:rPr lang="en-US" sz="2800" dirty="0" smtClean="0">
                          <a:solidFill>
                            <a:srgbClr val="000000"/>
                          </a:solidFill>
                          <a:effectLst/>
                          <a:latin typeface="Times New Roman" panose="02020603050405020304" pitchFamily="18" charset="0"/>
                          <a:ea typeface="Times New Roman" panose="02020603050405020304" pitchFamily="18" charset="0"/>
                        </a:rPr>
                        <a:t>V</a:t>
                      </a:r>
                      <a:r>
                        <a:rPr lang="vi-VN" sz="2800" dirty="0" smtClean="0">
                          <a:solidFill>
                            <a:srgbClr val="000000"/>
                          </a:solidFill>
                          <a:effectLst/>
                          <a:latin typeface="Times New Roman" panose="02020603050405020304" pitchFamily="18" charset="0"/>
                          <a:ea typeface="Times New Roman" panose="02020603050405020304" pitchFamily="18" charset="0"/>
                        </a:rPr>
                        <a:t>B</a:t>
                      </a:r>
                      <a:r>
                        <a:rPr lang="en-US" sz="2800" baseline="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chia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phần</a:t>
                      </a:r>
                      <a:r>
                        <a:rPr lang="vi-VN"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endParaRPr lang="en-US" sz="2800" dirty="0"/>
                    </a:p>
                  </a:txBody>
                  <a:tcPr>
                    <a:solidFill>
                      <a:schemeClr val="bg2"/>
                    </a:solidFill>
                  </a:tcPr>
                </a:tc>
                <a:extLst>
                  <a:ext uri="{0D108BD9-81ED-4DB2-BD59-A6C34878D82A}">
                    <a16:rowId xmlns:a16="http://schemas.microsoft.com/office/drawing/2014/main" xmlns="" val="1711873156"/>
                  </a:ext>
                </a:extLst>
              </a:tr>
            </a:tbl>
          </a:graphicData>
        </a:graphic>
      </p:graphicFrame>
      <p:sp>
        <p:nvSpPr>
          <p:cNvPr id="7" name="Rectangle 6"/>
          <p:cNvSpPr/>
          <p:nvPr/>
        </p:nvSpPr>
        <p:spPr>
          <a:xfrm>
            <a:off x="253309" y="868936"/>
            <a:ext cx="6096000" cy="523220"/>
          </a:xfrm>
          <a:prstGeom prst="rect">
            <a:avLst/>
          </a:prstGeom>
        </p:spPr>
        <p:txBody>
          <a:bodyPr>
            <a:spAutoFit/>
          </a:bodyPr>
          <a:lstStyle/>
          <a:p>
            <a:r>
              <a:rPr lang="vi-VN" sz="2800" b="1" dirty="0" smtClean="0">
                <a:solidFill>
                  <a:srgbClr val="0070C0"/>
                </a:solidFill>
                <a:latin typeface="+mj-lt"/>
              </a:rPr>
              <a:t>2.b. Tác phẩm</a:t>
            </a:r>
            <a:r>
              <a:rPr lang="vi-VN" sz="2800" dirty="0" smtClean="0">
                <a:solidFill>
                  <a:srgbClr val="0070C0"/>
                </a:solidFill>
                <a:latin typeface="+mj-lt"/>
              </a:rPr>
              <a:t> </a:t>
            </a:r>
            <a:endParaRPr lang="en-US" sz="2800" dirty="0">
              <a:solidFill>
                <a:srgbClr val="0070C0"/>
              </a:solidFill>
              <a:latin typeface="+mj-lt"/>
            </a:endParaRPr>
          </a:p>
        </p:txBody>
      </p:sp>
      <p:pic>
        <p:nvPicPr>
          <p:cNvPr id="8" name="Picture 7"/>
          <p:cNvPicPr>
            <a:picLocks noChangeAspect="1"/>
          </p:cNvPicPr>
          <p:nvPr/>
        </p:nvPicPr>
        <p:blipFill>
          <a:blip r:embed="rId2"/>
          <a:stretch>
            <a:fillRect/>
          </a:stretch>
        </p:blipFill>
        <p:spPr>
          <a:xfrm>
            <a:off x="9556994" y="884419"/>
            <a:ext cx="2857500" cy="1600200"/>
          </a:xfrm>
          <a:prstGeom prst="ellipse">
            <a:avLst/>
          </a:prstGeom>
          <a:ln>
            <a:noFill/>
          </a:ln>
          <a:effectLst>
            <a:softEdge rad="112500"/>
          </a:effectLst>
        </p:spPr>
      </p:pic>
      <p:sp>
        <p:nvSpPr>
          <p:cNvPr id="9" name="Rectangle 8"/>
          <p:cNvSpPr/>
          <p:nvPr/>
        </p:nvSpPr>
        <p:spPr>
          <a:xfrm>
            <a:off x="2533338" y="179882"/>
            <a:ext cx="7989756" cy="523220"/>
          </a:xfrm>
          <a:prstGeom prst="rect">
            <a:avLst/>
          </a:prstGeom>
        </p:spPr>
        <p:txBody>
          <a:bodyPr wrap="square">
            <a:spAutoFit/>
          </a:bodyPr>
          <a:lstStyle/>
          <a:p>
            <a:pPr marL="57150" marR="177165" algn="ctr">
              <a:spcAft>
                <a:spcPts val="800"/>
              </a:spcAft>
              <a:tabLst>
                <a:tab pos="57150" algn="l"/>
              </a:tabLst>
            </a:pPr>
            <a:r>
              <a:rPr lang="en-US" sz="2800" b="1" i="1" dirty="0" smtClean="0">
                <a:solidFill>
                  <a:srgbClr val="FF0000"/>
                </a:solidFill>
                <a:latin typeface="Times New Roman" panose="02020603050405020304" pitchFamily="18" charset="0"/>
                <a:ea typeface="Times New Roman" panose="02020603050405020304" pitchFamily="18" charset="0"/>
              </a:rPr>
              <a:t>BỨC TRANH CỦA EM GIÁI TÔI</a:t>
            </a:r>
            <a:r>
              <a:rPr lang="vi-VN"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smtClean="0">
                <a:latin typeface="Times New Roman" panose="02020603050405020304" pitchFamily="18" charset="0"/>
                <a:ea typeface="Times New Roman" panose="02020603050405020304" pitchFamily="18" charset="0"/>
              </a:rPr>
              <a:t>(</a:t>
            </a:r>
            <a:r>
              <a:rPr lang="en-US" sz="2800" b="1" i="1" dirty="0" err="1" smtClean="0">
                <a:latin typeface="Times New Roman" panose="02020603050405020304" pitchFamily="18" charset="0"/>
                <a:ea typeface="Times New Roman" panose="02020603050405020304" pitchFamily="18" charset="0"/>
              </a:rPr>
              <a:t>Tạ</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Duy</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Anh</a:t>
            </a:r>
            <a:r>
              <a:rPr lang="en-US" sz="2800" b="1" i="1" dirty="0" smtClean="0">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85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129754" y="186340"/>
            <a:ext cx="7777963" cy="523220"/>
          </a:xfrm>
          <a:prstGeom prst="rect">
            <a:avLst/>
          </a:prstGeom>
        </p:spPr>
        <p:txBody>
          <a:bodyPr wrap="none">
            <a:spAutoFit/>
          </a:bodyPr>
          <a:lstStyle/>
          <a:p>
            <a:pPr marL="57150" marR="177165" algn="ctr">
              <a:spcAft>
                <a:spcPts val="800"/>
              </a:spcAft>
              <a:tabLst>
                <a:tab pos="57150" algn="l"/>
              </a:tabLst>
            </a:pPr>
            <a:r>
              <a:rPr lang="en-US" sz="2800" b="1" i="1" dirty="0" smtClean="0">
                <a:solidFill>
                  <a:srgbClr val="FF0000"/>
                </a:solidFill>
                <a:latin typeface="Times New Roman" panose="02020603050405020304" pitchFamily="18" charset="0"/>
                <a:ea typeface="Times New Roman" panose="02020603050405020304" pitchFamily="18" charset="0"/>
              </a:rPr>
              <a:t>BỨC TRANH CỦA EM GIÁI TÔI</a:t>
            </a:r>
            <a:r>
              <a:rPr lang="vi-VN" sz="2800" b="1" i="1" dirty="0" smtClean="0">
                <a:solidFill>
                  <a:srgbClr val="FF0000"/>
                </a:solidFill>
                <a:latin typeface="Times New Roman" panose="02020603050405020304" pitchFamily="18" charset="0"/>
                <a:ea typeface="Times New Roman" panose="02020603050405020304" pitchFamily="18" charset="0"/>
              </a:rPr>
              <a:t>  </a:t>
            </a:r>
            <a:r>
              <a:rPr lang="en-US" sz="2800" b="1" i="1" dirty="0" smtClean="0">
                <a:latin typeface="Times New Roman" panose="02020603050405020304" pitchFamily="18" charset="0"/>
                <a:ea typeface="Times New Roman" panose="02020603050405020304" pitchFamily="18" charset="0"/>
              </a:rPr>
              <a:t>(</a:t>
            </a:r>
            <a:r>
              <a:rPr lang="en-US" sz="2800" b="1" i="1" dirty="0" err="1" smtClean="0">
                <a:latin typeface="Times New Roman" panose="02020603050405020304" pitchFamily="18" charset="0"/>
                <a:ea typeface="Times New Roman" panose="02020603050405020304" pitchFamily="18" charset="0"/>
              </a:rPr>
              <a:t>Tạ</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Duy</a:t>
            </a:r>
            <a:r>
              <a:rPr lang="en-US" sz="2800" b="1" i="1" dirty="0" smtClean="0">
                <a:latin typeface="Times New Roman" panose="02020603050405020304" pitchFamily="18" charset="0"/>
                <a:ea typeface="Times New Roman" panose="02020603050405020304" pitchFamily="18" charset="0"/>
              </a:rPr>
              <a:t> </a:t>
            </a:r>
            <a:r>
              <a:rPr lang="en-US" sz="2800" b="1" i="1" dirty="0" err="1" smtClean="0">
                <a:latin typeface="Times New Roman" panose="02020603050405020304" pitchFamily="18" charset="0"/>
                <a:ea typeface="Times New Roman" panose="02020603050405020304" pitchFamily="18" charset="0"/>
              </a:rPr>
              <a:t>Anh</a:t>
            </a:r>
            <a:r>
              <a:rPr lang="en-US" sz="2800" b="1" i="1" dirty="0" smtClean="0">
                <a:latin typeface="Times New Roman" panose="02020603050405020304" pitchFamily="18" charset="0"/>
                <a:ea typeface="Times New Roman" panose="02020603050405020304" pitchFamily="18" charset="0"/>
              </a:rPr>
              <a:t>)</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224851" y="790173"/>
            <a:ext cx="11782269" cy="4401205"/>
          </a:xfrm>
          <a:prstGeom prst="rect">
            <a:avLst/>
          </a:prstGeom>
        </p:spPr>
        <p:txBody>
          <a:bodyPr wrap="square">
            <a:spAutoFit/>
          </a:bodyPr>
          <a:lstStyle/>
          <a:p>
            <a:r>
              <a:rPr lang="en-US" sz="2800" b="1" dirty="0" smtClean="0">
                <a:solidFill>
                  <a:srgbClr val="0070C0"/>
                </a:solidFill>
                <a:latin typeface="Times New Roman" pitchFamily="18" charset="0"/>
                <a:cs typeface="Times New Roman" pitchFamily="18" charset="0"/>
              </a:rPr>
              <a:t>I. </a:t>
            </a:r>
            <a:r>
              <a:rPr lang="en-US" sz="2800" b="1" dirty="0" err="1" smtClean="0">
                <a:solidFill>
                  <a:srgbClr val="0070C0"/>
                </a:solidFill>
                <a:latin typeface="Times New Roman" pitchFamily="18" charset="0"/>
                <a:cs typeface="Times New Roman" pitchFamily="18" charset="0"/>
              </a:rPr>
              <a:t>Đọc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văn</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bản</a:t>
            </a:r>
            <a:r>
              <a:rPr lang="en-US" sz="2800" b="1" dirty="0" smtClean="0">
                <a:solidFill>
                  <a:srgbClr val="0070C0"/>
                </a:solidFill>
                <a:latin typeface="Times New Roman" pitchFamily="18" charset="0"/>
                <a:cs typeface="Times New Roman" pitchFamily="18" charset="0"/>
              </a:rPr>
              <a:t>:</a:t>
            </a:r>
            <a:endParaRPr lang="en-US" sz="2800" dirty="0" smtClean="0">
              <a:solidFill>
                <a:srgbClr val="0070C0"/>
              </a:solidFill>
              <a:latin typeface="Times New Roman" pitchFamily="18" charset="0"/>
              <a:cs typeface="Times New Roman" pitchFamily="18" charset="0"/>
            </a:endParaRPr>
          </a:p>
          <a:p>
            <a:pPr marL="514350" indent="-514350"/>
            <a:r>
              <a:rPr lang="vi-VN" sz="2800" b="1" dirty="0" smtClean="0">
                <a:solidFill>
                  <a:srgbClr val="0070C0"/>
                </a:solidFill>
                <a:latin typeface="Times New Roman" pitchFamily="18" charset="0"/>
                <a:cs typeface="Times New Roman" pitchFamily="18" charset="0"/>
              </a:rPr>
              <a:t>1.</a:t>
            </a:r>
            <a:r>
              <a:rPr lang="en-US" sz="2800" b="1" dirty="0" err="1" smtClean="0">
                <a:solidFill>
                  <a:srgbClr val="0070C0"/>
                </a:solidFill>
                <a:latin typeface="Times New Roman" pitchFamily="18" charset="0"/>
                <a:cs typeface="Times New Roman" pitchFamily="18" charset="0"/>
              </a:rPr>
              <a:t>Đọc</a:t>
            </a:r>
            <a:r>
              <a:rPr lang="vi-VN" sz="2800" b="1" dirty="0" smtClean="0">
                <a:solidFill>
                  <a:srgbClr val="0070C0"/>
                </a:solidFill>
                <a:latin typeface="Times New Roman" pitchFamily="18" charset="0"/>
                <a:cs typeface="Times New Roman" pitchFamily="18" charset="0"/>
              </a:rPr>
              <a:t>.</a:t>
            </a:r>
          </a:p>
          <a:p>
            <a:r>
              <a:rPr lang="en-US" sz="2800" b="1" dirty="0" smtClean="0">
                <a:solidFill>
                  <a:srgbClr val="0070C0"/>
                </a:solidFill>
                <a:latin typeface="Times New Roman" pitchFamily="18" charset="0"/>
                <a:cs typeface="Times New Roman" pitchFamily="18" charset="0"/>
              </a:rPr>
              <a:t>2</a:t>
            </a:r>
            <a:r>
              <a:rPr lang="en-US" sz="2800"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giả</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phẩm</a:t>
            </a:r>
            <a:endParaRPr lang="en-US" sz="2800" dirty="0" smtClean="0">
              <a:solidFill>
                <a:srgbClr val="0070C0"/>
              </a:solidFill>
              <a:latin typeface="Times New Roman" pitchFamily="18" charset="0"/>
              <a:cs typeface="Times New Roman" pitchFamily="18" charset="0"/>
            </a:endParaRPr>
          </a:p>
          <a:p>
            <a:pPr marL="514350" indent="-514350">
              <a:buAutoNum type="alphaLcPeriod"/>
            </a:pPr>
            <a:r>
              <a:rPr lang="en-US" sz="2800" b="1" dirty="0" err="1" smtClean="0">
                <a:solidFill>
                  <a:srgbClr val="0070C0"/>
                </a:solidFill>
                <a:latin typeface="Times New Roman" pitchFamily="18" charset="0"/>
                <a:cs typeface="Times New Roman" pitchFamily="18" charset="0"/>
              </a:rPr>
              <a:t>Tác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giả</a:t>
            </a:r>
            <a:r>
              <a:rPr lang="en-US" sz="2800" b="1" dirty="0" smtClean="0">
                <a:solidFill>
                  <a:srgbClr val="0070C0"/>
                </a:solidFill>
                <a:latin typeface="Times New Roman" pitchFamily="18" charset="0"/>
                <a:cs typeface="Times New Roman" pitchFamily="18" charset="0"/>
              </a:rPr>
              <a:t>:</a:t>
            </a:r>
            <a:endParaRPr lang="vi-VN" sz="2800" b="1" dirty="0" smtClean="0">
              <a:solidFill>
                <a:srgbClr val="0070C0"/>
              </a:solidFill>
              <a:latin typeface="Times New Roman" pitchFamily="18" charset="0"/>
              <a:cs typeface="Times New Roman" pitchFamily="18" charset="0"/>
            </a:endParaRPr>
          </a:p>
          <a:p>
            <a:pPr lvl="0" fontAlgn="base">
              <a:spcBef>
                <a:spcPct val="0"/>
              </a:spcBef>
              <a:spcAft>
                <a:spcPct val="0"/>
              </a:spcAft>
            </a:pPr>
            <a:r>
              <a:rPr lang="vi-VN" sz="2800" b="1" dirty="0" smtClean="0">
                <a:solidFill>
                  <a:srgbClr val="0070C0"/>
                </a:solidFill>
                <a:latin typeface="+mj-lt"/>
                <a:ea typeface="Times New Roman" pitchFamily="18" charset="0"/>
                <a:cs typeface="Times New Roman" pitchFamily="18" charset="0"/>
              </a:rPr>
              <a:t>b. Tác phẩm:</a:t>
            </a:r>
            <a:r>
              <a:rPr lang="vi-VN" sz="2800" dirty="0" smtClean="0">
                <a:solidFill>
                  <a:srgbClr val="0070C0"/>
                </a:solidFill>
                <a:latin typeface="+mj-lt"/>
                <a:ea typeface="Times New Roman" pitchFamily="18" charset="0"/>
                <a:cs typeface="Times New Roman" pitchFamily="18" charset="0"/>
              </a:rPr>
              <a:t> </a:t>
            </a:r>
            <a:r>
              <a:rPr lang="vi-VN" sz="2800" dirty="0" smtClean="0">
                <a:solidFill>
                  <a:srgbClr val="FF0000"/>
                </a:solidFill>
                <a:latin typeface="+mj-lt"/>
                <a:ea typeface="Times New Roman" pitchFamily="18" charset="0"/>
                <a:cs typeface="Times New Roman" pitchFamily="18" charset="0"/>
              </a:rPr>
              <a:t>                      </a:t>
            </a:r>
          </a:p>
          <a:p>
            <a:pPr lvl="0" fontAlgn="base">
              <a:spcBef>
                <a:spcPct val="0"/>
              </a:spcBef>
              <a:spcAft>
                <a:spcPct val="0"/>
              </a:spcAft>
            </a:pPr>
            <a:r>
              <a:rPr lang="vi-VN" sz="2800" dirty="0" smtClean="0">
                <a:solidFill>
                  <a:srgbClr val="FF0000"/>
                </a:solidFill>
                <a:latin typeface="+mj-lt"/>
                <a:ea typeface="Times New Roman" pitchFamily="18" charset="0"/>
                <a:cs typeface="Times New Roman" pitchFamily="18" charset="0"/>
              </a:rPr>
              <a:t>                                             </a:t>
            </a:r>
            <a:r>
              <a:rPr lang="vi-VN" sz="2800" b="1" dirty="0" smtClean="0">
                <a:solidFill>
                  <a:srgbClr val="FF0000"/>
                </a:solidFill>
                <a:latin typeface="+mj-lt"/>
                <a:ea typeface="Times New Roman" pitchFamily="18" charset="0"/>
                <a:cs typeface="Times New Roman" pitchFamily="18" charset="0"/>
              </a:rPr>
              <a:t>(Nhóm 1,2,3)</a:t>
            </a:r>
            <a:endParaRPr lang="vi-VN" sz="2000" b="1" dirty="0" smtClean="0">
              <a:solidFill>
                <a:srgbClr val="FF0000"/>
              </a:solidFill>
              <a:latin typeface="+mj-lt"/>
              <a:ea typeface="Times New Roman" pitchFamily="18" charset="0"/>
              <a:cs typeface="Arial" pitchFamily="34" charset="0"/>
            </a:endParaRPr>
          </a:p>
          <a:p>
            <a:pPr lvl="0" fontAlgn="base">
              <a:spcBef>
                <a:spcPct val="0"/>
              </a:spcBef>
              <a:spcAft>
                <a:spcPct val="0"/>
              </a:spcAft>
            </a:pPr>
            <a:r>
              <a:rPr lang="vi-VN" sz="2800" dirty="0" smtClean="0">
                <a:solidFill>
                  <a:srgbClr val="0070C0"/>
                </a:solidFill>
                <a:latin typeface="+mj-lt"/>
                <a:ea typeface="Times New Roman" pitchFamily="18" charset="0"/>
                <a:cs typeface="Times New Roman" pitchFamily="18" charset="0"/>
              </a:rPr>
              <a:t>-Thể loại: truyện ngắn</a:t>
            </a:r>
            <a:endParaRPr lang="en-US" sz="2000" dirty="0" smtClean="0">
              <a:solidFill>
                <a:srgbClr val="0070C0"/>
              </a:solidFill>
              <a:latin typeface="+mj-lt"/>
              <a:cs typeface="Arial" pitchFamily="34" charset="0"/>
            </a:endParaRPr>
          </a:p>
          <a:p>
            <a:pPr eaLnBrk="0" fontAlgn="base" hangingPunct="0">
              <a:spcBef>
                <a:spcPct val="0"/>
              </a:spcBef>
              <a:spcAft>
                <a:spcPct val="0"/>
              </a:spcAft>
            </a:pPr>
            <a:r>
              <a:rPr lang="vi-VN" sz="2800" dirty="0" smtClean="0">
                <a:solidFill>
                  <a:srgbClr val="0070C0"/>
                </a:solidFill>
                <a:latin typeface="+mj-lt"/>
                <a:ea typeface="Times New Roman" pitchFamily="18" charset="0"/>
                <a:cs typeface="Times New Roman" pitchFamily="18" charset="0"/>
              </a:rPr>
              <a:t>- Ngôi kể: thứ nhất (người kể : anh trai ). </a:t>
            </a:r>
            <a:r>
              <a:rPr lang="vi-VN" sz="2800" dirty="0" smtClean="0">
                <a:solidFill>
                  <a:srgbClr val="0070C0"/>
                </a:solidFill>
                <a:latin typeface="Times New Roman" panose="02020603050405020304" pitchFamily="18" charset="0"/>
                <a:cs typeface="Times New Roman" panose="02020603050405020304" pitchFamily="18" charset="0"/>
              </a:rPr>
              <a:t>Tác dụng: Làm cho truyện trở nên chân thực, nhân vật dễ bộc lộ chiều sâu tâm lý.</a:t>
            </a:r>
            <a:endParaRPr lang="en-US" sz="2800" dirty="0" smtClean="0">
              <a:solidFill>
                <a:srgbClr val="0070C0"/>
              </a:solidFill>
            </a:endParaRPr>
          </a:p>
          <a:p>
            <a:pPr marL="514350" indent="-514350">
              <a:buAutoNum type="alphaLcPeriod"/>
            </a:pPr>
            <a:endParaRPr lang="en-US" sz="28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6999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box(in)">
                                      <p:cBhvr>
                                        <p:cTn id="7" dur="500"/>
                                        <p:tgtEl>
                                          <p:spTgt spid="1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1">
                                            <p:txEl>
                                              <p:pRg st="5" end="5"/>
                                            </p:txEl>
                                          </p:spTgt>
                                        </p:tgtEl>
                                      </p:cBhvr>
                                    </p:animEffect>
                                    <p:set>
                                      <p:cBhvr>
                                        <p:cTn id="12" dur="1" fill="hold">
                                          <p:stCondLst>
                                            <p:cond delay="499"/>
                                          </p:stCondLst>
                                        </p:cTn>
                                        <p:tgtEl>
                                          <p:spTgt spid="11">
                                            <p:txEl>
                                              <p:pRg st="5" end="5"/>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 calcmode="lin" valueType="num">
                                      <p:cBhvr>
                                        <p:cTn id="17" dur="1000" fill="hold"/>
                                        <p:tgtEl>
                                          <p:spTgt spid="11">
                                            <p:txEl>
                                              <p:pRg st="6" end="6"/>
                                            </p:txEl>
                                          </p:spTgt>
                                        </p:tgtEl>
                                        <p:attrNameLst>
                                          <p:attrName>ppt_w</p:attrName>
                                        </p:attrNameLst>
                                      </p:cBhvr>
                                      <p:tavLst>
                                        <p:tav tm="0">
                                          <p:val>
                                            <p:strVal val="#ppt_w*0.70"/>
                                          </p:val>
                                        </p:tav>
                                        <p:tav tm="100000">
                                          <p:val>
                                            <p:strVal val="#ppt_w"/>
                                          </p:val>
                                        </p:tav>
                                      </p:tavLst>
                                    </p:anim>
                                    <p:anim calcmode="lin" valueType="num">
                                      <p:cBhvr>
                                        <p:cTn id="18" dur="1000" fill="hold"/>
                                        <p:tgtEl>
                                          <p:spTgt spid="11">
                                            <p:txEl>
                                              <p:pRg st="6" end="6"/>
                                            </p:txEl>
                                          </p:spTgt>
                                        </p:tgtEl>
                                        <p:attrNameLst>
                                          <p:attrName>ppt_h</p:attrName>
                                        </p:attrNameLst>
                                      </p:cBhvr>
                                      <p:tavLst>
                                        <p:tav tm="0">
                                          <p:val>
                                            <p:strVal val="#ppt_h"/>
                                          </p:val>
                                        </p:tav>
                                        <p:tav tm="100000">
                                          <p:val>
                                            <p:strVal val="#ppt_h"/>
                                          </p:val>
                                        </p:tav>
                                      </p:tavLst>
                                    </p:anim>
                                    <p:animEffect transition="in" filter="fade">
                                      <p:cBhvr>
                                        <p:cTn id="19" dur="1000"/>
                                        <p:tgtEl>
                                          <p:spTgt spid="11">
                                            <p:txEl>
                                              <p:pRg st="6" end="6"/>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 calcmode="lin" valueType="num">
                                      <p:cBhvr>
                                        <p:cTn id="22" dur="1000" fill="hold"/>
                                        <p:tgtEl>
                                          <p:spTgt spid="11">
                                            <p:txEl>
                                              <p:pRg st="7" end="7"/>
                                            </p:txEl>
                                          </p:spTgt>
                                        </p:tgtEl>
                                        <p:attrNameLst>
                                          <p:attrName>ppt_w</p:attrName>
                                        </p:attrNameLst>
                                      </p:cBhvr>
                                      <p:tavLst>
                                        <p:tav tm="0">
                                          <p:val>
                                            <p:strVal val="#ppt_w*0.70"/>
                                          </p:val>
                                        </p:tav>
                                        <p:tav tm="100000">
                                          <p:val>
                                            <p:strVal val="#ppt_w"/>
                                          </p:val>
                                        </p:tav>
                                      </p:tavLst>
                                    </p:anim>
                                    <p:anim calcmode="lin" valueType="num">
                                      <p:cBhvr>
                                        <p:cTn id="23" dur="1000" fill="hold"/>
                                        <p:tgtEl>
                                          <p:spTgt spid="11">
                                            <p:txEl>
                                              <p:pRg st="7" end="7"/>
                                            </p:txEl>
                                          </p:spTgt>
                                        </p:tgtEl>
                                        <p:attrNameLst>
                                          <p:attrName>ppt_h</p:attrName>
                                        </p:attrNameLst>
                                      </p:cBhvr>
                                      <p:tavLst>
                                        <p:tav tm="0">
                                          <p:val>
                                            <p:strVal val="#ppt_h"/>
                                          </p:val>
                                        </p:tav>
                                        <p:tav tm="100000">
                                          <p:val>
                                            <p:strVal val="#ppt_h"/>
                                          </p:val>
                                        </p:tav>
                                      </p:tavLst>
                                    </p:anim>
                                    <p:animEffect transition="in" filter="fade">
                                      <p:cBhvr>
                                        <p:cTn id="24"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0367" y="1274164"/>
            <a:ext cx="5577169" cy="954107"/>
          </a:xfrm>
          <a:prstGeom prst="rect">
            <a:avLst/>
          </a:prstGeom>
        </p:spPr>
        <p:txBody>
          <a:bodyPr wrap="none">
            <a:spAutoFit/>
          </a:bodyPr>
          <a:lstStyle/>
          <a:p>
            <a:pPr algn="ctr" fontAlgn="base">
              <a:spcAft>
                <a:spcPts val="0"/>
              </a:spcAft>
            </a:pPr>
            <a:r>
              <a:rPr lang="vi-VN" sz="2800" b="1" dirty="0" smtClean="0">
                <a:solidFill>
                  <a:srgbClr val="194FBD"/>
                </a:solidFill>
                <a:latin typeface="Times New Roman" panose="02020603050405020304" pitchFamily="18" charset="0"/>
                <a:ea typeface="Calibri" panose="020F0502020204030204" pitchFamily="34" charset="0"/>
              </a:rPr>
              <a:t>- Hai anh em đều là nhân vật chính</a:t>
            </a:r>
            <a:endParaRPr lang="en-US" sz="2800" dirty="0">
              <a:solidFill>
                <a:srgbClr val="3366FF"/>
              </a:solidFill>
              <a:latin typeface="Times New Roman" panose="02020603050405020304" pitchFamily="18" charset="0"/>
              <a:ea typeface="Calibri" panose="020F0502020204030204" pitchFamily="34" charset="0"/>
            </a:endParaRPr>
          </a:p>
          <a:p>
            <a:pPr algn="ctr" fontAlgn="base">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663908" y="2398423"/>
            <a:ext cx="8874177" cy="3693319"/>
          </a:xfrm>
          <a:prstGeom prst="rect">
            <a:avLst/>
          </a:prstGeom>
        </p:spPr>
        <p:txBody>
          <a:bodyPr wrap="square">
            <a:spAutoFit/>
          </a:bodyPr>
          <a:lstStyle/>
          <a:p>
            <a:pPr fontAlgn="base">
              <a:spcAft>
                <a:spcPts val="1200"/>
              </a:spcAft>
            </a:pPr>
            <a:r>
              <a:rPr lang="vi-VN" sz="2800" dirty="0" smtClean="0">
                <a:solidFill>
                  <a:srgbClr val="0070C0"/>
                </a:solidFill>
                <a:latin typeface="Times New Roman" panose="02020603050405020304" pitchFamily="18" charset="0"/>
                <a:ea typeface="Calibri" panose="020F0502020204030204" pitchFamily="34" charset="0"/>
              </a:rPr>
              <a:t>                   </a:t>
            </a:r>
            <a:r>
              <a:rPr lang="vi-VN" sz="2800" b="1" dirty="0" smtClean="0">
                <a:solidFill>
                  <a:srgbClr val="0070C0"/>
                </a:solidFill>
                <a:latin typeface="Times New Roman" panose="02020603050405020304" pitchFamily="18" charset="0"/>
                <a:ea typeface="Calibri" panose="020F0502020204030204" pitchFamily="34" charset="0"/>
              </a:rPr>
              <a:t>TÓM TẮT</a:t>
            </a:r>
          </a:p>
          <a:p>
            <a:pPr fontAlgn="base">
              <a:spcAft>
                <a:spcPts val="1200"/>
              </a:spcAft>
            </a:pPr>
            <a:r>
              <a:rPr lang="vi-VN" sz="2800" dirty="0" smtClean="0">
                <a:solidFill>
                  <a:srgbClr val="0070C0"/>
                </a:solidFill>
                <a:latin typeface="Times New Roman" panose="02020603050405020304" pitchFamily="18" charset="0"/>
                <a:ea typeface="Calibri" panose="020F0502020204030204" pitchFamily="34" charset="0"/>
              </a:rPr>
              <a:t>         Kiều </a:t>
            </a:r>
            <a:r>
              <a:rPr lang="vi-VN" sz="2800" dirty="0">
                <a:solidFill>
                  <a:srgbClr val="0070C0"/>
                </a:solidFill>
                <a:latin typeface="Times New Roman" panose="02020603050405020304" pitchFamily="18" charset="0"/>
                <a:ea typeface="Calibri" panose="020F0502020204030204" pitchFamily="34" charset="0"/>
              </a:rPr>
              <a:t>Phương là cô gái hay lục lọi đồ và thường bôi bẩn lên mặt. Cô bé có sở thích vẽ tranh nên thường bí mật pha chế màu và vẽ. Khi mọi người phát hiện ra Kiều Phương có tài năng hội họa thì người anh </a:t>
            </a:r>
            <a:r>
              <a:rPr lang="vi-VN" sz="2800" dirty="0" smtClean="0">
                <a:solidFill>
                  <a:srgbClr val="0070C0"/>
                </a:solidFill>
                <a:latin typeface="Times New Roman" panose="02020603050405020304" pitchFamily="18" charset="0"/>
                <a:ea typeface="Calibri" panose="020F0502020204030204" pitchFamily="34" charset="0"/>
              </a:rPr>
              <a:t>lại </a:t>
            </a:r>
            <a:r>
              <a:rPr lang="vi-VN" sz="2800" dirty="0">
                <a:solidFill>
                  <a:srgbClr val="0070C0"/>
                </a:solidFill>
                <a:latin typeface="Times New Roman" panose="02020603050405020304" pitchFamily="18" charset="0"/>
                <a:ea typeface="Calibri" panose="020F0502020204030204" pitchFamily="34" charset="0"/>
              </a:rPr>
              <a:t>tỏ ra ghen tị và xa lánh em. </a:t>
            </a:r>
            <a:r>
              <a:rPr lang="vi-VN" sz="2800" dirty="0" smtClean="0">
                <a:solidFill>
                  <a:srgbClr val="0070C0"/>
                </a:solidFill>
                <a:latin typeface="Times New Roman" panose="02020603050405020304" pitchFamily="18" charset="0"/>
                <a:ea typeface="Calibri" panose="020F0502020204030204" pitchFamily="34" charset="0"/>
              </a:rPr>
              <a:t>Kiều </a:t>
            </a:r>
            <a:r>
              <a:rPr lang="vi-VN" sz="2800" dirty="0">
                <a:solidFill>
                  <a:srgbClr val="0070C0"/>
                </a:solidFill>
                <a:latin typeface="Times New Roman" panose="02020603050405020304" pitchFamily="18" charset="0"/>
                <a:ea typeface="Calibri" panose="020F0502020204030204" pitchFamily="34" charset="0"/>
              </a:rPr>
              <a:t>Phương đạt giải nhất tại trại thi vẽ tranh quốc tế với bức vẽ “anh trai tôi”, lúc này người anh trai mới nhận ra tấm lòng nhân hậu của em và </a:t>
            </a:r>
            <a:r>
              <a:rPr lang="vi-VN" sz="2800" dirty="0" smtClean="0">
                <a:solidFill>
                  <a:srgbClr val="0070C0"/>
                </a:solidFill>
                <a:latin typeface="Times New Roman" panose="02020603050405020304" pitchFamily="18" charset="0"/>
                <a:ea typeface="Calibri" panose="020F0502020204030204" pitchFamily="34" charset="0"/>
              </a:rPr>
              <a:t>rất hối hận.</a:t>
            </a:r>
            <a:endParaRPr lang="en-US" sz="2800" dirty="0">
              <a:solidFill>
                <a:srgbClr val="0070C0"/>
              </a:solidFill>
              <a:effectLst/>
              <a:latin typeface="Times New Roman" panose="02020603050405020304" pitchFamily="18" charset="0"/>
              <a:ea typeface="Calibri" panose="020F0502020204030204" pitchFamily="34" charset="0"/>
            </a:endParaRPr>
          </a:p>
        </p:txBody>
      </p:sp>
      <p:sp>
        <p:nvSpPr>
          <p:cNvPr id="5" name="Rectangle 4"/>
          <p:cNvSpPr/>
          <p:nvPr/>
        </p:nvSpPr>
        <p:spPr>
          <a:xfrm>
            <a:off x="5341151" y="366222"/>
            <a:ext cx="2172390" cy="523220"/>
          </a:xfrm>
          <a:prstGeom prst="rect">
            <a:avLst/>
          </a:prstGeom>
        </p:spPr>
        <p:txBody>
          <a:bodyPr wrap="none">
            <a:spAutoFit/>
          </a:bodyPr>
          <a:lstStyle/>
          <a:p>
            <a:r>
              <a:rPr lang="vi-VN" sz="2800" b="1" dirty="0" smtClean="0">
                <a:solidFill>
                  <a:srgbClr val="FF0000"/>
                </a:solidFill>
                <a:latin typeface="+mj-lt"/>
                <a:ea typeface="Times New Roman" pitchFamily="18" charset="0"/>
                <a:cs typeface="Times New Roman" pitchFamily="18" charset="0"/>
              </a:rPr>
              <a:t>(Nhóm 3,4,5)</a:t>
            </a:r>
            <a:endParaRPr lang="en-US" sz="2800" dirty="0">
              <a:latin typeface="+mj-lt"/>
            </a:endParaRPr>
          </a:p>
        </p:txBody>
      </p:sp>
    </p:spTree>
    <p:extLst>
      <p:ext uri="{BB962C8B-B14F-4D97-AF65-F5344CB8AC3E}">
        <p14:creationId xmlns:p14="http://schemas.microsoft.com/office/powerpoint/2010/main" val="9828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TotalTime>
  <Words>945</Words>
  <Application>Microsoft Office PowerPoint</Application>
  <PresentationFormat>Custom</PresentationFormat>
  <Paragraphs>115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192</cp:revision>
  <dcterms:created xsi:type="dcterms:W3CDTF">2021-06-23T07:31:04Z</dcterms:created>
  <dcterms:modified xsi:type="dcterms:W3CDTF">2023-03-28T03:40:57Z</dcterms:modified>
</cp:coreProperties>
</file>