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74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71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N+DLKV54VyUImvuB+8AlBLExB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6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10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26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6" name="Google Shape;206;p7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7"/>
          <p:cNvSpPr/>
          <p:nvPr/>
        </p:nvSpPr>
        <p:spPr>
          <a:xfrm>
            <a:off x="487067" y="10561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1042458" y="1122429"/>
            <a:ext cx="110650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Arrange these words and phrases in the correct order to form meaningful sentences.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587114" y="2399415"/>
            <a:ext cx="10931412" cy="26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 learning / in / I won’t choose / the second semester /.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﻿I won't choose online learning in the second semester.</a:t>
            </a:r>
          </a:p>
          <a:p>
            <a:pPr lvl="0">
              <a:spcBef>
                <a:spcPts val="600"/>
              </a:spcBef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I’ll come / to / I go / to London / if / this summer / see you / 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﻿I’ll come to see you if I go to London this summer.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0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0" name="Google Shape;220;p8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8"/>
          <p:cNvSpPr/>
          <p:nvPr/>
        </p:nvSpPr>
        <p:spPr>
          <a:xfrm>
            <a:off x="525492" y="113633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578277" y="103369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1028097" y="1162015"/>
            <a:ext cx="9777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 the correct tense of the verbs in brackets, using the first conditional.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300952" y="1775489"/>
            <a:ext cx="11806593" cy="500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you (eat) ______ an apple every day, you will stay healthy.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Dan wear a kilt if he (go) ______ to Scotland?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 (have) _________ sore eyes if he spends too much time on the computer.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you (not do) _________ anything bad, you won’t get into trouble.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 she (be) ______ able to eat the soup if I put some chillies in it?</a:t>
            </a:r>
            <a:endParaRPr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2781563" y="1793315"/>
            <a:ext cx="9639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eat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5729749" y="2580018"/>
            <a:ext cx="13807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goes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2501138" y="3449777"/>
            <a:ext cx="17191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have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3263543" y="4820929"/>
            <a:ext cx="165135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don’t do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869803" y="5661808"/>
            <a:ext cx="11118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3745523" y="5661808"/>
            <a:ext cx="8315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be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40" name="Google Shape;240;p9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9"/>
          <p:cNvSpPr/>
          <p:nvPr/>
        </p:nvSpPr>
        <p:spPr>
          <a:xfrm>
            <a:off x="487067" y="10561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1066459" y="1104681"/>
            <a:ext cx="105290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Fill in each blank with IF or UNLESS.</a:t>
            </a:r>
            <a:endParaRPr sz="2400" b="1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247370" y="1955482"/>
            <a:ext cx="11764925" cy="450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_______ we eat lunch now, we won’t arrive at the cinema on time.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The teacher will be furious _____ you don’t do the homework.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 won’t eat kimchi when I go to Korea ________ I have to.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_____ you turn on the light, you will be able to see better.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You won’t be able to find the house ________ you use your GPS. There’s no one around.</a:t>
            </a:r>
            <a:endParaRPr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738369" y="1963829"/>
            <a:ext cx="142193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5501531" y="2758770"/>
            <a:ext cx="5036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7135010" y="3615030"/>
            <a:ext cx="164019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936887" y="4504723"/>
            <a:ext cx="5036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Google Shape;252;p9"/>
          <p:cNvSpPr txBox="1"/>
          <p:nvPr/>
        </p:nvSpPr>
        <p:spPr>
          <a:xfrm>
            <a:off x="6755678" y="5346880"/>
            <a:ext cx="134075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0" descr="What is a Group Discussion (GD) - Authentic Journey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0181" y="3738983"/>
            <a:ext cx="5541819" cy="31172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1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59" name="Google Shape;259;p10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10"/>
          <p:cNvSpPr/>
          <p:nvPr/>
        </p:nvSpPr>
        <p:spPr>
          <a:xfrm>
            <a:off x="487066" y="118220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0"/>
          <p:cNvSpPr txBox="1"/>
          <p:nvPr/>
        </p:nvSpPr>
        <p:spPr>
          <a:xfrm>
            <a:off x="539851" y="107956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1042458" y="1124788"/>
            <a:ext cx="10542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﻿Complete the following sentences to make them true for you. Then share your answers with a partner.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" name="Google Shape;266;p10"/>
          <p:cNvSpPr txBox="1"/>
          <p:nvPr/>
        </p:nvSpPr>
        <p:spPr>
          <a:xfrm>
            <a:off x="280923" y="1827022"/>
            <a:ext cx="8758048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it rains tomorrow,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Unless I get good marks,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 have free time this weekend,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 study harder,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Unless I go to bed early, ______.</a:t>
            </a:r>
            <a:endParaRPr sz="32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74" name="Google Shape;274;p11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1"/>
          <p:cNvSpPr txBox="1"/>
          <p:nvPr/>
        </p:nvSpPr>
        <p:spPr>
          <a:xfrm>
            <a:off x="1078803" y="1267659"/>
            <a:ext cx="108153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Wrap-up</a:t>
            </a:r>
            <a:endParaRPr sz="2800" b="1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8" name="Google Shape;278;p1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280" name="Google Shape;280;p1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Recruiting Action Plan Wrap-Up – firecrack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0588" y="1436567"/>
            <a:ext cx="3203942" cy="215264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 txBox="1"/>
          <p:nvPr/>
        </p:nvSpPr>
        <p:spPr>
          <a:xfrm>
            <a:off x="487067" y="2512891"/>
            <a:ext cx="1034534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What have we learnt in this lesson?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How to use future simple and first conditional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7298" y="133953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6032" y="2337186"/>
            <a:ext cx="774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Do exercises in the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workbook.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54" y="3345949"/>
            <a:ext cx="3332570" cy="33325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38895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3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4287388" y="2042630"/>
            <a:ext cx="3712876" cy="1254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9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6: LIFESTYLE</a:t>
            </a: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44 :  A closer look 2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717192" y="3499626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155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95" name="Google Shape;95;p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2172443" y="25487"/>
            <a:ext cx="888470" cy="883461"/>
            <a:chOff x="2091636" y="61926"/>
            <a:chExt cx="888470" cy="883461"/>
          </a:xfrm>
        </p:grpSpPr>
        <p:sp>
          <p:nvSpPr>
            <p:cNvPr id="99" name="Google Shape;99;p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27147" y="1726624"/>
            <a:ext cx="6285162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051" y="1558228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94503" y="1732518"/>
            <a:ext cx="568241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sz="2400"/>
          </a:p>
        </p:txBody>
      </p:sp>
      <p:sp>
        <p:nvSpPr>
          <p:cNvPr id="104" name="Google Shape;104;p2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LIFESTYLES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07" name="Google Shape;107;p2" descr="A picture containing text, vector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819"/>
          <a:stretch/>
        </p:blipFill>
        <p:spPr>
          <a:xfrm>
            <a:off x="2974100" y="2501261"/>
            <a:ext cx="5301377" cy="4356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669161" y="1103050"/>
            <a:ext cx="1835914" cy="612205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2521041" y="1959546"/>
            <a:ext cx="1835914" cy="61760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69161" y="3499779"/>
            <a:ext cx="1835914" cy="60144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2810089" y="5063004"/>
            <a:ext cx="1968606" cy="60144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" name="Google Shape;119;p3"/>
          <p:cNvCxnSpPr>
            <a:stCxn id="115" idx="3"/>
            <a:endCxn id="116" idx="0"/>
          </p:cNvCxnSpPr>
          <p:nvPr/>
        </p:nvCxnSpPr>
        <p:spPr>
          <a:xfrm>
            <a:off x="2505075" y="1409153"/>
            <a:ext cx="933923" cy="550393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0" name="Google Shape;120;p3"/>
          <p:cNvCxnSpPr>
            <a:stCxn id="116" idx="1"/>
            <a:endCxn id="117" idx="0"/>
          </p:cNvCxnSpPr>
          <p:nvPr/>
        </p:nvCxnSpPr>
        <p:spPr>
          <a:xfrm rot="10800000" flipV="1">
            <a:off x="1587119" y="2268349"/>
            <a:ext cx="933923" cy="1231429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1" name="Google Shape;121;p3"/>
          <p:cNvCxnSpPr>
            <a:stCxn id="117" idx="3"/>
            <a:endCxn id="118" idx="0"/>
          </p:cNvCxnSpPr>
          <p:nvPr/>
        </p:nvCxnSpPr>
        <p:spPr>
          <a:xfrm>
            <a:off x="2505075" y="3800503"/>
            <a:ext cx="1289317" cy="1262501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2" name="Google Shape;122;p3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669161" y="5926304"/>
            <a:ext cx="1930072" cy="604154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3"/>
          <p:cNvCxnSpPr>
            <a:stCxn id="118" idx="1"/>
            <a:endCxn id="123" idx="0"/>
          </p:cNvCxnSpPr>
          <p:nvPr/>
        </p:nvCxnSpPr>
        <p:spPr>
          <a:xfrm rot="10800000" flipV="1">
            <a:off x="1634197" y="5363728"/>
            <a:ext cx="1175892" cy="562576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4243" y="240612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/>
          <p:nvPr/>
        </p:nvSpPr>
        <p:spPr>
          <a:xfrm>
            <a:off x="5588839" y="1236067"/>
            <a:ext cx="5740800" cy="519431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 up: Describe a situation in the future</a:t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5571062" y="1957668"/>
            <a:ext cx="5758577" cy="607667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 future simple</a:t>
            </a:r>
            <a:endParaRPr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First conditional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5574527" y="2767505"/>
            <a:ext cx="5755112" cy="2065996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﻿Use the verbs from the box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complete these dialogues.</a:t>
            </a:r>
            <a:endParaRPr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﻿Arrange these words and phrases in the correct order to form meaningful sentences.</a:t>
            </a:r>
            <a:endParaRPr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Give the correct tense of the verbs in brackets, using the first conditional.</a:t>
            </a:r>
            <a:endParaRPr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﻿Fill in each blank with IF or UNLESS.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5585947" y="5035671"/>
            <a:ext cx="5743692" cy="656115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﻿Complete the following sentences to make them true for you. Then share your answers with a partner.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37" name="Google Shape;137;p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" name="Google Shape;142;p4"/>
          <p:cNvGrpSpPr/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143" name="Google Shape;143;p4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/>
              <a:ahLst/>
              <a:cxnLst/>
              <a:rect l="l" t="t" r="r" b="b"/>
              <a:pathLst>
                <a:path w="5378623" h="6402614" extrusionOk="0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4"/>
          <p:cNvSpPr/>
          <p:nvPr/>
        </p:nvSpPr>
        <p:spPr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-27465" y="2829555"/>
            <a:ext cx="452605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Answer the question:</a:t>
            </a:r>
            <a:endParaRPr/>
          </a:p>
        </p:txBody>
      </p:sp>
      <p:pic>
        <p:nvPicPr>
          <p:cNvPr id="154" name="Google Shape;154;p4" descr="500,000 Vietnamese Dong Banknote VND - IN STOCK | Vietnamese dong, Vietnam,  Bank notes"/>
          <p:cNvPicPr preferRelativeResize="0"/>
          <p:nvPr/>
        </p:nvPicPr>
        <p:blipFill rotWithShape="1">
          <a:blip r:embed="rId3">
            <a:alphaModFix/>
          </a:blip>
          <a:srcRect t="21946" b="24528"/>
          <a:stretch/>
        </p:blipFill>
        <p:spPr>
          <a:xfrm>
            <a:off x="5775779" y="2734094"/>
            <a:ext cx="5996149" cy="320950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 txBox="1"/>
          <p:nvPr/>
        </p:nvSpPr>
        <p:spPr>
          <a:xfrm>
            <a:off x="5016922" y="1293173"/>
            <a:ext cx="78853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will you buy if you have 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1,000,000 dong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/>
          </a:p>
        </p:txBody>
      </p:sp>
      <p:sp>
        <p:nvSpPr>
          <p:cNvPr id="22" name="TextBox 21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2" name="Google Shape;162;p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5"/>
          <p:cNvSpPr txBox="1"/>
          <p:nvPr/>
        </p:nvSpPr>
        <p:spPr>
          <a:xfrm>
            <a:off x="763064" y="2115089"/>
            <a:ext cx="1011302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﻿We use the future simple to describe future possibilities or conditions.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1227992" y="3329871"/>
            <a:ext cx="526473" cy="526473"/>
          </a:xfrm>
          <a:prstGeom prst="ellipse">
            <a:avLst/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/>
          </a:p>
        </p:txBody>
      </p:sp>
      <p:sp>
        <p:nvSpPr>
          <p:cNvPr id="168" name="Google Shape;168;p5"/>
          <p:cNvSpPr/>
          <p:nvPr/>
        </p:nvSpPr>
        <p:spPr>
          <a:xfrm>
            <a:off x="1227993" y="4222141"/>
            <a:ext cx="526473" cy="526473"/>
          </a:xfrm>
          <a:prstGeom prst="ellipse">
            <a:avLst/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⎯</a:t>
            </a:r>
            <a:endParaRPr sz="1800"/>
          </a:p>
        </p:txBody>
      </p:sp>
      <p:sp>
        <p:nvSpPr>
          <p:cNvPr id="169" name="Google Shape;169;p5"/>
          <p:cNvSpPr/>
          <p:nvPr/>
        </p:nvSpPr>
        <p:spPr>
          <a:xfrm>
            <a:off x="1227992" y="5150707"/>
            <a:ext cx="526473" cy="526473"/>
          </a:xfrm>
          <a:prstGeom prst="ellipse">
            <a:avLst/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/>
          </a:p>
        </p:txBody>
      </p:sp>
      <p:sp>
        <p:nvSpPr>
          <p:cNvPr id="170" name="Google Shape;170;p5"/>
          <p:cNvSpPr/>
          <p:nvPr/>
        </p:nvSpPr>
        <p:spPr>
          <a:xfrm>
            <a:off x="2086975" y="3329870"/>
            <a:ext cx="4017818" cy="526473"/>
          </a:xfrm>
          <a:prstGeom prst="roundRect">
            <a:avLst>
              <a:gd name="adj" fmla="val 16667"/>
            </a:avLst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will + V-inf + …</a:t>
            </a:r>
            <a:endParaRPr sz="1800"/>
          </a:p>
        </p:txBody>
      </p:sp>
      <p:sp>
        <p:nvSpPr>
          <p:cNvPr id="171" name="Google Shape;171;p5"/>
          <p:cNvSpPr/>
          <p:nvPr/>
        </p:nvSpPr>
        <p:spPr>
          <a:xfrm>
            <a:off x="2086976" y="4222141"/>
            <a:ext cx="4017818" cy="526473"/>
          </a:xfrm>
          <a:prstGeom prst="roundRect">
            <a:avLst>
              <a:gd name="adj" fmla="val 16667"/>
            </a:avLst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won’t + V-inf + …</a:t>
            </a:r>
            <a:endParaRPr sz="1800"/>
          </a:p>
        </p:txBody>
      </p:sp>
      <p:sp>
        <p:nvSpPr>
          <p:cNvPr id="172" name="Google Shape;172;p5"/>
          <p:cNvSpPr/>
          <p:nvPr/>
        </p:nvSpPr>
        <p:spPr>
          <a:xfrm>
            <a:off x="2064213" y="5150707"/>
            <a:ext cx="4017818" cy="526473"/>
          </a:xfrm>
          <a:prstGeom prst="roundRect">
            <a:avLst>
              <a:gd name="adj" fmla="val 16667"/>
            </a:avLst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+ S + V-inf + …?</a:t>
            </a:r>
            <a:endParaRPr sz="1800"/>
          </a:p>
        </p:txBody>
      </p:sp>
      <p:sp>
        <p:nvSpPr>
          <p:cNvPr id="173" name="Google Shape;173;p5"/>
          <p:cNvSpPr txBox="1"/>
          <p:nvPr/>
        </p:nvSpPr>
        <p:spPr>
          <a:xfrm>
            <a:off x="6437303" y="3333123"/>
            <a:ext cx="391124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buy a boat.</a:t>
            </a:r>
            <a:endParaRPr sz="1800"/>
          </a:p>
        </p:txBody>
      </p:sp>
      <p:sp>
        <p:nvSpPr>
          <p:cNvPr id="174" name="Google Shape;174;p5"/>
          <p:cNvSpPr txBox="1"/>
          <p:nvPr/>
        </p:nvSpPr>
        <p:spPr>
          <a:xfrm>
            <a:off x="6437303" y="4222141"/>
            <a:ext cx="414863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won’t buy a watch.</a:t>
            </a:r>
            <a:endParaRPr sz="1800"/>
          </a:p>
        </p:txBody>
      </p:sp>
      <p:sp>
        <p:nvSpPr>
          <p:cNvPr id="175" name="Google Shape;175;p5"/>
          <p:cNvSpPr txBox="1"/>
          <p:nvPr/>
        </p:nvSpPr>
        <p:spPr>
          <a:xfrm>
            <a:off x="6414540" y="5147454"/>
            <a:ext cx="45215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you buy a helicopter? </a:t>
            </a:r>
            <a:endParaRPr sz="1800"/>
          </a:p>
        </p:txBody>
      </p:sp>
      <p:sp>
        <p:nvSpPr>
          <p:cNvPr id="21" name="TextBox 20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9888" y="1273566"/>
            <a:ext cx="63964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SIMPLE</a:t>
            </a:r>
            <a:endParaRPr lang="en-US" sz="44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2" name="Google Shape;162;p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5"/>
          <p:cNvSpPr txBox="1"/>
          <p:nvPr/>
        </p:nvSpPr>
        <p:spPr>
          <a:xfrm>
            <a:off x="625479" y="1990722"/>
            <a:ext cx="1110655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﻿- We use first conditional to talk about things which are possible in the present or the future.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1656150" y="3183354"/>
            <a:ext cx="8718773" cy="526473"/>
          </a:xfrm>
          <a:prstGeom prst="roundRect">
            <a:avLst>
              <a:gd name="adj" fmla="val 16667"/>
            </a:avLst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+ Present simple,  Future simple</a:t>
            </a:r>
            <a:endParaRPr sz="1800"/>
          </a:p>
        </p:txBody>
      </p:sp>
      <p:sp>
        <p:nvSpPr>
          <p:cNvPr id="178" name="Google Shape;178;p5"/>
          <p:cNvSpPr txBox="1"/>
          <p:nvPr/>
        </p:nvSpPr>
        <p:spPr>
          <a:xfrm>
            <a:off x="1656150" y="3766176"/>
            <a:ext cx="871877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she </a:t>
            </a:r>
            <a:r>
              <a:rPr lang="en-US" sz="3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1,000,000 dong,  she </a:t>
            </a:r>
            <a:r>
              <a:rPr lang="en-US" sz="3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will buy 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closet. </a:t>
            </a:r>
            <a:endParaRPr sz="1800"/>
          </a:p>
        </p:txBody>
      </p:sp>
      <p:sp>
        <p:nvSpPr>
          <p:cNvPr id="179" name="Google Shape;179;p5"/>
          <p:cNvSpPr txBox="1"/>
          <p:nvPr/>
        </p:nvSpPr>
        <p:spPr>
          <a:xfrm>
            <a:off x="736688" y="4711307"/>
            <a:ext cx="953272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﻿</a:t>
            </a:r>
            <a:r>
              <a:rPr lang="en-US" sz="32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 We can also use unless in conditional sentences. Unless means “if … not” or “except if …”.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  <a:r>
              <a:rPr lang="en-US" sz="3200" b="1" i="1" u="sng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Example</a:t>
            </a:r>
            <a:r>
              <a:rPr lang="en-US" sz="3200" b="1" i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</a:t>
            </a:r>
            <a:r>
              <a:rPr lang="en-US" sz="32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i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You will fail the test </a:t>
            </a:r>
            <a:r>
              <a:rPr lang="en-US" sz="3200" i="1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unless</a:t>
            </a:r>
            <a:r>
              <a:rPr lang="en-US" sz="3200" i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you study harder.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8341" y="1194549"/>
            <a:ext cx="6000827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CONDITIONAL</a:t>
            </a:r>
            <a:endParaRPr lang="en-US" sz="44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6" name="Google Shape;186;p6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6"/>
          <p:cNvSpPr/>
          <p:nvPr/>
        </p:nvSpPr>
        <p:spPr>
          <a:xfrm>
            <a:off x="487067" y="10561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989672" y="1108433"/>
            <a:ext cx="109314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﻿Use the verbs from the box with will or won’t to complete these dialogues.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738369" y="1742390"/>
            <a:ext cx="10836664" cy="620304"/>
          </a:xfrm>
          <a:prstGeom prst="roundRect">
            <a:avLst>
              <a:gd name="adj" fmla="val 16667"/>
            </a:avLst>
          </a:prstGeom>
          <a:solidFill>
            <a:srgbClr val="FBCDCD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2800" strike="sngStrik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take</a:t>
            </a: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	have		tell		join		attend		do</a:t>
            </a:r>
            <a:endParaRPr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346389" y="2464061"/>
            <a:ext cx="11761155" cy="417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Alice: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 you taking exams next week, Phong?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Phong: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I’m not sure. The teacher _________ us tomorrow.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Linh: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Where are you going on the holiday,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hris?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Chris: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We’re planning to visit Ta Ho Village. We ___________ the local</a:t>
            </a:r>
            <a:b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festival, but we _________ the tribal dance as it is late in the evening.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Dad: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 you having online lessons tomorrow?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Daughter: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No. We __________ lessons, but we ______ experiments</a:t>
            </a:r>
            <a:b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in the lab.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6005195" y="2979678"/>
            <a:ext cx="15524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tell</a:t>
            </a:r>
            <a:endParaRPr sz="3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3179585" y="4523695"/>
            <a:ext cx="189357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won’t join</a:t>
            </a:r>
            <a:endParaRPr sz="3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8150893" y="4077772"/>
            <a:ext cx="199543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attend</a:t>
            </a:r>
            <a:endParaRPr sz="3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3655366" y="5594673"/>
            <a:ext cx="198050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won’t have</a:t>
            </a:r>
            <a:endParaRPr sz="3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8060966" y="5594672"/>
            <a:ext cx="126767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do</a:t>
            </a:r>
            <a:endParaRPr sz="3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6" name="Google Shape;206;p7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7"/>
          <p:cNvSpPr/>
          <p:nvPr/>
        </p:nvSpPr>
        <p:spPr>
          <a:xfrm>
            <a:off x="487067" y="10561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1042458" y="1122429"/>
            <a:ext cx="110650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Arrange these words and phrases in the correct order to form meaningful sentences.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527251" y="1718715"/>
            <a:ext cx="10931412" cy="500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We / first-term exams / our / will take / very soon /.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We will take our first-term exams very soon.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Alaska / they / in an igloo / stay / when / visit / Will they / ?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﻿Will they stay in an igloo when they visit Alaska?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She / the tribal groups / to help them / will work with / revive their culture /.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﻿She will work with the tribal groups to help them revive their culture.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998</Words>
  <Application>Microsoft Office PowerPoint</Application>
  <PresentationFormat>Widescreen</PresentationFormat>
  <Paragraphs>149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Myriad Pro</vt:lpstr>
      <vt:lpstr>Noto Sans Symbols</vt:lpstr>
      <vt:lpstr>Arial</vt:lpstr>
      <vt:lpstr>Calibri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10</cp:revision>
  <dcterms:created xsi:type="dcterms:W3CDTF">2020-12-09T02:04:09Z</dcterms:created>
  <dcterms:modified xsi:type="dcterms:W3CDTF">2023-12-21T11:34:08Z</dcterms:modified>
</cp:coreProperties>
</file>