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374" r:id="rId3"/>
    <p:sldId id="256" r:id="rId4"/>
    <p:sldId id="302" r:id="rId5"/>
    <p:sldId id="279" r:id="rId6"/>
    <p:sldId id="336" r:id="rId7"/>
    <p:sldId id="343" r:id="rId8"/>
    <p:sldId id="344" r:id="rId9"/>
    <p:sldId id="345" r:id="rId10"/>
    <p:sldId id="337" r:id="rId11"/>
    <p:sldId id="338" r:id="rId12"/>
    <p:sldId id="346" r:id="rId13"/>
    <p:sldId id="339" r:id="rId14"/>
    <p:sldId id="348" r:id="rId15"/>
    <p:sldId id="340" r:id="rId16"/>
    <p:sldId id="341" r:id="rId17"/>
    <p:sldId id="314" r:id="rId18"/>
    <p:sldId id="330" r:id="rId19"/>
    <p:sldId id="34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EF4B66"/>
    <a:srgbClr val="F37D91"/>
    <a:srgbClr val="FBCDCD"/>
    <a:srgbClr val="7192A9"/>
    <a:srgbClr val="F7A5A5"/>
    <a:srgbClr val="F26649"/>
    <a:srgbClr val="F3F6F6"/>
    <a:srgbClr val="D8E5E5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9E8B-383B-F840-8BDD-EBC830591156}" v="332" dt="2022-12-15T13:34:42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1" autoAdjust="0"/>
    <p:restoredTop sz="94650"/>
  </p:normalViewPr>
  <p:slideViewPr>
    <p:cSldViewPr snapToGrid="0" showGuides="1">
      <p:cViewPr varScale="1">
        <p:scale>
          <a:sx n="74" d="100"/>
          <a:sy n="74" d="100"/>
        </p:scale>
        <p:origin x="50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67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30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38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77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66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46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44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96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43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32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9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9.png"/><Relationship Id="rId5" Type="http://schemas.microsoft.com/office/2007/relationships/media" Target="../media/media3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DDB234-7462-5F03-BBD8-B92E835DC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133047"/>
              </p:ext>
            </p:extLst>
          </p:nvPr>
        </p:nvGraphicFramePr>
        <p:xfrm>
          <a:off x="858576" y="1647429"/>
          <a:ext cx="10835193" cy="42550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3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4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5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537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words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Pronunciation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93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maintain (v) 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meɪnˈteɪn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﻿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duy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trì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gìn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giữ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93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experience (v)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ɪkˈspɪəriəns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﻿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trải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nghiệm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7593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style (n)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/﻿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staɪl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phong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cách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309841"/>
                  </a:ext>
                </a:extLst>
              </a:tr>
              <a:tr h="104764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musher (n)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﻿/ˈ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mʌʃə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﻿người điều khiển xe trượt tuyết chó kéo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0138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maintain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266" y="2509862"/>
            <a:ext cx="609600" cy="609600"/>
          </a:xfrm>
          <a:prstGeom prst="rect">
            <a:avLst/>
          </a:prstGeom>
        </p:spPr>
      </p:pic>
      <p:pic>
        <p:nvPicPr>
          <p:cNvPr id="11" name="experience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266" y="3292104"/>
            <a:ext cx="609600" cy="609600"/>
          </a:xfrm>
          <a:prstGeom prst="rect">
            <a:avLst/>
          </a:prstGeom>
        </p:spPr>
      </p:pic>
      <p:pic>
        <p:nvPicPr>
          <p:cNvPr id="12" name="style__gb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266" y="4074346"/>
            <a:ext cx="609600" cy="609600"/>
          </a:xfrm>
          <a:prstGeom prst="rect">
            <a:avLst/>
          </a:prstGeom>
        </p:spPr>
      </p:pic>
      <p:pic>
        <p:nvPicPr>
          <p:cNvPr id="13" name="musher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266" y="4992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54679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Match the highlighted words in the text with their meanings.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6" y="11191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1" y="10165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45" t="6312" r="3569"/>
          <a:stretch/>
        </p:blipFill>
        <p:spPr>
          <a:xfrm>
            <a:off x="334107" y="1962833"/>
            <a:ext cx="5543068" cy="4646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943" r="4399" b="10997"/>
          <a:stretch/>
        </p:blipFill>
        <p:spPr>
          <a:xfrm>
            <a:off x="6245530" y="1667664"/>
            <a:ext cx="5117123" cy="50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63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54679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Match the highlighted words in the text with their meanings.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6" y="11191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1" y="10165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1943" b="68432"/>
          <a:stretch/>
        </p:blipFill>
        <p:spPr>
          <a:xfrm>
            <a:off x="7358356" y="1724428"/>
            <a:ext cx="4831739" cy="1096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r="68098" b="68292"/>
          <a:stretch/>
        </p:blipFill>
        <p:spPr>
          <a:xfrm>
            <a:off x="225041" y="1793893"/>
            <a:ext cx="2264928" cy="11008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31623" r="68098" b="49890"/>
          <a:stretch/>
        </p:blipFill>
        <p:spPr>
          <a:xfrm>
            <a:off x="225041" y="3218165"/>
            <a:ext cx="2264928" cy="6418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t="50279" r="68098" b="31234"/>
          <a:stretch/>
        </p:blipFill>
        <p:spPr>
          <a:xfrm>
            <a:off x="225041" y="4186462"/>
            <a:ext cx="2264928" cy="6418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68935" r="68098"/>
          <a:stretch/>
        </p:blipFill>
        <p:spPr>
          <a:xfrm>
            <a:off x="225041" y="5154759"/>
            <a:ext cx="2264928" cy="10785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31943" t="31738" b="49775"/>
          <a:stretch/>
        </p:blipFill>
        <p:spPr>
          <a:xfrm>
            <a:off x="7358353" y="3100615"/>
            <a:ext cx="4831739" cy="6418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31943" t="49887" b="31120"/>
          <a:stretch/>
        </p:blipFill>
        <p:spPr>
          <a:xfrm>
            <a:off x="7358353" y="4022641"/>
            <a:ext cx="4831739" cy="6594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31943" t="68543"/>
          <a:stretch/>
        </p:blipFill>
        <p:spPr>
          <a:xfrm>
            <a:off x="7358353" y="5064488"/>
            <a:ext cx="4831739" cy="109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5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39935 -0.47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-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5.55112E-17 L -0.39935 0.18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4 0.02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40078 0.324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9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3644" y="1117437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text again 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1039" y="111346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824" y="101082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13;p7"/>
          <p:cNvSpPr txBox="1"/>
          <p:nvPr/>
        </p:nvSpPr>
        <p:spPr>
          <a:xfrm>
            <a:off x="527251" y="1718715"/>
            <a:ext cx="11166518" cy="438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What is the population of Alaska?</a:t>
            </a:r>
          </a:p>
          <a:p>
            <a:pPr lvl="0">
              <a:spcBef>
                <a:spcPts val="600"/>
              </a:spcBef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It is about 730,000 / 730 thousand.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Who have special styles of carving or weaving?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﻿Various native groups have their own special styles of carving or weaving</a:t>
            </a:r>
          </a:p>
          <a:p>
            <a:pPr lvl="0">
              <a:spcBef>
                <a:spcPts val="600"/>
              </a:spcBef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Where can we find the culture of the native peoples in Alaska?</a:t>
            </a: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﻿We can fnd it in their villages.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3644" y="1117437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text again 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1039" y="111346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824" y="101082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13;p7"/>
          <p:cNvSpPr txBox="1"/>
          <p:nvPr/>
        </p:nvSpPr>
        <p:spPr>
          <a:xfrm>
            <a:off x="527251" y="1718715"/>
            <a:ext cx="11166518" cy="275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How long is the Iditarod Trail Sled Dog Race?</a:t>
            </a:r>
          </a:p>
          <a:p>
            <a:pPr lvl="0">
              <a:spcBef>
                <a:spcPts val="600"/>
              </a:spcBef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It is 1,510 km (long).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Is the Iditarod Trail Sled Dog Race an international competition?</a:t>
            </a: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﻿Yes, it is.</a:t>
            </a:r>
          </a:p>
          <a:p>
            <a:pPr lvl="0">
              <a:spcBef>
                <a:spcPts val="600"/>
              </a:spcBef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49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3646" y="1152307"/>
            <a:ext cx="1010326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Look at the pictures and use the cues to talk about what people in some places do to maintain their traditional </a:t>
            </a:r>
            <a:r>
              <a:rPr lang="en-US" sz="20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lifestyle.</a:t>
            </a:r>
            <a:endParaRPr lang="en-US" sz="20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1039" y="11552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824" y="10525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87" t="2597" r="2766" b="4368"/>
          <a:stretch/>
        </p:blipFill>
        <p:spPr>
          <a:xfrm>
            <a:off x="72454" y="2050775"/>
            <a:ext cx="4228738" cy="3050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11" t="1109" r="3351" b="2303"/>
          <a:stretch/>
        </p:blipFill>
        <p:spPr>
          <a:xfrm>
            <a:off x="4301192" y="2050775"/>
            <a:ext cx="4187892" cy="398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722" t="3180" r="2714" b="1992"/>
          <a:stretch/>
        </p:blipFill>
        <p:spPr>
          <a:xfrm>
            <a:off x="8489084" y="2050775"/>
            <a:ext cx="3699511" cy="34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6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3645" y="1152307"/>
            <a:ext cx="1050128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Ask and answer about how people in your area maintain their traditional lifestyle. You can use the ideas in 4 and the reading text in 1.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1459" y="123259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244" y="11299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04B4A3BF-B460-E728-8F4C-44E89BB2E7F4}"/>
              </a:ext>
            </a:extLst>
          </p:cNvPr>
          <p:cNvSpPr txBox="1"/>
          <p:nvPr/>
        </p:nvSpPr>
        <p:spPr>
          <a:xfrm>
            <a:off x="410866" y="2084287"/>
            <a:ext cx="71996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u="sng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r>
              <a:rPr lang="en-US" sz="360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live in Bat Trang, which is a pottery village not far from Ha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To maintain the traditional lifestyle, local people will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make pottery and paint on the ceramic statues. Then they will sell those pottery products to tourists.</a:t>
            </a:r>
          </a:p>
        </p:txBody>
      </p:sp>
      <p:pic>
        <p:nvPicPr>
          <p:cNvPr id="2058" name="Picture 10" descr="19,935 Girls Talking Illustrations &amp; Clip Art - iStock">
            <a:extLst>
              <a:ext uri="{FF2B5EF4-FFF2-40B4-BE49-F238E27FC236}">
                <a16:creationId xmlns:a16="http://schemas.microsoft.com/office/drawing/2014/main" id="{A71A649D-2381-E52A-A7F5-407ADFA58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7" t="7615" r="11490" b="3487"/>
          <a:stretch/>
        </p:blipFill>
        <p:spPr bwMode="auto">
          <a:xfrm>
            <a:off x="7833972" y="2322443"/>
            <a:ext cx="4084932" cy="43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92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6765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76198" y="2512891"/>
            <a:ext cx="97108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Alaska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﻿how people in their area maintain traditional lifestyles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9242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615462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Students’ workbook.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47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837874" y="2042630"/>
            <a:ext cx="4611905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9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6: LIFESTYLE</a:t>
            </a: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46 :  Skills 1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808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717192" y="3499626"/>
            <a:ext cx="3344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155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767490"/>
            <a:ext cx="3477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4" name="Picture 3" descr="A picture containing dog, tree, transport, water&#10;&#10;Description automatically generated">
            <a:extLst>
              <a:ext uri="{FF2B5EF4-FFF2-40B4-BE49-F238E27FC236}">
                <a16:creationId xmlns:a16="http://schemas.microsoft.com/office/drawing/2014/main" id="{F2F780D9-16BD-2EC7-F75C-CC10E1105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95" y="2643114"/>
            <a:ext cx="4600590" cy="39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31925" y="2527916"/>
            <a:ext cx="1835914" cy="612206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9161" y="461918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69118" y="1234447"/>
            <a:ext cx="6468613" cy="52105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﻿Discuss the 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69118" y="1897154"/>
            <a:ext cx="6468612" cy="198772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Task 1: </a:t>
            </a:r>
            <a:r>
              <a:rPr lang="en-US">
                <a:solidFill>
                  <a:schemeClr val="tx1"/>
                </a:solidFill>
              </a:rPr>
              <a:t>Read the text and check your answers.</a:t>
            </a:r>
          </a:p>
          <a:p>
            <a:r>
              <a:rPr lang="vi-VN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﻿Match the highlighted words in the text with their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Vocabulary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﻿Read the text again and answer the questions.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69118" y="4026531"/>
            <a:ext cx="6486389" cy="178675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﻿Work in pairs. Look at the pictures and use the cues to talk about what people in some places do to maintain their traditional lifestyle.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﻿Work in pairs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answer about how people in your area maintain their traditional lifestyle. You can use the ideas in 4 and the reading text in 1.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8" idx="0"/>
          </p:cNvCxnSpPr>
          <p:nvPr/>
        </p:nvCxnSpPr>
        <p:spPr>
          <a:xfrm>
            <a:off x="2505075" y="1409153"/>
            <a:ext cx="1144807" cy="111876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  <a:endCxn id="19" idx="0"/>
          </p:cNvCxnSpPr>
          <p:nvPr/>
        </p:nvCxnSpPr>
        <p:spPr>
          <a:xfrm rot="10800000" flipV="1">
            <a:off x="1587119" y="2834018"/>
            <a:ext cx="1144807" cy="178516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31925" y="5995638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505075" y="4919910"/>
            <a:ext cx="1144807" cy="107572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269118" y="5955234"/>
            <a:ext cx="6468611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EF3D398-9BBC-3DF5-1BC6-DE35781A3683}"/>
              </a:ext>
            </a:extLst>
          </p:cNvPr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DA89891E-5539-3311-9229-009DEFE6C05C}"/>
                </a:ext>
              </a:extLst>
            </p:cNvPr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C6E3B092-6C6E-D0F0-B5C6-567B046D094E}"/>
                </a:ext>
              </a:extLst>
            </p:cNvPr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 Single Corner Rectangle 7">
              <a:extLst>
                <a:ext uri="{FF2B5EF4-FFF2-40B4-BE49-F238E27FC236}">
                  <a16:creationId xmlns:a16="http://schemas.microsoft.com/office/drawing/2014/main" id="{F49B6122-65AA-ED42-294D-8D7381CC09F6}"/>
                </a:ext>
              </a:extLst>
            </p:cNvPr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AC1F587-47A5-AA41-913A-5623E37E4AF7}"/>
              </a:ext>
            </a:extLst>
          </p:cNvPr>
          <p:cNvSpPr txBox="1"/>
          <p:nvPr/>
        </p:nvSpPr>
        <p:spPr>
          <a:xfrm>
            <a:off x="1125745" y="1152307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  <a:cs typeface="Arial" panose="020B0604020202020204" pitchFamily="34" charset="0"/>
              </a:rPr>
              <a:t>Work in groups. Look at the picture, and discuss what you know about Alaska.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C5E60FA-1626-0815-E855-7610E3706DE7}"/>
              </a:ext>
            </a:extLst>
          </p:cNvPr>
          <p:cNvSpPr/>
          <p:nvPr/>
        </p:nvSpPr>
        <p:spPr>
          <a:xfrm>
            <a:off x="571978" y="11234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952C62-B44F-265D-2C95-299AD5B9C595}"/>
              </a:ext>
            </a:extLst>
          </p:cNvPr>
          <p:cNvSpPr txBox="1"/>
          <p:nvPr/>
        </p:nvSpPr>
        <p:spPr>
          <a:xfrm>
            <a:off x="624763" y="10208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ABDA3-5689-836C-F80F-06A98FFBB2C7}"/>
              </a:ext>
            </a:extLst>
          </p:cNvPr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91A9DB-7D01-AC19-A5F4-DD411951FAC7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3">
            <a:extLst>
              <a:ext uri="{FF2B5EF4-FFF2-40B4-BE49-F238E27FC236}">
                <a16:creationId xmlns:a16="http://schemas.microsoft.com/office/drawing/2014/main" id="{5E1C2180-C59E-7611-89AB-CF4392779835}"/>
              </a:ext>
            </a:extLst>
          </p:cNvPr>
          <p:cNvSpPr txBox="1"/>
          <p:nvPr/>
        </p:nvSpPr>
        <p:spPr>
          <a:xfrm>
            <a:off x="400042" y="2783936"/>
            <a:ext cx="36620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latin typeface="Bahnschrift" panose="020B0502040204020203" pitchFamily="34" charset="0"/>
              </a:rPr>
              <a:t>Location?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effectLst/>
                <a:latin typeface="Bahnschrift" panose="020B0502040204020203" pitchFamily="34" charset="0"/>
              </a:rPr>
              <a:t>Climate?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latin typeface="Bahnschrift" panose="020B0502040204020203" pitchFamily="34" charset="0"/>
              </a:rPr>
              <a:t>Native people?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effectLst/>
                <a:latin typeface="Bahnschrift" panose="020B0502040204020203" pitchFamily="34" charset="0"/>
              </a:rPr>
              <a:t>Language?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latin typeface="Bahnschrift" panose="020B0502040204020203" pitchFamily="34" charset="0"/>
              </a:rPr>
              <a:t>Cuisine?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effectLst/>
                <a:latin typeface="Bahnschrift" panose="020B0502040204020203" pitchFamily="34" charset="0"/>
              </a:rPr>
              <a:t>Culture?</a:t>
            </a:r>
          </a:p>
        </p:txBody>
      </p:sp>
      <p:pic>
        <p:nvPicPr>
          <p:cNvPr id="1026" name="Picture 2" descr="Alaska | History, Flag, Maps, Weather, Cities, &amp; Facts | Britannica">
            <a:extLst>
              <a:ext uri="{FF2B5EF4-FFF2-40B4-BE49-F238E27FC236}">
                <a16:creationId xmlns:a16="http://schemas.microsoft.com/office/drawing/2014/main" id="{FA772A55-8AEB-4FAB-D316-A4B7478B4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98"/>
          <a:stretch/>
        </p:blipFill>
        <p:spPr bwMode="auto">
          <a:xfrm>
            <a:off x="6020694" y="4505568"/>
            <a:ext cx="5013653" cy="235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43" t="488" r="460"/>
          <a:stretch/>
        </p:blipFill>
        <p:spPr>
          <a:xfrm>
            <a:off x="5482571" y="1647429"/>
            <a:ext cx="5882275" cy="27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198DB738-6446-1C09-CA3C-30707C0DAF74}"/>
              </a:ext>
            </a:extLst>
          </p:cNvPr>
          <p:cNvSpPr txBox="1">
            <a:spLocks/>
          </p:cNvSpPr>
          <p:nvPr/>
        </p:nvSpPr>
        <p:spPr>
          <a:xfrm>
            <a:off x="-178667" y="1674931"/>
            <a:ext cx="618386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maintain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C9CE-37AA-BADD-C5A0-74FFD51EC94C}"/>
              </a:ext>
            </a:extLst>
          </p:cNvPr>
          <p:cNvSpPr/>
          <p:nvPr/>
        </p:nvSpPr>
        <p:spPr>
          <a:xfrm>
            <a:off x="887818" y="485809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trì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gìn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3FE1B-3D76-192E-7D97-75017B2C6A1C}"/>
              </a:ext>
            </a:extLst>
          </p:cNvPr>
          <p:cNvSpPr/>
          <p:nvPr/>
        </p:nvSpPr>
        <p:spPr>
          <a:xfrm>
            <a:off x="1186637" y="3524580"/>
            <a:ext cx="3453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﻿/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meɪnˈteɪn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098" name="Picture 2" descr="Hosting Tết customs to keep tradition alive">
            <a:extLst>
              <a:ext uri="{FF2B5EF4-FFF2-40B4-BE49-F238E27FC236}">
                <a16:creationId xmlns:a16="http://schemas.microsoft.com/office/drawing/2014/main" id="{BD922C5A-1E71-7899-DAC7-9B9B95AAC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64" y="1757481"/>
            <a:ext cx="5986740" cy="449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intain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4510" y="36352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198DB738-6446-1C09-CA3C-30707C0DAF74}"/>
              </a:ext>
            </a:extLst>
          </p:cNvPr>
          <p:cNvSpPr txBox="1">
            <a:spLocks/>
          </p:cNvSpPr>
          <p:nvPr/>
        </p:nvSpPr>
        <p:spPr>
          <a:xfrm>
            <a:off x="381836" y="1299591"/>
            <a:ext cx="630707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experience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C9CE-37AA-BADD-C5A0-74FFD51EC94C}"/>
              </a:ext>
            </a:extLst>
          </p:cNvPr>
          <p:cNvSpPr/>
          <p:nvPr/>
        </p:nvSpPr>
        <p:spPr>
          <a:xfrm>
            <a:off x="998762" y="432804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trải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endParaRPr lang="en-US" sz="6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3FE1B-3D76-192E-7D97-75017B2C6A1C}"/>
              </a:ext>
            </a:extLst>
          </p:cNvPr>
          <p:cNvSpPr/>
          <p:nvPr/>
        </p:nvSpPr>
        <p:spPr>
          <a:xfrm>
            <a:off x="1113645" y="304072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﻿/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ɪkˈspɪəriəns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122" name="Picture 2" descr="Bat Trang Pottery Village Tour - Half Day Private Tour | Conical Travel">
            <a:extLst>
              <a:ext uri="{FF2B5EF4-FFF2-40B4-BE49-F238E27FC236}">
                <a16:creationId xmlns:a16="http://schemas.microsoft.com/office/drawing/2014/main" id="{6EA5B08D-7252-FC87-3CBF-BC97F192A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095" y="2952135"/>
            <a:ext cx="5675347" cy="353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experienc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482" y="31514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198DB738-6446-1C09-CA3C-30707C0DAF74}"/>
              </a:ext>
            </a:extLst>
          </p:cNvPr>
          <p:cNvSpPr txBox="1">
            <a:spLocks/>
          </p:cNvSpPr>
          <p:nvPr/>
        </p:nvSpPr>
        <p:spPr>
          <a:xfrm>
            <a:off x="393630" y="1564879"/>
            <a:ext cx="489061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style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C9CE-37AA-BADD-C5A0-74FFD51EC94C}"/>
              </a:ext>
            </a:extLst>
          </p:cNvPr>
          <p:cNvSpPr/>
          <p:nvPr/>
        </p:nvSpPr>
        <p:spPr>
          <a:xfrm>
            <a:off x="680403" y="481021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phong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3FE1B-3D76-192E-7D97-75017B2C6A1C}"/>
              </a:ext>
            </a:extLst>
          </p:cNvPr>
          <p:cNvSpPr/>
          <p:nvPr/>
        </p:nvSpPr>
        <p:spPr>
          <a:xfrm>
            <a:off x="1113645" y="3365193"/>
            <a:ext cx="30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﻿/﻿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staɪl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6" name="Picture 4" descr="Different Types of Textile Weave Structure - Textile Learner">
            <a:extLst>
              <a:ext uri="{FF2B5EF4-FFF2-40B4-BE49-F238E27FC236}">
                <a16:creationId xmlns:a16="http://schemas.microsoft.com/office/drawing/2014/main" id="{3203F6EF-1BDE-85A2-6FB5-E2DD0CB04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29"/>
          <a:stretch/>
        </p:blipFill>
        <p:spPr bwMode="auto">
          <a:xfrm>
            <a:off x="5502729" y="1564879"/>
            <a:ext cx="6269264" cy="221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Different Types of Textile Weave Structure - Textile Learner">
            <a:extLst>
              <a:ext uri="{FF2B5EF4-FFF2-40B4-BE49-F238E27FC236}">
                <a16:creationId xmlns:a16="http://schemas.microsoft.com/office/drawing/2014/main" id="{3203F6EF-1BDE-85A2-6FB5-E2DD0CB04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3"/>
          <a:stretch/>
        </p:blipFill>
        <p:spPr bwMode="auto">
          <a:xfrm>
            <a:off x="5458769" y="3780692"/>
            <a:ext cx="6269264" cy="22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tyl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004" y="34758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0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198DB738-6446-1C09-CA3C-30707C0DAF74}"/>
              </a:ext>
            </a:extLst>
          </p:cNvPr>
          <p:cNvSpPr txBox="1">
            <a:spLocks/>
          </p:cNvSpPr>
          <p:nvPr/>
        </p:nvSpPr>
        <p:spPr>
          <a:xfrm>
            <a:off x="597066" y="1426469"/>
            <a:ext cx="58766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musher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(n)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C9CE-37AA-BADD-C5A0-74FFD51EC94C}"/>
              </a:ext>
            </a:extLst>
          </p:cNvPr>
          <p:cNvSpPr/>
          <p:nvPr/>
        </p:nvSpPr>
        <p:spPr>
          <a:xfrm>
            <a:off x="597066" y="4604225"/>
            <a:ext cx="59097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 điều </a:t>
            </a:r>
            <a:r>
              <a:rPr lang="vi-VN" sz="40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khiển </a:t>
            </a:r>
            <a:br>
              <a:rPr lang="en-GB" sz="40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sz="40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xe </a:t>
            </a:r>
            <a:r>
              <a:rPr lang="vi-VN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trượt tuyết chó kéo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3FE1B-3D76-192E-7D97-75017B2C6A1C}"/>
              </a:ext>
            </a:extLst>
          </p:cNvPr>
          <p:cNvSpPr/>
          <p:nvPr/>
        </p:nvSpPr>
        <p:spPr>
          <a:xfrm>
            <a:off x="1832876" y="3327199"/>
            <a:ext cx="30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﻿/﻿﻿ˈ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mʌʃə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Why Do They Say &quot;Mush&quot; to Make Sled Dogs Go?">
            <a:extLst>
              <a:ext uri="{FF2B5EF4-FFF2-40B4-BE49-F238E27FC236}">
                <a16:creationId xmlns:a16="http://schemas.microsoft.com/office/drawing/2014/main" id="{01062D6D-09EC-2210-AED3-C0133CA4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56" y="1466908"/>
            <a:ext cx="4130675" cy="48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usher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276" y="3436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4027</TotalTime>
  <Words>653</Words>
  <Application>Microsoft Office PowerPoint</Application>
  <PresentationFormat>Widescreen</PresentationFormat>
  <Paragraphs>127</Paragraphs>
  <Slides>19</Slides>
  <Notes>15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Bahnschrift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215</cp:revision>
  <dcterms:created xsi:type="dcterms:W3CDTF">2020-12-09T02:04:09Z</dcterms:created>
  <dcterms:modified xsi:type="dcterms:W3CDTF">2023-12-21T11:33:50Z</dcterms:modified>
</cp:coreProperties>
</file>