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302" r:id="rId2"/>
    <p:sldId id="257" r:id="rId3"/>
    <p:sldId id="277" r:id="rId4"/>
    <p:sldId id="278" r:id="rId5"/>
    <p:sldId id="279" r:id="rId6"/>
    <p:sldId id="286" r:id="rId7"/>
    <p:sldId id="280" r:id="rId8"/>
    <p:sldId id="281" r:id="rId9"/>
    <p:sldId id="283" r:id="rId10"/>
    <p:sldId id="282" r:id="rId11"/>
    <p:sldId id="284" r:id="rId12"/>
    <p:sldId id="28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02"/>
            <p14:sldId id="257"/>
            <p14:sldId id="277"/>
            <p14:sldId id="278"/>
            <p14:sldId id="279"/>
            <p14:sldId id="286"/>
            <p14:sldId id="280"/>
            <p14:sldId id="281"/>
            <p14:sldId id="283"/>
            <p14:sldId id="282"/>
            <p14:sldId id="284"/>
            <p14:sldId id="285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D6"/>
    <a:srgbClr val="FFFFCC"/>
    <a:srgbClr val="FFFFFF"/>
    <a:srgbClr val="E19117"/>
    <a:srgbClr val="B358A3"/>
    <a:srgbClr val="3D9AD3"/>
    <a:srgbClr val="F68222"/>
    <a:srgbClr val="B8BB4D"/>
    <a:srgbClr val="C9D434"/>
    <a:srgbClr val="C7C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95100" y="2042629"/>
            <a:ext cx="524945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ENGLISH IN THE WORLD 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70:  A closer look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442452" y="140112"/>
            <a:ext cx="8229600" cy="66294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REMEMBER!</a:t>
            </a:r>
            <a:endParaRPr lang="en-GB" sz="3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 conversation, we often refer to something which has been mentioned before. This is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known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information, and the voice normally goes up at the end. We also tell the listener things we have not mentioned before. This is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new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information, and the voice normally goes down at the end.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Example: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0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A: I need some oil.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	B: But we’ve run out of oil.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0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A: What do you need?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	B: I need some oil.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Arc 5"/>
          <p:cNvSpPr>
            <a:spLocks noChangeAspect="1"/>
          </p:cNvSpPr>
          <p:nvPr/>
        </p:nvSpPr>
        <p:spPr>
          <a:xfrm>
            <a:off x="4055806" y="3541186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chemeClr val="bg1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2971800" y="4783392"/>
            <a:ext cx="548640" cy="340594"/>
          </a:xfrm>
          <a:prstGeom prst="arc">
            <a:avLst/>
          </a:prstGeom>
          <a:noFill/>
          <a:ln w="31750" cap="flat" cmpd="sng" algn="ctr">
            <a:solidFill>
              <a:schemeClr val="bg1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52" y="4889319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86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5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to the conversations. Do you think the voice goes up or down at the end of each second sentence? Draw a suitable arrow at the end of each line.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Tom found a watch on the street.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No. He found a wallet on the street.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Where did Tom find this watch?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He found it on the street.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Let’s have some coffee.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I don’t like coffee.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Let’s have a drink. What would you like?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I’d like some coffee.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This hat is nice.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know it’s nice, but it’s expensive.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This bed is big.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know it’s big but that one’s bigger.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Arc 4"/>
          <p:cNvSpPr>
            <a:spLocks noChangeAspect="1"/>
          </p:cNvSpPr>
          <p:nvPr/>
        </p:nvSpPr>
        <p:spPr>
          <a:xfrm>
            <a:off x="4984478" y="1487433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c 5"/>
          <p:cNvSpPr>
            <a:spLocks noChangeAspect="1"/>
          </p:cNvSpPr>
          <p:nvPr/>
        </p:nvSpPr>
        <p:spPr>
          <a:xfrm>
            <a:off x="3581400" y="2515056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3339050" y="3096155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3067203" y="4138516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4862558" y="5562600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>
            <a:off x="4710158" y="4950180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18 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2104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43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6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Read the conversation. Does the voice go up or down on the underlined words? Draw a suitable arrow at the end of each line. Then listen, check and repeat.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make of TV shall we buy?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Let’s get the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Samsung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think we should get the Sony. It’s really nice.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(trying to persuade A to buy a Samsung)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the Samsung is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nicer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the Sony has a guarantee.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They both have a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guarantee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How much is the Sony?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It’s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$600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It’s too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expensive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know it’s expensive, but it’s of better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quality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2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2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(trying to persuade B to buy a Sony) 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They’re both of good </a:t>
            </a:r>
            <a:r>
              <a:rPr lang="en-GB" sz="2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quality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6" y="2969340"/>
            <a:ext cx="23539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c 5"/>
          <p:cNvSpPr>
            <a:spLocks noChangeAspect="1"/>
          </p:cNvSpPr>
          <p:nvPr/>
        </p:nvSpPr>
        <p:spPr>
          <a:xfrm>
            <a:off x="5784070" y="4989031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2819400" y="1676400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1115976" y="5791200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>
            <a:off x="2270760" y="4786205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c 10"/>
          <p:cNvSpPr>
            <a:spLocks noChangeAspect="1"/>
          </p:cNvSpPr>
          <p:nvPr/>
        </p:nvSpPr>
        <p:spPr>
          <a:xfrm>
            <a:off x="1417320" y="4386619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c 11"/>
          <p:cNvSpPr>
            <a:spLocks noChangeAspect="1"/>
          </p:cNvSpPr>
          <p:nvPr/>
        </p:nvSpPr>
        <p:spPr>
          <a:xfrm>
            <a:off x="1143000" y="2628746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c 13"/>
          <p:cNvSpPr>
            <a:spLocks noChangeAspect="1"/>
          </p:cNvSpPr>
          <p:nvPr/>
        </p:nvSpPr>
        <p:spPr>
          <a:xfrm>
            <a:off x="3581400" y="3417471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19 Track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1026" y="1237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0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closer look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9: ENGLISH IN THE WORLD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2: A CLOSER LOOK 1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62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I. Vocabulary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Match the words/phrases in column A with the definitions in column B.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540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32083"/>
              </p:ext>
            </p:extLst>
          </p:nvPr>
        </p:nvGraphicFramePr>
        <p:xfrm>
          <a:off x="290052" y="1649352"/>
          <a:ext cx="86868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en-GB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358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en-GB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19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025">
                <a:tc>
                  <a:txBody>
                    <a:bodyPr/>
                    <a:lstStyle/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1.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bilingual</a:t>
                      </a: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2.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fluent</a:t>
                      </a: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3.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rusty</a:t>
                      </a: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4.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pick up a language</a:t>
                      </a: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5.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reasonably</a:t>
                      </a: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6. 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get by in a language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a.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not as good at a language as you used to be because you have not used it for a long time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b.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able to speak two languages equally well because you learned them as a child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c.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know just enough of a language for simple communication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d.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learn a language by practising it, rather than by learning it in a class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e.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able to speak, read or write a language easily, quickly, and well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98463" marR="0" lvl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f.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to a degree that is fairly good, but not very good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447800" y="2362200"/>
            <a:ext cx="1115218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2362200"/>
            <a:ext cx="734218" cy="7239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3086100"/>
            <a:ext cx="1115218" cy="2171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05409" y="4495800"/>
            <a:ext cx="5576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5909" y="5562600"/>
            <a:ext cx="367109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05409" y="3810000"/>
            <a:ext cx="557609" cy="2438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62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Choose the correct words in the following phrases about language learning.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 bilingual </a:t>
            </a:r>
            <a:r>
              <a:rPr lang="en-GB" sz="2400" b="1" i="1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/at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language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 reasonably good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on/at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language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get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to/by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the language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 fluent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at/in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language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can’t speak a word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of/with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language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speak the language, but it’s a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lot/bit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rusty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7.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pick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up/off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bit of the language on holiday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204160" y="2013156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507172" y="2544096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610310" y="3048000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678697" y="3581400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113922" y="4114800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676400" y="4648200"/>
            <a:ext cx="288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32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Choose phrases from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make sentences about yourself or people you know.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7" y="1221660"/>
            <a:ext cx="80348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4209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Choose phrases from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make sentences about yourself or people you know.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Match the words/phrases in column A with the words/phrases in column B to make expressions about language learning.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13161"/>
              </p:ext>
            </p:extLst>
          </p:nvPr>
        </p:nvGraphicFramePr>
        <p:xfrm>
          <a:off x="609600" y="2286000"/>
          <a:ext cx="8153400" cy="4419597"/>
        </p:xfrm>
        <a:graphic>
          <a:graphicData uri="http://schemas.openxmlformats.org/drawingml/2006/table">
            <a:tbl>
              <a:tblPr/>
              <a:tblGrid>
                <a:gridCol w="372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97">
                <a:tc>
                  <a:txBody>
                    <a:bodyPr/>
                    <a:lstStyle/>
                    <a:p>
                      <a:pPr marL="35560" algn="ctr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FD7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r>
                        <a:rPr lang="en-GB" sz="2400" b="1" spc="105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4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400" spc="-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</a:t>
                      </a:r>
                      <a:r>
                        <a:rPr lang="en-GB" sz="2400" spc="-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 spc="-2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a. </a:t>
                      </a:r>
                      <a:r>
                        <a:rPr lang="en-GB" sz="2400" spc="35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other</a:t>
                      </a:r>
                      <a:r>
                        <a:rPr lang="en-GB" sz="24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speakers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r>
                        <a:rPr lang="en-GB" sz="2400" b="1" spc="25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3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4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400" spc="2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4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meaning</a:t>
                      </a:r>
                      <a:r>
                        <a:rPr lang="en-GB" sz="24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4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r>
                        <a:rPr lang="en-GB" sz="2400" b="1" spc="15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make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15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40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400" spc="5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our</a:t>
                      </a:r>
                      <a:r>
                        <a:rPr lang="en-GB" sz="2400" spc="-6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400" spc="-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</a:t>
                      </a:r>
                      <a:r>
                        <a:rPr lang="en-GB" sz="2400" spc="-5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language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  <a:r>
                        <a:rPr lang="en-GB" sz="2400" b="1" spc="-7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guess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1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4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400" spc="-1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mistake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r>
                        <a:rPr lang="en-GB" sz="2400" b="1" spc="6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imit</a:t>
                      </a:r>
                      <a:r>
                        <a:rPr lang="en-GB" sz="2400" spc="-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2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4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400" spc="20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400" spc="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means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r>
                        <a:rPr lang="en-GB" sz="2400" b="1" spc="11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ansl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om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4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4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400" spc="15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4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</a:t>
                      </a:r>
                      <a:r>
                        <a:rPr lang="en-GB" sz="24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tiona</a:t>
                      </a:r>
                      <a:r>
                        <a:rPr lang="en-GB" sz="2400" spc="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r>
                        <a:rPr lang="en-GB" sz="2400" b="1" spc="4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-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4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400" spc="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 spc="-5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spc="-15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40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400" spc="21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mistakes</a:t>
                      </a:r>
                      <a:endParaRPr lang="en-GB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950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  <a:r>
                        <a:rPr lang="en-GB" sz="2400" b="1" spc="-1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look</a:t>
                      </a:r>
                      <a:r>
                        <a:rPr lang="en-GB" sz="24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</a:t>
                      </a:r>
                      <a:r>
                        <a:rPr lang="en-GB" sz="24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69850" eaLnBrk="0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h.</a:t>
                      </a:r>
                      <a:r>
                        <a:rPr lang="en-GB" sz="2400" spc="5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</a:t>
                      </a:r>
                      <a:r>
                        <a:rPr lang="en-GB" sz="2400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cc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4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8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67000" y="3048000"/>
            <a:ext cx="1676400" cy="1905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505200"/>
            <a:ext cx="2590800" cy="2895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000500"/>
            <a:ext cx="2590800" cy="2019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5000" y="3505200"/>
            <a:ext cx="2438400" cy="1066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5000" y="3048000"/>
            <a:ext cx="2438400" cy="1962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95600" y="4038600"/>
            <a:ext cx="14478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209800" y="4495800"/>
            <a:ext cx="2133600" cy="152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48000" y="5486400"/>
            <a:ext cx="1295400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87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Fill the blanks with the verbs in the box.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If you don’t (1)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what a word means, try to (2)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meaning, or (3)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word in your dictionary. All foreign speakers (4)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 accent, but that doesn’t matter. To make your pronunciation better, listen to English speakers and try to (5)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them. Don’t worry if you (6)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mistakes or don’t try to (7)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mistake – that’s normal! It’s often useful to (8) </a:t>
            </a:r>
            <a:r>
              <a:rPr lang="en-GB" sz="24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words from one language to the other, but it’s best when you can start to think in the new language.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685800"/>
            <a:ext cx="7010400" cy="838200"/>
          </a:xfrm>
          <a:prstGeom prst="roundRect">
            <a:avLst/>
          </a:prstGeom>
          <a:solidFill>
            <a:srgbClr val="4E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guess 		know 		have 		make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translate 	correct 	imitate 	look up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29348" y="1604297"/>
            <a:ext cx="12130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know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556" y="1958515"/>
            <a:ext cx="12130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guess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26191" y="1958515"/>
            <a:ext cx="12130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look up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0582" y="2352215"/>
            <a:ext cx="12130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have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06505" y="3081750"/>
            <a:ext cx="12130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imitate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94084" y="3435969"/>
            <a:ext cx="12130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11252" y="3450716"/>
            <a:ext cx="12130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correct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25053" y="3790187"/>
            <a:ext cx="12130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translate</a:t>
            </a:r>
          </a:p>
        </p:txBody>
      </p:sp>
    </p:spTree>
    <p:extLst>
      <p:ext uri="{BB962C8B-B14F-4D97-AF65-F5344CB8AC3E}">
        <p14:creationId xmlns:p14="http://schemas.microsoft.com/office/powerpoint/2010/main" val="2032149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II. Pronunciation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Tones in new and known information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and repeat, paying attention to the tones of the underlined words in each conversation.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I’d like some oranges, please.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we don’t have any </a:t>
            </a:r>
            <a:r>
              <a:rPr lang="en-GB" sz="24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oranges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would you like, sir?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I’d like some </a:t>
            </a:r>
            <a:r>
              <a:rPr lang="en-GB" sz="24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oranges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I’ll come here tomorrow.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 our shop is closed </a:t>
            </a:r>
            <a:r>
              <a:rPr lang="en-GB" sz="24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tomorrow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When is your shop closed?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lvl="1" indent="-515938">
              <a:buNone/>
            </a:pPr>
            <a:r>
              <a:rPr lang="en-GB" sz="24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B: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 is closed </a:t>
            </a:r>
            <a:r>
              <a:rPr lang="en-GB" sz="24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tomorrow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916564" y="2186444"/>
            <a:ext cx="3093393" cy="228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916564" y="4519292"/>
            <a:ext cx="3093393" cy="2286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c 13"/>
          <p:cNvSpPr>
            <a:spLocks noChangeAspect="1"/>
          </p:cNvSpPr>
          <p:nvPr/>
        </p:nvSpPr>
        <p:spPr>
          <a:xfrm>
            <a:off x="4878796" y="2422412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c 14"/>
          <p:cNvSpPr>
            <a:spLocks noChangeAspect="1"/>
          </p:cNvSpPr>
          <p:nvPr/>
        </p:nvSpPr>
        <p:spPr>
          <a:xfrm>
            <a:off x="3459986" y="5375541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>
            <a:spLocks noChangeAspect="1"/>
          </p:cNvSpPr>
          <p:nvPr/>
        </p:nvSpPr>
        <p:spPr>
          <a:xfrm>
            <a:off x="5127752" y="4267200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3527814" y="3588438"/>
            <a:ext cx="548640" cy="340594"/>
          </a:xfrm>
          <a:prstGeom prst="arc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17 Track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6485" y="28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8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457200" y="228600"/>
            <a:ext cx="8229600" cy="66294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Look out!</a:t>
            </a:r>
            <a:endParaRPr lang="en-GB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When we are referring to something in the conversation, we do not have to repeat exactly the same words. In this conversation, the voice goes up on the words/phrases that are replaced.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Example: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0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	A: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I’m from Viet Nam.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515938" lvl="0" indent="-515938"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	B: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Really, my wife’s from there.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 this conversation, the voice goes up on ‘from there’ because in this context it means ‘Viet Nam’, so it is something which has been mentioned before.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953000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rc 6"/>
          <p:cNvSpPr>
            <a:spLocks noChangeAspect="1"/>
          </p:cNvSpPr>
          <p:nvPr/>
        </p:nvSpPr>
        <p:spPr>
          <a:xfrm>
            <a:off x="4572000" y="3370889"/>
            <a:ext cx="548640" cy="340594"/>
          </a:xfrm>
          <a:prstGeom prst="arc">
            <a:avLst>
              <a:gd name="adj1" fmla="val 21261636"/>
              <a:gd name="adj2" fmla="val 5680648"/>
            </a:avLst>
          </a:prstGeom>
          <a:noFill/>
          <a:ln w="31750" cap="flat" cmpd="sng" algn="ctr">
            <a:solidFill>
              <a:schemeClr val="bg1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3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1272</Words>
  <Application>Microsoft Office PowerPoint</Application>
  <PresentationFormat>On-screen Show (4:3)</PresentationFormat>
  <Paragraphs>155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I. Vocabulary</vt:lpstr>
      <vt:lpstr>PowerPoint Presentation</vt:lpstr>
      <vt:lpstr>PowerPoint Presentation</vt:lpstr>
      <vt:lpstr>PowerPoint Presentation</vt:lpstr>
      <vt:lpstr>PowerPoint Presentation</vt:lpstr>
      <vt:lpstr>II. Pronunciation</vt:lpstr>
      <vt:lpstr>PowerPoint Presentation</vt:lpstr>
      <vt:lpstr>PowerPoint Presentation</vt:lpstr>
      <vt:lpstr>PowerPoint Presentation</vt:lpstr>
      <vt:lpstr>PowerPoint Presentation</vt:lpstr>
      <vt:lpstr>III.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338</cp:revision>
  <dcterms:created xsi:type="dcterms:W3CDTF">2016-12-15T15:38:30Z</dcterms:created>
  <dcterms:modified xsi:type="dcterms:W3CDTF">2023-02-26T09:06:39Z</dcterms:modified>
</cp:coreProperties>
</file>