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9" r:id="rId1"/>
  </p:sldMasterIdLst>
  <p:notesMasterIdLst>
    <p:notesMasterId r:id="rId20"/>
  </p:notesMasterIdLst>
  <p:handoutMasterIdLst>
    <p:handoutMasterId r:id="rId21"/>
  </p:handoutMasterIdLst>
  <p:sldIdLst>
    <p:sldId id="280" r:id="rId2"/>
    <p:sldId id="284" r:id="rId3"/>
    <p:sldId id="274" r:id="rId4"/>
    <p:sldId id="285" r:id="rId5"/>
    <p:sldId id="286" r:id="rId6"/>
    <p:sldId id="304" r:id="rId7"/>
    <p:sldId id="305" r:id="rId8"/>
    <p:sldId id="287" r:id="rId9"/>
    <p:sldId id="294" r:id="rId10"/>
    <p:sldId id="295" r:id="rId11"/>
    <p:sldId id="296" r:id="rId12"/>
    <p:sldId id="279" r:id="rId13"/>
    <p:sldId id="302" r:id="rId14"/>
    <p:sldId id="271" r:id="rId15"/>
    <p:sldId id="261" r:id="rId16"/>
    <p:sldId id="301" r:id="rId17"/>
    <p:sldId id="293" r:id="rId18"/>
    <p:sldId id="268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3EACCE"/>
    <a:srgbClr val="640000"/>
    <a:srgbClr val="FFFFFF"/>
    <a:srgbClr val="3966F7"/>
    <a:srgbClr val="C0F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364" autoAdjust="0"/>
  </p:normalViewPr>
  <p:slideViewPr>
    <p:cSldViewPr>
      <p:cViewPr varScale="1">
        <p:scale>
          <a:sx n="83" d="100"/>
          <a:sy n="83" d="100"/>
        </p:scale>
        <p:origin x="893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14T04:06:20.191" idx="1">
    <p:pos x="5609" y="1039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14T04:06:20.191" idx="1">
    <p:pos x="5609" y="1039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14T04:06:20.191" idx="1">
    <p:pos x="5609" y="1039"/>
    <p:text/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14T04:06:20.191" idx="1">
    <p:pos x="5609" y="1039"/>
    <p:text/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14T04:06:20.191" idx="1">
    <p:pos x="5609" y="1039"/>
    <p:text/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14T04:06:20.191" idx="1">
    <p:pos x="5609" y="1039"/>
    <p:text/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14T04:06:20.191" idx="1">
    <p:pos x="5609" y="1039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C6C253C-025B-40C3-88EE-CA9F3171599A}" type="datetimeFigureOut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4599E2F-5706-4388-A244-37276B067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9AE5C0F-3747-4366-B549-31DC04245389}" type="datetimeFigureOut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9ACD9F9-556C-4C6E-9DEA-D5BBD7255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FAD7338-70DF-4599-BE92-9769119693B9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DDFF3DC-9BF2-405B-B30A-46D7F656818B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59B4998-BAD3-40E4-B5A9-A83D32A3DD5D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DDFF3DC-9BF2-405B-B30A-46D7F656818B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3988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DDFF3DC-9BF2-405B-B30A-46D7F656818B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66915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E0DAB69-34C4-414C-8F62-35D46CF00F2F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8570CA6-9572-4204-A2BF-825AC4741220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31DB076-C21A-46FD-90C0-6C5B369B324E}" type="slidenum">
              <a:rPr lang="en-US" altLang="en-US" smtClean="0"/>
              <a:pPr eaLnBrk="1" hangingPunct="1"/>
              <a:t>12</a:t>
            </a:fld>
            <a:endParaRPr lang="en-US" alt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Đố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292714-E3EA-4F0F-B0B6-AFE1F0D73AFA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Đố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18D74-D0AC-4057-84C1-8A503A1FA38C}" type="datetimeFigureOut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2A3A2-2194-44D8-9347-010A1D56DC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8048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52F5C-645D-44FC-9A00-2EBFF716253D}" type="datetimeFigureOut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9D897-FFFA-4755-9864-800445CDA6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0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03299-9AAD-450D-8A76-3564D843A6DD}" type="datetimeFigureOut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5D15F-AAC7-4F0F-8EEB-2710C5F847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892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10CFB-4F90-49C8-BD0E-1370F206AB6F}" type="datetimeFigureOut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3C69C-A728-4EA5-A1B1-865A183C79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2743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3291D-2576-4884-9444-BF88D05F5932}" type="datetimeFigureOut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46FDB-FD06-4308-B18B-BAF50F0469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1124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0A3BB-643C-450A-8D36-1D46EFF6262A}" type="datetimeFigureOut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3B968-3D52-46D9-9BA7-890CCDD6D9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2544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5B473-DC3E-4831-8D84-8B1F0F00E3CE}" type="datetimeFigureOut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9D11C-E0C0-4334-B80C-679FC60D8E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7647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26E88-DC89-4E33-98EA-0DE205894310}" type="datetimeFigureOut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C906C-81DD-4008-8AA4-921A0EE8ED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0157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7BBD3-5804-47DC-A66C-EBCBFA75690A}" type="datetimeFigureOut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60B4A-86A6-4EDE-9F85-60D9655685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1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86A17-7005-4D61-8C19-658078125F59}" type="datetimeFigureOut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3856C-EEF9-484C-AE72-6638A3C95F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03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86F1D-7F9A-40C5-901D-4E58C5384B9D}" type="datetimeFigureOut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7DF9F-CB36-460A-AF39-B4D22DA82B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1567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373A0E-A6BD-43E5-8A7A-3CAB742D78CD}" type="datetimeFigureOut">
              <a:rPr lang="en-US"/>
              <a:pPr>
                <a:defRPr/>
              </a:pPr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D0C245-79B4-4790-A845-2589325254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  <p:sldLayoutId id="2147484347" r:id="rId8"/>
    <p:sldLayoutId id="2147484348" r:id="rId9"/>
    <p:sldLayoutId id="2147484349" r:id="rId10"/>
    <p:sldLayoutId id="214748435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5875" y="268288"/>
            <a:ext cx="5527675" cy="6429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38" y="1187450"/>
            <a:ext cx="7924800" cy="2892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s-AR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AR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s-AR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s-AR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s-AR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s-AR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s-AR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eaLnBrk="1" hangingPunct="1">
              <a:lnSpc>
                <a:spcPct val="150000"/>
              </a:lnSpc>
              <a:defRPr/>
            </a:pPr>
            <a:r>
              <a:rPr lang="es-AR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a) A = </a:t>
            </a:r>
            <a:r>
              <a:rPr lang="es-AR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17+17+17+17</a:t>
            </a:r>
            <a:r>
              <a:rPr lang="vi-VN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AR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        .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s-AR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B = (-3).4 = (-3)+(-3)+(-3)+(-3) =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C = -(3.4) =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d) D = (-3).(-2) = </a:t>
            </a:r>
          </a:p>
        </p:txBody>
      </p:sp>
      <p:sp>
        <p:nvSpPr>
          <p:cNvPr id="8" name="Rectangle 7"/>
          <p:cNvSpPr/>
          <p:nvPr/>
        </p:nvSpPr>
        <p:spPr>
          <a:xfrm>
            <a:off x="6156325" y="2349500"/>
            <a:ext cx="576263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14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773238"/>
            <a:ext cx="5857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792288"/>
            <a:ext cx="584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2871788"/>
            <a:ext cx="584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559175"/>
            <a:ext cx="58578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Box 13"/>
          <p:cNvSpPr txBox="1">
            <a:spLocks noChangeArrowheads="1"/>
          </p:cNvSpPr>
          <p:nvPr/>
        </p:nvSpPr>
        <p:spPr bwMode="auto">
          <a:xfrm>
            <a:off x="4140200" y="1830388"/>
            <a:ext cx="5857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6154" name="TextBox 14"/>
          <p:cNvSpPr txBox="1">
            <a:spLocks noChangeArrowheads="1"/>
          </p:cNvSpPr>
          <p:nvPr/>
        </p:nvSpPr>
        <p:spPr bwMode="auto">
          <a:xfrm>
            <a:off x="5000625" y="1847850"/>
            <a:ext cx="43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6155" name="TextBox 17"/>
          <p:cNvSpPr txBox="1">
            <a:spLocks noChangeArrowheads="1"/>
          </p:cNvSpPr>
          <p:nvPr/>
        </p:nvSpPr>
        <p:spPr bwMode="auto">
          <a:xfrm>
            <a:off x="4140200" y="1825625"/>
            <a:ext cx="585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6156" name="TextBox 16"/>
          <p:cNvSpPr txBox="1">
            <a:spLocks noChangeArrowheads="1"/>
          </p:cNvSpPr>
          <p:nvPr/>
        </p:nvSpPr>
        <p:spPr bwMode="auto">
          <a:xfrm>
            <a:off x="6156325" y="2371725"/>
            <a:ext cx="576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6157" name="TextBox 18"/>
          <p:cNvSpPr txBox="1">
            <a:spLocks noChangeArrowheads="1"/>
          </p:cNvSpPr>
          <p:nvPr/>
        </p:nvSpPr>
        <p:spPr bwMode="auto">
          <a:xfrm>
            <a:off x="3035300" y="2871788"/>
            <a:ext cx="600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66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6158" name="TextBox 19"/>
          <p:cNvSpPr txBox="1">
            <a:spLocks noChangeArrowheads="1"/>
          </p:cNvSpPr>
          <p:nvPr/>
        </p:nvSpPr>
        <p:spPr bwMode="auto">
          <a:xfrm>
            <a:off x="3481388" y="3559175"/>
            <a:ext cx="5238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</p:txBody>
      </p:sp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6" t="31802" r="69398" b="56065"/>
          <a:stretch>
            <a:fillRect/>
          </a:stretch>
        </p:blipFill>
        <p:spPr bwMode="auto">
          <a:xfrm>
            <a:off x="708025" y="115888"/>
            <a:ext cx="16319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140200" y="1743075"/>
            <a:ext cx="585788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156325" y="2286000"/>
            <a:ext cx="719138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</a:rPr>
              <a:t>- 12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95663" y="3479800"/>
            <a:ext cx="638175" cy="539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932363" y="1728788"/>
            <a:ext cx="584200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008313" y="2811463"/>
            <a:ext cx="771525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</a:rPr>
              <a:t>-12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8988" y="4591050"/>
            <a:ext cx="7634287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28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Để biết cách tính kết quả chính xác của phép tính </a:t>
            </a:r>
            <a:r>
              <a:rPr lang="vi-VN" sz="2800" b="1" i="1" dirty="0">
                <a:solidFill>
                  <a:schemeClr val="accent1">
                    <a:lumMod val="75000"/>
                  </a:schemeClr>
                </a:solidFill>
              </a:rPr>
              <a:t>(-3) .(-2)</a:t>
            </a:r>
            <a:r>
              <a:rPr lang="vi-VN" sz="2800" b="1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 tích của hai số nguyên âm là số thế nào? Chúng ta sẽ tìm hiểu trong bài mới ngày hôm nay?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21" grpId="0" animBg="1"/>
      <p:bldP spid="14" grpId="0" animBg="1"/>
      <p:bldP spid="33" grpId="0" animBg="1"/>
      <p:bldP spid="35" grpId="0" animBg="1"/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614" y="835026"/>
            <a:ext cx="1328105" cy="1488394"/>
          </a:xfrm>
          <a:prstGeom prst="rect">
            <a:avLst/>
          </a:prstGeom>
        </p:spPr>
      </p:pic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295276" y="578828"/>
            <a:ext cx="8247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PHÉP NHÂN HAI SỐ NGUYÊN CÙNG DẤU</a:t>
            </a:r>
          </a:p>
        </p:txBody>
      </p:sp>
      <p:sp>
        <p:nvSpPr>
          <p:cNvPr id="9" name="Rectangle 8"/>
          <p:cNvSpPr/>
          <p:nvPr/>
        </p:nvSpPr>
        <p:spPr>
          <a:xfrm>
            <a:off x="3779838" y="5013325"/>
            <a:ext cx="1368425" cy="100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6" name="TextBox 4"/>
          <p:cNvSpPr txBox="1">
            <a:spLocks noChangeArrowheads="1"/>
          </p:cNvSpPr>
          <p:nvPr/>
        </p:nvSpPr>
        <p:spPr bwMode="auto">
          <a:xfrm>
            <a:off x="539254" y="3374415"/>
            <a:ext cx="8262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b="1" i="1" dirty="0">
                <a:solidFill>
                  <a:srgbClr val="0000CC"/>
                </a:solidFill>
                <a:latin typeface="Arial" panose="020B0604020202020204" pitchFamily="34" charset="0"/>
              </a:rPr>
              <a:t>Để nhân hai số nguyên âm ta làm như sau:</a:t>
            </a:r>
            <a:endParaRPr lang="en-US" altLang="en-US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7417" name="Rectangle 6"/>
          <p:cNvSpPr>
            <a:spLocks noChangeArrowheads="1"/>
          </p:cNvSpPr>
          <p:nvPr/>
        </p:nvSpPr>
        <p:spPr bwMode="auto">
          <a:xfrm>
            <a:off x="522288" y="3765901"/>
            <a:ext cx="6954837" cy="208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vi-VN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Bước 1: Bỏ dấu “-” trước mỗi </a:t>
            </a:r>
            <a:r>
              <a:rPr lang="vi-VN" alt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số.</a:t>
            </a:r>
            <a:endParaRPr lang="en-US" altLang="en-US" b="1" i="1" dirty="0" smtClean="0">
              <a:solidFill>
                <a:srgbClr val="0000CC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vi-VN" altLang="en-US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Bước </a:t>
            </a:r>
            <a:r>
              <a:rPr lang="vi-VN" altLang="en-US" b="1" i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2: Tính tích của hai số nguyên dương nhận được ở Bước 1, ta có tích cần tìm.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81063" y="1693863"/>
            <a:ext cx="84963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</a:rPr>
              <a:t>b) So </a:t>
            </a:r>
            <a:r>
              <a:rPr lang="en-US" altLang="en-US" sz="2400" b="1" dirty="0" err="1">
                <a:solidFill>
                  <a:srgbClr val="0070C0"/>
                </a:solidFill>
                <a:latin typeface="Arial" panose="020B0604020202020204" pitchFamily="34" charset="0"/>
              </a:rPr>
              <a:t>sánh</a:t>
            </a: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</a:rPr>
              <a:t> (-3) . (-2) </a:t>
            </a:r>
            <a:r>
              <a:rPr lang="en-US" altLang="en-US" sz="2400" b="1" dirty="0" err="1">
                <a:solidFill>
                  <a:srgbClr val="0070C0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</a:rPr>
              <a:t> 3 . 2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</a:rPr>
              <a:t>   (-3) . (-2) = 6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</a:rPr>
              <a:t>   3 . 2 = </a:t>
            </a:r>
            <a:r>
              <a:rPr lang="en-US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6   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9753" y="1062941"/>
            <a:ext cx="4654550" cy="471487"/>
          </a:xfrm>
          <a:prstGeom prst="rect">
            <a:avLst/>
          </a:prstGeom>
          <a:ln/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defRPr/>
            </a:pPr>
            <a:r>
              <a:rPr lang="en-US" sz="2461" dirty="0" smtClean="0">
                <a:latin typeface="Times New Roman" charset="0"/>
                <a:cs typeface="Times New Roman" charset="0"/>
              </a:rPr>
              <a:t>2. </a:t>
            </a:r>
            <a:r>
              <a:rPr lang="en-US" sz="2461" dirty="0" err="1">
                <a:latin typeface="Times New Roman" charset="0"/>
                <a:cs typeface="Times New Roman" charset="0"/>
              </a:rPr>
              <a:t>Nhân</a:t>
            </a:r>
            <a:r>
              <a:rPr lang="en-US" sz="2461" dirty="0">
                <a:latin typeface="Times New Roman" charset="0"/>
                <a:cs typeface="Times New Roman" charset="0"/>
              </a:rPr>
              <a:t> </a:t>
            </a:r>
            <a:r>
              <a:rPr lang="en-US" sz="2461" dirty="0" err="1">
                <a:latin typeface="Times New Roman" charset="0"/>
                <a:cs typeface="Times New Roman" charset="0"/>
              </a:rPr>
              <a:t>hai</a:t>
            </a:r>
            <a:r>
              <a:rPr lang="en-US" sz="2461" dirty="0">
                <a:latin typeface="Times New Roman" charset="0"/>
                <a:cs typeface="Times New Roman" charset="0"/>
              </a:rPr>
              <a:t> </a:t>
            </a:r>
            <a:r>
              <a:rPr lang="en-US" sz="2461" dirty="0" err="1">
                <a:latin typeface="Times New Roman" charset="0"/>
                <a:cs typeface="Times New Roman" charset="0"/>
              </a:rPr>
              <a:t>số</a:t>
            </a:r>
            <a:r>
              <a:rPr lang="en-US" sz="2461" dirty="0">
                <a:latin typeface="Times New Roman" charset="0"/>
                <a:cs typeface="Times New Roman" charset="0"/>
              </a:rPr>
              <a:t> </a:t>
            </a:r>
            <a:r>
              <a:rPr lang="en-US" sz="2461" dirty="0" err="1">
                <a:latin typeface="Times New Roman" charset="0"/>
                <a:cs typeface="Times New Roman" charset="0"/>
              </a:rPr>
              <a:t>nguyên</a:t>
            </a:r>
            <a:r>
              <a:rPr lang="en-US" sz="2461" dirty="0">
                <a:latin typeface="Times New Roman" charset="0"/>
                <a:cs typeface="Times New Roman" charset="0"/>
              </a:rPr>
              <a:t> </a:t>
            </a:r>
            <a:r>
              <a:rPr lang="en-US" sz="2461" dirty="0" err="1" smtClean="0">
                <a:latin typeface="Times New Roman" charset="0"/>
                <a:cs typeface="Times New Roman" charset="0"/>
              </a:rPr>
              <a:t>âm</a:t>
            </a:r>
            <a:r>
              <a:rPr lang="en-US" sz="2461" dirty="0" smtClean="0">
                <a:latin typeface="Times New Roman" charset="0"/>
                <a:cs typeface="Times New Roman" charset="0"/>
              </a:rPr>
              <a:t>.</a:t>
            </a:r>
            <a:endParaRPr lang="en-US" sz="2461" dirty="0">
              <a:latin typeface="Times New Roman" charset="0"/>
              <a:cs typeface="Times New Roman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88" y="1946275"/>
            <a:ext cx="4141787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272088" y="2232025"/>
            <a:ext cx="34972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Để</a:t>
            </a: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tìm</a:t>
            </a: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tích</a:t>
            </a: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(-3) . (-2), ta </a:t>
            </a:r>
            <a:r>
              <a:rPr lang="en-US" alt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làm</a:t>
            </a: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như</a:t>
            </a: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thế</a:t>
            </a: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FF0066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nào</a:t>
            </a: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?</a:t>
            </a:r>
            <a:endParaRPr lang="en-US" altLang="en-US" sz="2400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42285" y="2422841"/>
            <a:ext cx="1340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6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</a:rPr>
              <a:t>3 . 2 </a:t>
            </a:r>
            <a:r>
              <a:rPr lang="en-US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=</a:t>
            </a:r>
            <a:endParaRPr lang="en-US" altLang="en-US" sz="24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73951" y="2833832"/>
            <a:ext cx="10457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Vậy</a:t>
            </a:r>
            <a:r>
              <a:rPr lang="en-US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 </a:t>
            </a:r>
            <a:endParaRPr lang="en-US" altLang="en-US" sz="24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994151" y="2832244"/>
            <a:ext cx="849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66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2" name="Rectangle 1"/>
          <p:cNvSpPr/>
          <p:nvPr/>
        </p:nvSpPr>
        <p:spPr>
          <a:xfrm>
            <a:off x="1131338" y="2056900"/>
            <a:ext cx="1747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0070C0"/>
                </a:solidFill>
              </a:rPr>
              <a:t>(-3) . (-2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) = </a:t>
            </a:r>
            <a:endParaRPr lang="en-US" sz="2400" dirty="0"/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-31831" y="0"/>
            <a:ext cx="9144000" cy="4572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400" b="1" dirty="0" err="1"/>
              <a:t>Tiết</a:t>
            </a:r>
            <a:r>
              <a:rPr lang="en-US" altLang="en-US" sz="2400" b="1" dirty="0"/>
              <a:t> </a:t>
            </a:r>
            <a:r>
              <a:rPr lang="en-US" altLang="en-US" sz="2400" b="1" dirty="0" smtClean="0"/>
              <a:t>36. PHÉP NHÂN CÁC SỐ NGUYÊN</a:t>
            </a:r>
            <a:endParaRPr lang="en-US" altLang="en-US" sz="2400" b="1" dirty="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-49007" y="5914884"/>
            <a:ext cx="7818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vi-VN" altLang="en-US" sz="2800" b="1" i="1" u="sng" dirty="0" smtClean="0">
                <a:solidFill>
                  <a:srgbClr val="FF0000"/>
                </a:solidFill>
                <a:latin typeface="+mj-lt"/>
              </a:rPr>
              <a:t>* Lưu ý</a:t>
            </a:r>
            <a:r>
              <a:rPr lang="vi-VN" altLang="en-US" sz="2800" b="1" i="1" u="sng" dirty="0" smtClean="0">
                <a:solidFill>
                  <a:srgbClr val="FF0000"/>
                </a:solidFill>
                <a:latin typeface="+mj-lt"/>
              </a:rPr>
              <a:t>:</a:t>
            </a:r>
            <a:endParaRPr lang="en-US" altLang="en-US" dirty="0" smtClean="0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1331640" y="5823731"/>
            <a:ext cx="813690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Tích của hai số nguyên cùng dấu là số nguyên dương.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02257 0.1129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0.2026 0.0599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22" y="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  <p:bldP spid="6" grpId="0"/>
      <p:bldP spid="6" grpId="1"/>
      <p:bldP spid="18" grpId="0"/>
      <p:bldP spid="2" grpId="0"/>
      <p:bldP spid="2" grpId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107504" y="508972"/>
            <a:ext cx="8247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PHÉP NHÂN HAI SỐ NGUYÊN CÙNG DẤU</a:t>
            </a:r>
          </a:p>
        </p:txBody>
      </p:sp>
      <p:sp>
        <p:nvSpPr>
          <p:cNvPr id="9" name="Rectangle 8"/>
          <p:cNvSpPr/>
          <p:nvPr/>
        </p:nvSpPr>
        <p:spPr>
          <a:xfrm>
            <a:off x="3779838" y="5013325"/>
            <a:ext cx="1368425" cy="100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6263" y="1238250"/>
            <a:ext cx="6407150" cy="2462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 </a:t>
            </a:r>
            <a:r>
              <a:rPr lang="es-A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s-AR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150000"/>
              </a:lnSpc>
              <a:buFontTx/>
              <a:buAutoNum type="alphaLcParenR"/>
              <a:defRPr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(-5) .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(-2)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150000"/>
              </a:lnSpc>
              <a:buFontTx/>
              <a:buAutoNum type="alphaLcParenR"/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-3x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-12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28663" y="3165475"/>
            <a:ext cx="7445375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150000"/>
              </a:lnSpc>
              <a:buFont typeface="Arial" panose="020B0604020202020204" pitchFamily="34" charset="0"/>
              <a:buAutoNum type="alphaLcParenR"/>
              <a:defRPr/>
            </a:pP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(-5) .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(-2)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 .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= -12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-3x = (-3) . (-12) = 3 . 12 = 36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282825"/>
            <a:ext cx="5160962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398963" y="2557463"/>
            <a:ext cx="43338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Nhận xét về kết quả của tích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hai số nguyên cùng dấu </a:t>
            </a:r>
            <a:r>
              <a:rPr lang="vi-V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?</a:t>
            </a:r>
            <a:endParaRPr lang="en-US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-31831" y="0"/>
            <a:ext cx="9144000" cy="4572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400" b="1" dirty="0" err="1"/>
              <a:t>Tiết</a:t>
            </a:r>
            <a:r>
              <a:rPr lang="en-US" altLang="en-US" sz="2400" b="1" dirty="0"/>
              <a:t> </a:t>
            </a:r>
            <a:r>
              <a:rPr lang="en-US" altLang="en-US" sz="2400" b="1" dirty="0" smtClean="0"/>
              <a:t>36. PHÉP NHÂN CÁC SỐ NGUYÊN</a:t>
            </a:r>
            <a:endParaRPr lang="en-US" altLang="en-US" sz="2400" b="1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7504" y="950605"/>
            <a:ext cx="4654550" cy="471487"/>
          </a:xfrm>
          <a:prstGeom prst="rect">
            <a:avLst/>
          </a:prstGeom>
          <a:ln/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defRPr/>
            </a:pPr>
            <a:r>
              <a:rPr lang="en-US" sz="2461" dirty="0" smtClean="0">
                <a:latin typeface="Times New Roman" charset="0"/>
                <a:cs typeface="Times New Roman" charset="0"/>
              </a:rPr>
              <a:t>2. </a:t>
            </a:r>
            <a:r>
              <a:rPr lang="en-US" sz="2461" dirty="0" err="1">
                <a:latin typeface="Times New Roman" charset="0"/>
                <a:cs typeface="Times New Roman" charset="0"/>
              </a:rPr>
              <a:t>Nhân</a:t>
            </a:r>
            <a:r>
              <a:rPr lang="en-US" sz="2461" dirty="0">
                <a:latin typeface="Times New Roman" charset="0"/>
                <a:cs typeface="Times New Roman" charset="0"/>
              </a:rPr>
              <a:t> </a:t>
            </a:r>
            <a:r>
              <a:rPr lang="en-US" sz="2461" dirty="0" err="1">
                <a:latin typeface="Times New Roman" charset="0"/>
                <a:cs typeface="Times New Roman" charset="0"/>
              </a:rPr>
              <a:t>hai</a:t>
            </a:r>
            <a:r>
              <a:rPr lang="en-US" sz="2461" dirty="0">
                <a:latin typeface="Times New Roman" charset="0"/>
                <a:cs typeface="Times New Roman" charset="0"/>
              </a:rPr>
              <a:t> </a:t>
            </a:r>
            <a:r>
              <a:rPr lang="en-US" sz="2461" dirty="0" err="1">
                <a:latin typeface="Times New Roman" charset="0"/>
                <a:cs typeface="Times New Roman" charset="0"/>
              </a:rPr>
              <a:t>số</a:t>
            </a:r>
            <a:r>
              <a:rPr lang="en-US" sz="2461" dirty="0">
                <a:latin typeface="Times New Roman" charset="0"/>
                <a:cs typeface="Times New Roman" charset="0"/>
              </a:rPr>
              <a:t> </a:t>
            </a:r>
            <a:r>
              <a:rPr lang="en-US" sz="2461" dirty="0" err="1">
                <a:latin typeface="Times New Roman" charset="0"/>
                <a:cs typeface="Times New Roman" charset="0"/>
              </a:rPr>
              <a:t>nguyên</a:t>
            </a:r>
            <a:r>
              <a:rPr lang="en-US" sz="2461" dirty="0">
                <a:latin typeface="Times New Roman" charset="0"/>
                <a:cs typeface="Times New Roman" charset="0"/>
              </a:rPr>
              <a:t> </a:t>
            </a:r>
            <a:r>
              <a:rPr lang="en-US" sz="2461" dirty="0" err="1" smtClean="0">
                <a:latin typeface="Times New Roman" charset="0"/>
                <a:cs typeface="Times New Roman" charset="0"/>
              </a:rPr>
              <a:t>âm</a:t>
            </a:r>
            <a:r>
              <a:rPr lang="en-US" sz="2461" dirty="0" smtClean="0">
                <a:latin typeface="Times New Roman" charset="0"/>
                <a:cs typeface="Times New Roman" charset="0"/>
              </a:rPr>
              <a:t>.</a:t>
            </a:r>
            <a:endParaRPr lang="en-US" sz="2461" dirty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99592" y="3789040"/>
            <a:ext cx="67691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a) Thay x = - 2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vào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- 6x -12 ta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được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- 6 . (- 2) – 12 = 12 – 12 = 0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b) Thay y = - 8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vào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– 4y + 20 ta </a:t>
            </a:r>
            <a:r>
              <a:rPr lang="en-US" alt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được</a:t>
            </a:r>
            <a:r>
              <a:rPr lang="en-US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- 4 . (- 8) + 20 = 32 + 20 = 52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95276" y="578828"/>
            <a:ext cx="8247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PHÉP NHÂN HAI SỐ NGUYÊN CÙNG DẤU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9753" y="1062941"/>
            <a:ext cx="4654550" cy="471487"/>
          </a:xfrm>
          <a:prstGeom prst="rect">
            <a:avLst/>
          </a:prstGeom>
          <a:ln/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defRPr/>
            </a:pPr>
            <a:r>
              <a:rPr lang="en-US" sz="2461" dirty="0" smtClean="0">
                <a:latin typeface="Times New Roman" charset="0"/>
                <a:cs typeface="Times New Roman" charset="0"/>
              </a:rPr>
              <a:t>2. </a:t>
            </a:r>
            <a:r>
              <a:rPr lang="en-US" sz="2461" dirty="0" err="1">
                <a:latin typeface="Times New Roman" charset="0"/>
                <a:cs typeface="Times New Roman" charset="0"/>
              </a:rPr>
              <a:t>Nhân</a:t>
            </a:r>
            <a:r>
              <a:rPr lang="en-US" sz="2461" dirty="0">
                <a:latin typeface="Times New Roman" charset="0"/>
                <a:cs typeface="Times New Roman" charset="0"/>
              </a:rPr>
              <a:t> </a:t>
            </a:r>
            <a:r>
              <a:rPr lang="en-US" sz="2461" dirty="0" err="1">
                <a:latin typeface="Times New Roman" charset="0"/>
                <a:cs typeface="Times New Roman" charset="0"/>
              </a:rPr>
              <a:t>hai</a:t>
            </a:r>
            <a:r>
              <a:rPr lang="en-US" sz="2461" dirty="0">
                <a:latin typeface="Times New Roman" charset="0"/>
                <a:cs typeface="Times New Roman" charset="0"/>
              </a:rPr>
              <a:t> </a:t>
            </a:r>
            <a:r>
              <a:rPr lang="en-US" sz="2461" dirty="0" err="1">
                <a:latin typeface="Times New Roman" charset="0"/>
                <a:cs typeface="Times New Roman" charset="0"/>
              </a:rPr>
              <a:t>số</a:t>
            </a:r>
            <a:r>
              <a:rPr lang="en-US" sz="2461" dirty="0">
                <a:latin typeface="Times New Roman" charset="0"/>
                <a:cs typeface="Times New Roman" charset="0"/>
              </a:rPr>
              <a:t> </a:t>
            </a:r>
            <a:r>
              <a:rPr lang="en-US" sz="2461" dirty="0" err="1">
                <a:latin typeface="Times New Roman" charset="0"/>
                <a:cs typeface="Times New Roman" charset="0"/>
              </a:rPr>
              <a:t>nguyên</a:t>
            </a:r>
            <a:r>
              <a:rPr lang="en-US" sz="2461" dirty="0">
                <a:latin typeface="Times New Roman" charset="0"/>
                <a:cs typeface="Times New Roman" charset="0"/>
              </a:rPr>
              <a:t> </a:t>
            </a:r>
            <a:r>
              <a:rPr lang="en-US" sz="2461" dirty="0" err="1" smtClean="0">
                <a:latin typeface="Times New Roman" charset="0"/>
                <a:cs typeface="Times New Roman" charset="0"/>
              </a:rPr>
              <a:t>âm</a:t>
            </a:r>
            <a:r>
              <a:rPr lang="en-US" sz="2461" dirty="0" smtClean="0">
                <a:latin typeface="Times New Roman" charset="0"/>
                <a:cs typeface="Times New Roman" charset="0"/>
              </a:rPr>
              <a:t>.</a:t>
            </a:r>
            <a:endParaRPr lang="en-US" sz="2461" dirty="0">
              <a:latin typeface="Times New Roman" charset="0"/>
              <a:cs typeface="Times New Roman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-31831" y="0"/>
            <a:ext cx="9144000" cy="4572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400" b="1" dirty="0" err="1"/>
              <a:t>Tiết</a:t>
            </a:r>
            <a:r>
              <a:rPr lang="en-US" altLang="en-US" sz="2400" b="1" dirty="0"/>
              <a:t> </a:t>
            </a:r>
            <a:r>
              <a:rPr lang="en-US" altLang="en-US" sz="2400" b="1" dirty="0" smtClean="0"/>
              <a:t>36. PHÉP NHÂN CÁC SỐ NGUYÊN</a:t>
            </a:r>
            <a:endParaRPr lang="en-US" alt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6" y="1586816"/>
            <a:ext cx="2800350" cy="230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Box 1"/>
          <p:cNvSpPr txBox="1">
            <a:spLocks noChangeArrowheads="1"/>
          </p:cNvSpPr>
          <p:nvPr/>
        </p:nvSpPr>
        <p:spPr bwMode="auto">
          <a:xfrm>
            <a:off x="395536" y="2809651"/>
            <a:ext cx="5211683" cy="47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2461" dirty="0" smtClean="0">
                <a:solidFill>
                  <a:srgbClr val="00B050"/>
                </a:solidFill>
              </a:rPr>
              <a:t>*</a:t>
            </a:r>
            <a:r>
              <a:rPr lang="en-US" sz="2461" dirty="0" err="1" smtClean="0">
                <a:solidFill>
                  <a:srgbClr val="00B050"/>
                </a:solidFill>
              </a:rPr>
              <a:t>Chú</a:t>
            </a:r>
            <a:r>
              <a:rPr lang="en-US" sz="2461" dirty="0" smtClean="0">
                <a:solidFill>
                  <a:srgbClr val="00B050"/>
                </a:solidFill>
              </a:rPr>
              <a:t> ý: </a:t>
            </a:r>
            <a:r>
              <a:rPr lang="en-US" sz="2461" dirty="0" err="1" smtClean="0">
                <a:solidFill>
                  <a:srgbClr val="00B050"/>
                </a:solidFill>
              </a:rPr>
              <a:t>Cách</a:t>
            </a:r>
            <a:r>
              <a:rPr lang="en-US" sz="2461" dirty="0" smtClean="0">
                <a:solidFill>
                  <a:srgbClr val="00B050"/>
                </a:solidFill>
              </a:rPr>
              <a:t> </a:t>
            </a:r>
            <a:r>
              <a:rPr lang="en-US" sz="2461" dirty="0" err="1" smtClean="0">
                <a:solidFill>
                  <a:srgbClr val="00B050"/>
                </a:solidFill>
              </a:rPr>
              <a:t>nhận</a:t>
            </a:r>
            <a:r>
              <a:rPr lang="en-US" sz="2461" dirty="0" smtClean="0">
                <a:solidFill>
                  <a:srgbClr val="00B050"/>
                </a:solidFill>
              </a:rPr>
              <a:t> </a:t>
            </a:r>
            <a:r>
              <a:rPr lang="en-US" sz="2461" dirty="0" err="1" smtClean="0">
                <a:solidFill>
                  <a:srgbClr val="00B050"/>
                </a:solidFill>
              </a:rPr>
              <a:t>biết</a:t>
            </a:r>
            <a:r>
              <a:rPr lang="en-US" sz="2461" dirty="0" smtClean="0">
                <a:solidFill>
                  <a:srgbClr val="00B050"/>
                </a:solidFill>
              </a:rPr>
              <a:t> </a:t>
            </a:r>
            <a:r>
              <a:rPr lang="en-US" sz="2461" dirty="0" err="1" smtClean="0">
                <a:solidFill>
                  <a:srgbClr val="00B050"/>
                </a:solidFill>
              </a:rPr>
              <a:t>dấu</a:t>
            </a:r>
            <a:r>
              <a:rPr lang="en-US" sz="2461" dirty="0" smtClean="0">
                <a:solidFill>
                  <a:srgbClr val="00B050"/>
                </a:solidFill>
              </a:rPr>
              <a:t> </a:t>
            </a:r>
            <a:r>
              <a:rPr lang="en-US" sz="2461" dirty="0" err="1" smtClean="0">
                <a:solidFill>
                  <a:srgbClr val="00B050"/>
                </a:solidFill>
              </a:rPr>
              <a:t>của</a:t>
            </a:r>
            <a:r>
              <a:rPr lang="en-US" sz="2461" dirty="0" smtClean="0">
                <a:solidFill>
                  <a:srgbClr val="00B050"/>
                </a:solidFill>
              </a:rPr>
              <a:t> </a:t>
            </a:r>
            <a:r>
              <a:rPr lang="en-US" sz="2461" dirty="0" err="1" smtClean="0">
                <a:solidFill>
                  <a:srgbClr val="00B050"/>
                </a:solidFill>
              </a:rPr>
              <a:t>tích</a:t>
            </a:r>
            <a:r>
              <a:rPr lang="en-US" sz="2461" dirty="0" smtClean="0">
                <a:solidFill>
                  <a:srgbClr val="00B050"/>
                </a:solidFill>
              </a:rPr>
              <a:t>:</a:t>
            </a:r>
            <a:endParaRPr lang="en-US" sz="2461" dirty="0">
              <a:solidFill>
                <a:srgbClr val="00B050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758886"/>
              </p:ext>
            </p:extLst>
          </p:nvPr>
        </p:nvGraphicFramePr>
        <p:xfrm>
          <a:off x="487611" y="3509739"/>
          <a:ext cx="4162425" cy="2249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6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5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9897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2200" b="1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200" b="1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thừa</a:t>
                      </a:r>
                      <a:r>
                        <a:rPr lang="en-US" sz="2200" b="1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22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61" marR="90061" marT="35170" marB="351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2200" b="1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200" b="1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endParaRPr lang="en-US" sz="22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61" marR="90061" marT="35170" marB="351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897"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61" marR="90061" marT="35170" marB="351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61" marR="90061" marT="35170" marB="351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8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61" marR="90061" marT="35170" marB="351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61" marR="90061" marT="35170" marB="351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897"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61" marR="90061" marT="35170" marB="351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61" marR="90061" marT="35170" marB="351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897"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61" marR="90061" marT="35170" marB="351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61" marR="90061" marT="35170" marB="351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292" name="Text Box 17"/>
          <p:cNvSpPr txBox="1">
            <a:spLocks noChangeArrowheads="1"/>
          </p:cNvSpPr>
          <p:nvPr/>
        </p:nvSpPr>
        <p:spPr bwMode="auto">
          <a:xfrm>
            <a:off x="1416299" y="3946301"/>
            <a:ext cx="13017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61" dirty="0"/>
              <a:t>. (+)</a:t>
            </a:r>
          </a:p>
        </p:txBody>
      </p:sp>
      <p:sp>
        <p:nvSpPr>
          <p:cNvPr id="11293" name="Text Box 18"/>
          <p:cNvSpPr txBox="1">
            <a:spLocks noChangeArrowheads="1"/>
          </p:cNvSpPr>
          <p:nvPr/>
        </p:nvSpPr>
        <p:spPr bwMode="auto">
          <a:xfrm>
            <a:off x="1449636" y="5316314"/>
            <a:ext cx="13922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61" dirty="0"/>
              <a:t>. (+)</a:t>
            </a:r>
          </a:p>
        </p:txBody>
      </p:sp>
      <p:sp>
        <p:nvSpPr>
          <p:cNvPr id="11294" name="Text Box 19"/>
          <p:cNvSpPr txBox="1">
            <a:spLocks noChangeArrowheads="1"/>
          </p:cNvSpPr>
          <p:nvPr/>
        </p:nvSpPr>
        <p:spPr bwMode="auto">
          <a:xfrm>
            <a:off x="1419474" y="4422551"/>
            <a:ext cx="2160587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61" dirty="0"/>
              <a:t>. (–)</a:t>
            </a:r>
          </a:p>
        </p:txBody>
      </p:sp>
      <p:sp>
        <p:nvSpPr>
          <p:cNvPr id="11295" name="Text Box 20"/>
          <p:cNvSpPr txBox="1">
            <a:spLocks noChangeArrowheads="1"/>
          </p:cNvSpPr>
          <p:nvPr/>
        </p:nvSpPr>
        <p:spPr bwMode="auto">
          <a:xfrm>
            <a:off x="1468686" y="4890864"/>
            <a:ext cx="11430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61" dirty="0"/>
              <a:t>. (–)</a:t>
            </a:r>
          </a:p>
        </p:txBody>
      </p:sp>
      <p:sp>
        <p:nvSpPr>
          <p:cNvPr id="11296" name="Text Box 17"/>
          <p:cNvSpPr txBox="1">
            <a:spLocks noChangeArrowheads="1"/>
          </p:cNvSpPr>
          <p:nvPr/>
        </p:nvSpPr>
        <p:spPr bwMode="auto">
          <a:xfrm>
            <a:off x="714624" y="3947889"/>
            <a:ext cx="8159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61" dirty="0"/>
              <a:t>  (+)</a:t>
            </a:r>
          </a:p>
        </p:txBody>
      </p:sp>
      <p:sp>
        <p:nvSpPr>
          <p:cNvPr id="11297" name="Text Box 18"/>
          <p:cNvSpPr txBox="1">
            <a:spLocks noChangeArrowheads="1"/>
          </p:cNvSpPr>
          <p:nvPr/>
        </p:nvSpPr>
        <p:spPr bwMode="auto">
          <a:xfrm>
            <a:off x="698749" y="4873401"/>
            <a:ext cx="817562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61" dirty="0"/>
              <a:t>  (+)</a:t>
            </a:r>
          </a:p>
        </p:txBody>
      </p:sp>
      <p:sp>
        <p:nvSpPr>
          <p:cNvPr id="11298" name="Text Box 19"/>
          <p:cNvSpPr txBox="1">
            <a:spLocks noChangeArrowheads="1"/>
          </p:cNvSpPr>
          <p:nvPr/>
        </p:nvSpPr>
        <p:spPr bwMode="auto">
          <a:xfrm>
            <a:off x="714624" y="4395564"/>
            <a:ext cx="1050925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61" dirty="0"/>
              <a:t>  (–)</a:t>
            </a:r>
          </a:p>
        </p:txBody>
      </p:sp>
      <p:sp>
        <p:nvSpPr>
          <p:cNvPr id="11299" name="Text Box 20"/>
          <p:cNvSpPr txBox="1">
            <a:spLocks noChangeArrowheads="1"/>
          </p:cNvSpPr>
          <p:nvPr/>
        </p:nvSpPr>
        <p:spPr bwMode="auto">
          <a:xfrm>
            <a:off x="714624" y="5333776"/>
            <a:ext cx="9906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61" dirty="0"/>
              <a:t>  (–)</a:t>
            </a:r>
          </a:p>
        </p:txBody>
      </p:sp>
      <p:cxnSp>
        <p:nvCxnSpPr>
          <p:cNvPr id="23583" name="Straight Arrow Connector 33"/>
          <p:cNvCxnSpPr>
            <a:cxnSpLocks noChangeShapeType="1"/>
          </p:cNvCxnSpPr>
          <p:nvPr/>
        </p:nvCxnSpPr>
        <p:spPr bwMode="auto">
          <a:xfrm>
            <a:off x="2518024" y="4179664"/>
            <a:ext cx="587375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84" name="Straight Arrow Connector 34"/>
          <p:cNvCxnSpPr>
            <a:cxnSpLocks noChangeShapeType="1"/>
          </p:cNvCxnSpPr>
          <p:nvPr/>
        </p:nvCxnSpPr>
        <p:spPr bwMode="auto">
          <a:xfrm>
            <a:off x="2518024" y="4632101"/>
            <a:ext cx="587375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85" name="Straight Arrow Connector 35"/>
          <p:cNvCxnSpPr>
            <a:cxnSpLocks noChangeShapeType="1"/>
          </p:cNvCxnSpPr>
          <p:nvPr/>
        </p:nvCxnSpPr>
        <p:spPr bwMode="auto">
          <a:xfrm>
            <a:off x="2518024" y="5054376"/>
            <a:ext cx="587375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86" name="Straight Arrow Connector 36"/>
          <p:cNvCxnSpPr>
            <a:cxnSpLocks noChangeShapeType="1"/>
          </p:cNvCxnSpPr>
          <p:nvPr/>
        </p:nvCxnSpPr>
        <p:spPr bwMode="auto">
          <a:xfrm>
            <a:off x="2525961" y="5433789"/>
            <a:ext cx="588963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302249" y="3981226"/>
            <a:ext cx="81756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61" dirty="0"/>
              <a:t>  </a:t>
            </a:r>
            <a:r>
              <a:rPr lang="en-US" sz="2461" dirty="0">
                <a:solidFill>
                  <a:srgbClr val="FF0000"/>
                </a:solidFill>
              </a:rPr>
              <a:t>(+)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3302249" y="4420964"/>
            <a:ext cx="81756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61" dirty="0"/>
              <a:t>  </a:t>
            </a:r>
            <a:r>
              <a:rPr lang="en-US" sz="2461" dirty="0">
                <a:solidFill>
                  <a:srgbClr val="FF0000"/>
                </a:solidFill>
              </a:rPr>
              <a:t>(+)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349874" y="4819426"/>
            <a:ext cx="9906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61" dirty="0"/>
              <a:t>  </a:t>
            </a:r>
            <a:r>
              <a:rPr lang="en-US" sz="2461" dirty="0">
                <a:solidFill>
                  <a:srgbClr val="FF0000"/>
                </a:solidFill>
              </a:rPr>
              <a:t>(–)</a:t>
            </a: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3365749" y="5263926"/>
            <a:ext cx="9906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61" dirty="0"/>
              <a:t>  </a:t>
            </a:r>
            <a:r>
              <a:rPr lang="en-US" sz="2461" dirty="0">
                <a:solidFill>
                  <a:srgbClr val="FF0000"/>
                </a:solidFill>
              </a:rPr>
              <a:t>(–)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-31831" y="0"/>
            <a:ext cx="9144000" cy="4572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400" b="1" dirty="0" err="1"/>
              <a:t>Tiết</a:t>
            </a:r>
            <a:r>
              <a:rPr lang="en-US" altLang="en-US" sz="2400" b="1" dirty="0"/>
              <a:t> </a:t>
            </a:r>
            <a:r>
              <a:rPr lang="en-US" altLang="en-US" sz="2400" b="1" dirty="0" smtClean="0"/>
              <a:t>36. PHÉP NHÂN CÁC SỐ NGUYÊN</a:t>
            </a:r>
            <a:endParaRPr lang="en-US" altLang="en-US" sz="2400" b="1" dirty="0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792" y="592099"/>
            <a:ext cx="8174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PHÉP NHÂN HAI SỐ NGUYÊN KHÁC DẤU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3308" y="1187412"/>
            <a:ext cx="8247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PHÉP NHÂN HAI SỐ NGUYÊN CÙNG DẤU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2792" y="2134169"/>
            <a:ext cx="4654550" cy="471487"/>
          </a:xfrm>
          <a:prstGeom prst="rect">
            <a:avLst/>
          </a:prstGeom>
          <a:ln/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defRPr/>
            </a:pPr>
            <a:r>
              <a:rPr lang="en-US" sz="2461" dirty="0" smtClean="0">
                <a:latin typeface="Times New Roman" charset="0"/>
                <a:cs typeface="Times New Roman" charset="0"/>
              </a:rPr>
              <a:t>2. </a:t>
            </a:r>
            <a:r>
              <a:rPr lang="en-US" sz="2461" dirty="0" err="1">
                <a:latin typeface="Times New Roman" charset="0"/>
                <a:cs typeface="Times New Roman" charset="0"/>
              </a:rPr>
              <a:t>Nhân</a:t>
            </a:r>
            <a:r>
              <a:rPr lang="en-US" sz="2461" dirty="0">
                <a:latin typeface="Times New Roman" charset="0"/>
                <a:cs typeface="Times New Roman" charset="0"/>
              </a:rPr>
              <a:t> </a:t>
            </a:r>
            <a:r>
              <a:rPr lang="en-US" sz="2461" dirty="0" err="1">
                <a:latin typeface="Times New Roman" charset="0"/>
                <a:cs typeface="Times New Roman" charset="0"/>
              </a:rPr>
              <a:t>hai</a:t>
            </a:r>
            <a:r>
              <a:rPr lang="en-US" sz="2461" dirty="0">
                <a:latin typeface="Times New Roman" charset="0"/>
                <a:cs typeface="Times New Roman" charset="0"/>
              </a:rPr>
              <a:t> </a:t>
            </a:r>
            <a:r>
              <a:rPr lang="en-US" sz="2461" dirty="0" err="1">
                <a:latin typeface="Times New Roman" charset="0"/>
                <a:cs typeface="Times New Roman" charset="0"/>
              </a:rPr>
              <a:t>số</a:t>
            </a:r>
            <a:r>
              <a:rPr lang="en-US" sz="2461" dirty="0">
                <a:latin typeface="Times New Roman" charset="0"/>
                <a:cs typeface="Times New Roman" charset="0"/>
              </a:rPr>
              <a:t> </a:t>
            </a:r>
            <a:r>
              <a:rPr lang="en-US" sz="2461" dirty="0" err="1">
                <a:latin typeface="Times New Roman" charset="0"/>
                <a:cs typeface="Times New Roman" charset="0"/>
              </a:rPr>
              <a:t>nguyên</a:t>
            </a:r>
            <a:r>
              <a:rPr lang="en-US" sz="2461" dirty="0">
                <a:latin typeface="Times New Roman" charset="0"/>
                <a:cs typeface="Times New Roman" charset="0"/>
              </a:rPr>
              <a:t> </a:t>
            </a:r>
            <a:r>
              <a:rPr lang="en-US" sz="2461" dirty="0" err="1" smtClean="0">
                <a:latin typeface="Times New Roman" charset="0"/>
                <a:cs typeface="Times New Roman" charset="0"/>
              </a:rPr>
              <a:t>âm</a:t>
            </a:r>
            <a:r>
              <a:rPr lang="en-US" sz="2461" dirty="0" smtClean="0">
                <a:latin typeface="Times New Roman" charset="0"/>
                <a:cs typeface="Times New Roman" charset="0"/>
              </a:rPr>
              <a:t>.</a:t>
            </a:r>
            <a:endParaRPr lang="en-US" sz="2461" dirty="0">
              <a:latin typeface="Times New Roman" charset="0"/>
              <a:cs typeface="Times New Roman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4039" y="1670619"/>
            <a:ext cx="4656138" cy="471488"/>
          </a:xfrm>
          <a:prstGeom prst="rect">
            <a:avLst/>
          </a:prstGeom>
          <a:ln/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defRPr/>
            </a:pPr>
            <a:r>
              <a:rPr lang="en-US" sz="2461" dirty="0">
                <a:latin typeface="Times New Roman" charset="0"/>
                <a:cs typeface="Times New Roman" charset="0"/>
              </a:rPr>
              <a:t>1. </a:t>
            </a:r>
            <a:r>
              <a:rPr lang="en-US" sz="2461" dirty="0" err="1">
                <a:latin typeface="Times New Roman" charset="0"/>
                <a:cs typeface="Times New Roman" charset="0"/>
              </a:rPr>
              <a:t>Nhân</a:t>
            </a:r>
            <a:r>
              <a:rPr lang="en-US" sz="2461" dirty="0">
                <a:latin typeface="Times New Roman" charset="0"/>
                <a:cs typeface="Times New Roman" charset="0"/>
              </a:rPr>
              <a:t> </a:t>
            </a:r>
            <a:r>
              <a:rPr lang="en-US" sz="2461" dirty="0" err="1">
                <a:latin typeface="Times New Roman" charset="0"/>
                <a:cs typeface="Times New Roman" charset="0"/>
              </a:rPr>
              <a:t>hai</a:t>
            </a:r>
            <a:r>
              <a:rPr lang="en-US" sz="2461" dirty="0">
                <a:latin typeface="Times New Roman" charset="0"/>
                <a:cs typeface="Times New Roman" charset="0"/>
              </a:rPr>
              <a:t> </a:t>
            </a:r>
            <a:r>
              <a:rPr lang="en-US" sz="2461" dirty="0" err="1">
                <a:latin typeface="Times New Roman" charset="0"/>
                <a:cs typeface="Times New Roman" charset="0"/>
              </a:rPr>
              <a:t>số</a:t>
            </a:r>
            <a:r>
              <a:rPr lang="en-US" sz="2461" dirty="0">
                <a:latin typeface="Times New Roman" charset="0"/>
                <a:cs typeface="Times New Roman" charset="0"/>
              </a:rPr>
              <a:t> </a:t>
            </a:r>
            <a:r>
              <a:rPr lang="en-US" sz="2461" dirty="0" err="1">
                <a:latin typeface="Times New Roman" charset="0"/>
                <a:cs typeface="Times New Roman" charset="0"/>
              </a:rPr>
              <a:t>nguyên</a:t>
            </a:r>
            <a:r>
              <a:rPr lang="en-US" sz="2461" dirty="0">
                <a:latin typeface="Times New Roman" charset="0"/>
                <a:cs typeface="Times New Roman" charset="0"/>
              </a:rPr>
              <a:t> </a:t>
            </a:r>
            <a:r>
              <a:rPr lang="en-US" sz="2461" dirty="0" err="1">
                <a:latin typeface="Times New Roman" charset="0"/>
                <a:cs typeface="Times New Roman" charset="0"/>
              </a:rPr>
              <a:t>dương</a:t>
            </a:r>
            <a:r>
              <a:rPr lang="en-US" sz="2461" dirty="0">
                <a:latin typeface="Times New Roman" charset="0"/>
                <a:cs typeface="Times New Roman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4288" y="15875"/>
            <a:ext cx="4572000" cy="9286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uyện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83568" y="1021416"/>
            <a:ext cx="7818437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AR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s-AR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s-AR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s-AR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ính</a:t>
            </a:r>
            <a:r>
              <a:rPr lang="es-AR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AR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vi-VN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endParaRPr lang="vi-VN" altLang="en-US" sz="3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Từ đó suy ra kết quả của các tích sau:</a:t>
            </a: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AR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(-4).</a:t>
            </a:r>
            <a:r>
              <a:rPr lang="vi-VN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25=?</a:t>
            </a: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3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AR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4.(-</a:t>
            </a:r>
            <a:r>
              <a:rPr lang="es-AR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25</a:t>
            </a:r>
            <a:r>
              <a:rPr lang="es-AR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)=?</a:t>
            </a:r>
            <a:endParaRPr lang="es-AR" altLang="en-US" sz="3200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lvl="3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(-4).(-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25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)=?</a:t>
            </a: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16012" y="3652556"/>
            <a:ext cx="781843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AR" alt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s-AR" alt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AR" alt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s-AR" alt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s-AR" alt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AR" alt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4.25</a:t>
            </a:r>
            <a:r>
              <a:rPr lang="vi-VN" alt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alt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vi-VN" alt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alt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  <a:endParaRPr lang="es-AR" alt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 ra:</a:t>
            </a:r>
            <a:r>
              <a:rPr lang="en-US" alt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(-4).</a:t>
            </a:r>
            <a:r>
              <a:rPr lang="vi-VN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    = </a:t>
            </a:r>
            <a:r>
              <a:rPr lang="es-AR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-100</a:t>
            </a: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3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AR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4.(-</a:t>
            </a:r>
            <a:r>
              <a:rPr lang="es-AR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25)     = </a:t>
            </a:r>
            <a:r>
              <a:rPr lang="es-AR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-100</a:t>
            </a:r>
            <a:endParaRPr lang="es-AR" altLang="en-US" sz="3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3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(-4).(-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25) = </a:t>
            </a:r>
            <a:r>
              <a:rPr lang="en-US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100</a:t>
            </a: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32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8875" y="285750"/>
            <a:ext cx="4572000" cy="9286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uyện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7188" y="2252663"/>
            <a:ext cx="7858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a) Tích hai số nguyên trái dấu luôn là một số nguyên dương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5750" y="3143250"/>
            <a:ext cx="7858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b) Tích hai số nguyên trái dấu luôn bằng 0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7188" y="3929063"/>
            <a:ext cx="7858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c) Tích hai số nguyên dương luôn là một số nguyên dương.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0063" y="1323975"/>
            <a:ext cx="2500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8125" y="2286000"/>
            <a:ext cx="357188" cy="400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2" name="TextBox 11"/>
          <p:cNvSpPr txBox="1"/>
          <p:nvPr/>
        </p:nvSpPr>
        <p:spPr>
          <a:xfrm>
            <a:off x="5929313" y="3143250"/>
            <a:ext cx="357187" cy="400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3" name="TextBox 12"/>
          <p:cNvSpPr txBox="1"/>
          <p:nvPr/>
        </p:nvSpPr>
        <p:spPr>
          <a:xfrm>
            <a:off x="7786688" y="3929063"/>
            <a:ext cx="357187" cy="400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858125" y="2214563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929313" y="3071813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772400" y="3857625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pic>
        <p:nvPicPr>
          <p:cNvPr id="25613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14313"/>
            <a:ext cx="857250" cy="1000125"/>
          </a:xfrm>
          <a:prstGeom prst="rect">
            <a:avLst/>
          </a:prstGeom>
          <a:noFill/>
          <a:ln w="9525">
            <a:solidFill>
              <a:srgbClr val="E46C0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684213" y="960438"/>
            <a:ext cx="8135937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vi-V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 9 :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Công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ty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Ánh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Dương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lợi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nhuận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ở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mỗi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tháng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trong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quý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I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– 30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triệu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đồng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Quý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II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lợi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nhuận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mỗi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tháng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công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ty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70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triệu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đồng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Sau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6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tháng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đầu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năm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lợi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nhuận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côn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ty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Ánh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Dương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bao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nhiêu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?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Giải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vi-V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+ Lợi nhuận Quý I 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vi-V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(- 30) . 3 = - 90 triệu đồng.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+ Lợi nhuận Quý II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vi-V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70 . 3 = 210 triệu đồng.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Sau 6 tháng đầu năm, lợi nhuận của công ty Ánh Dương là: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(- 90) + 210 = 120 triệu đồng.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5388" y="0"/>
            <a:ext cx="4572000" cy="9286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3" y="4900613"/>
            <a:ext cx="2611437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75" y="4213225"/>
            <a:ext cx="2751138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4370388"/>
            <a:ext cx="21732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3427413"/>
            <a:ext cx="262255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3409950"/>
            <a:ext cx="2378075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3048000"/>
            <a:ext cx="3944938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1725613"/>
            <a:ext cx="2738438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1677988"/>
            <a:ext cx="273367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1042988"/>
            <a:ext cx="282575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1398588"/>
            <a:ext cx="23653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673225"/>
            <a:ext cx="1008063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2850"/>
            <a:ext cx="1533525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2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8329613" cy="2667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trân thành cảm ơn quý thầy cô và các em học sinh</a:t>
            </a:r>
            <a:endParaRPr lang="en-US" sz="3600" kern="10">
              <a:solidFill>
                <a:srgbClr val="FF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3" name="Picture 3" descr="teacher_kids_waving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3276600"/>
            <a:ext cx="307181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notebook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39306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flora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66675"/>
            <a:ext cx="6858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AutoShape 6"/>
          <p:cNvSpPr>
            <a:spLocks noChangeArrowheads="1"/>
          </p:cNvSpPr>
          <p:nvPr/>
        </p:nvSpPr>
        <p:spPr bwMode="auto">
          <a:xfrm rot="-5400000">
            <a:off x="3124200" y="3886200"/>
            <a:ext cx="2895600" cy="30480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 rot="-5400000">
            <a:off x="4648200" y="1600200"/>
            <a:ext cx="2895600" cy="30480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 rot="-5400000">
            <a:off x="2362200" y="1371600"/>
            <a:ext cx="2895600" cy="30480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nimBg="1"/>
      <p:bldP spid="27655" grpId="0" animBg="1"/>
      <p:bldP spid="276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AutoShape 3"/>
          <p:cNvSpPr>
            <a:spLocks noChangeArrowheads="1"/>
          </p:cNvSpPr>
          <p:nvPr/>
        </p:nvSpPr>
        <p:spPr bwMode="ltGray">
          <a:xfrm rot="5400000" flipH="1">
            <a:off x="-1987550" y="1919287"/>
            <a:ext cx="4032250" cy="3749676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4"/>
                  <a:pt x="10855" y="10769"/>
                  <a:pt x="10855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3372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71" name="AutoShape 4"/>
          <p:cNvSpPr>
            <a:spLocks noChangeArrowheads="1"/>
          </p:cNvSpPr>
          <p:nvPr/>
        </p:nvSpPr>
        <p:spPr bwMode="gray">
          <a:xfrm>
            <a:off x="2128838" y="3227388"/>
            <a:ext cx="6507162" cy="64928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CC00FF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AutoShape 5"/>
          <p:cNvSpPr>
            <a:spLocks noChangeArrowheads="1"/>
          </p:cNvSpPr>
          <p:nvPr/>
        </p:nvSpPr>
        <p:spPr bwMode="gray">
          <a:xfrm>
            <a:off x="1619250" y="1935163"/>
            <a:ext cx="6865938" cy="647700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latin typeface="Arial" panose="020B0604020202020204" pitchFamily="34" charset="0"/>
              </a:rPr>
              <a:t>PHÉP NHÂN HAI SỐ NGUYÊN KHÁC DẤU</a:t>
            </a:r>
          </a:p>
        </p:txBody>
      </p:sp>
      <p:grpSp>
        <p:nvGrpSpPr>
          <p:cNvPr id="7173" name="Group 70"/>
          <p:cNvGrpSpPr>
            <a:grpSpLocks/>
          </p:cNvGrpSpPr>
          <p:nvPr/>
        </p:nvGrpSpPr>
        <p:grpSpPr bwMode="auto">
          <a:xfrm>
            <a:off x="1046163" y="1936750"/>
            <a:ext cx="609600" cy="604838"/>
            <a:chOff x="2078" y="1680"/>
            <a:chExt cx="1615" cy="1615"/>
          </a:xfrm>
        </p:grpSpPr>
        <p:sp>
          <p:nvSpPr>
            <p:cNvPr id="7191" name="Oval 7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7192" name="Oval 7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74" name="Oval 73"/>
            <p:cNvSpPr>
              <a:spLocks noChangeArrowheads="1"/>
            </p:cNvSpPr>
            <p:nvPr/>
          </p:nvSpPr>
          <p:spPr bwMode="gray">
            <a:xfrm>
              <a:off x="2255" y="1858"/>
              <a:ext cx="1262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94" name="Oval 7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76" name="Oval 75"/>
            <p:cNvSpPr>
              <a:spLocks noChangeArrowheads="1"/>
            </p:cNvSpPr>
            <p:nvPr/>
          </p:nvSpPr>
          <p:spPr bwMode="gray">
            <a:xfrm>
              <a:off x="2339" y="1939"/>
              <a:ext cx="1093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96" name="Oval 7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7174" name="Group 77"/>
          <p:cNvGrpSpPr>
            <a:grpSpLocks/>
          </p:cNvGrpSpPr>
          <p:nvPr/>
        </p:nvGrpSpPr>
        <p:grpSpPr bwMode="auto">
          <a:xfrm>
            <a:off x="1541463" y="3254375"/>
            <a:ext cx="609600" cy="604838"/>
            <a:chOff x="2078" y="1680"/>
            <a:chExt cx="1615" cy="1615"/>
          </a:xfrm>
        </p:grpSpPr>
        <p:sp>
          <p:nvSpPr>
            <p:cNvPr id="7185" name="Oval 7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7186" name="Oval 7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gray">
            <a:xfrm>
              <a:off x="2255" y="1858"/>
              <a:ext cx="1262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88" name="Oval 8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gray">
            <a:xfrm>
              <a:off x="2339" y="1939"/>
              <a:ext cx="1093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90" name="Oval 8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9223" name="AutoShape 29"/>
          <p:cNvSpPr>
            <a:spLocks noChangeArrowheads="1"/>
          </p:cNvSpPr>
          <p:nvPr/>
        </p:nvSpPr>
        <p:spPr bwMode="gray">
          <a:xfrm>
            <a:off x="1695450" y="4672013"/>
            <a:ext cx="7448550" cy="64928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400" b="1" dirty="0" smtClean="0">
                <a:solidFill>
                  <a:schemeClr val="accent5">
                    <a:lumMod val="75000"/>
                  </a:schemeClr>
                </a:solidFill>
              </a:rPr>
              <a:t>TÍNH CHẤT CỦA PHÉP NHÂN CÁC SỐ  NGUYÊN</a:t>
            </a:r>
          </a:p>
        </p:txBody>
      </p:sp>
      <p:grpSp>
        <p:nvGrpSpPr>
          <p:cNvPr id="7176" name="Group 94"/>
          <p:cNvGrpSpPr>
            <a:grpSpLocks/>
          </p:cNvGrpSpPr>
          <p:nvPr/>
        </p:nvGrpSpPr>
        <p:grpSpPr bwMode="auto">
          <a:xfrm>
            <a:off x="1120775" y="4591050"/>
            <a:ext cx="609600" cy="604838"/>
            <a:chOff x="2078" y="1680"/>
            <a:chExt cx="1615" cy="1615"/>
          </a:xfrm>
        </p:grpSpPr>
        <p:sp>
          <p:nvSpPr>
            <p:cNvPr id="7179" name="Oval 9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7180" name="Oval 9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gray">
            <a:xfrm>
              <a:off x="2255" y="1858"/>
              <a:ext cx="1262" cy="12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82" name="Oval 9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0" name="Oval 99"/>
            <p:cNvSpPr>
              <a:spLocks noChangeArrowheads="1"/>
            </p:cNvSpPr>
            <p:nvPr/>
          </p:nvSpPr>
          <p:spPr bwMode="gray">
            <a:xfrm>
              <a:off x="2339" y="1939"/>
              <a:ext cx="1093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84" name="Oval 10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7177" name="Rectangle 2"/>
          <p:cNvSpPr>
            <a:spLocks noChangeArrowheads="1"/>
          </p:cNvSpPr>
          <p:nvPr/>
        </p:nvSpPr>
        <p:spPr bwMode="auto">
          <a:xfrm>
            <a:off x="-34925" y="2913063"/>
            <a:ext cx="16049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PHÉP NHÂN CÁC SỐ NGUYÊN</a:t>
            </a:r>
            <a:endParaRPr lang="en-US" altLang="en-US" sz="24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178" name="TextBox 1"/>
          <p:cNvSpPr txBox="1">
            <a:spLocks noChangeArrowheads="1"/>
          </p:cNvSpPr>
          <p:nvPr/>
        </p:nvSpPr>
        <p:spPr bwMode="auto">
          <a:xfrm>
            <a:off x="2309813" y="3254375"/>
            <a:ext cx="62928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latin typeface="Arial" panose="020B0604020202020204" pitchFamily="34" charset="0"/>
              </a:rPr>
              <a:t>PHÉP NHÂN HAI SỐ NGUYÊN CÙNG DẤU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2" grpId="0" animBg="1"/>
      <p:bldP spid="9223" grpId="0" animBg="1"/>
      <p:bldP spid="9223" grpId="1" animBg="1"/>
      <p:bldP spid="71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0094" y="576262"/>
            <a:ext cx="7358062" cy="642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vi-V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ình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79512" y="1213430"/>
            <a:ext cx="8247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PHÉP NHÂN HAI SỐ NGUYÊN KHÁC DẤU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85144" y="1608138"/>
            <a:ext cx="7100888" cy="12001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>
              <a:buFontTx/>
              <a:buAutoNum type="alphaLcParenR"/>
              <a:defRPr/>
            </a:pPr>
            <a:r>
              <a:rPr lang="en-US" sz="2400" b="1" dirty="0">
                <a:solidFill>
                  <a:srgbClr val="0070C0"/>
                </a:solidFill>
              </a:rPr>
              <a:t>H</a:t>
            </a:r>
            <a:r>
              <a:rPr lang="vi-VN" sz="2400" b="1" dirty="0">
                <a:solidFill>
                  <a:srgbClr val="0070C0"/>
                </a:solidFill>
              </a:rPr>
              <a:t>oàn thành phép tính:</a:t>
            </a:r>
            <a:endParaRPr lang="en-US" sz="2400" b="1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vi-VN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   </a:t>
            </a:r>
            <a:r>
              <a:rPr lang="vi-VN" sz="2400" b="1" dirty="0">
                <a:solidFill>
                  <a:srgbClr val="0070C0"/>
                </a:solidFill>
              </a:rPr>
              <a:t>(- 3).4 = (-3) + (-3) + (-3) + (-3) = 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vi-VN" sz="2400" b="1" dirty="0">
                <a:solidFill>
                  <a:srgbClr val="0070C0"/>
                </a:solidFill>
              </a:rPr>
              <a:t>So sánh (- 3) . 4 </a:t>
            </a:r>
            <a:r>
              <a:rPr lang="en-US" sz="2400" b="1" dirty="0" err="1">
                <a:solidFill>
                  <a:srgbClr val="0070C0"/>
                </a:solidFill>
              </a:rPr>
              <a:t>và</a:t>
            </a:r>
            <a:r>
              <a:rPr lang="vi-VN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-</a:t>
            </a:r>
            <a:r>
              <a:rPr lang="vi-VN" sz="2400" b="1" dirty="0">
                <a:solidFill>
                  <a:srgbClr val="0070C0"/>
                </a:solidFill>
              </a:rPr>
              <a:t> (3 . 4)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79838" y="5013325"/>
            <a:ext cx="1368425" cy="100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48" name="TextBox 9"/>
          <p:cNvSpPr txBox="1">
            <a:spLocks noChangeArrowheads="1"/>
          </p:cNvSpPr>
          <p:nvPr/>
        </p:nvSpPr>
        <p:spPr bwMode="auto">
          <a:xfrm>
            <a:off x="750094" y="2887663"/>
            <a:ext cx="8014494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lphaLcParenR"/>
            </a:pPr>
            <a:r>
              <a:rPr lang="vi-VN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(- </a:t>
            </a:r>
            <a:r>
              <a:rPr lang="vi-VN" altLang="en-US" sz="2400" b="1" dirty="0">
                <a:solidFill>
                  <a:srgbClr val="0070C0"/>
                </a:solidFill>
                <a:latin typeface="Arial" panose="020B0604020202020204" pitchFamily="34" charset="0"/>
              </a:rPr>
              <a:t>3) . </a:t>
            </a:r>
            <a:r>
              <a:rPr lang="vi-VN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4</a:t>
            </a:r>
            <a:r>
              <a:rPr lang="en-US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vi-VN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= </a:t>
            </a:r>
            <a:r>
              <a:rPr lang="vi-VN" altLang="en-US" sz="2400" b="1" dirty="0">
                <a:solidFill>
                  <a:srgbClr val="0070C0"/>
                </a:solidFill>
                <a:latin typeface="Arial" panose="020B0604020202020204" pitchFamily="34" charset="0"/>
              </a:rPr>
              <a:t>(- 3) + (- 3) + (- 3) + (- 3) = </a:t>
            </a:r>
            <a:r>
              <a:rPr lang="vi-V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- </a:t>
            </a:r>
            <a:r>
              <a:rPr lang="vi-VN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12</a:t>
            </a:r>
            <a:endParaRPr lang="en-US" altLang="en-US" sz="24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2400" b="1" dirty="0">
                <a:solidFill>
                  <a:srgbClr val="0070C0"/>
                </a:solidFill>
                <a:latin typeface="Arial" panose="020B0604020202020204" pitchFamily="34" charset="0"/>
              </a:rPr>
              <a:t>b) </a:t>
            </a: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</a:rPr>
              <a:t>-</a:t>
            </a:r>
            <a:r>
              <a:rPr lang="vi-VN" altLang="en-US" sz="2400" b="1" dirty="0">
                <a:solidFill>
                  <a:srgbClr val="0070C0"/>
                </a:solidFill>
                <a:latin typeface="Arial" panose="020B0604020202020204" pitchFamily="34" charset="0"/>
              </a:rPr>
              <a:t> (3 . 4) = </a:t>
            </a:r>
            <a:r>
              <a:rPr lang="vi-V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- </a:t>
            </a:r>
            <a:r>
              <a:rPr lang="vi-VN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12 </a:t>
            </a:r>
            <a:endParaRPr lang="vi-VN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24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24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8200" name="TextBox 15"/>
          <p:cNvSpPr txBox="1">
            <a:spLocks noChangeArrowheads="1"/>
          </p:cNvSpPr>
          <p:nvPr/>
        </p:nvSpPr>
        <p:spPr bwMode="auto">
          <a:xfrm>
            <a:off x="1071563" y="5732463"/>
            <a:ext cx="1584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0253" name="TextBox 16"/>
          <p:cNvSpPr txBox="1">
            <a:spLocks noChangeArrowheads="1"/>
          </p:cNvSpPr>
          <p:nvPr/>
        </p:nvSpPr>
        <p:spPr bwMode="auto">
          <a:xfrm>
            <a:off x="2597150" y="5934075"/>
            <a:ext cx="874713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2400">
                <a:latin typeface="Arial" panose="020B0604020202020204" pitchFamily="34" charset="0"/>
              </a:rPr>
              <a:t> </a:t>
            </a:r>
            <a:r>
              <a:rPr lang="vi-VN" altLang="en-US" sz="2400">
                <a:solidFill>
                  <a:srgbClr val="FF0000"/>
                </a:solidFill>
                <a:latin typeface="Arial" panose="020B0604020202020204" pitchFamily="34" charset="0"/>
              </a:rPr>
              <a:t>3 . 4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24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017444" y="4410869"/>
            <a:ext cx="1547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2400" b="1" dirty="0">
                <a:solidFill>
                  <a:srgbClr val="0070C0"/>
                </a:solidFill>
                <a:latin typeface="Arial" panose="020B0604020202020204" pitchFamily="34" charset="0"/>
              </a:rPr>
              <a:t>(- 3) . 4</a:t>
            </a: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</a:rPr>
              <a:t> =</a:t>
            </a:r>
          </a:p>
        </p:txBody>
      </p:sp>
      <p:sp>
        <p:nvSpPr>
          <p:cNvPr id="10256" name="TextBox 20"/>
          <p:cNvSpPr txBox="1">
            <a:spLocks noChangeArrowheads="1"/>
          </p:cNvSpPr>
          <p:nvPr/>
        </p:nvSpPr>
        <p:spPr bwMode="auto">
          <a:xfrm>
            <a:off x="2359025" y="5934075"/>
            <a:ext cx="1244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– (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    </a:t>
            </a:r>
            <a:r>
              <a:rPr lang="vi-V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vi-VN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24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304113" y="4411807"/>
            <a:ext cx="1936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2400" dirty="0">
                <a:latin typeface="Arial" panose="020B0604020202020204" pitchFamily="34" charset="0"/>
              </a:rPr>
              <a:t> </a:t>
            </a:r>
            <a:r>
              <a:rPr lang="vi-VN" altLang="en-US" sz="2400" b="1" dirty="0">
                <a:solidFill>
                  <a:srgbClr val="0070C0"/>
                </a:solidFill>
                <a:latin typeface="Arial" panose="020B0604020202020204" pitchFamily="34" charset="0"/>
              </a:rPr>
              <a:t>– (3 . 4)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24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37338" y="1939925"/>
            <a:ext cx="442912" cy="4365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?</a:t>
            </a:r>
          </a:p>
        </p:txBody>
      </p:sp>
      <p:sp>
        <p:nvSpPr>
          <p:cNvPr id="8206" name="TextBox 15"/>
          <p:cNvSpPr txBox="1">
            <a:spLocks noChangeArrowheads="1"/>
          </p:cNvSpPr>
          <p:nvPr/>
        </p:nvSpPr>
        <p:spPr bwMode="auto">
          <a:xfrm>
            <a:off x="6637338" y="1679575"/>
            <a:ext cx="442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8" y="3919538"/>
            <a:ext cx="5160962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76850" y="4337050"/>
            <a:ext cx="39735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2400">
                <a:solidFill>
                  <a:srgbClr val="FF0000"/>
                </a:solidFill>
                <a:latin typeface="Arial" panose="020B0604020202020204" pitchFamily="34" charset="0"/>
              </a:rPr>
              <a:t>Vậy để tìm tích (- 3) . 4 ta </a:t>
            </a:r>
            <a:endParaRPr lang="en-US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2400">
                <a:solidFill>
                  <a:srgbClr val="FF0000"/>
                </a:solidFill>
                <a:latin typeface="Arial" panose="020B0604020202020204" pitchFamily="34" charset="0"/>
              </a:rPr>
              <a:t>làm như thế nào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22663" y="5978525"/>
            <a:ext cx="1812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= -12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-31831" y="0"/>
            <a:ext cx="9144000" cy="4572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400" b="1" dirty="0" err="1"/>
              <a:t>Tiết</a:t>
            </a:r>
            <a:r>
              <a:rPr lang="en-US" altLang="en-US" sz="2400" b="1" dirty="0"/>
              <a:t> </a:t>
            </a:r>
            <a:r>
              <a:rPr lang="en-US" altLang="en-US" sz="2400" b="1" dirty="0" smtClean="0"/>
              <a:t>36. PHÉP NHÂN CÁC SỐ NGUYÊN</a:t>
            </a:r>
            <a:endParaRPr lang="en-US" alt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410" y="1710027"/>
            <a:ext cx="923925" cy="533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4319" y="4360622"/>
            <a:ext cx="892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Vậy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1834" y="3944086"/>
            <a:ext cx="1419225" cy="13811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L 0.00087 0.2266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3" grpId="0"/>
      <p:bldP spid="20" grpId="0" build="allAtOnce"/>
      <p:bldP spid="10256" grpId="0"/>
      <p:bldP spid="22" grpId="0" build="allAtOnce"/>
      <p:bldP spid="8" grpId="0"/>
      <p:bldP spid="10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179512" y="800895"/>
            <a:ext cx="8174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PHÉP NHÂN HAI SỐ NGUYÊN KHÁC DẤU</a:t>
            </a:r>
          </a:p>
        </p:txBody>
      </p:sp>
      <p:sp>
        <p:nvSpPr>
          <p:cNvPr id="9" name="Rectangle 8"/>
          <p:cNvSpPr/>
          <p:nvPr/>
        </p:nvSpPr>
        <p:spPr>
          <a:xfrm>
            <a:off x="3779838" y="5013325"/>
            <a:ext cx="1368425" cy="100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4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1312863"/>
            <a:ext cx="83502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-31831" y="2092325"/>
            <a:ext cx="9284351" cy="224676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1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Bỏ dấu “-”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 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nguyên âm, giữ nguyên số còn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vi-VN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</a:t>
            </a:r>
            <a:r>
              <a:rPr lang="vi-VN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 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 của hai số nguyên dương nhận được ở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Bước1</a:t>
            </a: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vi-VN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3:Thêm dấu “-” trước kết quả nhận được ở Bước 2, ta có tích cần tìm.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31831" y="0"/>
            <a:ext cx="9144000" cy="4572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400" b="1" dirty="0" err="1"/>
              <a:t>Tiết</a:t>
            </a:r>
            <a:r>
              <a:rPr lang="en-US" altLang="en-US" sz="2400" b="1" dirty="0"/>
              <a:t> </a:t>
            </a:r>
            <a:r>
              <a:rPr lang="en-US" altLang="en-US" sz="2400" b="1" dirty="0" smtClean="0"/>
              <a:t>36. PHÉP NHÂN CÁC SỐ NGUYÊN</a:t>
            </a:r>
            <a:endParaRPr lang="en-US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107504" y="826747"/>
            <a:ext cx="8247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PHÉP NHÂN HAI SỐ NGUYÊN KHÁC DẤU</a:t>
            </a:r>
          </a:p>
        </p:txBody>
      </p:sp>
      <p:sp>
        <p:nvSpPr>
          <p:cNvPr id="9" name="Rectangle 8"/>
          <p:cNvSpPr/>
          <p:nvPr/>
        </p:nvSpPr>
        <p:spPr>
          <a:xfrm>
            <a:off x="3779838" y="5013325"/>
            <a:ext cx="1368425" cy="100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6263" y="1560513"/>
            <a:ext cx="6408737" cy="2462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 </a:t>
            </a:r>
            <a:r>
              <a:rPr lang="es-A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s-AR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vi-V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150000"/>
              </a:lnSpc>
              <a:buFontTx/>
              <a:buAutoNum type="alphaLcParenR"/>
              <a:defRPr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(-5) . 6</a:t>
            </a:r>
          </a:p>
          <a:p>
            <a:pPr marL="514350" indent="-514350" eaLnBrk="1" hangingPunct="1">
              <a:lnSpc>
                <a:spcPct val="150000"/>
              </a:lnSpc>
              <a:buFontTx/>
              <a:buAutoNum type="alphaLcParenR"/>
              <a:defRPr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. (-2)</a:t>
            </a:r>
          </a:p>
          <a:p>
            <a:pPr>
              <a:defRPr/>
            </a:pP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71513" y="3287713"/>
            <a:ext cx="5689600" cy="2462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lnSpc>
                <a:spcPct val="150000"/>
              </a:lnSpc>
              <a:buFont typeface="Arial" panose="020B0604020202020204" pitchFamily="34" charset="0"/>
              <a:buAutoNum type="alphaLcParenR"/>
              <a:defRPr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(-5) . 6 = - (5 . 6) = -30</a:t>
            </a:r>
          </a:p>
          <a:p>
            <a:pPr marL="514350" indent="-514350" eaLnBrk="1" hangingPunct="1">
              <a:lnSpc>
                <a:spcPct val="150000"/>
              </a:lnSpc>
              <a:buFont typeface="Arial" panose="020B0604020202020204" pitchFamily="34" charset="0"/>
              <a:buAutoNum type="alphaLcParenR"/>
              <a:defRPr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. (-2) = - (5 . 2) = -10</a:t>
            </a:r>
          </a:p>
          <a:p>
            <a:pPr>
              <a:defRPr/>
            </a:pPr>
            <a:endParaRPr lang="en-US" sz="2800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28663" y="5205413"/>
            <a:ext cx="781843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vi-VN" altLang="en-US" sz="2800" b="1" i="1" u="sng" dirty="0" smtClean="0">
                <a:solidFill>
                  <a:srgbClr val="FF0000"/>
                </a:solidFill>
                <a:latin typeface="+mj-lt"/>
              </a:rPr>
              <a:t>* Lưu ý: </a:t>
            </a:r>
            <a:endParaRPr lang="en-US" altLang="en-US" sz="2800" b="1" i="1" dirty="0" smtClean="0">
              <a:solidFill>
                <a:srgbClr val="FF0000"/>
              </a:solidFill>
              <a:latin typeface="+mj-lt"/>
            </a:endParaRPr>
          </a:p>
          <a:p>
            <a:pPr>
              <a:defRPr/>
            </a:pPr>
            <a:r>
              <a:rPr lang="vi-VN" altLang="en-US" sz="2800" b="1" i="1" dirty="0" smtClean="0">
                <a:solidFill>
                  <a:srgbClr val="FF0000"/>
                </a:solidFill>
                <a:latin typeface="+mj-lt"/>
              </a:rPr>
              <a:t>Tích của hai số nguyên khác dấu là số nguyên âm.</a:t>
            </a:r>
            <a:endParaRPr lang="en-US" altLang="en-US" sz="2800" b="1" i="1" dirty="0" smtClean="0">
              <a:solidFill>
                <a:srgbClr val="FF0000"/>
              </a:solidFill>
              <a:latin typeface="+mj-lt"/>
            </a:endParaRPr>
          </a:p>
          <a:p>
            <a:pPr>
              <a:defRPr/>
            </a:pPr>
            <a:endParaRPr lang="en-US" alt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282825"/>
            <a:ext cx="5160962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98963" y="2557463"/>
            <a:ext cx="43338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Nhận xét về kết quả của tích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hai số nguyên khác dấu </a:t>
            </a:r>
            <a:r>
              <a:rPr lang="vi-V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?</a:t>
            </a:r>
            <a:endParaRPr lang="en-US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-31831" y="0"/>
            <a:ext cx="9144000" cy="4572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400" b="1" dirty="0" err="1"/>
              <a:t>Tiết</a:t>
            </a:r>
            <a:r>
              <a:rPr lang="en-US" altLang="en-US" sz="2400" b="1" dirty="0"/>
              <a:t> </a:t>
            </a:r>
            <a:r>
              <a:rPr lang="en-US" altLang="en-US" sz="2400" b="1" dirty="0" smtClean="0"/>
              <a:t>36. PHÉP NHÂN CÁC SỐ NGUYÊN</a:t>
            </a:r>
            <a:endParaRPr lang="en-US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179512" y="800895"/>
            <a:ext cx="8174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PHÉP NHÂN HAI SỐ NGUYÊN KHÁC DẤU</a:t>
            </a:r>
          </a:p>
        </p:txBody>
      </p:sp>
      <p:sp>
        <p:nvSpPr>
          <p:cNvPr id="9" name="Rectangle 8"/>
          <p:cNvSpPr/>
          <p:nvPr/>
        </p:nvSpPr>
        <p:spPr>
          <a:xfrm>
            <a:off x="3779838" y="5013325"/>
            <a:ext cx="1368425" cy="100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4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1312863"/>
            <a:ext cx="83502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-31831" y="2092325"/>
            <a:ext cx="9284351" cy="224676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vi-VN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1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Bỏ dấu “-”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 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nguyên âm, giữ nguyên số còn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vi-VN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</a:t>
            </a:r>
            <a:r>
              <a:rPr lang="vi-VN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 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 của hai số nguyên dương nhận được ở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Bước1</a:t>
            </a: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vi-VN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3:Thêm dấu “-” trước kết quả nhận được ở Bước 2, ta có tích cần tìm.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31831" y="0"/>
            <a:ext cx="9144000" cy="4572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400" b="1" dirty="0" err="1"/>
              <a:t>Tiết</a:t>
            </a:r>
            <a:r>
              <a:rPr lang="en-US" altLang="en-US" sz="2400" b="1" dirty="0"/>
              <a:t> </a:t>
            </a:r>
            <a:r>
              <a:rPr lang="en-US" altLang="en-US" sz="2400" b="1" dirty="0" smtClean="0"/>
              <a:t>36. PHÉP NHÂN CÁC SỐ NGUYÊN</a:t>
            </a:r>
            <a:endParaRPr lang="en-US" alt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369256"/>
            <a:ext cx="4135009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3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179512" y="800895"/>
            <a:ext cx="8174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PHÉP NHÂN HAI SỐ NGUYÊN KHÁC DẤU</a:t>
            </a:r>
          </a:p>
        </p:txBody>
      </p:sp>
      <p:sp>
        <p:nvSpPr>
          <p:cNvPr id="9" name="Rectangle 8"/>
          <p:cNvSpPr/>
          <p:nvPr/>
        </p:nvSpPr>
        <p:spPr>
          <a:xfrm>
            <a:off x="3779838" y="5013325"/>
            <a:ext cx="1368425" cy="1008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4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1312863"/>
            <a:ext cx="83502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31831" y="0"/>
            <a:ext cx="9144000" cy="4572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400" b="1" dirty="0" err="1"/>
              <a:t>Tiết</a:t>
            </a:r>
            <a:r>
              <a:rPr lang="en-US" altLang="en-US" sz="2400" b="1" dirty="0"/>
              <a:t> </a:t>
            </a:r>
            <a:r>
              <a:rPr lang="en-US" altLang="en-US" sz="2400" b="1" dirty="0" smtClean="0"/>
              <a:t>36. PHÉP NHÂN CÁC SỐ NGUYÊN</a:t>
            </a:r>
            <a:endParaRPr lang="en-US" alt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22" y="1836738"/>
            <a:ext cx="4135009" cy="22768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9632" y="4040247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</a:rPr>
              <a:t>Giải</a:t>
            </a:r>
            <a:r>
              <a:rPr lang="en-US" sz="2800" dirty="0" smtClean="0">
                <a:solidFill>
                  <a:srgbClr val="0000CC"/>
                </a:solidFill>
              </a:rPr>
              <a:t>: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362" y="4649413"/>
            <a:ext cx="8523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</a:rPr>
              <a:t>a) (-7).5 = -(7.5) = - 35 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6196" y="5366588"/>
            <a:ext cx="8523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</a:rPr>
              <a:t>b) 11.(-13) = -(11.13) = - 143 </a:t>
            </a:r>
            <a:endParaRPr lang="en-US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82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" y="1403350"/>
            <a:ext cx="4656138" cy="471488"/>
          </a:xfrm>
          <a:prstGeom prst="rect">
            <a:avLst/>
          </a:prstGeom>
          <a:ln/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defRPr/>
            </a:pPr>
            <a:r>
              <a:rPr lang="en-US" sz="2461" dirty="0">
                <a:latin typeface="Times New Roman" charset="0"/>
                <a:cs typeface="Times New Roman" charset="0"/>
              </a:rPr>
              <a:t>1. </a:t>
            </a:r>
            <a:r>
              <a:rPr lang="en-US" sz="2461" dirty="0" err="1">
                <a:latin typeface="Times New Roman" charset="0"/>
                <a:cs typeface="Times New Roman" charset="0"/>
              </a:rPr>
              <a:t>Nhân</a:t>
            </a:r>
            <a:r>
              <a:rPr lang="en-US" sz="2461" dirty="0">
                <a:latin typeface="Times New Roman" charset="0"/>
                <a:cs typeface="Times New Roman" charset="0"/>
              </a:rPr>
              <a:t> </a:t>
            </a:r>
            <a:r>
              <a:rPr lang="en-US" sz="2461" dirty="0" err="1">
                <a:latin typeface="Times New Roman" charset="0"/>
                <a:cs typeface="Times New Roman" charset="0"/>
              </a:rPr>
              <a:t>hai</a:t>
            </a:r>
            <a:r>
              <a:rPr lang="en-US" sz="2461" dirty="0">
                <a:latin typeface="Times New Roman" charset="0"/>
                <a:cs typeface="Times New Roman" charset="0"/>
              </a:rPr>
              <a:t> </a:t>
            </a:r>
            <a:r>
              <a:rPr lang="en-US" sz="2461" dirty="0" err="1">
                <a:latin typeface="Times New Roman" charset="0"/>
                <a:cs typeface="Times New Roman" charset="0"/>
              </a:rPr>
              <a:t>số</a:t>
            </a:r>
            <a:r>
              <a:rPr lang="en-US" sz="2461" dirty="0">
                <a:latin typeface="Times New Roman" charset="0"/>
                <a:cs typeface="Times New Roman" charset="0"/>
              </a:rPr>
              <a:t> </a:t>
            </a:r>
            <a:r>
              <a:rPr lang="en-US" sz="2461" dirty="0" err="1">
                <a:latin typeface="Times New Roman" charset="0"/>
                <a:cs typeface="Times New Roman" charset="0"/>
              </a:rPr>
              <a:t>nguyên</a:t>
            </a:r>
            <a:r>
              <a:rPr lang="en-US" sz="2461" dirty="0">
                <a:latin typeface="Times New Roman" charset="0"/>
                <a:cs typeface="Times New Roman" charset="0"/>
              </a:rPr>
              <a:t> </a:t>
            </a:r>
            <a:r>
              <a:rPr lang="en-US" sz="2461" dirty="0" err="1">
                <a:latin typeface="Times New Roman" charset="0"/>
                <a:cs typeface="Times New Roman" charset="0"/>
              </a:rPr>
              <a:t>dương</a:t>
            </a:r>
            <a:r>
              <a:rPr lang="en-US" sz="2461" dirty="0">
                <a:latin typeface="Times New Roman" charset="0"/>
                <a:cs typeface="Times New Roman" charset="0"/>
              </a:rPr>
              <a:t>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93713" y="3140968"/>
            <a:ext cx="2271713" cy="5111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461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(+5</a:t>
            </a:r>
            <a:r>
              <a:rPr lang="en-US" sz="2461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).(+8) </a:t>
            </a:r>
            <a:r>
              <a:rPr lang="en-US" sz="2461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61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40 </a:t>
            </a:r>
            <a:endParaRPr lang="en-US" sz="2461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185863" y="2709863"/>
            <a:ext cx="2282825" cy="50958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US" sz="2461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5.8 </a:t>
            </a:r>
            <a:r>
              <a:rPr lang="en-US" sz="2461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US" sz="2461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sz="2461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61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493713" y="2027238"/>
            <a:ext cx="5670550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308" dirty="0">
                <a:solidFill>
                  <a:srgbClr val="990000"/>
                </a:solidFill>
              </a:rPr>
              <a:t> </a:t>
            </a:r>
            <a:r>
              <a:rPr lang="en-US" sz="2308" dirty="0" err="1">
                <a:solidFill>
                  <a:srgbClr val="990000"/>
                </a:solidFill>
              </a:rPr>
              <a:t>Tích</a:t>
            </a:r>
            <a:r>
              <a:rPr lang="en-US" sz="2308" dirty="0">
                <a:solidFill>
                  <a:srgbClr val="990000"/>
                </a:solidFill>
              </a:rPr>
              <a:t> </a:t>
            </a:r>
            <a:r>
              <a:rPr lang="en-US" sz="2308" dirty="0" err="1">
                <a:solidFill>
                  <a:srgbClr val="990000"/>
                </a:solidFill>
              </a:rPr>
              <a:t>của</a:t>
            </a:r>
            <a:r>
              <a:rPr lang="en-US" sz="2308" dirty="0">
                <a:solidFill>
                  <a:srgbClr val="990000"/>
                </a:solidFill>
              </a:rPr>
              <a:t> </a:t>
            </a:r>
            <a:r>
              <a:rPr lang="en-US" sz="2308" dirty="0" err="1">
                <a:solidFill>
                  <a:srgbClr val="990000"/>
                </a:solidFill>
              </a:rPr>
              <a:t>hai</a:t>
            </a:r>
            <a:r>
              <a:rPr lang="en-US" sz="2308" dirty="0">
                <a:solidFill>
                  <a:srgbClr val="990000"/>
                </a:solidFill>
              </a:rPr>
              <a:t> </a:t>
            </a:r>
            <a:r>
              <a:rPr lang="en-US" sz="2308" dirty="0" err="1">
                <a:solidFill>
                  <a:srgbClr val="990000"/>
                </a:solidFill>
              </a:rPr>
              <a:t>số</a:t>
            </a:r>
            <a:r>
              <a:rPr lang="en-US" sz="2308" dirty="0">
                <a:solidFill>
                  <a:srgbClr val="990000"/>
                </a:solidFill>
              </a:rPr>
              <a:t> </a:t>
            </a:r>
            <a:r>
              <a:rPr lang="en-US" sz="2308" dirty="0" err="1">
                <a:solidFill>
                  <a:srgbClr val="990000"/>
                </a:solidFill>
              </a:rPr>
              <a:t>nguyên</a:t>
            </a:r>
            <a:r>
              <a:rPr lang="en-US" sz="2308" dirty="0">
                <a:solidFill>
                  <a:srgbClr val="990000"/>
                </a:solidFill>
              </a:rPr>
              <a:t> </a:t>
            </a:r>
            <a:r>
              <a:rPr lang="en-US" sz="2308" dirty="0" err="1">
                <a:solidFill>
                  <a:srgbClr val="990000"/>
                </a:solidFill>
              </a:rPr>
              <a:t>dương</a:t>
            </a:r>
            <a:r>
              <a:rPr lang="en-US" sz="2308" dirty="0">
                <a:solidFill>
                  <a:srgbClr val="990000"/>
                </a:solidFill>
              </a:rPr>
              <a:t> </a:t>
            </a:r>
            <a:r>
              <a:rPr lang="en-US" sz="2308" dirty="0" err="1">
                <a:solidFill>
                  <a:srgbClr val="990000"/>
                </a:solidFill>
              </a:rPr>
              <a:t>là</a:t>
            </a:r>
            <a:r>
              <a:rPr lang="en-US" sz="2308" dirty="0">
                <a:solidFill>
                  <a:srgbClr val="990000"/>
                </a:solidFill>
              </a:rPr>
              <a:t> </a:t>
            </a:r>
            <a:r>
              <a:rPr lang="en-US" sz="2308" dirty="0" err="1">
                <a:solidFill>
                  <a:srgbClr val="990000"/>
                </a:solidFill>
              </a:rPr>
              <a:t>tích</a:t>
            </a:r>
            <a:r>
              <a:rPr lang="en-US" sz="2308" dirty="0">
                <a:solidFill>
                  <a:srgbClr val="990000"/>
                </a:solidFill>
              </a:rPr>
              <a:t> </a:t>
            </a:r>
            <a:r>
              <a:rPr lang="en-US" sz="2308" dirty="0" err="1">
                <a:solidFill>
                  <a:srgbClr val="990000"/>
                </a:solidFill>
              </a:rPr>
              <a:t>của</a:t>
            </a:r>
            <a:r>
              <a:rPr lang="en-US" sz="2308" dirty="0">
                <a:solidFill>
                  <a:srgbClr val="990000"/>
                </a:solidFill>
              </a:rPr>
              <a:t> </a:t>
            </a:r>
            <a:r>
              <a:rPr lang="en-US" sz="2308" dirty="0" err="1">
                <a:solidFill>
                  <a:srgbClr val="990000"/>
                </a:solidFill>
              </a:rPr>
              <a:t>hai</a:t>
            </a:r>
            <a:r>
              <a:rPr lang="en-US" sz="2308" dirty="0">
                <a:solidFill>
                  <a:srgbClr val="990000"/>
                </a:solidFill>
              </a:rPr>
              <a:t> </a:t>
            </a:r>
            <a:r>
              <a:rPr lang="en-US" sz="2308" dirty="0" err="1">
                <a:solidFill>
                  <a:srgbClr val="990000"/>
                </a:solidFill>
              </a:rPr>
              <a:t>số</a:t>
            </a:r>
            <a:r>
              <a:rPr lang="en-US" sz="2308" dirty="0">
                <a:solidFill>
                  <a:srgbClr val="990000"/>
                </a:solidFill>
              </a:rPr>
              <a:t> </a:t>
            </a:r>
            <a:r>
              <a:rPr lang="en-US" sz="2308" dirty="0" err="1">
                <a:solidFill>
                  <a:srgbClr val="990000"/>
                </a:solidFill>
              </a:rPr>
              <a:t>tự</a:t>
            </a:r>
            <a:r>
              <a:rPr lang="en-US" sz="2308" dirty="0">
                <a:solidFill>
                  <a:srgbClr val="990000"/>
                </a:solidFill>
              </a:rPr>
              <a:t> </a:t>
            </a:r>
            <a:r>
              <a:rPr lang="en-US" sz="2308" dirty="0" err="1">
                <a:solidFill>
                  <a:srgbClr val="990000"/>
                </a:solidFill>
              </a:rPr>
              <a:t>nhiên</a:t>
            </a:r>
            <a:r>
              <a:rPr lang="en-US" sz="2308" dirty="0">
                <a:solidFill>
                  <a:srgbClr val="990000"/>
                </a:solidFill>
              </a:rPr>
              <a:t> </a:t>
            </a:r>
            <a:r>
              <a:rPr lang="en-US" sz="2308" dirty="0" err="1">
                <a:solidFill>
                  <a:srgbClr val="990000"/>
                </a:solidFill>
              </a:rPr>
              <a:t>khác</a:t>
            </a:r>
            <a:r>
              <a:rPr lang="en-US" sz="2308" dirty="0">
                <a:solidFill>
                  <a:srgbClr val="990000"/>
                </a:solidFill>
              </a:rPr>
              <a:t> 0</a:t>
            </a:r>
            <a:r>
              <a:rPr lang="en-US" sz="2308" dirty="0" smtClean="0">
                <a:solidFill>
                  <a:srgbClr val="990000"/>
                </a:solidFill>
              </a:rPr>
              <a:t>. </a:t>
            </a:r>
            <a:r>
              <a:rPr lang="en-US" sz="2308" dirty="0" err="1">
                <a:solidFill>
                  <a:srgbClr val="990000"/>
                </a:solidFill>
              </a:rPr>
              <a:t>C</a:t>
            </a:r>
            <a:r>
              <a:rPr lang="en-US" sz="2308" dirty="0" err="1" smtClean="0">
                <a:solidFill>
                  <a:srgbClr val="990000"/>
                </a:solidFill>
              </a:rPr>
              <a:t>hẳng</a:t>
            </a:r>
            <a:r>
              <a:rPr lang="en-US" sz="2308" dirty="0" smtClean="0">
                <a:solidFill>
                  <a:srgbClr val="990000"/>
                </a:solidFill>
              </a:rPr>
              <a:t> </a:t>
            </a:r>
            <a:r>
              <a:rPr lang="en-US" sz="2308" dirty="0" err="1" smtClean="0">
                <a:solidFill>
                  <a:srgbClr val="990000"/>
                </a:solidFill>
              </a:rPr>
              <a:t>hạn</a:t>
            </a:r>
            <a:r>
              <a:rPr lang="en-US" sz="2308" dirty="0" smtClean="0">
                <a:solidFill>
                  <a:srgbClr val="990000"/>
                </a:solidFill>
              </a:rPr>
              <a:t>:</a:t>
            </a:r>
            <a:endParaRPr lang="en-US" sz="2308" dirty="0">
              <a:solidFill>
                <a:srgbClr val="990000"/>
              </a:solidFill>
            </a:endParaRPr>
          </a:p>
        </p:txBody>
      </p:sp>
      <p:sp>
        <p:nvSpPr>
          <p:cNvPr id="14343" name="Text Box 5"/>
          <p:cNvSpPr txBox="1">
            <a:spLocks noChangeArrowheads="1"/>
          </p:cNvSpPr>
          <p:nvPr/>
        </p:nvSpPr>
        <p:spPr bwMode="auto">
          <a:xfrm>
            <a:off x="107504" y="615950"/>
            <a:ext cx="8247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PHÉP NHÂN HAI SỐ NGUYÊN CÙNG DẤU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-31831" y="0"/>
            <a:ext cx="9144000" cy="4572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400" b="1" dirty="0" err="1"/>
              <a:t>Tiết</a:t>
            </a:r>
            <a:r>
              <a:rPr lang="en-US" altLang="en-US" sz="2400" b="1" dirty="0"/>
              <a:t> </a:t>
            </a:r>
            <a:r>
              <a:rPr lang="en-US" altLang="en-US" sz="2400" b="1" dirty="0" smtClean="0"/>
              <a:t>36. PHÉP NHÂN CÁC SỐ NGUYÊN</a:t>
            </a:r>
            <a:endParaRPr lang="en-US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0198 0.203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0.11164 0.2673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1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107504" y="2543307"/>
            <a:ext cx="4052509" cy="3910029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sz="2400" dirty="0" smtClean="0"/>
              <a:t> </a:t>
            </a:r>
            <a:r>
              <a:rPr lang="en-US" altLang="en-US" dirty="0" smtClean="0"/>
              <a:t>(-3) </a:t>
            </a:r>
            <a:r>
              <a:rPr lang="en-US" altLang="en-US" dirty="0" smtClean="0"/>
              <a:t>. </a:t>
            </a:r>
            <a:r>
              <a:rPr lang="en-US" altLang="en-US" dirty="0" smtClean="0">
                <a:solidFill>
                  <a:srgbClr val="FF0000"/>
                </a:solidFill>
              </a:rPr>
              <a:t>2</a:t>
            </a:r>
            <a:r>
              <a:rPr lang="en-US" altLang="en-US" dirty="0" smtClean="0"/>
              <a:t> = </a:t>
            </a:r>
            <a:r>
              <a:rPr lang="en-US" altLang="en-US" dirty="0" smtClean="0">
                <a:solidFill>
                  <a:srgbClr val="FF0000"/>
                </a:solidFill>
              </a:rPr>
              <a:t>- 6</a:t>
            </a:r>
            <a:br>
              <a:rPr lang="en-US" altLang="en-US" dirty="0" smtClean="0">
                <a:solidFill>
                  <a:srgbClr val="FF0000"/>
                </a:solidFill>
              </a:rPr>
            </a:br>
            <a:endParaRPr lang="en-US" altLang="en-US" dirty="0" smtClean="0">
              <a:solidFill>
                <a:srgbClr val="FF0000"/>
              </a:solidFill>
            </a:endParaRPr>
          </a:p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en-US" altLang="en-US" sz="2400" dirty="0" smtClean="0"/>
              <a:t> </a:t>
            </a:r>
            <a:r>
              <a:rPr lang="en-US" altLang="en-US" dirty="0" smtClean="0"/>
              <a:t>(-3) . </a:t>
            </a:r>
            <a:r>
              <a:rPr lang="en-US" altLang="en-US" dirty="0" smtClean="0">
                <a:solidFill>
                  <a:srgbClr val="FF0000"/>
                </a:solidFill>
              </a:rPr>
              <a:t>1</a:t>
            </a:r>
            <a:r>
              <a:rPr lang="en-US" altLang="en-US" dirty="0" smtClean="0"/>
              <a:t> = </a:t>
            </a:r>
            <a:r>
              <a:rPr lang="en-US" altLang="en-US" dirty="0" smtClean="0">
                <a:solidFill>
                  <a:srgbClr val="FF0000"/>
                </a:solidFill>
              </a:rPr>
              <a:t>- 3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400" dirty="0" smtClean="0"/>
              <a:t>		</a:t>
            </a:r>
          </a:p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en-US" altLang="en-US" dirty="0" smtClean="0"/>
              <a:t>(-3) . </a:t>
            </a:r>
            <a:r>
              <a:rPr lang="en-US" altLang="en-US" dirty="0" smtClean="0">
                <a:solidFill>
                  <a:srgbClr val="FF0000"/>
                </a:solidFill>
              </a:rPr>
              <a:t>0</a:t>
            </a:r>
            <a:r>
              <a:rPr lang="en-US" altLang="en-US" dirty="0" smtClean="0"/>
              <a:t> =   </a:t>
            </a:r>
            <a:r>
              <a:rPr lang="en-US" altLang="en-US" dirty="0" smtClean="0">
                <a:solidFill>
                  <a:srgbClr val="FF0000"/>
                </a:solidFill>
              </a:rPr>
              <a:t>0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400" dirty="0" smtClean="0"/>
              <a:t>		</a:t>
            </a:r>
          </a:p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en-US" altLang="en-US" dirty="0" smtClean="0"/>
              <a:t>(-</a:t>
            </a:r>
            <a:r>
              <a:rPr lang="en-US" altLang="en-US" dirty="0" smtClean="0"/>
              <a:t>3</a:t>
            </a:r>
            <a:r>
              <a:rPr lang="en-US" altLang="en-US" dirty="0" smtClean="0"/>
              <a:t>).</a:t>
            </a:r>
            <a:r>
              <a:rPr lang="en-US" altLang="en-US" dirty="0" smtClean="0">
                <a:solidFill>
                  <a:srgbClr val="FF0000"/>
                </a:solidFill>
              </a:rPr>
              <a:t>(-</a:t>
            </a:r>
            <a:r>
              <a:rPr lang="en-US" altLang="en-US" dirty="0" smtClean="0">
                <a:solidFill>
                  <a:srgbClr val="FF0000"/>
                </a:solidFill>
              </a:rPr>
              <a:t>1)</a:t>
            </a:r>
            <a:r>
              <a:rPr lang="en-US" altLang="en-US" dirty="0" smtClean="0"/>
              <a:t> =  </a:t>
            </a:r>
            <a:r>
              <a:rPr lang="en-US" altLang="en-US" sz="2400" dirty="0" smtClean="0">
                <a:solidFill>
                  <a:srgbClr val="FF0000"/>
                </a:solidFill>
              </a:rPr>
              <a:t>?</a:t>
            </a:r>
            <a:br>
              <a:rPr lang="en-US" altLang="en-US" sz="2400" dirty="0" smtClean="0">
                <a:solidFill>
                  <a:srgbClr val="FF0000"/>
                </a:solidFill>
              </a:rPr>
            </a:br>
            <a:r>
              <a:rPr lang="en-US" altLang="en-US" sz="2400" dirty="0" smtClean="0"/>
              <a:t>		</a:t>
            </a:r>
          </a:p>
          <a:p>
            <a:pPr marL="609600" indent="-609600" eaLnBrk="1" hangingPunct="1">
              <a:buFont typeface="Arial" panose="020B0604020202020204" pitchFamily="34" charset="0"/>
              <a:buNone/>
            </a:pPr>
            <a:r>
              <a:rPr lang="en-US" altLang="en-US" sz="2400" dirty="0" smtClean="0"/>
              <a:t> </a:t>
            </a:r>
            <a:r>
              <a:rPr lang="en-US" altLang="en-US" dirty="0" smtClean="0"/>
              <a:t>(-3</a:t>
            </a:r>
            <a:r>
              <a:rPr lang="en-US" altLang="en-US" dirty="0" smtClean="0"/>
              <a:t>).</a:t>
            </a:r>
            <a:r>
              <a:rPr lang="en-US" altLang="en-US" dirty="0" smtClean="0">
                <a:solidFill>
                  <a:srgbClr val="FF0000"/>
                </a:solidFill>
              </a:rPr>
              <a:t>(-</a:t>
            </a:r>
            <a:r>
              <a:rPr lang="en-US" altLang="en-US" dirty="0" smtClean="0">
                <a:solidFill>
                  <a:srgbClr val="FF0000"/>
                </a:solidFill>
              </a:rPr>
              <a:t>2</a:t>
            </a:r>
            <a:r>
              <a:rPr lang="en-US" altLang="en-US" dirty="0" smtClean="0"/>
              <a:t>) = </a:t>
            </a:r>
            <a:r>
              <a:rPr lang="en-US" altLang="en-US" dirty="0" smtClean="0">
                <a:solidFill>
                  <a:srgbClr val="FF0000"/>
                </a:solidFill>
              </a:rPr>
              <a:t>?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400" dirty="0" smtClean="0"/>
              <a:t>		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400" dirty="0" smtClean="0"/>
              <a:t>			</a:t>
            </a:r>
          </a:p>
        </p:txBody>
      </p:sp>
      <p:sp>
        <p:nvSpPr>
          <p:cNvPr id="11269" name="Freeform 5"/>
          <p:cNvSpPr>
            <a:spLocks/>
          </p:cNvSpPr>
          <p:nvPr/>
        </p:nvSpPr>
        <p:spPr bwMode="auto">
          <a:xfrm>
            <a:off x="1926401" y="2807761"/>
            <a:ext cx="273050" cy="735012"/>
          </a:xfrm>
          <a:custGeom>
            <a:avLst/>
            <a:gdLst>
              <a:gd name="T0" fmla="*/ 2147483646 w 152"/>
              <a:gd name="T1" fmla="*/ 0 h 240"/>
              <a:gd name="T2" fmla="*/ 2147483646 w 152"/>
              <a:gd name="T3" fmla="*/ 2147483646 h 240"/>
              <a:gd name="T4" fmla="*/ 0 w 152"/>
              <a:gd name="T5" fmla="*/ 2147483646 h 240"/>
              <a:gd name="T6" fmla="*/ 0 60000 65536"/>
              <a:gd name="T7" fmla="*/ 0 60000 65536"/>
              <a:gd name="T8" fmla="*/ 0 60000 65536"/>
              <a:gd name="T9" fmla="*/ 0 w 152"/>
              <a:gd name="T10" fmla="*/ 0 h 240"/>
              <a:gd name="T11" fmla="*/ 152 w 152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40">
                <a:moveTo>
                  <a:pt x="48" y="0"/>
                </a:moveTo>
                <a:cubicBezTo>
                  <a:pt x="100" y="52"/>
                  <a:pt x="152" y="104"/>
                  <a:pt x="144" y="144"/>
                </a:cubicBezTo>
                <a:cubicBezTo>
                  <a:pt x="136" y="184"/>
                  <a:pt x="24" y="224"/>
                  <a:pt x="0" y="2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264204" y="3928268"/>
            <a:ext cx="2036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sz="2000" b="1" dirty="0">
                <a:latin typeface="Verdana" panose="020B0604030504040204" pitchFamily="34" charset="0"/>
              </a:rPr>
              <a:t>Tăng</a:t>
            </a:r>
            <a:r>
              <a:rPr lang="en-US" altLang="en-US" sz="2000" b="1" dirty="0">
                <a:solidFill>
                  <a:srgbClr val="FF0066"/>
                </a:solidFill>
                <a:latin typeface=".VnTime" panose="020B7200000000000000" pitchFamily="34" charset="0"/>
              </a:rPr>
              <a:t> 3 </a:t>
            </a:r>
            <a:r>
              <a:rPr lang="en-US" altLang="en-US" sz="2000" b="1" dirty="0" err="1">
                <a:solidFill>
                  <a:srgbClr val="FF0066"/>
                </a:solidFill>
                <a:latin typeface=".VnTime" panose="020B7200000000000000" pitchFamily="34" charset="0"/>
              </a:rPr>
              <a:t>đơn</a:t>
            </a:r>
            <a:r>
              <a:rPr lang="en-US" altLang="en-US" sz="2000" b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.VnTime" panose="020B7200000000000000" pitchFamily="34" charset="0"/>
              </a:rPr>
              <a:t>vị</a:t>
            </a:r>
            <a:endParaRPr lang="en-US" altLang="en-US" sz="2000" b="1" dirty="0">
              <a:solidFill>
                <a:srgbClr val="FF0066"/>
              </a:solidFill>
              <a:latin typeface=".VnTime" panose="020B7200000000000000" pitchFamily="34" charset="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103587" y="2951502"/>
            <a:ext cx="2036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sz="2000" b="1" dirty="0">
                <a:latin typeface="Verdana" panose="020B0604030504040204" pitchFamily="34" charset="0"/>
              </a:rPr>
              <a:t>Tăng</a:t>
            </a:r>
            <a:r>
              <a:rPr lang="en-US" altLang="en-US" sz="2000" b="1" dirty="0">
                <a:solidFill>
                  <a:srgbClr val="FF0066"/>
                </a:solidFill>
                <a:latin typeface=".VnTime" panose="020B7200000000000000" pitchFamily="34" charset="0"/>
              </a:rPr>
              <a:t> 3 </a:t>
            </a:r>
            <a:r>
              <a:rPr lang="en-US" altLang="en-US" sz="2000" b="1" dirty="0" err="1">
                <a:solidFill>
                  <a:srgbClr val="FF0066"/>
                </a:solidFill>
                <a:latin typeface=".VnTime" panose="020B7200000000000000" pitchFamily="34" charset="0"/>
              </a:rPr>
              <a:t>đơn</a:t>
            </a:r>
            <a:r>
              <a:rPr lang="en-US" altLang="en-US" sz="2000" b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.VnTime" panose="020B7200000000000000" pitchFamily="34" charset="0"/>
              </a:rPr>
              <a:t>vị</a:t>
            </a:r>
            <a:endParaRPr lang="en-US" altLang="en-US" sz="2000" b="1" dirty="0">
              <a:solidFill>
                <a:srgbClr val="FF0066"/>
              </a:solidFill>
              <a:latin typeface=".VnTime" panose="020B7200000000000000" pitchFamily="34" charset="0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199451" y="4695613"/>
            <a:ext cx="1960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sz="2000" b="1" dirty="0">
                <a:latin typeface="Verdana" panose="020B0604030504040204" pitchFamily="34" charset="0"/>
              </a:rPr>
              <a:t>Tăng</a:t>
            </a:r>
            <a:r>
              <a:rPr lang="en-US" altLang="en-US" sz="2000" b="1" dirty="0">
                <a:solidFill>
                  <a:srgbClr val="FF0066"/>
                </a:solidFill>
                <a:latin typeface=".VnTime" panose="020B7200000000000000" pitchFamily="34" charset="0"/>
              </a:rPr>
              <a:t> 3 </a:t>
            </a:r>
            <a:r>
              <a:rPr lang="en-US" altLang="en-US" sz="2000" b="1" dirty="0" err="1">
                <a:solidFill>
                  <a:srgbClr val="FF0066"/>
                </a:solidFill>
                <a:latin typeface=".VnTime" panose="020B7200000000000000" pitchFamily="34" charset="0"/>
              </a:rPr>
              <a:t>đơn</a:t>
            </a:r>
            <a:r>
              <a:rPr lang="en-US" altLang="en-US" sz="2000" b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.VnTime" panose="020B7200000000000000" pitchFamily="34" charset="0"/>
              </a:rPr>
              <a:t>vị</a:t>
            </a:r>
            <a:endParaRPr lang="en-US" altLang="en-US" sz="2000" b="1" dirty="0">
              <a:solidFill>
                <a:srgbClr val="FF0066"/>
              </a:solidFill>
              <a:latin typeface=".VnTime" panose="020B7200000000000000" pitchFamily="34" charset="0"/>
            </a:endParaRPr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>
            <a:off x="1999581" y="3834873"/>
            <a:ext cx="322357" cy="611727"/>
          </a:xfrm>
          <a:custGeom>
            <a:avLst/>
            <a:gdLst>
              <a:gd name="T0" fmla="*/ 2147483646 w 152"/>
              <a:gd name="T1" fmla="*/ 0 h 240"/>
              <a:gd name="T2" fmla="*/ 2147483646 w 152"/>
              <a:gd name="T3" fmla="*/ 2147483646 h 240"/>
              <a:gd name="T4" fmla="*/ 0 w 152"/>
              <a:gd name="T5" fmla="*/ 2147483646 h 240"/>
              <a:gd name="T6" fmla="*/ 0 60000 65536"/>
              <a:gd name="T7" fmla="*/ 0 60000 65536"/>
              <a:gd name="T8" fmla="*/ 0 60000 65536"/>
              <a:gd name="T9" fmla="*/ 0 w 152"/>
              <a:gd name="T10" fmla="*/ 0 h 240"/>
              <a:gd name="T11" fmla="*/ 152 w 152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40">
                <a:moveTo>
                  <a:pt x="48" y="0"/>
                </a:moveTo>
                <a:cubicBezTo>
                  <a:pt x="100" y="52"/>
                  <a:pt x="152" y="104"/>
                  <a:pt x="144" y="144"/>
                </a:cubicBezTo>
                <a:cubicBezTo>
                  <a:pt x="136" y="184"/>
                  <a:pt x="24" y="224"/>
                  <a:pt x="0" y="2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>
            <a:off x="1892269" y="4590415"/>
            <a:ext cx="361950" cy="588638"/>
          </a:xfrm>
          <a:custGeom>
            <a:avLst/>
            <a:gdLst>
              <a:gd name="T0" fmla="*/ 2147483646 w 152"/>
              <a:gd name="T1" fmla="*/ 0 h 240"/>
              <a:gd name="T2" fmla="*/ 2147483646 w 152"/>
              <a:gd name="T3" fmla="*/ 2147483646 h 240"/>
              <a:gd name="T4" fmla="*/ 0 w 152"/>
              <a:gd name="T5" fmla="*/ 2147483646 h 240"/>
              <a:gd name="T6" fmla="*/ 0 60000 65536"/>
              <a:gd name="T7" fmla="*/ 0 60000 65536"/>
              <a:gd name="T8" fmla="*/ 0 60000 65536"/>
              <a:gd name="T9" fmla="*/ 0 w 152"/>
              <a:gd name="T10" fmla="*/ 0 h 240"/>
              <a:gd name="T11" fmla="*/ 152 w 152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40">
                <a:moveTo>
                  <a:pt x="48" y="0"/>
                </a:moveTo>
                <a:cubicBezTo>
                  <a:pt x="100" y="52"/>
                  <a:pt x="152" y="104"/>
                  <a:pt x="144" y="144"/>
                </a:cubicBezTo>
                <a:cubicBezTo>
                  <a:pt x="136" y="184"/>
                  <a:pt x="24" y="224"/>
                  <a:pt x="0" y="2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5"/>
          <p:cNvSpPr>
            <a:spLocks/>
          </p:cNvSpPr>
          <p:nvPr/>
        </p:nvSpPr>
        <p:spPr bwMode="auto">
          <a:xfrm>
            <a:off x="2047231" y="5405865"/>
            <a:ext cx="401637" cy="650875"/>
          </a:xfrm>
          <a:custGeom>
            <a:avLst/>
            <a:gdLst>
              <a:gd name="T0" fmla="*/ 2147483646 w 152"/>
              <a:gd name="T1" fmla="*/ 0 h 240"/>
              <a:gd name="T2" fmla="*/ 2147483646 w 152"/>
              <a:gd name="T3" fmla="*/ 2147483646 h 240"/>
              <a:gd name="T4" fmla="*/ 0 w 152"/>
              <a:gd name="T5" fmla="*/ 2147483646 h 240"/>
              <a:gd name="T6" fmla="*/ 0 60000 65536"/>
              <a:gd name="T7" fmla="*/ 0 60000 65536"/>
              <a:gd name="T8" fmla="*/ 0 60000 65536"/>
              <a:gd name="T9" fmla="*/ 0 w 152"/>
              <a:gd name="T10" fmla="*/ 0 h 240"/>
              <a:gd name="T11" fmla="*/ 152 w 152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240">
                <a:moveTo>
                  <a:pt x="48" y="0"/>
                </a:moveTo>
                <a:cubicBezTo>
                  <a:pt x="100" y="52"/>
                  <a:pt x="152" y="104"/>
                  <a:pt x="144" y="144"/>
                </a:cubicBezTo>
                <a:cubicBezTo>
                  <a:pt x="136" y="184"/>
                  <a:pt x="24" y="224"/>
                  <a:pt x="0" y="2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357424" y="5594878"/>
            <a:ext cx="1960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sz="2000" b="1" dirty="0">
                <a:latin typeface="Verdana" panose="020B0604030504040204" pitchFamily="34" charset="0"/>
              </a:rPr>
              <a:t>Tăng</a:t>
            </a:r>
            <a:r>
              <a:rPr lang="en-US" altLang="en-US" sz="2000" b="1" dirty="0">
                <a:solidFill>
                  <a:srgbClr val="FF0066"/>
                </a:solidFill>
                <a:latin typeface=".VnTime" panose="020B7200000000000000" pitchFamily="34" charset="0"/>
              </a:rPr>
              <a:t> 3 </a:t>
            </a:r>
            <a:r>
              <a:rPr lang="en-US" altLang="en-US" sz="2000" b="1" dirty="0" err="1">
                <a:solidFill>
                  <a:srgbClr val="FF0066"/>
                </a:solidFill>
                <a:latin typeface=".VnTime" panose="020B7200000000000000" pitchFamily="34" charset="0"/>
              </a:rPr>
              <a:t>đơn</a:t>
            </a:r>
            <a:r>
              <a:rPr lang="en-US" altLang="en-US" sz="2000" b="1" dirty="0">
                <a:solidFill>
                  <a:srgbClr val="FF0066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000" b="1" dirty="0" err="1">
                <a:solidFill>
                  <a:srgbClr val="FF0066"/>
                </a:solidFill>
                <a:latin typeface=".VnTime" panose="020B7200000000000000" pitchFamily="34" charset="0"/>
              </a:rPr>
              <a:t>vị</a:t>
            </a:r>
            <a:endParaRPr lang="en-US" altLang="en-US" sz="2000" b="1" dirty="0">
              <a:solidFill>
                <a:srgbClr val="FF0066"/>
              </a:solidFill>
              <a:latin typeface=".VnTime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58421" y="5095663"/>
            <a:ext cx="405607" cy="4235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86567" y="5974109"/>
            <a:ext cx="384373" cy="3722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39713" y="1042193"/>
            <a:ext cx="4656137" cy="471488"/>
          </a:xfrm>
          <a:prstGeom prst="rect">
            <a:avLst/>
          </a:prstGeom>
          <a:ln/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defRPr/>
            </a:pPr>
            <a:r>
              <a:rPr lang="en-US" sz="2461" dirty="0" smtClean="0">
                <a:latin typeface="Times New Roman" charset="0"/>
                <a:cs typeface="Times New Roman" charset="0"/>
              </a:rPr>
              <a:t>2. </a:t>
            </a:r>
            <a:r>
              <a:rPr lang="en-US" sz="2461" dirty="0" err="1">
                <a:latin typeface="Times New Roman" charset="0"/>
                <a:cs typeface="Times New Roman" charset="0"/>
              </a:rPr>
              <a:t>Nhân</a:t>
            </a:r>
            <a:r>
              <a:rPr lang="en-US" sz="2461" dirty="0">
                <a:latin typeface="Times New Roman" charset="0"/>
                <a:cs typeface="Times New Roman" charset="0"/>
              </a:rPr>
              <a:t> </a:t>
            </a:r>
            <a:r>
              <a:rPr lang="en-US" sz="2461" dirty="0" err="1">
                <a:latin typeface="Times New Roman" charset="0"/>
                <a:cs typeface="Times New Roman" charset="0"/>
              </a:rPr>
              <a:t>hai</a:t>
            </a:r>
            <a:r>
              <a:rPr lang="en-US" sz="2461" dirty="0">
                <a:latin typeface="Times New Roman" charset="0"/>
                <a:cs typeface="Times New Roman" charset="0"/>
              </a:rPr>
              <a:t> </a:t>
            </a:r>
            <a:r>
              <a:rPr lang="en-US" sz="2461" dirty="0" err="1">
                <a:latin typeface="Times New Roman" charset="0"/>
                <a:cs typeface="Times New Roman" charset="0"/>
              </a:rPr>
              <a:t>số</a:t>
            </a:r>
            <a:r>
              <a:rPr lang="en-US" sz="2461" dirty="0">
                <a:latin typeface="Times New Roman" charset="0"/>
                <a:cs typeface="Times New Roman" charset="0"/>
              </a:rPr>
              <a:t> </a:t>
            </a:r>
            <a:r>
              <a:rPr lang="en-US" sz="2461" dirty="0" err="1">
                <a:latin typeface="Times New Roman" charset="0"/>
                <a:cs typeface="Times New Roman" charset="0"/>
              </a:rPr>
              <a:t>nguyên</a:t>
            </a:r>
            <a:r>
              <a:rPr lang="en-US" sz="2461" dirty="0">
                <a:latin typeface="Times New Roman" charset="0"/>
                <a:cs typeface="Times New Roman" charset="0"/>
              </a:rPr>
              <a:t> </a:t>
            </a:r>
            <a:r>
              <a:rPr lang="en-US" sz="2461" dirty="0" err="1" smtClean="0">
                <a:latin typeface="Times New Roman" charset="0"/>
                <a:cs typeface="Times New Roman" charset="0"/>
              </a:rPr>
              <a:t>âm</a:t>
            </a:r>
            <a:r>
              <a:rPr lang="en-US" sz="2461" dirty="0" smtClean="0">
                <a:latin typeface="Times New Roman" charset="0"/>
                <a:cs typeface="Times New Roman" charset="0"/>
              </a:rPr>
              <a:t>.</a:t>
            </a:r>
            <a:endParaRPr lang="en-US" sz="2461" dirty="0">
              <a:latin typeface="Times New Roman" charset="0"/>
              <a:cs typeface="Times New Roman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07504" y="615950"/>
            <a:ext cx="8247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PHÉP NHÂN HAI SỐ NGUYÊN CÙNG DẤU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-31831" y="0"/>
            <a:ext cx="9144000" cy="4572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400" b="1" dirty="0" err="1"/>
              <a:t>Tiết</a:t>
            </a:r>
            <a:r>
              <a:rPr lang="en-US" altLang="en-US" sz="2400" b="1" dirty="0"/>
              <a:t> </a:t>
            </a:r>
            <a:r>
              <a:rPr lang="en-US" altLang="en-US" sz="2400" b="1" dirty="0" smtClean="0"/>
              <a:t>36. PHÉP NHÂN CÁC SỐ NGUYÊN</a:t>
            </a:r>
            <a:endParaRPr lang="en-US" alt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6826"/>
            <a:ext cx="885825" cy="476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6589" y="1396571"/>
            <a:ext cx="83229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1" grpId="0"/>
      <p:bldP spid="11272" grpId="0"/>
      <p:bldP spid="15" grpId="0"/>
      <p:bldP spid="2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1666</TotalTime>
  <Words>1269</Words>
  <Application>Microsoft Office PowerPoint</Application>
  <PresentationFormat>On-screen Show (4:3)</PresentationFormat>
  <Paragraphs>189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 Light</vt:lpstr>
      <vt:lpstr>Calibri</vt:lpstr>
      <vt:lpstr>Times New Roman</vt:lpstr>
      <vt:lpstr>Verdana</vt:lpstr>
      <vt:lpstr>.VnTime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thuhuong</dc:creator>
  <cp:lastModifiedBy>Admin</cp:lastModifiedBy>
  <cp:revision>197</cp:revision>
  <dcterms:created xsi:type="dcterms:W3CDTF">2015-12-28T10:37:42Z</dcterms:created>
  <dcterms:modified xsi:type="dcterms:W3CDTF">2022-12-02T03:13:05Z</dcterms:modified>
</cp:coreProperties>
</file>