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304" r:id="rId2"/>
    <p:sldId id="286" r:id="rId3"/>
    <p:sldId id="288" r:id="rId4"/>
    <p:sldId id="287" r:id="rId5"/>
    <p:sldId id="303" r:id="rId6"/>
    <p:sldId id="277" r:id="rId7"/>
    <p:sldId id="289" r:id="rId8"/>
    <p:sldId id="290" r:id="rId9"/>
    <p:sldId id="291" r:id="rId10"/>
    <p:sldId id="292" r:id="rId11"/>
    <p:sldId id="293" r:id="rId12"/>
    <p:sldId id="278" r:id="rId13"/>
    <p:sldId id="279" r:id="rId14"/>
    <p:sldId id="280" r:id="rId15"/>
    <p:sldId id="281" r:id="rId16"/>
    <p:sldId id="282" r:id="rId17"/>
    <p:sldId id="283" r:id="rId18"/>
    <p:sldId id="284" r:id="rId19"/>
    <p:sldId id="295" r:id="rId20"/>
    <p:sldId id="294" r:id="rId21"/>
    <p:sldId id="271" r:id="rId22"/>
    <p:sldId id="272" r:id="rId23"/>
    <p:sldId id="273" r:id="rId24"/>
    <p:sldId id="274" r:id="rId25"/>
    <p:sldId id="296" r:id="rId26"/>
    <p:sldId id="297" r:id="rId27"/>
    <p:sldId id="298" r:id="rId28"/>
    <p:sldId id="299" r:id="rId29"/>
    <p:sldId id="300" r:id="rId30"/>
    <p:sldId id="301" r:id="rId31"/>
    <p:sldId id="275" r:id="rId32"/>
    <p:sldId id="302" r:id="rId33"/>
    <p:sldId id="285"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314"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FC447E-A1D0-48FE-9010-75C8209F3FBB}" type="datetimeFigureOut">
              <a:rPr lang="en-US" smtClean="0"/>
              <a:pPr/>
              <a:t>4/17/2023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E09980-F02B-4FA5-B118-22091C936B4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1E09980-F02B-4FA5-B118-22091C936B45}" type="slidenum">
              <a:rPr lang="en-US" smtClean="0"/>
              <a:pPr/>
              <a:t>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CC06150-99A4-4B16-B4B3-CB344E7739E7}" type="datetimeFigureOut">
              <a:rPr lang="en-US" smtClean="0"/>
              <a:pPr/>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3FC58B-3E89-4969-9B76-5AD5911CC3B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06150-99A4-4B16-B4B3-CB344E7739E7}" type="datetimeFigureOut">
              <a:rPr lang="en-US" smtClean="0"/>
              <a:pPr/>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3FC58B-3E89-4969-9B76-5AD5911CC3B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06150-99A4-4B16-B4B3-CB344E7739E7}" type="datetimeFigureOut">
              <a:rPr lang="en-US" smtClean="0"/>
              <a:pPr/>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3FC58B-3E89-4969-9B76-5AD5911CC3B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06150-99A4-4B16-B4B3-CB344E7739E7}" type="datetimeFigureOut">
              <a:rPr lang="en-US" smtClean="0"/>
              <a:pPr/>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3FC58B-3E89-4969-9B76-5AD5911CC3B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C06150-99A4-4B16-B4B3-CB344E7739E7}" type="datetimeFigureOut">
              <a:rPr lang="en-US" smtClean="0"/>
              <a:pPr/>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3FC58B-3E89-4969-9B76-5AD5911CC3B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C06150-99A4-4B16-B4B3-CB344E7739E7}" type="datetimeFigureOut">
              <a:rPr lang="en-US" smtClean="0"/>
              <a:pPr/>
              <a:t>4/17/2023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3FC58B-3E89-4969-9B76-5AD5911CC3B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C06150-99A4-4B16-B4B3-CB344E7739E7}" type="datetimeFigureOut">
              <a:rPr lang="en-US" smtClean="0"/>
              <a:pPr/>
              <a:t>4/17/2023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3FC58B-3E89-4969-9B76-5AD5911CC3B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C06150-99A4-4B16-B4B3-CB344E7739E7}" type="datetimeFigureOut">
              <a:rPr lang="en-US" smtClean="0"/>
              <a:pPr/>
              <a:t>4/17/2023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3FC58B-3E89-4969-9B76-5AD5911CC3B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C06150-99A4-4B16-B4B3-CB344E7739E7}" type="datetimeFigureOut">
              <a:rPr lang="en-US" smtClean="0"/>
              <a:pPr/>
              <a:t>4/17/2023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3FC58B-3E89-4969-9B76-5AD5911CC3B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C06150-99A4-4B16-B4B3-CB344E7739E7}" type="datetimeFigureOut">
              <a:rPr lang="en-US" smtClean="0"/>
              <a:pPr/>
              <a:t>4/17/2023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3FC58B-3E89-4969-9B76-5AD5911CC3B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C06150-99A4-4B16-B4B3-CB344E7739E7}" type="datetimeFigureOut">
              <a:rPr lang="en-US" smtClean="0"/>
              <a:pPr/>
              <a:t>4/17/2023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3FC58B-3E89-4969-9B76-5AD5911CC3B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C06150-99A4-4B16-B4B3-CB344E7739E7}" type="datetimeFigureOut">
              <a:rPr lang="en-US" smtClean="0"/>
              <a:pPr/>
              <a:t>4/17/2023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3FC58B-3E89-4969-9B76-5AD5911CC3B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p:cNvPicPr>
            <a:picLocks noChangeAspect="1" noChangeArrowheads="1"/>
          </p:cNvPicPr>
          <p:nvPr/>
        </p:nvPicPr>
        <p:blipFill>
          <a:blip r:embed="rId2" cstate="print"/>
          <a:srcRect/>
          <a:stretch>
            <a:fillRect/>
          </a:stretch>
        </p:blipFill>
        <p:spPr bwMode="auto">
          <a:xfrm>
            <a:off x="0" y="0"/>
            <a:ext cx="9099550" cy="6858000"/>
          </a:xfrm>
          <a:prstGeom prst="rect">
            <a:avLst/>
          </a:prstGeom>
          <a:noFill/>
          <a:ln w="9525">
            <a:noFill/>
            <a:miter lim="800000"/>
            <a:headEnd/>
            <a:tailEnd/>
          </a:ln>
        </p:spPr>
      </p:pic>
      <p:sp>
        <p:nvSpPr>
          <p:cNvPr id="2051" name="TextBox 5"/>
          <p:cNvSpPr txBox="1">
            <a:spLocks noChangeArrowheads="1"/>
          </p:cNvSpPr>
          <p:nvPr/>
        </p:nvSpPr>
        <p:spPr bwMode="auto">
          <a:xfrm>
            <a:off x="1987550" y="1581150"/>
            <a:ext cx="5265738" cy="738188"/>
          </a:xfrm>
          <a:prstGeom prst="rect">
            <a:avLst/>
          </a:prstGeom>
          <a:noFill/>
          <a:ln w="9525">
            <a:noFill/>
            <a:miter lim="800000"/>
            <a:headEnd/>
            <a:tailEnd/>
          </a:ln>
        </p:spPr>
        <p:txBody>
          <a:bodyPr wrap="none">
            <a:spAutoFit/>
          </a:bodyPr>
          <a:lstStyle/>
          <a:p>
            <a:pPr algn="ctr"/>
            <a:r>
              <a:rPr lang="en-US" sz="2400" b="1">
                <a:solidFill>
                  <a:srgbClr val="FF0000"/>
                </a:solidFill>
                <a:latin typeface="Times New Roman" pitchFamily="18" charset="0"/>
                <a:cs typeface="Times New Roman" pitchFamily="18" charset="0"/>
              </a:rPr>
              <a:t>BÀI GIẢNG ĐIỆN TỬ MÔN KHTN 6</a:t>
            </a:r>
          </a:p>
          <a:p>
            <a:pPr algn="ctr"/>
            <a:endParaRPr lang="en-US" b="1">
              <a:solidFill>
                <a:srgbClr val="FF0000"/>
              </a:solidFill>
              <a:latin typeface="Times New Roman" pitchFamily="18" charset="0"/>
              <a:cs typeface="Times New Roman" pitchFamily="18" charset="0"/>
            </a:endParaRPr>
          </a:p>
        </p:txBody>
      </p:sp>
      <p:pic>
        <p:nvPicPr>
          <p:cNvPr id="4" name="Picture 3">
            <a:extLst>
              <a:ext uri="{FF2B5EF4-FFF2-40B4-BE49-F238E27FC236}"/>
            </a:extLst>
          </p:cNvPr>
          <p:cNvPicPr>
            <a:picLocks noChangeAspect="1"/>
          </p:cNvPicPr>
          <p:nvPr/>
        </p:nvPicPr>
        <p:blipFill rotWithShape="1">
          <a:blip r:embed="rId3" cstate="print"/>
          <a:srcRect l="9323" t="7012" r="8375" b="3760"/>
          <a:stretch/>
        </p:blipFill>
        <p:spPr>
          <a:xfrm>
            <a:off x="284991" y="239535"/>
            <a:ext cx="770866" cy="1035299"/>
          </a:xfrm>
          <a:prstGeom prst="ellipse">
            <a:avLst/>
          </a:prstGeom>
        </p:spPr>
      </p:pic>
      <p:sp>
        <p:nvSpPr>
          <p:cNvPr id="5" name="TextBox 4">
            <a:extLst>
              <a:ext uri="{FF2B5EF4-FFF2-40B4-BE49-F238E27FC236}"/>
            </a:extLst>
          </p:cNvPr>
          <p:cNvSpPr txBox="1"/>
          <p:nvPr/>
        </p:nvSpPr>
        <p:spPr>
          <a:xfrm>
            <a:off x="2693988" y="2673350"/>
            <a:ext cx="4135437" cy="954088"/>
          </a:xfrm>
          <a:prstGeom prst="rect">
            <a:avLst/>
          </a:prstGeom>
          <a:noFill/>
        </p:spPr>
        <p:txBody>
          <a:bodyPr wrap="none">
            <a:spAutoFit/>
          </a:bodyPr>
          <a:lstStyle/>
          <a:p>
            <a:pPr>
              <a:defRPr/>
            </a:pP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a:t>
            </a: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Nguyễn</a:t>
            </a: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Hoàng</a:t>
            </a: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Quân</a:t>
            </a:r>
            <a:endPar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pPr>
              <a:defRPr/>
            </a:pP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Tự</a:t>
            </a: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nhiên</a:t>
            </a:r>
            <a:endParaRPr lang="x-none"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2054" name="TextBox 6"/>
          <p:cNvSpPr txBox="1">
            <a:spLocks noChangeArrowheads="1"/>
          </p:cNvSpPr>
          <p:nvPr/>
        </p:nvSpPr>
        <p:spPr bwMode="auto">
          <a:xfrm>
            <a:off x="2632075" y="615950"/>
            <a:ext cx="5302250" cy="554038"/>
          </a:xfrm>
          <a:prstGeom prst="rect">
            <a:avLst/>
          </a:prstGeom>
          <a:noFill/>
          <a:ln w="9525">
            <a:noFill/>
            <a:miter lim="800000"/>
            <a:headEnd/>
            <a:tailEnd/>
          </a:ln>
        </p:spPr>
        <p:txBody>
          <a:bodyPr wrap="none">
            <a:spAutoFit/>
          </a:bodyPr>
          <a:lstStyle/>
          <a:p>
            <a:r>
              <a:rPr lang="en-US" sz="3000" b="1">
                <a:solidFill>
                  <a:schemeClr val="bg1"/>
                </a:solidFill>
                <a:latin typeface="Times New Roman" pitchFamily="18" charset="0"/>
                <a:cs typeface="Times New Roman" pitchFamily="18" charset="0"/>
              </a:rPr>
              <a:t>TRƯỜNG THCS LONG BIÊN</a:t>
            </a:r>
            <a:endParaRPr lang="vi-VN" sz="3000" b="1">
              <a:solidFill>
                <a:schemeClr val="bg1"/>
              </a:solidFill>
              <a:latin typeface="Times New Roman" pitchFamily="18" charset="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76800" y="0"/>
            <a:ext cx="4267200" cy="487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ctangle 4"/>
          <p:cNvSpPr/>
          <p:nvPr/>
        </p:nvSpPr>
        <p:spPr>
          <a:xfrm>
            <a:off x="0" y="1828800"/>
            <a:ext cx="4876800" cy="2308324"/>
          </a:xfrm>
          <a:prstGeom prst="rect">
            <a:avLst/>
          </a:prstGeom>
        </p:spPr>
        <p:txBody>
          <a:bodyPr wrap="square">
            <a:spAutoFit/>
          </a:bodyPr>
          <a:lstStyle/>
          <a:p>
            <a:r>
              <a:rPr lang="vi-VN" sz="3600" dirty="0" smtClean="0">
                <a:solidFill>
                  <a:srgbClr val="002060"/>
                </a:solidFill>
                <a:latin typeface="Times New Roman" pitchFamily="18" charset="0"/>
                <a:cs typeface="Times New Roman" pitchFamily="18" charset="0"/>
              </a:rPr>
              <a:t>b) Các thiết bị biến đổi điện năng thành các dạng năng lượng khác: quạt; ti vi; điện thoại; ...</a:t>
            </a:r>
            <a:endParaRPr lang="en-US" sz="3600" dirty="0">
              <a:solidFill>
                <a:srgbClr val="002060"/>
              </a:solidFill>
              <a:latin typeface="Times New Roman" pitchFamily="18" charset="0"/>
              <a:cs typeface="Times New Roman" pitchFamily="18" charset="0"/>
            </a:endParaRPr>
          </a:p>
        </p:txBody>
      </p:sp>
      <p:sp>
        <p:nvSpPr>
          <p:cNvPr id="6" name="Rectangle 5"/>
          <p:cNvSpPr/>
          <p:nvPr/>
        </p:nvSpPr>
        <p:spPr>
          <a:xfrm>
            <a:off x="0" y="0"/>
            <a:ext cx="4876800" cy="1754326"/>
          </a:xfrm>
          <a:prstGeom prst="rect">
            <a:avLst/>
          </a:prstGeom>
        </p:spPr>
        <p:txBody>
          <a:bodyPr wrap="square">
            <a:spAutoFit/>
          </a:bodyPr>
          <a:lstStyle/>
          <a:p>
            <a:r>
              <a:rPr lang="vi-VN" sz="3600" dirty="0" smtClean="0">
                <a:solidFill>
                  <a:srgbClr val="002060"/>
                </a:solidFill>
                <a:latin typeface="Times New Roman" pitchFamily="18" charset="0"/>
                <a:cs typeface="Times New Roman" pitchFamily="18" charset="0"/>
              </a:rPr>
              <a:t>2. a) Tên ba dạng năng lượng là: cơ năng; nhiệt năng; năng lượng âm.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0" fill="hold"/>
                                        <p:tgtEl>
                                          <p:spTgt spid="6"/>
                                        </p:tgtEl>
                                        <p:attrNameLst>
                                          <p:attrName>ppt_x</p:attrName>
                                        </p:attrNameLst>
                                      </p:cBhvr>
                                      <p:tavLst>
                                        <p:tav tm="0">
                                          <p:val>
                                            <p:strVal val="#ppt_x"/>
                                          </p:val>
                                        </p:tav>
                                        <p:tav tm="100000">
                                          <p:val>
                                            <p:strVal val="#ppt_x"/>
                                          </p:val>
                                        </p:tav>
                                      </p:tavLst>
                                    </p:anim>
                                    <p:anim calcmode="lin" valueType="num">
                                      <p:cBhvr additive="base">
                                        <p:cTn id="13"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81000"/>
            <a:ext cx="9144000" cy="1200329"/>
          </a:xfrm>
          <a:prstGeom prst="rect">
            <a:avLst/>
          </a:prstGeom>
        </p:spPr>
        <p:txBody>
          <a:bodyPr wrap="square">
            <a:spAutoFit/>
          </a:bodyPr>
          <a:lstStyle/>
          <a:p>
            <a:r>
              <a:rPr lang="vi-VN" sz="3600" b="1" dirty="0" smtClean="0">
                <a:latin typeface="Times New Roman" pitchFamily="18" charset="0"/>
                <a:cs typeface="Times New Roman" pitchFamily="18" charset="0"/>
              </a:rPr>
              <a:t>3.</a:t>
            </a:r>
            <a:r>
              <a:rPr lang="vi-VN" sz="3600" dirty="0" smtClean="0">
                <a:latin typeface="Times New Roman" pitchFamily="18" charset="0"/>
                <a:cs typeface="Times New Roman" pitchFamily="18" charset="0"/>
              </a:rPr>
              <a:t> Hóa năng có thể chuyển hóa thành các dạng năng lượng nào?</a:t>
            </a:r>
            <a:endParaRPr lang="en-US" sz="3600" dirty="0">
              <a:latin typeface="Times New Roman" pitchFamily="18" charset="0"/>
              <a:cs typeface="Times New Roman" pitchFamily="18" charset="0"/>
            </a:endParaRPr>
          </a:p>
        </p:txBody>
      </p:sp>
      <p:sp>
        <p:nvSpPr>
          <p:cNvPr id="5" name="Rectangle 4"/>
          <p:cNvSpPr/>
          <p:nvPr/>
        </p:nvSpPr>
        <p:spPr>
          <a:xfrm>
            <a:off x="0" y="1828800"/>
            <a:ext cx="9144000" cy="1754326"/>
          </a:xfrm>
          <a:prstGeom prst="rect">
            <a:avLst/>
          </a:prstGeom>
        </p:spPr>
        <p:txBody>
          <a:bodyPr wrap="square">
            <a:spAutoFit/>
          </a:bodyPr>
          <a:lstStyle/>
          <a:p>
            <a:r>
              <a:rPr lang="vi-VN" sz="3600" dirty="0" smtClean="0">
                <a:solidFill>
                  <a:srgbClr val="7030A0"/>
                </a:solidFill>
                <a:latin typeface="Times New Roman" pitchFamily="18" charset="0"/>
                <a:cs typeface="Times New Roman" pitchFamily="18" charset="0"/>
              </a:rPr>
              <a:t>Hóa năng có thể chuyển hóa thành: điện năng, thế năng, nhiệt năng, năng lượng ánh sáng, năng lượng âm, động năng.</a:t>
            </a:r>
            <a:endParaRPr lang="en-US" sz="3600" dirty="0">
              <a:solidFill>
                <a:srgbClr val="7030A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slide(fromBottom)">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slide(fromBottom)">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 xmlns:a16="http://schemas.microsoft.com/office/drawing/2014/main" id="{F10C0FAA-74F1-4306-8C5A-505FD7F7EBFE}"/>
              </a:ext>
            </a:extLst>
          </p:cNvPr>
          <p:cNvSpPr>
            <a:spLocks noGrp="1"/>
          </p:cNvSpPr>
          <p:nvPr>
            <p:ph type="title"/>
          </p:nvPr>
        </p:nvSpPr>
        <p:spPr>
          <a:xfrm>
            <a:off x="0" y="0"/>
            <a:ext cx="9144000" cy="1351697"/>
          </a:xfrm>
        </p:spPr>
        <p:txBody>
          <a:bodyPr>
            <a:noAutofit/>
          </a:bodyPr>
          <a:lstStyle/>
          <a:p>
            <a:pPr algn="l">
              <a:lnSpc>
                <a:spcPct val="150000"/>
              </a:lnSpc>
            </a:pPr>
            <a:r>
              <a:rPr lang="en-US" sz="3200" b="1" dirty="0">
                <a:latin typeface="Times New Roman" pitchFamily="18" charset="0"/>
                <a:cs typeface="Times New Roman" pitchFamily="18" charset="0"/>
              </a:rPr>
              <a:t>TÌM HIỂU </a:t>
            </a:r>
            <a:r>
              <a:rPr lang="en-US" sz="3200" b="1" u="sng" dirty="0">
                <a:latin typeface="Times New Roman" pitchFamily="18" charset="0"/>
                <a:cs typeface="Times New Roman" pitchFamily="18" charset="0"/>
              </a:rPr>
              <a:t>HÓA NĂNG</a:t>
            </a:r>
            <a:r>
              <a:rPr lang="en-US" sz="3200" b="1" dirty="0">
                <a:latin typeface="Times New Roman" pitchFamily="18" charset="0"/>
                <a:cs typeface="Times New Roman" pitchFamily="18" charset="0"/>
              </a:rPr>
              <a:t> CÓ THỂ CHUYỂN HÓA THÀNH NHỮNG DẠNG NĂNG LƯỢNG NÀO ?</a:t>
            </a:r>
          </a:p>
        </p:txBody>
      </p:sp>
      <p:sp>
        <p:nvSpPr>
          <p:cNvPr id="4" name="Content Placeholder 2">
            <a:extLst>
              <a:ext uri="{FF2B5EF4-FFF2-40B4-BE49-F238E27FC236}">
                <a16:creationId xmlns="" xmlns:a16="http://schemas.microsoft.com/office/drawing/2014/main" id="{AA5A8117-2081-4ABF-88D3-5E53EFFFFDEF}"/>
              </a:ext>
            </a:extLst>
          </p:cNvPr>
          <p:cNvSpPr>
            <a:spLocks noGrp="1"/>
          </p:cNvSpPr>
          <p:nvPr>
            <p:ph idx="1"/>
          </p:nvPr>
        </p:nvSpPr>
        <p:spPr>
          <a:xfrm>
            <a:off x="0" y="1371600"/>
            <a:ext cx="9144000" cy="4201645"/>
          </a:xfrm>
        </p:spPr>
        <p:txBody>
          <a:bodyPr>
            <a:noAutofit/>
          </a:bodyPr>
          <a:lstStyle/>
          <a:p>
            <a:pPr algn="just">
              <a:lnSpc>
                <a:spcPct val="112000"/>
              </a:lnSpc>
              <a:spcBef>
                <a:spcPts val="600"/>
              </a:spcBef>
              <a:spcAft>
                <a:spcPts val="1200"/>
              </a:spcAft>
              <a:buNone/>
            </a:pPr>
            <a:r>
              <a:rPr lang="en-US" dirty="0" smtClean="0">
                <a:latin typeface="Times New Roman" pitchFamily="18" charset="0"/>
                <a:cs typeface="Times New Roman" pitchFamily="18" charset="0"/>
              </a:rPr>
              <a:t>a) </a:t>
            </a:r>
            <a:r>
              <a:rPr lang="en-US" dirty="0" err="1" smtClean="0">
                <a:latin typeface="Times New Roman" pitchFamily="18" charset="0"/>
                <a:cs typeface="Times New Roman" pitchFamily="18" charset="0"/>
              </a:rPr>
              <a:t>Hóa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năng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lưu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trữ</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trong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thực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phẩm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ăn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được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chuyển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hóa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thành</a:t>
            </a:r>
            <a:r>
              <a:rPr lang="en-US" dirty="0" smtClean="0">
                <a:latin typeface="Times New Roman" pitchFamily="18" charset="0"/>
                <a:cs typeface="Times New Roman" pitchFamily="18" charset="0"/>
              </a:rPr>
              <a:t> ……(1)…..</a:t>
            </a:r>
            <a:r>
              <a:rPr lang="en-US" dirty="0" err="1" smtClean="0">
                <a:latin typeface="Times New Roman" pitchFamily="18" charset="0"/>
                <a:cs typeface="Times New Roman" pitchFamily="18" charset="0"/>
              </a:rPr>
              <a:t>giúp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đạp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xe</a:t>
            </a:r>
            <a:r>
              <a:rPr lang="en-US" dirty="0" smtClean="0">
                <a:latin typeface="Times New Roman" pitchFamily="18" charset="0"/>
                <a:cs typeface="Times New Roman" pitchFamily="18" charset="0"/>
              </a:rPr>
              <a:t>. </a:t>
            </a:r>
          </a:p>
          <a:p>
            <a:pPr algn="just">
              <a:lnSpc>
                <a:spcPct val="112000"/>
              </a:lnSpc>
              <a:spcAft>
                <a:spcPts val="1200"/>
              </a:spcAft>
              <a:buNone/>
            </a:pPr>
            <a:r>
              <a:rPr lang="en-US" dirty="0" smtClean="0">
                <a:latin typeface="Times New Roman" pitchFamily="18" charset="0"/>
                <a:cs typeface="Times New Roman" pitchFamily="18" charset="0"/>
              </a:rPr>
              <a:t>b) </a:t>
            </a:r>
            <a:r>
              <a:rPr lang="en-US" dirty="0" err="1" smtClean="0">
                <a:latin typeface="Times New Roman" pitchFamily="18" charset="0"/>
                <a:cs typeface="Times New Roman" pitchFamily="18" charset="0"/>
              </a:rPr>
              <a:t>Hóa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năng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lưu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trữ</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trong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que</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diêm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cọ</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xát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với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vỏ</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bao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diêm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được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chuyển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hóa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thành</a:t>
            </a:r>
            <a:r>
              <a:rPr lang="en-US" dirty="0" smtClean="0">
                <a:latin typeface="Times New Roman" pitchFamily="18" charset="0"/>
                <a:cs typeface="Times New Roman" pitchFamily="18" charset="0"/>
              </a:rPr>
              <a:t> …(2)…….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…..(3)…..</a:t>
            </a:r>
          </a:p>
          <a:p>
            <a:pPr marL="0" indent="0" algn="just">
              <a:lnSpc>
                <a:spcPct val="112000"/>
              </a:lnSpc>
              <a:spcBef>
                <a:spcPts val="600"/>
              </a:spcBef>
              <a:spcAft>
                <a:spcPts val="0"/>
              </a:spcAft>
              <a:buNone/>
            </a:pPr>
            <a:r>
              <a:rPr lang="en-US" dirty="0" smtClean="0">
                <a:latin typeface="Times New Roman" pitchFamily="18" charset="0"/>
                <a:cs typeface="Times New Roman" pitchFamily="18" charset="0"/>
              </a:rPr>
              <a:t>c) </a:t>
            </a:r>
            <a:r>
              <a:rPr lang="en-US" dirty="0" err="1" smtClean="0">
                <a:latin typeface="Times New Roman" pitchFamily="18" charset="0"/>
                <a:cs typeface="Times New Roman" pitchFamily="18" charset="0"/>
              </a:rPr>
              <a:t>Hóa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năng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trong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nhiên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liệu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xăng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dầu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đốt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cháy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được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chuyển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hóa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thành</a:t>
            </a:r>
            <a:r>
              <a:rPr lang="en-US" dirty="0" smtClean="0">
                <a:latin typeface="Times New Roman" pitchFamily="18" charset="0"/>
                <a:cs typeface="Times New Roman" pitchFamily="18" charset="0"/>
              </a:rPr>
              <a:t> …… (4) …, ….(5) ……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….(6)……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máy</a:t>
            </a:r>
            <a:r>
              <a:rPr lang="en-US" dirty="0" smtClean="0">
                <a:latin typeface="Times New Roman" pitchFamily="18" charset="0"/>
                <a:cs typeface="Times New Roman" pitchFamily="18" charset="0"/>
              </a:rPr>
              <a:t> bay, </a:t>
            </a:r>
            <a:r>
              <a:rPr lang="en-US" dirty="0" err="1" smtClean="0">
                <a:latin typeface="Times New Roman" pitchFamily="18" charset="0"/>
                <a:cs typeface="Times New Roman" pitchFamily="18" charset="0"/>
              </a:rPr>
              <a:t>tàu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hỏa</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6" name="Rectangle 5"/>
          <p:cNvSpPr/>
          <p:nvPr/>
        </p:nvSpPr>
        <p:spPr>
          <a:xfrm>
            <a:off x="3352800" y="1905000"/>
            <a:ext cx="2121093" cy="584775"/>
          </a:xfrm>
          <a:prstGeom prst="rect">
            <a:avLst/>
          </a:prstGeom>
        </p:spPr>
        <p:txBody>
          <a:bodyPr wrap="none">
            <a:spAutoFit/>
          </a:bodyPr>
          <a:lstStyle/>
          <a:p>
            <a:r>
              <a:rPr lang="en-US" sz="3200" b="1" dirty="0" err="1" smtClean="0">
                <a:solidFill>
                  <a:srgbClr val="C00000"/>
                </a:solidFill>
                <a:latin typeface="Times New Roman" pitchFamily="18" charset="0"/>
                <a:cs typeface="Times New Roman" pitchFamily="18" charset="0"/>
              </a:rPr>
              <a:t>động</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năng</a:t>
            </a:r>
            <a:r>
              <a:rPr lang="vi-VN" sz="3200" b="1" dirty="0" smtClean="0">
                <a:solidFill>
                  <a:srgbClr val="C00000"/>
                </a:solidFill>
                <a:latin typeface="Times New Roman" pitchFamily="18" charset="0"/>
                <a:cs typeface="Times New Roman" pitchFamily="18" charset="0"/>
              </a:rPr>
              <a:t> </a:t>
            </a:r>
            <a:endParaRPr lang="en-US" sz="3200" dirty="0">
              <a:solidFill>
                <a:srgbClr val="C00000"/>
              </a:solidFill>
            </a:endParaRPr>
          </a:p>
        </p:txBody>
      </p:sp>
      <p:sp>
        <p:nvSpPr>
          <p:cNvPr id="7" name="Rectangle 6"/>
          <p:cNvSpPr/>
          <p:nvPr/>
        </p:nvSpPr>
        <p:spPr>
          <a:xfrm>
            <a:off x="6477000" y="3276600"/>
            <a:ext cx="2143536" cy="584775"/>
          </a:xfrm>
          <a:prstGeom prst="rect">
            <a:avLst/>
          </a:prstGeom>
        </p:spPr>
        <p:txBody>
          <a:bodyPr wrap="none">
            <a:spAutoFit/>
          </a:bodyPr>
          <a:lstStyle/>
          <a:p>
            <a:r>
              <a:rPr lang="en-US" sz="3200" b="1" dirty="0" err="1" smtClean="0">
                <a:solidFill>
                  <a:srgbClr val="002060"/>
                </a:solidFill>
                <a:latin typeface="Times New Roman" pitchFamily="18" charset="0"/>
                <a:cs typeface="Times New Roman" pitchFamily="18" charset="0"/>
              </a:rPr>
              <a:t>nhiệt</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năng</a:t>
            </a:r>
            <a:r>
              <a:rPr lang="vi-VN" sz="3200" b="1" dirty="0" smtClean="0">
                <a:solidFill>
                  <a:srgbClr val="002060"/>
                </a:solidFill>
                <a:latin typeface="Times New Roman" pitchFamily="18" charset="0"/>
                <a:cs typeface="Times New Roman" pitchFamily="18" charset="0"/>
              </a:rPr>
              <a:t> </a:t>
            </a:r>
            <a:endParaRPr lang="en-US" sz="3200" dirty="0">
              <a:solidFill>
                <a:srgbClr val="002060"/>
              </a:solidFill>
            </a:endParaRPr>
          </a:p>
        </p:txBody>
      </p:sp>
      <p:sp>
        <p:nvSpPr>
          <p:cNvPr id="8" name="Rectangle 7"/>
          <p:cNvSpPr/>
          <p:nvPr/>
        </p:nvSpPr>
        <p:spPr>
          <a:xfrm>
            <a:off x="0" y="3810000"/>
            <a:ext cx="3837910" cy="584775"/>
          </a:xfrm>
          <a:prstGeom prst="rect">
            <a:avLst/>
          </a:prstGeom>
        </p:spPr>
        <p:txBody>
          <a:bodyPr wrap="none">
            <a:spAutoFit/>
          </a:bodyPr>
          <a:lstStyle/>
          <a:p>
            <a:r>
              <a:rPr lang="en-US" sz="3200" b="1" dirty="0" err="1" smtClean="0">
                <a:latin typeface="Times New Roman" pitchFamily="18" charset="0"/>
                <a:cs typeface="Times New Roman" pitchFamily="18" charset="0"/>
              </a:rPr>
              <a:t>năng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lượng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ánh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sáng</a:t>
            </a:r>
            <a:endParaRPr lang="en-US" sz="3200" b="1" dirty="0"/>
          </a:p>
        </p:txBody>
      </p:sp>
      <p:sp>
        <p:nvSpPr>
          <p:cNvPr id="9" name="Rectangle 8"/>
          <p:cNvSpPr/>
          <p:nvPr/>
        </p:nvSpPr>
        <p:spPr>
          <a:xfrm>
            <a:off x="4267200" y="5181600"/>
            <a:ext cx="2018501" cy="584775"/>
          </a:xfrm>
          <a:prstGeom prst="rect">
            <a:avLst/>
          </a:prstGeom>
        </p:spPr>
        <p:txBody>
          <a:bodyPr wrap="none">
            <a:spAutoFit/>
          </a:bodyPr>
          <a:lstStyle/>
          <a:p>
            <a:r>
              <a:rPr lang="en-US" sz="3200" b="1" dirty="0" err="1" smtClean="0">
                <a:solidFill>
                  <a:srgbClr val="C00000"/>
                </a:solidFill>
                <a:latin typeface="Times New Roman" pitchFamily="18" charset="0"/>
                <a:cs typeface="Times New Roman" pitchFamily="18" charset="0"/>
              </a:rPr>
              <a:t>động</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năng</a:t>
            </a:r>
            <a:endParaRPr lang="en-US" sz="3200" dirty="0">
              <a:solidFill>
                <a:srgbClr val="C00000"/>
              </a:solidFill>
            </a:endParaRPr>
          </a:p>
        </p:txBody>
      </p:sp>
      <p:sp>
        <p:nvSpPr>
          <p:cNvPr id="10" name="Rectangle 9"/>
          <p:cNvSpPr/>
          <p:nvPr/>
        </p:nvSpPr>
        <p:spPr>
          <a:xfrm>
            <a:off x="6629400" y="5105400"/>
            <a:ext cx="1904689" cy="584775"/>
          </a:xfrm>
          <a:prstGeom prst="rect">
            <a:avLst/>
          </a:prstGeom>
        </p:spPr>
        <p:txBody>
          <a:bodyPr wrap="none">
            <a:spAutoFit/>
          </a:bodyPr>
          <a:lstStyle/>
          <a:p>
            <a:r>
              <a:rPr lang="en-US" sz="3200" b="1" dirty="0" err="1" smtClean="0">
                <a:solidFill>
                  <a:srgbClr val="002060"/>
                </a:solidFill>
                <a:latin typeface="Times New Roman" pitchFamily="18" charset="0"/>
                <a:cs typeface="Times New Roman" pitchFamily="18" charset="0"/>
              </a:rPr>
              <a:t>điện</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năng</a:t>
            </a:r>
            <a:endParaRPr lang="en-US" sz="3200" dirty="0">
              <a:solidFill>
                <a:srgbClr val="002060"/>
              </a:solidFill>
            </a:endParaRPr>
          </a:p>
        </p:txBody>
      </p:sp>
      <p:sp>
        <p:nvSpPr>
          <p:cNvPr id="11" name="Rectangle 10"/>
          <p:cNvSpPr/>
          <p:nvPr/>
        </p:nvSpPr>
        <p:spPr>
          <a:xfrm>
            <a:off x="228600" y="5638800"/>
            <a:ext cx="1699504" cy="584775"/>
          </a:xfrm>
          <a:prstGeom prst="rect">
            <a:avLst/>
          </a:prstGeom>
        </p:spPr>
        <p:txBody>
          <a:bodyPr wrap="none">
            <a:spAutoFit/>
          </a:bodyPr>
          <a:lstStyle/>
          <a:p>
            <a:r>
              <a:rPr lang="en-US" sz="3200" b="1" dirty="0" err="1" smtClean="0">
                <a:solidFill>
                  <a:srgbClr val="00B050"/>
                </a:solidFill>
                <a:latin typeface="Times New Roman" pitchFamily="18" charset="0"/>
                <a:cs typeface="Times New Roman" pitchFamily="18" charset="0"/>
              </a:rPr>
              <a:t>thế</a:t>
            </a:r>
            <a:r>
              <a:rPr lang="en-US" sz="3200" b="1" dirty="0" smtClean="0">
                <a:solidFill>
                  <a:srgbClr val="00B050"/>
                </a:solidFill>
                <a:latin typeface="Times New Roman" pitchFamily="18" charset="0"/>
                <a:cs typeface="Times New Roman" pitchFamily="18" charset="0"/>
              </a:rPr>
              <a:t> </a:t>
            </a:r>
            <a:r>
              <a:rPr lang="en-US" sz="3200" b="1" dirty="0" err="1" smtClean="0">
                <a:solidFill>
                  <a:srgbClr val="00B050"/>
                </a:solidFill>
                <a:latin typeface="Times New Roman" pitchFamily="18" charset="0"/>
                <a:cs typeface="Times New Roman" pitchFamily="18" charset="0"/>
              </a:rPr>
              <a:t>năng</a:t>
            </a:r>
            <a:endParaRPr lang="en-US" sz="3200" dirty="0">
              <a:solidFill>
                <a:srgbClr val="00B05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slide(fromBottom)">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6"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barn(inHorizontal)">
                                      <p:cBhvr>
                                        <p:cTn id="18" dur="500"/>
                                        <p:tgtEl>
                                          <p:spTgt spid="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3" presetClass="entr" presetSubtype="16"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plus(in)">
                                      <p:cBhvr>
                                        <p:cTn id="23" dur="20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heel(4)">
                                      <p:cBhvr>
                                        <p:cTn id="3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Background ánh sáng đẹ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itle 1">
            <a:extLst>
              <a:ext uri="{FF2B5EF4-FFF2-40B4-BE49-F238E27FC236}">
                <a16:creationId xmlns="" xmlns:a16="http://schemas.microsoft.com/office/drawing/2014/main" id="{CF7F503D-A9F8-4272-AE7D-6DD259FAFD02}"/>
              </a:ext>
            </a:extLst>
          </p:cNvPr>
          <p:cNvSpPr>
            <a:spLocks noGrp="1"/>
          </p:cNvSpPr>
          <p:nvPr>
            <p:ph type="title"/>
          </p:nvPr>
        </p:nvSpPr>
        <p:spPr>
          <a:xfrm>
            <a:off x="0" y="0"/>
            <a:ext cx="9372600" cy="641985"/>
          </a:xfrm>
        </p:spPr>
        <p:txBody>
          <a:bodyPr>
            <a:noAutofit/>
          </a:bodyPr>
          <a:lstStyle/>
          <a:p>
            <a:pPr algn="l"/>
            <a:r>
              <a:rPr lang="en-US" sz="3600" b="1" dirty="0">
                <a:latin typeface="Times New Roman" pitchFamily="18" charset="0"/>
                <a:cs typeface="Times New Roman" pitchFamily="18" charset="0"/>
              </a:rPr>
              <a:t>II. ĐỊNH LUẬT BẢO TOÀN NĂNG LƯỢNG</a:t>
            </a:r>
          </a:p>
        </p:txBody>
      </p:sp>
      <p:sp>
        <p:nvSpPr>
          <p:cNvPr id="4" name="Title 1">
            <a:extLst>
              <a:ext uri="{FF2B5EF4-FFF2-40B4-BE49-F238E27FC236}">
                <a16:creationId xmlns="" xmlns:a16="http://schemas.microsoft.com/office/drawing/2014/main" id="{1200924D-A6F0-4563-8B27-8615BA042E9B}"/>
              </a:ext>
            </a:extLst>
          </p:cNvPr>
          <p:cNvSpPr txBox="1">
            <a:spLocks/>
          </p:cNvSpPr>
          <p:nvPr/>
        </p:nvSpPr>
        <p:spPr>
          <a:xfrm>
            <a:off x="0" y="990600"/>
            <a:ext cx="9222581" cy="561764"/>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600" b="1" dirty="0" smtClean="0">
                <a:solidFill>
                  <a:schemeClr val="tx1"/>
                </a:solidFill>
                <a:latin typeface="Times New Roman" pitchFamily="18" charset="0"/>
                <a:cs typeface="Times New Roman" pitchFamily="18" charset="0"/>
              </a:rPr>
              <a:t>1 </a:t>
            </a:r>
            <a:r>
              <a:rPr lang="vi-VN" sz="3600" b="1" dirty="0" smtClean="0">
                <a:solidFill>
                  <a:schemeClr val="tx1"/>
                </a:solidFill>
                <a:latin typeface="Times New Roman" pitchFamily="18" charset="0"/>
                <a:cs typeface="Times New Roman" pitchFamily="18" charset="0"/>
              </a:rPr>
              <a:t>.</a:t>
            </a:r>
            <a:r>
              <a:rPr lang="en-US" sz="3600" b="1" dirty="0" err="1" smtClean="0">
                <a:solidFill>
                  <a:schemeClr val="tx1"/>
                </a:solidFill>
                <a:latin typeface="Times New Roman" pitchFamily="18" charset="0"/>
                <a:cs typeface="Times New Roman" pitchFamily="18" charset="0"/>
              </a:rPr>
              <a:t>Thí</a:t>
            </a:r>
            <a:r>
              <a:rPr lang="en-US" sz="3600" b="1" dirty="0" smtClean="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nghiệm</a:t>
            </a:r>
            <a:r>
              <a:rPr lang="en-US" sz="3600" b="1" dirty="0">
                <a:solidFill>
                  <a:schemeClr val="tx1"/>
                </a:solidFill>
                <a:latin typeface="Times New Roman" pitchFamily="18" charset="0"/>
                <a:cs typeface="Times New Roman" pitchFamily="18" charset="0"/>
              </a:rPr>
              <a:t> </a:t>
            </a:r>
            <a:r>
              <a:rPr lang="en-US" sz="3600" b="1" dirty="0" smtClean="0">
                <a:solidFill>
                  <a:schemeClr val="tx1"/>
                </a:solidFill>
                <a:latin typeface="Times New Roman" pitchFamily="18" charset="0"/>
                <a:cs typeface="Times New Roman" pitchFamily="18" charset="0"/>
              </a:rPr>
              <a:t>:</a:t>
            </a:r>
            <a:r>
              <a:rPr lang="en-US" sz="3600" dirty="0" err="1" smtClean="0">
                <a:solidFill>
                  <a:schemeClr val="tx1"/>
                </a:solidFill>
                <a:latin typeface="Times New Roman" pitchFamily="18" charset="0"/>
                <a:cs typeface="Times New Roman" pitchFamily="18" charset="0"/>
              </a:rPr>
              <a:t>Nghiên</a:t>
            </a:r>
            <a:r>
              <a:rPr lang="en-US" sz="3600" dirty="0" smtClean="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cứu</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sự</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chuyển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hóa</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và</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bảo</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toàn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năng</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lượng</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của</a:t>
            </a:r>
            <a:r>
              <a:rPr lang="en-US" sz="3600" dirty="0">
                <a:solidFill>
                  <a:schemeClr val="tx1"/>
                </a:solidFill>
                <a:latin typeface="Times New Roman" pitchFamily="18" charset="0"/>
                <a:cs typeface="Times New Roman" pitchFamily="18" charset="0"/>
              </a:rPr>
              <a:t> con </a:t>
            </a:r>
            <a:r>
              <a:rPr lang="en-US" sz="3600" dirty="0" err="1">
                <a:solidFill>
                  <a:schemeClr val="tx1"/>
                </a:solidFill>
                <a:latin typeface="Times New Roman" pitchFamily="18" charset="0"/>
                <a:cs typeface="Times New Roman" pitchFamily="18" charset="0"/>
              </a:rPr>
              <a:t>lắc</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đơn</a:t>
            </a:r>
            <a:r>
              <a:rPr lang="en-US" sz="3600" dirty="0">
                <a:solidFill>
                  <a:schemeClr val="tx1"/>
                </a:solidFill>
                <a:latin typeface="Times New Roman" pitchFamily="18" charset="0"/>
                <a:cs typeface="Times New Roman" pitchFamily="18" charset="0"/>
              </a:rPr>
              <a:t>.</a:t>
            </a:r>
          </a:p>
        </p:txBody>
      </p:sp>
      <p:pic>
        <p:nvPicPr>
          <p:cNvPr id="5" name="Picture 4">
            <a:extLst>
              <a:ext uri="{FF2B5EF4-FFF2-40B4-BE49-F238E27FC236}">
                <a16:creationId xmlns="" xmlns:a16="http://schemas.microsoft.com/office/drawing/2014/main" id="{ED00A869-250C-4084-A5B5-F1ECCF537262}"/>
              </a:ext>
            </a:extLst>
          </p:cNvPr>
          <p:cNvPicPr>
            <a:picLocks noChangeAspect="1"/>
          </p:cNvPicPr>
          <p:nvPr/>
        </p:nvPicPr>
        <p:blipFill rotWithShape="1">
          <a:blip r:embed="rId3" cstate="print"/>
          <a:srcRect l="70145" t="31657" r="14855" b="34315"/>
          <a:stretch/>
        </p:blipFill>
        <p:spPr>
          <a:xfrm>
            <a:off x="6705600" y="1219200"/>
            <a:ext cx="2438400" cy="4505325"/>
          </a:xfrm>
          <a:prstGeom prst="rect">
            <a:avLst/>
          </a:prstGeom>
        </p:spPr>
      </p:pic>
      <p:sp>
        <p:nvSpPr>
          <p:cNvPr id="6" name="Rectangle 5"/>
          <p:cNvSpPr/>
          <p:nvPr/>
        </p:nvSpPr>
        <p:spPr>
          <a:xfrm>
            <a:off x="0" y="1676400"/>
            <a:ext cx="6781800" cy="3416320"/>
          </a:xfrm>
          <a:prstGeom prst="rect">
            <a:avLst/>
          </a:prstGeom>
        </p:spPr>
        <p:txBody>
          <a:bodyPr wrap="square">
            <a:spAutoFit/>
          </a:bodyPr>
          <a:lstStyle/>
          <a:p>
            <a:r>
              <a:rPr lang="vi-VN" sz="3600" dirty="0" smtClean="0">
                <a:latin typeface="Times New Roman" pitchFamily="18" charset="0"/>
                <a:cs typeface="Times New Roman" pitchFamily="18" charset="0"/>
              </a:rPr>
              <a:t>Chuẩn bị: Hai con lắc (gồm 2 quả cầu giống hệt nhau, treo bằng hai dây nhẹ dài bằng nhau), giá treo cố định, thước mét, tấm bìa đánh dấu hai điểm A, B có cùng độ cao (hình 3.5)</a:t>
            </a:r>
          </a:p>
        </p:txBody>
      </p:sp>
      <p:sp>
        <p:nvSpPr>
          <p:cNvPr id="7" name="Rectangle 6"/>
          <p:cNvSpPr/>
          <p:nvPr/>
        </p:nvSpPr>
        <p:spPr>
          <a:xfrm>
            <a:off x="0" y="4953000"/>
            <a:ext cx="2156168" cy="646331"/>
          </a:xfrm>
          <a:prstGeom prst="rect">
            <a:avLst/>
          </a:prstGeom>
        </p:spPr>
        <p:txBody>
          <a:bodyPr wrap="none">
            <a:spAutoFit/>
          </a:bodyPr>
          <a:lstStyle/>
          <a:p>
            <a:r>
              <a:rPr lang="vi-VN" sz="3600" dirty="0" smtClean="0">
                <a:latin typeface="Times New Roman" pitchFamily="18" charset="0"/>
                <a:cs typeface="Times New Roman" pitchFamily="18" charset="0"/>
              </a:rPr>
              <a:t>Tiến hành:</a:t>
            </a:r>
          </a:p>
        </p:txBody>
      </p:sp>
      <p:sp>
        <p:nvSpPr>
          <p:cNvPr id="8" name="Rectangle 7"/>
          <p:cNvSpPr/>
          <p:nvPr/>
        </p:nvSpPr>
        <p:spPr>
          <a:xfrm>
            <a:off x="0" y="5486400"/>
            <a:ext cx="7924800" cy="1077218"/>
          </a:xfrm>
          <a:prstGeom prst="rect">
            <a:avLst/>
          </a:prstGeom>
        </p:spPr>
        <p:txBody>
          <a:bodyPr wrap="square">
            <a:spAutoFit/>
          </a:bodyPr>
          <a:lstStyle/>
          <a:p>
            <a:r>
              <a:rPr lang="vi-VN" sz="3200" dirty="0" smtClean="0">
                <a:latin typeface="Times New Roman" pitchFamily="18" charset="0"/>
                <a:cs typeface="Times New Roman" pitchFamily="18" charset="0"/>
              </a:rPr>
              <a:t>Kéo quả cầu (2) đến điểm B (nằm trong mặt phẳng của tấm bìa như hình 3.6) rồi thả ra.</a:t>
            </a:r>
            <a:endParaRPr lang="en-US" sz="32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plus(in)">
                                      <p:cBhvr>
                                        <p:cTn id="7" dur="20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lide(fromBottom)">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slide(fromBottom)">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heel(4)">
                                      <p:cBhvr>
                                        <p:cTn id="2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Background lá vàng đẹ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Rectangle 2"/>
          <p:cNvSpPr/>
          <p:nvPr/>
        </p:nvSpPr>
        <p:spPr>
          <a:xfrm>
            <a:off x="0" y="0"/>
            <a:ext cx="9144000" cy="1754326"/>
          </a:xfrm>
          <a:prstGeom prst="rect">
            <a:avLst/>
          </a:prstGeom>
        </p:spPr>
        <p:txBody>
          <a:bodyPr wrap="square">
            <a:spAutoFit/>
          </a:bodyPr>
          <a:lstStyle/>
          <a:p>
            <a:r>
              <a:rPr lang="vi-VN" sz="3600" dirty="0" smtClean="0">
                <a:latin typeface="Times New Roman" pitchFamily="18" charset="0"/>
                <a:cs typeface="Times New Roman" pitchFamily="18" charset="0"/>
              </a:rPr>
              <a:t>- Quả cầu (2) chuyển động về vị trí ban đầu va chạm vào quả cầu (1), làm cho quả cầu (1) lên đến vị trí A cùng độ cao với vị trí B</a:t>
            </a:r>
            <a:endParaRPr lang="en-US" sz="3600" dirty="0">
              <a:latin typeface="Times New Roman" pitchFamily="18" charset="0"/>
              <a:cs typeface="Times New Roman" pitchFamily="18" charset="0"/>
            </a:endParaRPr>
          </a:p>
        </p:txBody>
      </p:sp>
      <p:sp>
        <p:nvSpPr>
          <p:cNvPr id="4" name="Rectangle 3"/>
          <p:cNvSpPr/>
          <p:nvPr/>
        </p:nvSpPr>
        <p:spPr>
          <a:xfrm>
            <a:off x="914400" y="1752600"/>
            <a:ext cx="5654112" cy="646331"/>
          </a:xfrm>
          <a:prstGeom prst="rect">
            <a:avLst/>
          </a:prstGeom>
        </p:spPr>
        <p:txBody>
          <a:bodyPr wrap="none">
            <a:spAutoFit/>
          </a:bodyPr>
          <a:lstStyle/>
          <a:p>
            <a:r>
              <a:rPr lang="vi-VN" sz="3600" dirty="0" smtClean="0">
                <a:solidFill>
                  <a:srgbClr val="002060"/>
                </a:solidFill>
                <a:latin typeface="Times New Roman" pitchFamily="18" charset="0"/>
                <a:cs typeface="Times New Roman" pitchFamily="18" charset="0"/>
              </a:rPr>
              <a:t>Thí nghiệm chứng tỏ điều gì?</a:t>
            </a:r>
            <a:endParaRPr lang="en-US" sz="3600" dirty="0">
              <a:solidFill>
                <a:srgbClr val="002060"/>
              </a:solidFill>
              <a:latin typeface="Times New Roman" pitchFamily="18" charset="0"/>
              <a:cs typeface="Times New Roman" pitchFamily="18" charset="0"/>
            </a:endParaRPr>
          </a:p>
        </p:txBody>
      </p:sp>
      <p:sp>
        <p:nvSpPr>
          <p:cNvPr id="5" name="Rectangle 4"/>
          <p:cNvSpPr/>
          <p:nvPr/>
        </p:nvSpPr>
        <p:spPr>
          <a:xfrm>
            <a:off x="0" y="2514600"/>
            <a:ext cx="9144000" cy="1200329"/>
          </a:xfrm>
          <a:prstGeom prst="rect">
            <a:avLst/>
          </a:prstGeom>
        </p:spPr>
        <p:txBody>
          <a:bodyPr wrap="square">
            <a:spAutoFit/>
          </a:bodyPr>
          <a:lstStyle/>
          <a:p>
            <a:r>
              <a:rPr lang="en-US" sz="3600" dirty="0" err="1" smtClean="0">
                <a:solidFill>
                  <a:srgbClr val="FF0000"/>
                </a:solidFill>
                <a:latin typeface="Times New Roman" pitchFamily="18" charset="0"/>
                <a:cs typeface="Times New Roman" pitchFamily="18" charset="0"/>
              </a:rPr>
              <a:t>Nhận</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xét</a:t>
            </a:r>
            <a:r>
              <a:rPr lang="en-US" sz="3600" dirty="0" smtClean="0">
                <a:solidFill>
                  <a:srgbClr val="FF0000"/>
                </a:solidFill>
                <a:latin typeface="Times New Roman" pitchFamily="18" charset="0"/>
                <a:cs typeface="Times New Roman" pitchFamily="18" charset="0"/>
              </a:rPr>
              <a:t>:</a:t>
            </a:r>
            <a:r>
              <a:rPr lang="vi-VN" sz="3600" dirty="0" smtClean="0">
                <a:latin typeface="Times New Roman" pitchFamily="18" charset="0"/>
                <a:cs typeface="Times New Roman" pitchFamily="18" charset="0"/>
              </a:rPr>
              <a:t> Năng lượng không tự sinh ra hoặc tự mất đi mà chỉ truyền từ vật này sang vật khác.</a:t>
            </a:r>
            <a:endParaRPr lang="en-US" sz="3600" dirty="0">
              <a:latin typeface="Times New Roman" pitchFamily="18" charset="0"/>
              <a:cs typeface="Times New Roman" pitchFamily="18" charset="0"/>
            </a:endParaRPr>
          </a:p>
        </p:txBody>
      </p:sp>
      <p:sp>
        <p:nvSpPr>
          <p:cNvPr id="6" name="Rectangle 5"/>
          <p:cNvSpPr/>
          <p:nvPr/>
        </p:nvSpPr>
        <p:spPr>
          <a:xfrm>
            <a:off x="0" y="3657600"/>
            <a:ext cx="6680034" cy="646331"/>
          </a:xfrm>
          <a:prstGeom prst="rect">
            <a:avLst/>
          </a:prstGeom>
        </p:spPr>
        <p:txBody>
          <a:bodyPr wrap="none">
            <a:spAutoFit/>
          </a:bodyPr>
          <a:lstStyle/>
          <a:p>
            <a:r>
              <a:rPr lang="en-US" sz="3600" b="1" dirty="0" smtClean="0">
                <a:solidFill>
                  <a:srgbClr val="FF0000"/>
                </a:solidFill>
                <a:latin typeface="Times New Roman" pitchFamily="18" charset="0"/>
                <a:cs typeface="Times New Roman" pitchFamily="18" charset="0"/>
              </a:rPr>
              <a:t>2</a:t>
            </a:r>
            <a:r>
              <a:rPr lang="vi-VN"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Định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luật</a:t>
            </a:r>
            <a:r>
              <a:rPr lang="vi-VN" sz="3600" b="1" dirty="0" smtClean="0">
                <a:solidFill>
                  <a:srgbClr val="FF0000"/>
                </a:solidFill>
                <a:latin typeface="Times New Roman" pitchFamily="18" charset="0"/>
                <a:cs typeface="Times New Roman" pitchFamily="18" charset="0"/>
              </a:rPr>
              <a:t> bảo toàn năng lượng</a:t>
            </a:r>
            <a:endParaRPr lang="vi-VN" sz="3600" b="1" dirty="0" smtClean="0">
              <a:latin typeface="Times New Roman" pitchFamily="18" charset="0"/>
              <a:cs typeface="Times New Roman" pitchFamily="18" charset="0"/>
            </a:endParaRPr>
          </a:p>
        </p:txBody>
      </p:sp>
      <p:sp>
        <p:nvSpPr>
          <p:cNvPr id="7" name="Rectangle 6"/>
          <p:cNvSpPr/>
          <p:nvPr/>
        </p:nvSpPr>
        <p:spPr>
          <a:xfrm>
            <a:off x="0" y="4343400"/>
            <a:ext cx="9144000" cy="1754326"/>
          </a:xfrm>
          <a:prstGeom prst="rect">
            <a:avLst/>
          </a:prstGeom>
        </p:spPr>
        <p:txBody>
          <a:bodyPr wrap="square">
            <a:spAutoFit/>
          </a:bodyPr>
          <a:lstStyle/>
          <a:p>
            <a:r>
              <a:rPr lang="en-US" sz="3600" dirty="0" err="1" smtClean="0">
                <a:latin typeface="Times New Roman" pitchFamily="18" charset="0"/>
                <a:cs typeface="Times New Roman" pitchFamily="18" charset="0"/>
              </a:rPr>
              <a:t>Năng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lượng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không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tự</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sinh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ra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hoặc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tự</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mất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mà</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chỉ</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chuyển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hóa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từ</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dạng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này</a:t>
            </a:r>
            <a:r>
              <a:rPr lang="en-US" sz="3600" dirty="0" smtClean="0">
                <a:latin typeface="Times New Roman" pitchFamily="18" charset="0"/>
                <a:cs typeface="Times New Roman" pitchFamily="18" charset="0"/>
              </a:rPr>
              <a:t> sang </a:t>
            </a:r>
            <a:r>
              <a:rPr lang="en-US" sz="3600" dirty="0" err="1" smtClean="0">
                <a:latin typeface="Times New Roman" pitchFamily="18" charset="0"/>
                <a:cs typeface="Times New Roman" pitchFamily="18" charset="0"/>
              </a:rPr>
              <a:t>dạng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khác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hoặc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truyền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từ</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vật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này</a:t>
            </a:r>
            <a:r>
              <a:rPr lang="en-US" sz="3600" dirty="0" smtClean="0">
                <a:latin typeface="Times New Roman" pitchFamily="18" charset="0"/>
                <a:cs typeface="Times New Roman" pitchFamily="18" charset="0"/>
              </a:rPr>
              <a:t> sang </a:t>
            </a:r>
            <a:r>
              <a:rPr lang="en-US" sz="3600" dirty="0" err="1" smtClean="0">
                <a:latin typeface="Times New Roman" pitchFamily="18" charset="0"/>
                <a:cs typeface="Times New Roman" pitchFamily="18" charset="0"/>
              </a:rPr>
              <a:t>vật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khác</a:t>
            </a:r>
            <a:r>
              <a:rPr lang="en-US" sz="3600" dirty="0" smtClean="0">
                <a:latin typeface="Times New Roman" pitchFamily="18" charset="0"/>
                <a:cs typeface="Times New Roman" pitchFamily="18" charset="0"/>
              </a:rPr>
              <a:t>. </a:t>
            </a:r>
            <a:endParaRPr lang="en-US" sz="36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6"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arn(inHorizontal)">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xit" presetSubtype="16" fill="hold" nodeType="clickEffect">
                                  <p:stCondLst>
                                    <p:cond delay="0"/>
                                  </p:stCondLst>
                                  <p:childTnLst>
                                    <p:animEffect transition="out" filter="diamond(in)">
                                      <p:cBhvr>
                                        <p:cTn id="17" dur="2000"/>
                                        <p:tgtEl>
                                          <p:spTgt spid="4">
                                            <p:txEl>
                                              <p:pRg st="0" end="0"/>
                                            </p:txEl>
                                          </p:spTgt>
                                        </p:tgtEl>
                                      </p:cBhvr>
                                    </p:animEffect>
                                    <p:set>
                                      <p:cBhvr>
                                        <p:cTn id="18" dur="1" fill="hold">
                                          <p:stCondLst>
                                            <p:cond delay="1999"/>
                                          </p:stCondLst>
                                        </p:cTn>
                                        <p:tgtEl>
                                          <p:spTgt spid="4">
                                            <p:txEl>
                                              <p:pRg st="0" end="0"/>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3" presetClass="entr" presetSubtype="16"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plus(in)">
                                      <p:cBhvr>
                                        <p:cTn id="23" dur="20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barn(inHorizontal)">
                                      <p:cBhvr>
                                        <p:cTn id="28" dur="5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nodeType="click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barn(inHorizontal)">
                                      <p:cBhvr>
                                        <p:cTn id="3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Background đẹp mà dễ thương"/>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sp>
        <p:nvSpPr>
          <p:cNvPr id="3" name="Title 1">
            <a:extLst>
              <a:ext uri="{FF2B5EF4-FFF2-40B4-BE49-F238E27FC236}">
                <a16:creationId xmlns="" xmlns:a16="http://schemas.microsoft.com/office/drawing/2014/main" id="{08950EF2-8207-45BD-BD65-5DD2AE87C1DD}"/>
              </a:ext>
            </a:extLst>
          </p:cNvPr>
          <p:cNvSpPr>
            <a:spLocks noGrp="1"/>
          </p:cNvSpPr>
          <p:nvPr>
            <p:ph type="title"/>
          </p:nvPr>
        </p:nvSpPr>
        <p:spPr>
          <a:xfrm>
            <a:off x="0" y="152400"/>
            <a:ext cx="9144000" cy="641985"/>
          </a:xfrm>
        </p:spPr>
        <p:txBody>
          <a:bodyPr>
            <a:noAutofit/>
          </a:bodyPr>
          <a:lstStyle/>
          <a:p>
            <a:r>
              <a:rPr lang="en-US" sz="3600" b="1" dirty="0" err="1">
                <a:solidFill>
                  <a:schemeClr val="tx1"/>
                </a:solidFill>
                <a:latin typeface="Times New Roman" pitchFamily="18" charset="0"/>
                <a:cs typeface="Times New Roman" pitchFamily="18" charset="0"/>
              </a:rPr>
              <a:t>Vận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dụng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định</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luật</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bảo</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toàn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năng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lượng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để</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giải</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thích</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hiện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tượng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sau</a:t>
            </a:r>
            <a:endParaRPr lang="en-US" sz="3600" b="1" dirty="0">
              <a:solidFill>
                <a:schemeClr val="tx1"/>
              </a:solidFill>
              <a:latin typeface="Times New Roman" pitchFamily="18" charset="0"/>
              <a:cs typeface="Times New Roman" pitchFamily="18" charset="0"/>
            </a:endParaRPr>
          </a:p>
        </p:txBody>
      </p:sp>
      <p:sp>
        <p:nvSpPr>
          <p:cNvPr id="5" name="TextBox 4">
            <a:extLst>
              <a:ext uri="{FF2B5EF4-FFF2-40B4-BE49-F238E27FC236}">
                <a16:creationId xmlns="" xmlns:a16="http://schemas.microsoft.com/office/drawing/2014/main" id="{E15D1E9C-24EC-4690-AED4-7093C0D2E105}"/>
              </a:ext>
            </a:extLst>
          </p:cNvPr>
          <p:cNvSpPr txBox="1"/>
          <p:nvPr/>
        </p:nvSpPr>
        <p:spPr>
          <a:xfrm>
            <a:off x="0" y="1066800"/>
            <a:ext cx="6019800" cy="2554545"/>
          </a:xfrm>
          <a:prstGeom prst="rect">
            <a:avLst/>
          </a:prstGeom>
          <a:noFill/>
        </p:spPr>
        <p:txBody>
          <a:bodyPr wrap="square">
            <a:spAutoFit/>
          </a:bodyPr>
          <a:lstStyle/>
          <a:p>
            <a:pPr algn="just"/>
            <a:r>
              <a:rPr lang="en-US" sz="3200" dirty="0" err="1">
                <a:effectLst/>
                <a:latin typeface="Times New Roman" pitchFamily="18" charset="0"/>
                <a:ea typeface="Calibri" panose="020F0502020204030204" pitchFamily="34" charset="0"/>
                <a:cs typeface="Times New Roman" pitchFamily="18" charset="0"/>
              </a:rPr>
              <a:t>Một</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em</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bé</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đang</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chơi</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xích</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đu</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trong</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sân</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Muốn</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cho</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xích</a:t>
            </a:r>
            <a:r>
              <a:rPr lang="en-US" sz="3200" dirty="0">
                <a:effectLst/>
                <a:latin typeface="Times New Roman" pitchFamily="18" charset="0"/>
                <a:ea typeface="Calibri" panose="020F0502020204030204" pitchFamily="34" charset="0"/>
                <a:cs typeface="Times New Roman" pitchFamily="18" charset="0"/>
              </a:rPr>
              <a:t> du </a:t>
            </a:r>
            <a:r>
              <a:rPr lang="en-US" sz="3200" dirty="0" err="1">
                <a:effectLst/>
                <a:latin typeface="Times New Roman" pitchFamily="18" charset="0"/>
                <a:ea typeface="Calibri" panose="020F0502020204030204" pitchFamily="34" charset="0"/>
                <a:cs typeface="Times New Roman" pitchFamily="18" charset="0"/>
              </a:rPr>
              <a:t>luôn</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lên</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tới</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độ</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cao</a:t>
            </a:r>
            <a:r>
              <a:rPr lang="en-US" sz="3200" dirty="0">
                <a:effectLst/>
                <a:latin typeface="Times New Roman" pitchFamily="18" charset="0"/>
                <a:ea typeface="Calibri" panose="020F0502020204030204" pitchFamily="34" charset="0"/>
                <a:cs typeface="Times New Roman" pitchFamily="18" charset="0"/>
              </a:rPr>
              <a:t> ban </a:t>
            </a:r>
            <a:r>
              <a:rPr lang="en-US" sz="3200" dirty="0" err="1">
                <a:effectLst/>
                <a:latin typeface="Times New Roman" pitchFamily="18" charset="0"/>
                <a:ea typeface="Calibri" panose="020F0502020204030204" pitchFamily="34" charset="0"/>
                <a:cs typeface="Times New Roman" pitchFamily="18" charset="0"/>
              </a:rPr>
              <a:t>đầu</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thỉnh</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thoảng</a:t>
            </a:r>
            <a:r>
              <a:rPr lang="en-US" sz="3200" dirty="0">
                <a:effectLst/>
                <a:latin typeface="Times New Roman" pitchFamily="18" charset="0"/>
                <a:ea typeface="Calibri" panose="020F0502020204030204" pitchFamily="34" charset="0"/>
                <a:cs typeface="Times New Roman" pitchFamily="18" charset="0"/>
              </a:rPr>
              <a:t> </a:t>
            </a:r>
            <a:r>
              <a:rPr lang="en-US" sz="3200" dirty="0" err="1" smtClean="0">
                <a:effectLst/>
                <a:latin typeface="Times New Roman" pitchFamily="18" charset="0"/>
                <a:ea typeface="Calibri" panose="020F0502020204030204" pitchFamily="34" charset="0"/>
                <a:cs typeface="Times New Roman" pitchFamily="18" charset="0"/>
              </a:rPr>
              <a:t>người</a:t>
            </a:r>
            <a:r>
              <a:rPr lang="vi-VN" sz="3200" dirty="0" smtClean="0">
                <a:latin typeface="Times New Roman" pitchFamily="18" charset="0"/>
                <a:ea typeface="Calibri" panose="020F0502020204030204" pitchFamily="34" charset="0"/>
                <a:cs typeface="Times New Roman" pitchFamily="18" charset="0"/>
              </a:rPr>
              <a:t> mẹ</a:t>
            </a:r>
            <a:r>
              <a:rPr lang="en-US" sz="3200" dirty="0" smtClean="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lại</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phải</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đẩy</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vào</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xích</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đu</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Tại</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sao</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cần</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phải</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làm</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như</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vậy</a:t>
            </a:r>
            <a:r>
              <a:rPr lang="en-US" sz="3200" dirty="0">
                <a:effectLst/>
                <a:latin typeface="Times New Roman" pitchFamily="18" charset="0"/>
                <a:ea typeface="Calibri" panose="020F0502020204030204" pitchFamily="34" charset="0"/>
                <a:cs typeface="Times New Roman" pitchFamily="18" charset="0"/>
              </a:rPr>
              <a:t> ?</a:t>
            </a:r>
          </a:p>
        </p:txBody>
      </p:sp>
      <p:pic>
        <p:nvPicPr>
          <p:cNvPr id="21506" name="Picture 2" descr="Một em bé đang chơi xích đu trong sân. Muốn cho xích đu luôn lên tới độ cao ban đầu"/>
          <p:cNvPicPr>
            <a:picLocks noChangeAspect="1" noChangeArrowheads="1"/>
          </p:cNvPicPr>
          <p:nvPr/>
        </p:nvPicPr>
        <p:blipFill>
          <a:blip r:embed="rId3" cstate="print"/>
          <a:srcRect/>
          <a:stretch>
            <a:fillRect/>
          </a:stretch>
        </p:blipFill>
        <p:spPr bwMode="auto">
          <a:xfrm>
            <a:off x="5981700" y="990600"/>
            <a:ext cx="3162300" cy="2438400"/>
          </a:xfrm>
          <a:prstGeom prst="rect">
            <a:avLst/>
          </a:prstGeom>
          <a:noFill/>
        </p:spPr>
      </p:pic>
      <p:sp>
        <p:nvSpPr>
          <p:cNvPr id="8" name="Rectangle 7"/>
          <p:cNvSpPr/>
          <p:nvPr/>
        </p:nvSpPr>
        <p:spPr>
          <a:xfrm>
            <a:off x="0" y="3581400"/>
            <a:ext cx="9372600" cy="3046988"/>
          </a:xfrm>
          <a:prstGeom prst="rect">
            <a:avLst/>
          </a:prstGeom>
        </p:spPr>
        <p:txBody>
          <a:bodyPr wrap="square">
            <a:spAutoFit/>
          </a:bodyPr>
          <a:lstStyle/>
          <a:p>
            <a:r>
              <a:rPr lang="vi-VN" sz="3200" dirty="0" smtClean="0">
                <a:latin typeface="Times New Roman" pitchFamily="18" charset="0"/>
                <a:cs typeface="Times New Roman" pitchFamily="18" charset="0"/>
              </a:rPr>
              <a:t>Muốn cho xích đu luôn lên tới độ cao ban đầu, thỉnh thoảng người mẹ phải đẩy vào xích đuvì trong quá trình chuyển động, xích đu và cậu bé va chạm với không khí và lực cản của không khí làm tiêu hao một phần năng lượng của cậu bé và xích đu. Do đó thi thoảng cần phải đẩy vào xích đu để nó lên độ cao ban đầu.</a:t>
            </a:r>
            <a:endParaRPr lang="en-US" sz="32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506"/>
                                        </p:tgtEl>
                                        <p:attrNameLst>
                                          <p:attrName>style.visibility</p:attrName>
                                        </p:attrNameLst>
                                      </p:cBhvr>
                                      <p:to>
                                        <p:strVal val="visible"/>
                                      </p:to>
                                    </p:set>
                                    <p:anim calcmode="lin" valueType="num">
                                      <p:cBhvr additive="base">
                                        <p:cTn id="13" dur="500" fill="hold"/>
                                        <p:tgtEl>
                                          <p:spTgt spid="21506"/>
                                        </p:tgtEl>
                                        <p:attrNameLst>
                                          <p:attrName>ppt_x</p:attrName>
                                        </p:attrNameLst>
                                      </p:cBhvr>
                                      <p:tavLst>
                                        <p:tav tm="0">
                                          <p:val>
                                            <p:strVal val="#ppt_x"/>
                                          </p:val>
                                        </p:tav>
                                        <p:tav tm="100000">
                                          <p:val>
                                            <p:strVal val="#ppt_x"/>
                                          </p:val>
                                        </p:tav>
                                      </p:tavLst>
                                    </p:anim>
                                    <p:anim calcmode="lin" valueType="num">
                                      <p:cBhvr additive="base">
                                        <p:cTn id="14" dur="500" fill="hold"/>
                                        <p:tgtEl>
                                          <p:spTgt spid="2150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plus(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ackground lấp lánh đẹ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itle 1">
            <a:extLst>
              <a:ext uri="{FF2B5EF4-FFF2-40B4-BE49-F238E27FC236}">
                <a16:creationId xmlns="" xmlns:a16="http://schemas.microsoft.com/office/drawing/2014/main" id="{B9CDCB21-A52F-4D09-8F49-A4D16E39731B}"/>
              </a:ext>
            </a:extLst>
          </p:cNvPr>
          <p:cNvSpPr txBox="1">
            <a:spLocks/>
          </p:cNvSpPr>
          <p:nvPr/>
        </p:nvSpPr>
        <p:spPr>
          <a:xfrm>
            <a:off x="304800" y="0"/>
            <a:ext cx="8365331" cy="811319"/>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50000"/>
              </a:lnSpc>
            </a:pPr>
            <a:r>
              <a:rPr lang="en-US" sz="3600" b="1" dirty="0">
                <a:solidFill>
                  <a:schemeClr val="tx1"/>
                </a:solidFill>
                <a:latin typeface="Times New Roman" pitchFamily="18" charset="0"/>
                <a:cs typeface="Times New Roman" pitchFamily="18" charset="0"/>
              </a:rPr>
              <a:t>THÍ NGHIỆM QUẢ BÓNG NẢY</a:t>
            </a:r>
          </a:p>
        </p:txBody>
      </p:sp>
      <p:sp>
        <p:nvSpPr>
          <p:cNvPr id="4" name="Rectangle 3"/>
          <p:cNvSpPr/>
          <p:nvPr/>
        </p:nvSpPr>
        <p:spPr>
          <a:xfrm>
            <a:off x="0" y="762000"/>
            <a:ext cx="7391400" cy="1754326"/>
          </a:xfrm>
          <a:prstGeom prst="rect">
            <a:avLst/>
          </a:prstGeom>
        </p:spPr>
        <p:txBody>
          <a:bodyPr wrap="square">
            <a:spAutoFit/>
          </a:bodyPr>
          <a:lstStyle/>
          <a:p>
            <a:r>
              <a:rPr lang="vi-VN" sz="3600" dirty="0" smtClean="0">
                <a:latin typeface="Times New Roman" pitchFamily="18" charset="0"/>
                <a:cs typeface="Times New Roman" pitchFamily="18" charset="0"/>
              </a:rPr>
              <a:t>Chuẩn bị: 1 quả bóng tennis hoặc bóng cao su, thước dây (hoặc thước cuộn), một sợi dây dài hơn 1m.</a:t>
            </a:r>
            <a:endParaRPr lang="en-US" sz="3600" dirty="0">
              <a:latin typeface="Times New Roman" pitchFamily="18" charset="0"/>
              <a:cs typeface="Times New Roman" pitchFamily="18" charset="0"/>
            </a:endParaRPr>
          </a:p>
        </p:txBody>
      </p:sp>
      <p:pic>
        <p:nvPicPr>
          <p:cNvPr id="5" name="Picture 4">
            <a:extLst>
              <a:ext uri="{FF2B5EF4-FFF2-40B4-BE49-F238E27FC236}">
                <a16:creationId xmlns="" xmlns:a16="http://schemas.microsoft.com/office/drawing/2014/main" id="{3ADD55F0-AAD4-4C12-B045-3D63C884DF8B}"/>
              </a:ext>
            </a:extLst>
          </p:cNvPr>
          <p:cNvPicPr>
            <a:picLocks noChangeAspect="1"/>
          </p:cNvPicPr>
          <p:nvPr/>
        </p:nvPicPr>
        <p:blipFill rotWithShape="1">
          <a:blip r:embed="rId3" cstate="print"/>
          <a:srcRect l="69333" t="35704" r="13750" b="23558"/>
          <a:stretch/>
        </p:blipFill>
        <p:spPr>
          <a:xfrm>
            <a:off x="7370283" y="990600"/>
            <a:ext cx="1773717" cy="4953000"/>
          </a:xfrm>
          <a:prstGeom prst="rect">
            <a:avLst/>
          </a:prstGeom>
        </p:spPr>
      </p:pic>
      <p:sp>
        <p:nvSpPr>
          <p:cNvPr id="6" name="Rectangle 5"/>
          <p:cNvSpPr/>
          <p:nvPr/>
        </p:nvSpPr>
        <p:spPr>
          <a:xfrm>
            <a:off x="0" y="2438400"/>
            <a:ext cx="2417137" cy="646331"/>
          </a:xfrm>
          <a:prstGeom prst="rect">
            <a:avLst/>
          </a:prstGeom>
        </p:spPr>
        <p:txBody>
          <a:bodyPr wrap="none">
            <a:spAutoFit/>
          </a:bodyPr>
          <a:lstStyle/>
          <a:p>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Tiến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hành</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
        <p:nvSpPr>
          <p:cNvPr id="7" name="Rectangle 6"/>
          <p:cNvSpPr/>
          <p:nvPr/>
        </p:nvSpPr>
        <p:spPr>
          <a:xfrm>
            <a:off x="0" y="3048000"/>
            <a:ext cx="7315200" cy="2308324"/>
          </a:xfrm>
          <a:prstGeom prst="rect">
            <a:avLst/>
          </a:prstGeom>
        </p:spPr>
        <p:txBody>
          <a:bodyPr wrap="square">
            <a:spAutoFit/>
          </a:bodyPr>
          <a:lstStyle/>
          <a:p>
            <a:r>
              <a:rPr lang="vi-VN" sz="3600" dirty="0" smtClean="0">
                <a:latin typeface="Times New Roman" pitchFamily="18" charset="0"/>
                <a:cs typeface="Times New Roman" pitchFamily="18" charset="0"/>
              </a:rPr>
              <a:t>+ Thả rơi quả bóng tennis ở độ cao 1m so với sàn nhà. Dùng sợi dây căng ngang ở độ cao 1m để làm mốc (hình 48.7).</a:t>
            </a:r>
            <a:endParaRPr lang="en-US" sz="3600" dirty="0">
              <a:latin typeface="Times New Roman" pitchFamily="18" charset="0"/>
              <a:cs typeface="Times New Roman" pitchFamily="18" charset="0"/>
            </a:endParaRPr>
          </a:p>
        </p:txBody>
      </p:sp>
      <p:sp>
        <p:nvSpPr>
          <p:cNvPr id="8" name="Rectangle 7"/>
          <p:cNvSpPr/>
          <p:nvPr/>
        </p:nvSpPr>
        <p:spPr>
          <a:xfrm>
            <a:off x="0" y="5334000"/>
            <a:ext cx="8305800" cy="1200329"/>
          </a:xfrm>
          <a:prstGeom prst="rect">
            <a:avLst/>
          </a:prstGeom>
        </p:spPr>
        <p:txBody>
          <a:bodyPr wrap="square">
            <a:spAutoFit/>
          </a:bodyPr>
          <a:lstStyle/>
          <a:p>
            <a:r>
              <a:rPr lang="vi-VN" sz="3600" dirty="0" smtClean="0">
                <a:latin typeface="Times New Roman" pitchFamily="18" charset="0"/>
                <a:cs typeface="Times New Roman" pitchFamily="18" charset="0"/>
              </a:rPr>
              <a:t>+ Yêu cầu các bạn trong nhóm đo độ cao mà quả bóng đạt được sau lần nảy đầu tiên.</a:t>
            </a:r>
            <a:endParaRPr lang="en-US" sz="36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slide(fromBottom)">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3" presetClass="entr" presetSubtype="16"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plus(in)">
                                      <p:cBhvr>
                                        <p:cTn id="25" dur="20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6"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barn(inHorizontal)">
                                      <p:cBhvr>
                                        <p:cTn id="30" dur="500"/>
                                        <p:tgtEl>
                                          <p:spTgt spid="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slide(fromBottom)">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ackground lấp lánh"/>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Rectangle 2"/>
          <p:cNvSpPr/>
          <p:nvPr/>
        </p:nvSpPr>
        <p:spPr>
          <a:xfrm>
            <a:off x="0" y="0"/>
            <a:ext cx="9144000" cy="1200329"/>
          </a:xfrm>
          <a:prstGeom prst="rect">
            <a:avLst/>
          </a:prstGeom>
        </p:spPr>
        <p:txBody>
          <a:bodyPr wrap="square">
            <a:spAutoFit/>
          </a:bodyPr>
          <a:lstStyle/>
          <a:p>
            <a:r>
              <a:rPr lang="vi-VN" sz="3600" dirty="0" smtClean="0">
                <a:solidFill>
                  <a:srgbClr val="C00000"/>
                </a:solidFill>
                <a:latin typeface="Times New Roman" pitchFamily="18" charset="0"/>
                <a:cs typeface="Times New Roman" pitchFamily="18" charset="0"/>
              </a:rPr>
              <a:t>Nêu nhận xét về kết quả đo được. Giải thích tại sao?</a:t>
            </a:r>
            <a:endParaRPr lang="en-US" sz="3600" dirty="0">
              <a:solidFill>
                <a:srgbClr val="C00000"/>
              </a:solidFill>
              <a:latin typeface="Times New Roman" pitchFamily="18" charset="0"/>
              <a:cs typeface="Times New Roman" pitchFamily="18" charset="0"/>
            </a:endParaRPr>
          </a:p>
        </p:txBody>
      </p:sp>
      <p:sp>
        <p:nvSpPr>
          <p:cNvPr id="4" name="Rectangle 3"/>
          <p:cNvSpPr/>
          <p:nvPr/>
        </p:nvSpPr>
        <p:spPr>
          <a:xfrm>
            <a:off x="0" y="0"/>
            <a:ext cx="9144000" cy="1200329"/>
          </a:xfrm>
          <a:prstGeom prst="rect">
            <a:avLst/>
          </a:prstGeom>
        </p:spPr>
        <p:txBody>
          <a:bodyPr wrap="square">
            <a:spAutoFit/>
          </a:bodyPr>
          <a:lstStyle/>
          <a:p>
            <a:r>
              <a:rPr lang="vi-VN" sz="3600" dirty="0" smtClean="0">
                <a:latin typeface="Times New Roman" pitchFamily="18" charset="0"/>
                <a:cs typeface="Times New Roman" pitchFamily="18" charset="0"/>
              </a:rPr>
              <a:t>Sau lần nảy đầu tiên, quả bóng không đạt được độ cao như ban đầu, vì:</a:t>
            </a:r>
            <a:endParaRPr lang="en-US" sz="3600" dirty="0">
              <a:latin typeface="Times New Roman" pitchFamily="18" charset="0"/>
              <a:cs typeface="Times New Roman" pitchFamily="18" charset="0"/>
            </a:endParaRPr>
          </a:p>
        </p:txBody>
      </p:sp>
      <p:sp>
        <p:nvSpPr>
          <p:cNvPr id="5" name="Rectangle 4"/>
          <p:cNvSpPr/>
          <p:nvPr/>
        </p:nvSpPr>
        <p:spPr>
          <a:xfrm>
            <a:off x="0" y="1143000"/>
            <a:ext cx="9144000" cy="1754326"/>
          </a:xfrm>
          <a:prstGeom prst="rect">
            <a:avLst/>
          </a:prstGeom>
        </p:spPr>
        <p:txBody>
          <a:bodyPr wrap="square">
            <a:spAutoFit/>
          </a:bodyPr>
          <a:lstStyle/>
          <a:p>
            <a:r>
              <a:rPr lang="vi-VN" sz="3600" dirty="0" smtClean="0">
                <a:latin typeface="Times New Roman" pitchFamily="18" charset="0"/>
                <a:cs typeface="Times New Roman" pitchFamily="18" charset="0"/>
              </a:rPr>
              <a:t>+ Quả bóng khi rơi từ độ cao xuống mặt đất sẽ chịu lực cản của không khí, va chạm mặt đất và còn phát ra âm.</a:t>
            </a:r>
            <a:endParaRPr lang="en-US" sz="3600" dirty="0">
              <a:latin typeface="Times New Roman" pitchFamily="18" charset="0"/>
              <a:cs typeface="Times New Roman" pitchFamily="18" charset="0"/>
            </a:endParaRPr>
          </a:p>
        </p:txBody>
      </p:sp>
      <p:sp>
        <p:nvSpPr>
          <p:cNvPr id="6" name="Rectangle 5"/>
          <p:cNvSpPr/>
          <p:nvPr/>
        </p:nvSpPr>
        <p:spPr>
          <a:xfrm>
            <a:off x="0" y="2895600"/>
            <a:ext cx="9144000" cy="1754326"/>
          </a:xfrm>
          <a:prstGeom prst="rect">
            <a:avLst/>
          </a:prstGeom>
        </p:spPr>
        <p:txBody>
          <a:bodyPr wrap="square">
            <a:spAutoFit/>
          </a:bodyPr>
          <a:lstStyle/>
          <a:p>
            <a:r>
              <a:rPr lang="vi-VN" sz="3600" dirty="0" smtClean="0">
                <a:latin typeface="Times New Roman" pitchFamily="18" charset="0"/>
                <a:cs typeface="Times New Roman" pitchFamily="18" charset="0"/>
              </a:rPr>
              <a:t>+ Nên năng lượng của quả bóng, một phần bị chuyển hóa thành nhiệt năng tỏa nhiệt ra môi trường, làm nóng mặt đất và năng lượng âm.</a:t>
            </a:r>
            <a:endParaRPr lang="en-US" sz="3600" dirty="0">
              <a:latin typeface="Times New Roman" pitchFamily="18" charset="0"/>
              <a:cs typeface="Times New Roman" pitchFamily="18" charset="0"/>
            </a:endParaRPr>
          </a:p>
        </p:txBody>
      </p:sp>
      <p:sp>
        <p:nvSpPr>
          <p:cNvPr id="7" name="Rectangle 6"/>
          <p:cNvSpPr/>
          <p:nvPr/>
        </p:nvSpPr>
        <p:spPr>
          <a:xfrm>
            <a:off x="0" y="4648200"/>
            <a:ext cx="9144000" cy="1200329"/>
          </a:xfrm>
          <a:prstGeom prst="rect">
            <a:avLst/>
          </a:prstGeom>
        </p:spPr>
        <p:txBody>
          <a:bodyPr wrap="square">
            <a:spAutoFit/>
          </a:bodyPr>
          <a:lstStyle/>
          <a:p>
            <a:r>
              <a:rPr lang="vi-VN" sz="3600" dirty="0" smtClean="0">
                <a:latin typeface="Times New Roman" pitchFamily="18" charset="0"/>
                <a:cs typeface="Times New Roman" pitchFamily="18" charset="0"/>
              </a:rPr>
              <a:t>Vì vậy, quả bóng không có cơ năng như ban đầu nên không đạt được độ cao như ban đầu.</a:t>
            </a:r>
            <a:endParaRPr lang="en-US" sz="36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nodeType="clickEffect">
                                  <p:stCondLst>
                                    <p:cond delay="0"/>
                                  </p:stCondLst>
                                  <p:childTnLst>
                                    <p:animEffect transition="out" filter="blinds(horizontal)">
                                      <p:cBhvr>
                                        <p:cTn id="12" dur="500"/>
                                        <p:tgtEl>
                                          <p:spTgt spid="3">
                                            <p:txEl>
                                              <p:pRg st="0" end="0"/>
                                            </p:txEl>
                                          </p:spTgt>
                                        </p:tgtEl>
                                      </p:cBhvr>
                                    </p:animEffect>
                                    <p:set>
                                      <p:cBhvr>
                                        <p:cTn id="13"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p:cTn id="18"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19"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20" dur="10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3" presetClass="entr" presetSubtype="16"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plus(in)">
                                      <p:cBhvr>
                                        <p:cTn id="25" dur="2000"/>
                                        <p:tgtEl>
                                          <p:spTgt spid="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6" fill="hold"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barn(inHorizontal)">
                                      <p:cBhvr>
                                        <p:cTn id="30" dur="500"/>
                                        <p:tgtEl>
                                          <p:spTgt spid="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Effect transition="in" filter="wipe(down)">
                                      <p:cBhvr>
                                        <p:cTn id="3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ackground màu hồng đẹ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Rectangle 2"/>
          <p:cNvSpPr/>
          <p:nvPr/>
        </p:nvSpPr>
        <p:spPr>
          <a:xfrm>
            <a:off x="0" y="0"/>
            <a:ext cx="9144000" cy="1200329"/>
          </a:xfrm>
          <a:prstGeom prst="rect">
            <a:avLst/>
          </a:prstGeom>
        </p:spPr>
        <p:txBody>
          <a:bodyPr wrap="square">
            <a:spAutoFit/>
          </a:bodyPr>
          <a:lstStyle/>
          <a:p>
            <a:r>
              <a:rPr lang="vi-VN" sz="3600" dirty="0" smtClean="0">
                <a:latin typeface="Times New Roman" pitchFamily="18" charset="0"/>
                <a:cs typeface="Times New Roman" pitchFamily="18" charset="0"/>
              </a:rPr>
              <a:t>Có phải trong trường hợp này định luật bảo toàn năng lượng không còn đúng?</a:t>
            </a:r>
            <a:endParaRPr lang="en-US" sz="3600" dirty="0">
              <a:latin typeface="Times New Roman" pitchFamily="18" charset="0"/>
              <a:cs typeface="Times New Roman" pitchFamily="18" charset="0"/>
            </a:endParaRPr>
          </a:p>
        </p:txBody>
      </p:sp>
      <p:sp>
        <p:nvSpPr>
          <p:cNvPr id="4" name="Rectangle 3"/>
          <p:cNvSpPr/>
          <p:nvPr/>
        </p:nvSpPr>
        <p:spPr>
          <a:xfrm>
            <a:off x="0" y="0"/>
            <a:ext cx="9144000" cy="2308324"/>
          </a:xfrm>
          <a:prstGeom prst="rect">
            <a:avLst/>
          </a:prstGeom>
        </p:spPr>
        <p:txBody>
          <a:bodyPr wrap="square">
            <a:spAutoFit/>
          </a:bodyPr>
          <a:lstStyle/>
          <a:p>
            <a:r>
              <a:rPr lang="vi-VN" sz="3600" dirty="0" smtClean="0">
                <a:latin typeface="Times New Roman" pitchFamily="18" charset="0"/>
                <a:cs typeface="Times New Roman" pitchFamily="18" charset="0"/>
              </a:rPr>
              <a:t>Định luật bảo toàn năng lượng: năng lượng không tự sinh ra hoặc tự mất đi mà chỉ chuyển hóa từ dạng này sang dạng khác hoặc truyền từ vật này sang vật khác.</a:t>
            </a:r>
            <a:endParaRPr lang="en-US" sz="3600" dirty="0">
              <a:latin typeface="Times New Roman" pitchFamily="18" charset="0"/>
              <a:cs typeface="Times New Roman" pitchFamily="18" charset="0"/>
            </a:endParaRPr>
          </a:p>
        </p:txBody>
      </p:sp>
      <p:sp>
        <p:nvSpPr>
          <p:cNvPr id="5" name="Rectangle 4"/>
          <p:cNvSpPr/>
          <p:nvPr/>
        </p:nvSpPr>
        <p:spPr>
          <a:xfrm>
            <a:off x="0" y="2362200"/>
            <a:ext cx="9144000" cy="2308324"/>
          </a:xfrm>
          <a:prstGeom prst="rect">
            <a:avLst/>
          </a:prstGeom>
        </p:spPr>
        <p:txBody>
          <a:bodyPr wrap="square">
            <a:spAutoFit/>
          </a:bodyPr>
          <a:lstStyle/>
          <a:p>
            <a:r>
              <a:rPr lang="vi-VN" sz="3600" dirty="0" smtClean="0">
                <a:solidFill>
                  <a:srgbClr val="00B050"/>
                </a:solidFill>
                <a:latin typeface="Times New Roman" pitchFamily="18" charset="0"/>
                <a:cs typeface="Times New Roman" pitchFamily="18" charset="0"/>
              </a:rPr>
              <a:t>Trong trường hợp này, năng lượng không bị mất đi mà đã chuyển hóa thành một phần nhiệt năng và năng lượng âm. Nên định luật bảo toàn năng lượng vẫn đúng trong trường hợp này.</a:t>
            </a:r>
            <a:endParaRPr lang="en-US" sz="3600" dirty="0">
              <a:solidFill>
                <a:srgbClr val="00B05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nodeType="clickEffect">
                                  <p:stCondLst>
                                    <p:cond delay="0"/>
                                  </p:stCondLst>
                                  <p:childTnLst>
                                    <p:animEffect transition="out" filter="blinds(horizontal)">
                                      <p:cBhvr>
                                        <p:cTn id="12" dur="500"/>
                                        <p:tgtEl>
                                          <p:spTgt spid="3">
                                            <p:txEl>
                                              <p:pRg st="0" end="0"/>
                                            </p:txEl>
                                          </p:spTgt>
                                        </p:tgtEl>
                                      </p:cBhvr>
                                    </p:animEffect>
                                    <p:set>
                                      <p:cBhvr>
                                        <p:cTn id="13"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6"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barn(inHorizontal)">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 calcmode="lin" valueType="num">
                                      <p:cBhvr additive="base">
                                        <p:cTn id="2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2062103"/>
          </a:xfrm>
          <a:prstGeom prst="rect">
            <a:avLst/>
          </a:prstGeom>
        </p:spPr>
        <p:txBody>
          <a:bodyPr wrap="square">
            <a:spAutoFit/>
          </a:bodyPr>
          <a:lstStyle/>
          <a:p>
            <a:r>
              <a:rPr lang="vi-VN" sz="3200" dirty="0" smtClean="0">
                <a:latin typeface="Times New Roman" pitchFamily="18" charset="0"/>
                <a:cs typeface="Times New Roman" pitchFamily="18" charset="0"/>
              </a:rPr>
              <a:t>3. Hoàn thành các câu sau đây bằng cách ghi vào vở (hay phiếu học tập) các từ hoặc cụm từ trong khung thích hợp với các khoảng trống, được đánh số thứ tự từ (1) đến (10). Ví dụ (1) - thế năng</a:t>
            </a:r>
          </a:p>
        </p:txBody>
      </p:sp>
      <p:sp>
        <p:nvSpPr>
          <p:cNvPr id="3" name="Rectangle 2"/>
          <p:cNvSpPr/>
          <p:nvPr/>
        </p:nvSpPr>
        <p:spPr>
          <a:xfrm>
            <a:off x="0" y="1981200"/>
            <a:ext cx="9144000" cy="1077218"/>
          </a:xfrm>
          <a:prstGeom prst="rect">
            <a:avLst/>
          </a:prstGeom>
        </p:spPr>
        <p:txBody>
          <a:bodyPr wrap="square">
            <a:spAutoFit/>
          </a:bodyPr>
          <a:lstStyle/>
          <a:p>
            <a:r>
              <a:rPr lang="vi-VN" sz="3200" dirty="0" smtClean="0">
                <a:latin typeface="Times New Roman" pitchFamily="18" charset="0"/>
                <a:cs typeface="Times New Roman" pitchFamily="18" charset="0"/>
              </a:rPr>
              <a:t>a) Khi quả bóng được giữ yên ở trên cao, nó đang có ___(1)___</a:t>
            </a:r>
            <a:endParaRPr lang="vi-VN" sz="3200" b="1" dirty="0" smtClean="0">
              <a:solidFill>
                <a:srgbClr val="C00000"/>
              </a:solidFill>
              <a:latin typeface="Times New Roman" pitchFamily="18" charset="0"/>
              <a:cs typeface="Times New Roman" pitchFamily="18" charset="0"/>
            </a:endParaRPr>
          </a:p>
        </p:txBody>
      </p:sp>
      <p:sp>
        <p:nvSpPr>
          <p:cNvPr id="5" name="Rectangle 4"/>
          <p:cNvSpPr/>
          <p:nvPr/>
        </p:nvSpPr>
        <p:spPr>
          <a:xfrm>
            <a:off x="0" y="3124200"/>
            <a:ext cx="9144000" cy="1077218"/>
          </a:xfrm>
          <a:prstGeom prst="rect">
            <a:avLst/>
          </a:prstGeom>
        </p:spPr>
        <p:txBody>
          <a:bodyPr wrap="square">
            <a:spAutoFit/>
          </a:bodyPr>
          <a:lstStyle/>
          <a:p>
            <a:r>
              <a:rPr lang="vi-VN" sz="3200" dirty="0" smtClean="0">
                <a:latin typeface="Times New Roman" pitchFamily="18" charset="0"/>
                <a:cs typeface="Times New Roman" pitchFamily="18" charset="0"/>
              </a:rPr>
              <a:t>Khi quả bóng được thả rơi, ___(2)___ của nó được chuyển hóa thành ___(3)___</a:t>
            </a:r>
          </a:p>
        </p:txBody>
      </p:sp>
      <p:sp>
        <p:nvSpPr>
          <p:cNvPr id="6" name="Rectangle 5"/>
          <p:cNvSpPr/>
          <p:nvPr/>
        </p:nvSpPr>
        <p:spPr>
          <a:xfrm>
            <a:off x="0" y="4191000"/>
            <a:ext cx="9144000" cy="2554545"/>
          </a:xfrm>
          <a:prstGeom prst="rect">
            <a:avLst/>
          </a:prstGeom>
        </p:spPr>
        <p:txBody>
          <a:bodyPr wrap="square">
            <a:spAutoFit/>
          </a:bodyPr>
          <a:lstStyle/>
          <a:p>
            <a:r>
              <a:rPr lang="vi-VN" sz="3200" dirty="0" smtClean="0">
                <a:latin typeface="Times New Roman" pitchFamily="18" charset="0"/>
                <a:cs typeface="Times New Roman" pitchFamily="18" charset="0"/>
              </a:rPr>
              <a:t>b) Quả bóng không thể nảy trở lại độ cao ban đầu, nơi nó được thả rơi, bởi vì không phải tất cả ___(4)___ của nó biến thành ___(5)___. Thực tế, luôn có một phần năng lượng của nó được chuyển hóa thành ___(6)___ và ___(7)___           trong khi va chạm</a:t>
            </a:r>
            <a:endParaRPr lang="en-US" sz="3200" dirty="0"/>
          </a:p>
        </p:txBody>
      </p:sp>
      <p:sp>
        <p:nvSpPr>
          <p:cNvPr id="7" name="Rectangle 6"/>
          <p:cNvSpPr/>
          <p:nvPr/>
        </p:nvSpPr>
        <p:spPr>
          <a:xfrm>
            <a:off x="0" y="2438400"/>
            <a:ext cx="1802096" cy="584775"/>
          </a:xfrm>
          <a:prstGeom prst="rect">
            <a:avLst/>
          </a:prstGeom>
        </p:spPr>
        <p:txBody>
          <a:bodyPr wrap="none">
            <a:spAutoFit/>
          </a:bodyPr>
          <a:lstStyle/>
          <a:p>
            <a:r>
              <a:rPr lang="vi-VN" sz="3200" b="1" dirty="0" smtClean="0">
                <a:solidFill>
                  <a:srgbClr val="C00000"/>
                </a:solidFill>
                <a:latin typeface="Times New Roman" pitchFamily="18" charset="0"/>
                <a:cs typeface="Times New Roman" pitchFamily="18" charset="0"/>
              </a:rPr>
              <a:t>thế năng </a:t>
            </a:r>
            <a:endParaRPr lang="en-US" sz="3200" dirty="0">
              <a:latin typeface="Times New Roman" pitchFamily="18" charset="0"/>
              <a:cs typeface="Times New Roman" pitchFamily="18" charset="0"/>
            </a:endParaRPr>
          </a:p>
        </p:txBody>
      </p:sp>
      <p:sp>
        <p:nvSpPr>
          <p:cNvPr id="8" name="Rectangle 7"/>
          <p:cNvSpPr/>
          <p:nvPr/>
        </p:nvSpPr>
        <p:spPr>
          <a:xfrm>
            <a:off x="4572000" y="3048000"/>
            <a:ext cx="1802096" cy="584775"/>
          </a:xfrm>
          <a:prstGeom prst="rect">
            <a:avLst/>
          </a:prstGeom>
        </p:spPr>
        <p:txBody>
          <a:bodyPr wrap="none">
            <a:spAutoFit/>
          </a:bodyPr>
          <a:lstStyle/>
          <a:p>
            <a:r>
              <a:rPr lang="vi-VN" sz="3200" b="1" dirty="0" smtClean="0">
                <a:solidFill>
                  <a:srgbClr val="C00000"/>
                </a:solidFill>
                <a:latin typeface="Times New Roman" pitchFamily="18" charset="0"/>
                <a:cs typeface="Times New Roman" pitchFamily="18" charset="0"/>
              </a:rPr>
              <a:t>thế năng </a:t>
            </a:r>
            <a:endParaRPr lang="en-US" sz="3200" dirty="0">
              <a:latin typeface="Times New Roman" pitchFamily="18" charset="0"/>
              <a:cs typeface="Times New Roman" pitchFamily="18" charset="0"/>
            </a:endParaRPr>
          </a:p>
        </p:txBody>
      </p:sp>
      <p:sp>
        <p:nvSpPr>
          <p:cNvPr id="9" name="Rectangle 8"/>
          <p:cNvSpPr/>
          <p:nvPr/>
        </p:nvSpPr>
        <p:spPr>
          <a:xfrm>
            <a:off x="3124200" y="3657600"/>
            <a:ext cx="2190023" cy="584775"/>
          </a:xfrm>
          <a:prstGeom prst="rect">
            <a:avLst/>
          </a:prstGeom>
        </p:spPr>
        <p:txBody>
          <a:bodyPr wrap="none">
            <a:spAutoFit/>
          </a:bodyPr>
          <a:lstStyle/>
          <a:p>
            <a:r>
              <a:rPr lang="vi-VN" sz="3200" b="1" dirty="0" smtClean="0">
                <a:solidFill>
                  <a:srgbClr val="C00000"/>
                </a:solidFill>
                <a:latin typeface="Times New Roman" pitchFamily="18" charset="0"/>
                <a:cs typeface="Times New Roman" pitchFamily="18" charset="0"/>
              </a:rPr>
              <a:t>Động năng </a:t>
            </a:r>
            <a:endParaRPr lang="en-US" sz="3200" dirty="0">
              <a:latin typeface="Times New Roman" pitchFamily="18" charset="0"/>
              <a:cs typeface="Times New Roman" pitchFamily="18" charset="0"/>
            </a:endParaRPr>
          </a:p>
        </p:txBody>
      </p:sp>
      <p:sp>
        <p:nvSpPr>
          <p:cNvPr id="10" name="Rectangle 9"/>
          <p:cNvSpPr/>
          <p:nvPr/>
        </p:nvSpPr>
        <p:spPr>
          <a:xfrm>
            <a:off x="6705600" y="4648200"/>
            <a:ext cx="2190023" cy="584775"/>
          </a:xfrm>
          <a:prstGeom prst="rect">
            <a:avLst/>
          </a:prstGeom>
        </p:spPr>
        <p:txBody>
          <a:bodyPr wrap="none">
            <a:spAutoFit/>
          </a:bodyPr>
          <a:lstStyle/>
          <a:p>
            <a:r>
              <a:rPr lang="vi-VN" sz="3200" b="1" dirty="0" smtClean="0">
                <a:solidFill>
                  <a:srgbClr val="C00000"/>
                </a:solidFill>
                <a:latin typeface="Times New Roman" pitchFamily="18" charset="0"/>
                <a:cs typeface="Times New Roman" pitchFamily="18" charset="0"/>
              </a:rPr>
              <a:t>Động năng </a:t>
            </a:r>
            <a:endParaRPr lang="en-US" sz="3200" dirty="0">
              <a:latin typeface="Times New Roman" pitchFamily="18" charset="0"/>
              <a:cs typeface="Times New Roman" pitchFamily="18" charset="0"/>
            </a:endParaRPr>
          </a:p>
        </p:txBody>
      </p:sp>
      <p:sp>
        <p:nvSpPr>
          <p:cNvPr id="11" name="Rectangle 10"/>
          <p:cNvSpPr/>
          <p:nvPr/>
        </p:nvSpPr>
        <p:spPr>
          <a:xfrm>
            <a:off x="3048000" y="5181600"/>
            <a:ext cx="1802096" cy="584775"/>
          </a:xfrm>
          <a:prstGeom prst="rect">
            <a:avLst/>
          </a:prstGeom>
        </p:spPr>
        <p:txBody>
          <a:bodyPr wrap="none">
            <a:spAutoFit/>
          </a:bodyPr>
          <a:lstStyle/>
          <a:p>
            <a:r>
              <a:rPr lang="vi-VN" sz="3200" b="1" dirty="0" smtClean="0">
                <a:solidFill>
                  <a:srgbClr val="C00000"/>
                </a:solidFill>
                <a:latin typeface="Times New Roman" pitchFamily="18" charset="0"/>
                <a:cs typeface="Times New Roman" pitchFamily="18" charset="0"/>
              </a:rPr>
              <a:t>thế năng </a:t>
            </a:r>
            <a:endParaRPr lang="en-US" sz="3200" dirty="0">
              <a:latin typeface="Times New Roman" pitchFamily="18" charset="0"/>
              <a:cs typeface="Times New Roman" pitchFamily="18" charset="0"/>
            </a:endParaRPr>
          </a:p>
        </p:txBody>
      </p:sp>
      <p:sp>
        <p:nvSpPr>
          <p:cNvPr id="12" name="Rectangle 11"/>
          <p:cNvSpPr/>
          <p:nvPr/>
        </p:nvSpPr>
        <p:spPr>
          <a:xfrm>
            <a:off x="0" y="6096000"/>
            <a:ext cx="2212465" cy="584775"/>
          </a:xfrm>
          <a:prstGeom prst="rect">
            <a:avLst/>
          </a:prstGeom>
        </p:spPr>
        <p:txBody>
          <a:bodyPr wrap="none">
            <a:spAutoFit/>
          </a:bodyPr>
          <a:lstStyle/>
          <a:p>
            <a:r>
              <a:rPr lang="vi-VN" sz="3200" b="1" dirty="0" smtClean="0">
                <a:solidFill>
                  <a:srgbClr val="C00000"/>
                </a:solidFill>
                <a:latin typeface="Times New Roman" pitchFamily="18" charset="0"/>
                <a:cs typeface="Times New Roman" pitchFamily="18" charset="0"/>
              </a:rPr>
              <a:t>Nhiệt năng </a:t>
            </a:r>
            <a:endParaRPr lang="en-US" sz="3200" dirty="0">
              <a:latin typeface="Times New Roman" pitchFamily="18" charset="0"/>
              <a:cs typeface="Times New Roman" pitchFamily="18" charset="0"/>
            </a:endParaRPr>
          </a:p>
        </p:txBody>
      </p:sp>
      <p:sp>
        <p:nvSpPr>
          <p:cNvPr id="13" name="Rectangle 12"/>
          <p:cNvSpPr/>
          <p:nvPr/>
        </p:nvSpPr>
        <p:spPr>
          <a:xfrm>
            <a:off x="2362200" y="6096000"/>
            <a:ext cx="2994731" cy="584775"/>
          </a:xfrm>
          <a:prstGeom prst="rect">
            <a:avLst/>
          </a:prstGeom>
        </p:spPr>
        <p:txBody>
          <a:bodyPr wrap="none">
            <a:spAutoFit/>
          </a:bodyPr>
          <a:lstStyle/>
          <a:p>
            <a:r>
              <a:rPr lang="vi-VN" sz="3200" b="1" dirty="0" smtClean="0">
                <a:solidFill>
                  <a:srgbClr val="C00000"/>
                </a:solidFill>
                <a:latin typeface="Times New Roman" pitchFamily="18" charset="0"/>
                <a:cs typeface="Times New Roman" pitchFamily="18" charset="0"/>
              </a:rPr>
              <a:t>Năng lượng âm </a:t>
            </a:r>
            <a:endParaRPr lang="en-US" sz="32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4"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slide(fromBottom)">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6"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barn(inHorizontal)">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 calcmode="lin" valueType="num">
                                      <p:cBhvr>
                                        <p:cTn id="30" dur="1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31"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32" dur="10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 calcmode="lin" valueType="num">
                                      <p:cBhvr>
                                        <p:cTn id="37" dur="1000" fill="hold"/>
                                        <p:tgtEl>
                                          <p:spTgt spid="8">
                                            <p:txEl>
                                              <p:pRg st="0" end="0"/>
                                            </p:txEl>
                                          </p:spTgt>
                                        </p:tgtEl>
                                        <p:attrNameLst>
                                          <p:attrName>ppt_w</p:attrName>
                                        </p:attrNameLst>
                                      </p:cBhvr>
                                      <p:tavLst>
                                        <p:tav tm="0">
                                          <p:val>
                                            <p:strVal val="#ppt_w*0.70"/>
                                          </p:val>
                                        </p:tav>
                                        <p:tav tm="100000">
                                          <p:val>
                                            <p:strVal val="#ppt_w"/>
                                          </p:val>
                                        </p:tav>
                                      </p:tavLst>
                                    </p:anim>
                                    <p:anim calcmode="lin" valueType="num">
                                      <p:cBhvr>
                                        <p:cTn id="38" dur="1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39" dur="1000"/>
                                        <p:tgtEl>
                                          <p:spTgt spid="8">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5" presetClass="entr" presetSubtype="0" fill="hold" nodeType="clickEffect">
                                  <p:stCondLst>
                                    <p:cond delay="0"/>
                                  </p:stCondLst>
                                  <p:childTnLst>
                                    <p:set>
                                      <p:cBhvr>
                                        <p:cTn id="43" dur="1" fill="hold">
                                          <p:stCondLst>
                                            <p:cond delay="0"/>
                                          </p:stCondLst>
                                        </p:cTn>
                                        <p:tgtEl>
                                          <p:spTgt spid="9">
                                            <p:txEl>
                                              <p:pRg st="0" end="0"/>
                                            </p:txEl>
                                          </p:spTgt>
                                        </p:tgtEl>
                                        <p:attrNameLst>
                                          <p:attrName>style.visibility</p:attrName>
                                        </p:attrNameLst>
                                      </p:cBhvr>
                                      <p:to>
                                        <p:strVal val="visible"/>
                                      </p:to>
                                    </p:set>
                                    <p:anim calcmode="lin" valueType="num">
                                      <p:cBhvr>
                                        <p:cTn id="44" dur="1000" fill="hold"/>
                                        <p:tgtEl>
                                          <p:spTgt spid="9">
                                            <p:txEl>
                                              <p:pRg st="0" end="0"/>
                                            </p:txEl>
                                          </p:spTgt>
                                        </p:tgtEl>
                                        <p:attrNameLst>
                                          <p:attrName>ppt_w</p:attrName>
                                        </p:attrNameLst>
                                      </p:cBhvr>
                                      <p:tavLst>
                                        <p:tav tm="0">
                                          <p:val>
                                            <p:strVal val="#ppt_w*0.70"/>
                                          </p:val>
                                        </p:tav>
                                        <p:tav tm="100000">
                                          <p:val>
                                            <p:strVal val="#ppt_w"/>
                                          </p:val>
                                        </p:tav>
                                      </p:tavLst>
                                    </p:anim>
                                    <p:anim calcmode="lin" valueType="num">
                                      <p:cBhvr>
                                        <p:cTn id="45" dur="10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46" dur="1000"/>
                                        <p:tgtEl>
                                          <p:spTgt spid="9">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5" presetClass="entr" presetSubtype="0" fill="hold" nodeType="clickEffect">
                                  <p:stCondLst>
                                    <p:cond delay="0"/>
                                  </p:stCondLst>
                                  <p:childTnLst>
                                    <p:set>
                                      <p:cBhvr>
                                        <p:cTn id="50" dur="1" fill="hold">
                                          <p:stCondLst>
                                            <p:cond delay="0"/>
                                          </p:stCondLst>
                                        </p:cTn>
                                        <p:tgtEl>
                                          <p:spTgt spid="10">
                                            <p:txEl>
                                              <p:pRg st="0" end="0"/>
                                            </p:txEl>
                                          </p:spTgt>
                                        </p:tgtEl>
                                        <p:attrNameLst>
                                          <p:attrName>style.visibility</p:attrName>
                                        </p:attrNameLst>
                                      </p:cBhvr>
                                      <p:to>
                                        <p:strVal val="visible"/>
                                      </p:to>
                                    </p:set>
                                    <p:anim calcmode="lin" valueType="num">
                                      <p:cBhvr>
                                        <p:cTn id="51" dur="1000" fill="hold"/>
                                        <p:tgtEl>
                                          <p:spTgt spid="10">
                                            <p:txEl>
                                              <p:pRg st="0" end="0"/>
                                            </p:txEl>
                                          </p:spTgt>
                                        </p:tgtEl>
                                        <p:attrNameLst>
                                          <p:attrName>ppt_w</p:attrName>
                                        </p:attrNameLst>
                                      </p:cBhvr>
                                      <p:tavLst>
                                        <p:tav tm="0">
                                          <p:val>
                                            <p:strVal val="#ppt_w*0.70"/>
                                          </p:val>
                                        </p:tav>
                                        <p:tav tm="100000">
                                          <p:val>
                                            <p:strVal val="#ppt_w"/>
                                          </p:val>
                                        </p:tav>
                                      </p:tavLst>
                                    </p:anim>
                                    <p:anim calcmode="lin" valueType="num">
                                      <p:cBhvr>
                                        <p:cTn id="52" dur="100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53" dur="1000"/>
                                        <p:tgtEl>
                                          <p:spTgt spid="10">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55" presetClass="entr" presetSubtype="0" fill="hold" nodeType="clickEffect">
                                  <p:stCondLst>
                                    <p:cond delay="0"/>
                                  </p:stCondLst>
                                  <p:childTnLst>
                                    <p:set>
                                      <p:cBhvr>
                                        <p:cTn id="57" dur="1" fill="hold">
                                          <p:stCondLst>
                                            <p:cond delay="0"/>
                                          </p:stCondLst>
                                        </p:cTn>
                                        <p:tgtEl>
                                          <p:spTgt spid="11">
                                            <p:txEl>
                                              <p:pRg st="0" end="0"/>
                                            </p:txEl>
                                          </p:spTgt>
                                        </p:tgtEl>
                                        <p:attrNameLst>
                                          <p:attrName>style.visibility</p:attrName>
                                        </p:attrNameLst>
                                      </p:cBhvr>
                                      <p:to>
                                        <p:strVal val="visible"/>
                                      </p:to>
                                    </p:set>
                                    <p:anim calcmode="lin" valueType="num">
                                      <p:cBhvr>
                                        <p:cTn id="58" dur="1000" fill="hold"/>
                                        <p:tgtEl>
                                          <p:spTgt spid="11">
                                            <p:txEl>
                                              <p:pRg st="0" end="0"/>
                                            </p:txEl>
                                          </p:spTgt>
                                        </p:tgtEl>
                                        <p:attrNameLst>
                                          <p:attrName>ppt_w</p:attrName>
                                        </p:attrNameLst>
                                      </p:cBhvr>
                                      <p:tavLst>
                                        <p:tav tm="0">
                                          <p:val>
                                            <p:strVal val="#ppt_w*0.70"/>
                                          </p:val>
                                        </p:tav>
                                        <p:tav tm="100000">
                                          <p:val>
                                            <p:strVal val="#ppt_w"/>
                                          </p:val>
                                        </p:tav>
                                      </p:tavLst>
                                    </p:anim>
                                    <p:anim calcmode="lin" valueType="num">
                                      <p:cBhvr>
                                        <p:cTn id="59"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60" dur="1000"/>
                                        <p:tgtEl>
                                          <p:spTgt spid="11">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12">
                                            <p:txEl>
                                              <p:pRg st="0" end="0"/>
                                            </p:txEl>
                                          </p:spTgt>
                                        </p:tgtEl>
                                        <p:attrNameLst>
                                          <p:attrName>style.visibility</p:attrName>
                                        </p:attrNameLst>
                                      </p:cBhvr>
                                      <p:to>
                                        <p:strVal val="visible"/>
                                      </p:to>
                                    </p:set>
                                    <p:anim calcmode="lin" valueType="num">
                                      <p:cBhvr>
                                        <p:cTn id="65" dur="1000" fill="hold"/>
                                        <p:tgtEl>
                                          <p:spTgt spid="12">
                                            <p:txEl>
                                              <p:pRg st="0" end="0"/>
                                            </p:txEl>
                                          </p:spTgt>
                                        </p:tgtEl>
                                        <p:attrNameLst>
                                          <p:attrName>ppt_w</p:attrName>
                                        </p:attrNameLst>
                                      </p:cBhvr>
                                      <p:tavLst>
                                        <p:tav tm="0">
                                          <p:val>
                                            <p:strVal val="#ppt_w*0.70"/>
                                          </p:val>
                                        </p:tav>
                                        <p:tav tm="100000">
                                          <p:val>
                                            <p:strVal val="#ppt_w"/>
                                          </p:val>
                                        </p:tav>
                                      </p:tavLst>
                                    </p:anim>
                                    <p:anim calcmode="lin" valueType="num">
                                      <p:cBhvr>
                                        <p:cTn id="66" dur="1000" fill="hold"/>
                                        <p:tgtEl>
                                          <p:spTgt spid="12">
                                            <p:txEl>
                                              <p:pRg st="0" end="0"/>
                                            </p:txEl>
                                          </p:spTgt>
                                        </p:tgtEl>
                                        <p:attrNameLst>
                                          <p:attrName>ppt_h</p:attrName>
                                        </p:attrNameLst>
                                      </p:cBhvr>
                                      <p:tavLst>
                                        <p:tav tm="0">
                                          <p:val>
                                            <p:strVal val="#ppt_h"/>
                                          </p:val>
                                        </p:tav>
                                        <p:tav tm="100000">
                                          <p:val>
                                            <p:strVal val="#ppt_h"/>
                                          </p:val>
                                        </p:tav>
                                      </p:tavLst>
                                    </p:anim>
                                    <p:animEffect transition="in" filter="fade">
                                      <p:cBhvr>
                                        <p:cTn id="67" dur="1000"/>
                                        <p:tgtEl>
                                          <p:spTgt spid="12">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nodeType="clickEffect">
                                  <p:stCondLst>
                                    <p:cond delay="0"/>
                                  </p:stCondLst>
                                  <p:childTnLst>
                                    <p:set>
                                      <p:cBhvr>
                                        <p:cTn id="71" dur="1" fill="hold">
                                          <p:stCondLst>
                                            <p:cond delay="0"/>
                                          </p:stCondLst>
                                        </p:cTn>
                                        <p:tgtEl>
                                          <p:spTgt spid="13">
                                            <p:txEl>
                                              <p:pRg st="0" end="0"/>
                                            </p:txEl>
                                          </p:spTgt>
                                        </p:tgtEl>
                                        <p:attrNameLst>
                                          <p:attrName>style.visibility</p:attrName>
                                        </p:attrNameLst>
                                      </p:cBhvr>
                                      <p:to>
                                        <p:strVal val="visible"/>
                                      </p:to>
                                    </p:set>
                                    <p:anim calcmode="lin" valueType="num">
                                      <p:cBhvr>
                                        <p:cTn id="72" dur="1000" fill="hold"/>
                                        <p:tgtEl>
                                          <p:spTgt spid="13">
                                            <p:txEl>
                                              <p:pRg st="0" end="0"/>
                                            </p:txEl>
                                          </p:spTgt>
                                        </p:tgtEl>
                                        <p:attrNameLst>
                                          <p:attrName>ppt_w</p:attrName>
                                        </p:attrNameLst>
                                      </p:cBhvr>
                                      <p:tavLst>
                                        <p:tav tm="0">
                                          <p:val>
                                            <p:strVal val="#ppt_w*0.70"/>
                                          </p:val>
                                        </p:tav>
                                        <p:tav tm="100000">
                                          <p:val>
                                            <p:strVal val="#ppt_w"/>
                                          </p:val>
                                        </p:tav>
                                      </p:tavLst>
                                    </p:anim>
                                    <p:anim calcmode="lin" valueType="num">
                                      <p:cBhvr>
                                        <p:cTn id="7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74"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762000"/>
            <a:ext cx="8001000" cy="2677656"/>
          </a:xfrm>
          <a:prstGeom prst="rect">
            <a:avLst/>
          </a:prstGeom>
        </p:spPr>
        <p:txBody>
          <a:bodyPr wrap="square">
            <a:spAutoFit/>
          </a:bodyPr>
          <a:lstStyle/>
          <a:p>
            <a:r>
              <a:rPr lang="vi-VN" sz="2800" b="1" dirty="0">
                <a:latin typeface="Times New Roman" pitchFamily="18" charset="0"/>
                <a:cs typeface="Times New Roman" pitchFamily="18" charset="0"/>
              </a:rPr>
              <a:t>Câu </a:t>
            </a:r>
            <a:r>
              <a:rPr lang="vi-VN" sz="2800" b="1" dirty="0" smtClean="0">
                <a:latin typeface="Times New Roman" pitchFamily="18" charset="0"/>
                <a:cs typeface="Times New Roman" pitchFamily="18" charset="0"/>
              </a:rPr>
              <a:t>1:</a:t>
            </a:r>
            <a:r>
              <a:rPr lang="vi-VN" sz="2800" dirty="0">
                <a:latin typeface="Times New Roman" pitchFamily="18" charset="0"/>
                <a:cs typeface="Times New Roman" pitchFamily="18" charset="0"/>
              </a:rPr>
              <a:t>  Năng lượng mà một vật có được do chuyển động được gọi là …</a:t>
            </a:r>
          </a:p>
          <a:p>
            <a:r>
              <a:rPr lang="vi-VN" sz="2800" dirty="0">
                <a:latin typeface="Times New Roman" pitchFamily="18" charset="0"/>
                <a:cs typeface="Times New Roman" pitchFamily="18" charset="0"/>
              </a:rPr>
              <a:t>A. Thế năng.</a:t>
            </a:r>
          </a:p>
          <a:p>
            <a:r>
              <a:rPr lang="vi-VN" sz="2800" dirty="0">
                <a:latin typeface="Times New Roman" pitchFamily="18" charset="0"/>
                <a:cs typeface="Times New Roman" pitchFamily="18" charset="0"/>
              </a:rPr>
              <a:t>B. Động năng.</a:t>
            </a:r>
          </a:p>
          <a:p>
            <a:r>
              <a:rPr lang="vi-VN" sz="2800" dirty="0">
                <a:latin typeface="Times New Roman" pitchFamily="18" charset="0"/>
                <a:cs typeface="Times New Roman" pitchFamily="18" charset="0"/>
              </a:rPr>
              <a:t>C. Nhiệt năng.</a:t>
            </a:r>
          </a:p>
          <a:p>
            <a:r>
              <a:rPr lang="vi-VN" sz="2800" dirty="0">
                <a:latin typeface="Times New Roman" pitchFamily="18" charset="0"/>
                <a:cs typeface="Times New Roman" pitchFamily="18" charset="0"/>
              </a:rPr>
              <a:t>D. Cơ năng</a:t>
            </a:r>
            <a:r>
              <a:rPr lang="vi-VN" sz="2800" dirty="0" smtClean="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sp>
        <p:nvSpPr>
          <p:cNvPr id="3" name="Rectangle 2"/>
          <p:cNvSpPr/>
          <p:nvPr/>
        </p:nvSpPr>
        <p:spPr>
          <a:xfrm>
            <a:off x="228600" y="3646944"/>
            <a:ext cx="8001000" cy="2677656"/>
          </a:xfrm>
          <a:prstGeom prst="rect">
            <a:avLst/>
          </a:prstGeom>
        </p:spPr>
        <p:txBody>
          <a:bodyPr wrap="square">
            <a:spAutoFit/>
          </a:bodyPr>
          <a:lstStyle/>
          <a:p>
            <a:r>
              <a:rPr lang="vi-VN" sz="2800" b="1" dirty="0" smtClean="0">
                <a:latin typeface="Times New Roman" pitchFamily="18" charset="0"/>
                <a:cs typeface="Times New Roman" pitchFamily="18" charset="0"/>
              </a:rPr>
              <a:t>Câu 2:</a:t>
            </a:r>
            <a:r>
              <a:rPr lang="vi-VN" sz="2800" dirty="0">
                <a:latin typeface="Times New Roman" pitchFamily="18" charset="0"/>
                <a:cs typeface="Times New Roman" pitchFamily="18" charset="0"/>
              </a:rPr>
              <a:t> Vật ở trên cao so với mặt đất có năng lượng gọi là …</a:t>
            </a:r>
          </a:p>
          <a:p>
            <a:r>
              <a:rPr lang="vi-VN" sz="2800" dirty="0">
                <a:latin typeface="Times New Roman" pitchFamily="18" charset="0"/>
                <a:cs typeface="Times New Roman" pitchFamily="18" charset="0"/>
              </a:rPr>
              <a:t>A. Nhiệt năng.</a:t>
            </a:r>
          </a:p>
          <a:p>
            <a:r>
              <a:rPr lang="vi-VN" sz="2800" dirty="0">
                <a:latin typeface="Times New Roman" pitchFamily="18" charset="0"/>
                <a:cs typeface="Times New Roman" pitchFamily="18" charset="0"/>
              </a:rPr>
              <a:t>B. Thế năng đàn hồi.</a:t>
            </a:r>
          </a:p>
          <a:p>
            <a:r>
              <a:rPr lang="vi-VN" sz="2800" dirty="0">
                <a:latin typeface="Times New Roman" pitchFamily="18" charset="0"/>
                <a:cs typeface="Times New Roman" pitchFamily="18" charset="0"/>
              </a:rPr>
              <a:t>C. Thế năng hấp dẫn.</a:t>
            </a:r>
          </a:p>
          <a:p>
            <a:r>
              <a:rPr lang="vi-VN" sz="2800" dirty="0">
                <a:latin typeface="Times New Roman" pitchFamily="18" charset="0"/>
                <a:cs typeface="Times New Roman" pitchFamily="18" charset="0"/>
              </a:rPr>
              <a:t>D. Động năng.</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43200" y="1615067"/>
            <a:ext cx="841375"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08412" y="5410200"/>
            <a:ext cx="841375"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itle 1">
            <a:extLst>
              <a:ext uri="{FF2B5EF4-FFF2-40B4-BE49-F238E27FC236}">
                <a16:creationId xmlns="" xmlns:a16="http://schemas.microsoft.com/office/drawing/2014/main" id="{04BA9886-5FBC-41D2-8F07-6208B3087BBD}"/>
              </a:ext>
            </a:extLst>
          </p:cNvPr>
          <p:cNvSpPr txBox="1">
            <a:spLocks/>
          </p:cNvSpPr>
          <p:nvPr/>
        </p:nvSpPr>
        <p:spPr>
          <a:xfrm>
            <a:off x="0" y="0"/>
            <a:ext cx="9144000" cy="661035"/>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vi-VN" sz="3200" b="1" dirty="0" smtClean="0">
                <a:solidFill>
                  <a:srgbClr val="002060"/>
                </a:solidFill>
                <a:latin typeface="Times New Roman" pitchFamily="18" charset="0"/>
                <a:ea typeface="+mj-ea"/>
                <a:cs typeface="Times New Roman" pitchFamily="18" charset="0"/>
              </a:rPr>
              <a:t>MỞ ĐẦU</a:t>
            </a:r>
            <a:endParaRPr kumimoji="0" lang="en-US" sz="3200" b="1" i="0" u="none" strike="noStrike" kern="1200" cap="none" spc="0" normalizeH="0" baseline="0" noProof="0" dirty="0">
              <a:ln>
                <a:noFill/>
              </a:ln>
              <a:solidFill>
                <a:srgbClr val="002060"/>
              </a:solidFill>
              <a:effectLst/>
              <a:uLnTx/>
              <a:uFillTx/>
              <a:latin typeface="Times New Roman" pitchFamily="18" charset="0"/>
              <a:ea typeface="+mj-ea"/>
              <a:cs typeface="Times New Roman" pitchFamily="18" charset="0"/>
            </a:endParaRPr>
          </a:p>
        </p:txBody>
      </p:sp>
    </p:spTree>
    <p:extLst>
      <p:ext uri="{BB962C8B-B14F-4D97-AF65-F5344CB8AC3E}">
        <p14:creationId xmlns:p14="http://schemas.microsoft.com/office/powerpoint/2010/main" xmlns="" val="405413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0" fill="hold"/>
                                        <p:tgtEl>
                                          <p:spTgt spid="6"/>
                                        </p:tgtEl>
                                        <p:attrNameLst>
                                          <p:attrName>ppt_x</p:attrName>
                                        </p:attrNameLst>
                                      </p:cBhvr>
                                      <p:tavLst>
                                        <p:tav tm="0">
                                          <p:val>
                                            <p:strVal val="#ppt_x"/>
                                          </p:val>
                                        </p:tav>
                                        <p:tav tm="100000">
                                          <p:val>
                                            <p:strVal val="#ppt_x"/>
                                          </p:val>
                                        </p:tav>
                                      </p:tavLst>
                                    </p:anim>
                                    <p:anim calcmode="lin" valueType="num">
                                      <p:cBhvr additive="base">
                                        <p:cTn id="8"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heel(1)">
                                      <p:cBhvr>
                                        <p:cTn id="18" dur="20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2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2051"/>
                                        </p:tgtEl>
                                        <p:attrNameLst>
                                          <p:attrName>style.visibility</p:attrName>
                                        </p:attrNameLst>
                                      </p:cBhvr>
                                      <p:to>
                                        <p:strVal val="visible"/>
                                      </p:to>
                                    </p:set>
                                    <p:animEffect transition="in" filter="wheel(1)">
                                      <p:cBhvr>
                                        <p:cTn id="28"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2554545"/>
          </a:xfrm>
          <a:prstGeom prst="rect">
            <a:avLst/>
          </a:prstGeom>
        </p:spPr>
        <p:txBody>
          <a:bodyPr wrap="square">
            <a:spAutoFit/>
          </a:bodyPr>
          <a:lstStyle/>
          <a:p>
            <a:r>
              <a:rPr lang="vi-VN" sz="3200" dirty="0" smtClean="0">
                <a:latin typeface="Times New Roman" pitchFamily="18" charset="0"/>
                <a:cs typeface="Times New Roman" pitchFamily="18" charset="0"/>
              </a:rPr>
              <a:t>c) Trong quá trình chuyển động của quả bóng, luôn có sự ___(8)___     từ dạng năng lượng này sang dạng năng lượng khác. Năng lượng toàn phần của quả bóng luôn được ___(9)___  không bao giờ ___(10)___ hoặc được tạo ra thêm</a:t>
            </a:r>
            <a:r>
              <a:rPr lang="vi-VN"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5" name="Rectangle 4"/>
          <p:cNvSpPr/>
          <p:nvPr/>
        </p:nvSpPr>
        <p:spPr>
          <a:xfrm>
            <a:off x="533400" y="457200"/>
            <a:ext cx="2395207" cy="584775"/>
          </a:xfrm>
          <a:prstGeom prst="rect">
            <a:avLst/>
          </a:prstGeom>
        </p:spPr>
        <p:txBody>
          <a:bodyPr wrap="none">
            <a:spAutoFit/>
          </a:bodyPr>
          <a:lstStyle/>
          <a:p>
            <a:r>
              <a:rPr lang="vi-VN" sz="3200" b="1" dirty="0" smtClean="0">
                <a:solidFill>
                  <a:srgbClr val="C00000"/>
                </a:solidFill>
                <a:latin typeface="Times New Roman" pitchFamily="18" charset="0"/>
                <a:cs typeface="Times New Roman" pitchFamily="18" charset="0"/>
              </a:rPr>
              <a:t>Chuyển hóa </a:t>
            </a:r>
            <a:endParaRPr lang="en-US" sz="3200" dirty="0">
              <a:latin typeface="Times New Roman" pitchFamily="18" charset="0"/>
              <a:cs typeface="Times New Roman" pitchFamily="18" charset="0"/>
            </a:endParaRPr>
          </a:p>
        </p:txBody>
      </p:sp>
      <p:sp>
        <p:nvSpPr>
          <p:cNvPr id="6" name="Rectangle 5"/>
          <p:cNvSpPr/>
          <p:nvPr/>
        </p:nvSpPr>
        <p:spPr>
          <a:xfrm>
            <a:off x="1905000" y="1447800"/>
            <a:ext cx="1848583" cy="584775"/>
          </a:xfrm>
          <a:prstGeom prst="rect">
            <a:avLst/>
          </a:prstGeom>
        </p:spPr>
        <p:txBody>
          <a:bodyPr wrap="none">
            <a:spAutoFit/>
          </a:bodyPr>
          <a:lstStyle/>
          <a:p>
            <a:r>
              <a:rPr lang="vi-VN" sz="3200" b="1" dirty="0" smtClean="0">
                <a:solidFill>
                  <a:srgbClr val="C00000"/>
                </a:solidFill>
                <a:latin typeface="Times New Roman" pitchFamily="18" charset="0"/>
                <a:cs typeface="Times New Roman" pitchFamily="18" charset="0"/>
              </a:rPr>
              <a:t>Bảo toàn </a:t>
            </a:r>
            <a:endParaRPr lang="en-US" sz="3200" dirty="0">
              <a:latin typeface="Times New Roman" pitchFamily="18" charset="0"/>
              <a:cs typeface="Times New Roman" pitchFamily="18" charset="0"/>
            </a:endParaRPr>
          </a:p>
        </p:txBody>
      </p:sp>
      <p:sp>
        <p:nvSpPr>
          <p:cNvPr id="7" name="Rectangle 6"/>
          <p:cNvSpPr/>
          <p:nvPr/>
        </p:nvSpPr>
        <p:spPr>
          <a:xfrm>
            <a:off x="6172200" y="1447800"/>
            <a:ext cx="2037737" cy="584775"/>
          </a:xfrm>
          <a:prstGeom prst="rect">
            <a:avLst/>
          </a:prstGeom>
        </p:spPr>
        <p:txBody>
          <a:bodyPr wrap="none">
            <a:spAutoFit/>
          </a:bodyPr>
          <a:lstStyle/>
          <a:p>
            <a:r>
              <a:rPr lang="vi-VN" sz="3200" b="1" dirty="0" smtClean="0">
                <a:solidFill>
                  <a:srgbClr val="C00000"/>
                </a:solidFill>
                <a:latin typeface="Times New Roman" pitchFamily="18" charset="0"/>
                <a:cs typeface="Times New Roman" pitchFamily="18" charset="0"/>
              </a:rPr>
              <a:t>Tự mất đi </a:t>
            </a:r>
            <a:endParaRPr lang="en-US" sz="3200" dirty="0">
              <a:latin typeface="Times New Roman" pitchFamily="18" charset="0"/>
              <a:cs typeface="Times New Roman" pitchFamily="18" charset="0"/>
            </a:endParaRPr>
          </a:p>
        </p:txBody>
      </p:sp>
      <p:sp>
        <p:nvSpPr>
          <p:cNvPr id="8" name="TextBox 7">
            <a:extLst>
              <a:ext uri="{FF2B5EF4-FFF2-40B4-BE49-F238E27FC236}">
                <a16:creationId xmlns="" xmlns:a16="http://schemas.microsoft.com/office/drawing/2014/main" id="{D959C3A3-8A39-4F13-8DBA-B139BEE6300B}"/>
              </a:ext>
            </a:extLst>
          </p:cNvPr>
          <p:cNvSpPr txBox="1"/>
          <p:nvPr/>
        </p:nvSpPr>
        <p:spPr>
          <a:xfrm>
            <a:off x="0" y="2667000"/>
            <a:ext cx="3886200" cy="584775"/>
          </a:xfrm>
          <a:prstGeom prst="rect">
            <a:avLst/>
          </a:prstGeom>
          <a:solidFill>
            <a:schemeClr val="bg1"/>
          </a:solidFill>
        </p:spPr>
        <p:txBody>
          <a:bodyPr wrap="square" rtlCol="0">
            <a:spAutoFit/>
          </a:bodyPr>
          <a:lstStyle/>
          <a:p>
            <a:pPr>
              <a:spcBef>
                <a:spcPts val="600"/>
              </a:spcBef>
              <a:spcAft>
                <a:spcPts val="600"/>
              </a:spcAft>
            </a:pPr>
            <a:r>
              <a:rPr lang="en-US" sz="3200" b="1" dirty="0">
                <a:solidFill>
                  <a:srgbClr val="C00000"/>
                </a:solidFill>
                <a:latin typeface="Times New Roman" pitchFamily="18" charset="0"/>
                <a:ea typeface="Cambria" panose="02040503050406030204" pitchFamily="18" charset="0"/>
                <a:cs typeface="Times New Roman" pitchFamily="18" charset="0"/>
              </a:rPr>
              <a:t>LUYỆN TẬP</a:t>
            </a:r>
          </a:p>
        </p:txBody>
      </p:sp>
      <p:pic>
        <p:nvPicPr>
          <p:cNvPr id="9" name="Picture 8">
            <a:extLst>
              <a:ext uri="{FF2B5EF4-FFF2-40B4-BE49-F238E27FC236}">
                <a16:creationId xmlns="" xmlns:a16="http://schemas.microsoft.com/office/drawing/2014/main" id="{9D990802-05EE-4040-A5CD-1552DE7D80DF}"/>
              </a:ext>
            </a:extLst>
          </p:cNvPr>
          <p:cNvPicPr>
            <a:picLocks noChangeAspect="1"/>
          </p:cNvPicPr>
          <p:nvPr/>
        </p:nvPicPr>
        <p:blipFill rotWithShape="1">
          <a:blip r:embed="rId2" cstate="print"/>
          <a:srcRect l="39375" t="1945" r="1172" b="10972"/>
          <a:stretch/>
        </p:blipFill>
        <p:spPr>
          <a:xfrm>
            <a:off x="3048000" y="2063810"/>
            <a:ext cx="6096000" cy="4570354"/>
          </a:xfrm>
          <a:prstGeom prst="rect">
            <a:avLst/>
          </a:prstGeom>
        </p:spPr>
      </p:pic>
      <p:sp>
        <p:nvSpPr>
          <p:cNvPr id="10" name="Rectangle 9"/>
          <p:cNvSpPr/>
          <p:nvPr/>
        </p:nvSpPr>
        <p:spPr>
          <a:xfrm>
            <a:off x="0" y="3276600"/>
            <a:ext cx="3505200" cy="2062103"/>
          </a:xfrm>
          <a:prstGeom prst="rect">
            <a:avLst/>
          </a:prstGeom>
        </p:spPr>
        <p:txBody>
          <a:bodyPr wrap="square">
            <a:spAutoFit/>
          </a:bodyPr>
          <a:lstStyle/>
          <a:p>
            <a:r>
              <a:rPr lang="en-US" sz="3200" spc="-50" dirty="0" err="1" smtClean="0">
                <a:solidFill>
                  <a:prstClr val="black"/>
                </a:solidFill>
                <a:latin typeface="Times New Roman" pitchFamily="18" charset="0"/>
                <a:cs typeface="Times New Roman" pitchFamily="18" charset="0"/>
              </a:rPr>
              <a:t>Gọi</a:t>
            </a:r>
            <a:r>
              <a:rPr lang="en-US" sz="3200" spc="-50" dirty="0" smtClean="0">
                <a:solidFill>
                  <a:prstClr val="black"/>
                </a:solidFill>
                <a:latin typeface="Times New Roman" pitchFamily="18" charset="0"/>
                <a:cs typeface="Times New Roman" pitchFamily="18" charset="0"/>
              </a:rPr>
              <a:t> </a:t>
            </a:r>
            <a:r>
              <a:rPr lang="en-US" sz="3200" spc="-50" dirty="0" err="1" smtClean="0">
                <a:solidFill>
                  <a:prstClr val="black"/>
                </a:solidFill>
                <a:latin typeface="Times New Roman" pitchFamily="18" charset="0"/>
                <a:cs typeface="Times New Roman" pitchFamily="18" charset="0"/>
              </a:rPr>
              <a:t>tên</a:t>
            </a:r>
            <a:r>
              <a:rPr lang="en-US" sz="3200" spc="-50" dirty="0" smtClean="0">
                <a:solidFill>
                  <a:prstClr val="black"/>
                </a:solidFill>
                <a:latin typeface="Times New Roman" pitchFamily="18" charset="0"/>
                <a:cs typeface="Times New Roman" pitchFamily="18" charset="0"/>
              </a:rPr>
              <a:t> </a:t>
            </a:r>
            <a:r>
              <a:rPr lang="en-US" sz="3200" spc="-50" dirty="0" err="1" smtClean="0">
                <a:solidFill>
                  <a:prstClr val="black"/>
                </a:solidFill>
                <a:latin typeface="Times New Roman" pitchFamily="18" charset="0"/>
                <a:cs typeface="Times New Roman" pitchFamily="18" charset="0"/>
              </a:rPr>
              <a:t>các</a:t>
            </a:r>
            <a:r>
              <a:rPr lang="en-US" sz="3200" spc="-50" dirty="0" smtClean="0">
                <a:solidFill>
                  <a:prstClr val="black"/>
                </a:solidFill>
                <a:latin typeface="Times New Roman" pitchFamily="18" charset="0"/>
                <a:cs typeface="Times New Roman" pitchFamily="18" charset="0"/>
              </a:rPr>
              <a:t> </a:t>
            </a:r>
            <a:r>
              <a:rPr lang="en-US" sz="3200" spc="-50" dirty="0" err="1" smtClean="0">
                <a:solidFill>
                  <a:prstClr val="black"/>
                </a:solidFill>
                <a:latin typeface="Times New Roman" pitchFamily="18" charset="0"/>
                <a:cs typeface="Times New Roman" pitchFamily="18" charset="0"/>
              </a:rPr>
              <a:t>dạng</a:t>
            </a:r>
            <a:r>
              <a:rPr lang="en-US" sz="3200" spc="-50" dirty="0" smtClean="0">
                <a:solidFill>
                  <a:prstClr val="black"/>
                </a:solidFill>
                <a:latin typeface="Times New Roman" pitchFamily="18" charset="0"/>
                <a:cs typeface="Times New Roman" pitchFamily="18" charset="0"/>
              </a:rPr>
              <a:t> </a:t>
            </a:r>
            <a:r>
              <a:rPr lang="en-US" sz="3200" spc="-50" dirty="0" err="1" smtClean="0">
                <a:solidFill>
                  <a:prstClr val="black"/>
                </a:solidFill>
                <a:latin typeface="Times New Roman" pitchFamily="18" charset="0"/>
                <a:cs typeface="Times New Roman" pitchFamily="18" charset="0"/>
              </a:rPr>
              <a:t>năng</a:t>
            </a:r>
            <a:r>
              <a:rPr lang="en-US" sz="3200" spc="-50" dirty="0" smtClean="0">
                <a:solidFill>
                  <a:prstClr val="black"/>
                </a:solidFill>
                <a:latin typeface="Times New Roman" pitchFamily="18" charset="0"/>
                <a:cs typeface="Times New Roman" pitchFamily="18" charset="0"/>
              </a:rPr>
              <a:t> </a:t>
            </a:r>
            <a:r>
              <a:rPr lang="en-US" sz="3200" spc="-50" dirty="0" err="1" smtClean="0">
                <a:solidFill>
                  <a:prstClr val="black"/>
                </a:solidFill>
                <a:latin typeface="Times New Roman" pitchFamily="18" charset="0"/>
                <a:cs typeface="Times New Roman" pitchFamily="18" charset="0"/>
              </a:rPr>
              <a:t>lượng</a:t>
            </a:r>
            <a:r>
              <a:rPr lang="en-US" sz="3200" spc="-50" dirty="0" smtClean="0">
                <a:solidFill>
                  <a:prstClr val="black"/>
                </a:solidFill>
                <a:latin typeface="Times New Roman" pitchFamily="18" charset="0"/>
                <a:cs typeface="Times New Roman" pitchFamily="18" charset="0"/>
              </a:rPr>
              <a:t> </a:t>
            </a:r>
            <a:r>
              <a:rPr lang="en-US" sz="3200" spc="-50" dirty="0" err="1" smtClean="0">
                <a:solidFill>
                  <a:prstClr val="black"/>
                </a:solidFill>
                <a:latin typeface="Times New Roman" pitchFamily="18" charset="0"/>
                <a:cs typeface="Times New Roman" pitchFamily="18" charset="0"/>
              </a:rPr>
              <a:t>được</a:t>
            </a:r>
            <a:r>
              <a:rPr lang="en-US" sz="3200" spc="-50" dirty="0" smtClean="0">
                <a:solidFill>
                  <a:prstClr val="black"/>
                </a:solidFill>
                <a:latin typeface="Times New Roman" pitchFamily="18" charset="0"/>
                <a:cs typeface="Times New Roman" pitchFamily="18" charset="0"/>
              </a:rPr>
              <a:t> </a:t>
            </a:r>
            <a:r>
              <a:rPr lang="en-US" sz="3200" spc="-50" dirty="0" err="1" smtClean="0">
                <a:solidFill>
                  <a:prstClr val="black"/>
                </a:solidFill>
                <a:latin typeface="Times New Roman" pitchFamily="18" charset="0"/>
                <a:cs typeface="Times New Roman" pitchFamily="18" charset="0"/>
              </a:rPr>
              <a:t>đánh</a:t>
            </a:r>
            <a:r>
              <a:rPr lang="en-US" sz="3200" spc="-50" dirty="0" smtClean="0">
                <a:solidFill>
                  <a:prstClr val="black"/>
                </a:solidFill>
                <a:latin typeface="Times New Roman" pitchFamily="18" charset="0"/>
                <a:cs typeface="Times New Roman" pitchFamily="18" charset="0"/>
              </a:rPr>
              <a:t> </a:t>
            </a:r>
            <a:r>
              <a:rPr lang="en-US" sz="3200" spc="-50" dirty="0" err="1" smtClean="0">
                <a:solidFill>
                  <a:prstClr val="black"/>
                </a:solidFill>
                <a:latin typeface="Times New Roman" pitchFamily="18" charset="0"/>
                <a:cs typeface="Times New Roman" pitchFamily="18" charset="0"/>
              </a:rPr>
              <a:t>số</a:t>
            </a:r>
            <a:r>
              <a:rPr lang="en-US" sz="3200" spc="-50" dirty="0" smtClean="0">
                <a:solidFill>
                  <a:prstClr val="black"/>
                </a:solidFill>
                <a:latin typeface="Times New Roman" pitchFamily="18" charset="0"/>
                <a:cs typeface="Times New Roman" pitchFamily="18" charset="0"/>
              </a:rPr>
              <a:t> </a:t>
            </a:r>
            <a:r>
              <a:rPr lang="en-US" sz="3200" spc="-50" dirty="0" err="1" smtClean="0">
                <a:solidFill>
                  <a:prstClr val="black"/>
                </a:solidFill>
                <a:latin typeface="Times New Roman" pitchFamily="18" charset="0"/>
                <a:cs typeface="Times New Roman" pitchFamily="18" charset="0"/>
              </a:rPr>
              <a:t>từ</a:t>
            </a:r>
            <a:r>
              <a:rPr lang="en-US" sz="3200" spc="-50" dirty="0" smtClean="0">
                <a:solidFill>
                  <a:prstClr val="black"/>
                </a:solidFill>
                <a:latin typeface="Times New Roman" pitchFamily="18" charset="0"/>
                <a:cs typeface="Times New Roman" pitchFamily="18" charset="0"/>
              </a:rPr>
              <a:t> (1) </a:t>
            </a:r>
            <a:r>
              <a:rPr lang="en-US" sz="3200" spc="-50" dirty="0" err="1" smtClean="0">
                <a:solidFill>
                  <a:prstClr val="black"/>
                </a:solidFill>
                <a:latin typeface="Times New Roman" pitchFamily="18" charset="0"/>
                <a:cs typeface="Times New Roman" pitchFamily="18" charset="0"/>
              </a:rPr>
              <a:t>đến</a:t>
            </a:r>
            <a:r>
              <a:rPr lang="en-US" sz="3200" spc="-50" dirty="0" smtClean="0">
                <a:solidFill>
                  <a:prstClr val="black"/>
                </a:solidFill>
                <a:latin typeface="Times New Roman" pitchFamily="18" charset="0"/>
                <a:cs typeface="Times New Roman" pitchFamily="18" charset="0"/>
              </a:rPr>
              <a:t> (8) </a:t>
            </a:r>
            <a:r>
              <a:rPr lang="en-US" sz="3200" spc="-50" dirty="0" err="1" smtClean="0">
                <a:solidFill>
                  <a:prstClr val="black"/>
                </a:solidFill>
                <a:latin typeface="Times New Roman" pitchFamily="18" charset="0"/>
                <a:cs typeface="Times New Roman" pitchFamily="18" charset="0"/>
              </a:rPr>
              <a:t>trong</a:t>
            </a:r>
            <a:r>
              <a:rPr lang="en-US" sz="3200" spc="-50" dirty="0" smtClean="0">
                <a:solidFill>
                  <a:prstClr val="black"/>
                </a:solidFill>
                <a:latin typeface="Times New Roman" pitchFamily="18" charset="0"/>
                <a:cs typeface="Times New Roman" pitchFamily="18" charset="0"/>
              </a:rPr>
              <a:t> </a:t>
            </a:r>
            <a:r>
              <a:rPr lang="en-US" sz="3200" spc="-50" dirty="0" err="1" smtClean="0">
                <a:solidFill>
                  <a:prstClr val="black"/>
                </a:solidFill>
                <a:latin typeface="Times New Roman" pitchFamily="18" charset="0"/>
                <a:cs typeface="Times New Roman" pitchFamily="18" charset="0"/>
              </a:rPr>
              <a:t>sơ</a:t>
            </a:r>
            <a:r>
              <a:rPr lang="en-US" sz="3200" spc="-50" dirty="0" smtClean="0">
                <a:solidFill>
                  <a:prstClr val="black"/>
                </a:solidFill>
                <a:latin typeface="Times New Roman" pitchFamily="18" charset="0"/>
                <a:cs typeface="Times New Roman" pitchFamily="18" charset="0"/>
              </a:rPr>
              <a:t> </a:t>
            </a:r>
            <a:r>
              <a:rPr lang="en-US" sz="3200" spc="-50" dirty="0" err="1" smtClean="0">
                <a:solidFill>
                  <a:prstClr val="black"/>
                </a:solidFill>
                <a:latin typeface="Times New Roman" pitchFamily="18" charset="0"/>
                <a:cs typeface="Times New Roman" pitchFamily="18" charset="0"/>
              </a:rPr>
              <a:t>đồ</a:t>
            </a:r>
            <a:endParaRPr lang="en-US" sz="32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 calcmode="lin" valueType="num">
                                      <p:cBhvr>
                                        <p:cTn id="21"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22"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23" dur="1000"/>
                                        <p:tgtEl>
                                          <p:spTgt spid="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 calcmode="lin" valueType="num">
                                      <p:cBhvr>
                                        <p:cTn id="28" dur="1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29"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30" dur="1000"/>
                                        <p:tgtEl>
                                          <p:spTgt spid="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6"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Horizontal)">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4"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heel(4)">
                                      <p:cBhvr>
                                        <p:cTn id="4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541992E2-8CA8-46C0-927C-6E64BCC69900}"/>
              </a:ext>
            </a:extLst>
          </p:cNvPr>
          <p:cNvSpPr/>
          <p:nvPr/>
        </p:nvSpPr>
        <p:spPr>
          <a:xfrm>
            <a:off x="835819" y="1457326"/>
            <a:ext cx="7686675" cy="447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A picture containing chart&#10;&#10;Description automatically generated">
            <a:extLst>
              <a:ext uri="{FF2B5EF4-FFF2-40B4-BE49-F238E27FC236}">
                <a16:creationId xmlns="" xmlns:a16="http://schemas.microsoft.com/office/drawing/2014/main" id="{01E08756-5D91-4A75-A18A-1A359CA6AE46}"/>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l="2128" t="7916" r="68248" b="16209"/>
          <a:stretch/>
        </p:blipFill>
        <p:spPr>
          <a:xfrm>
            <a:off x="838200" y="84797"/>
            <a:ext cx="6477000" cy="5527694"/>
          </a:xfrm>
          <a:prstGeom prst="rect">
            <a:avLst/>
          </a:prstGeom>
        </p:spPr>
      </p:pic>
      <p:sp>
        <p:nvSpPr>
          <p:cNvPr id="5" name="TextBox 4">
            <a:extLst>
              <a:ext uri="{FF2B5EF4-FFF2-40B4-BE49-F238E27FC236}">
                <a16:creationId xmlns="" xmlns:a16="http://schemas.microsoft.com/office/drawing/2014/main" id="{E637CB3B-FFCD-48EC-8711-2A6506FB0A90}"/>
              </a:ext>
            </a:extLst>
          </p:cNvPr>
          <p:cNvSpPr txBox="1"/>
          <p:nvPr/>
        </p:nvSpPr>
        <p:spPr>
          <a:xfrm>
            <a:off x="2971800" y="914400"/>
            <a:ext cx="144780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Hóa</a:t>
            </a:r>
            <a:r>
              <a:rPr kumimoji="0" lang="en-US" sz="2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năng</a:t>
            </a:r>
            <a:endParaRPr kumimoji="0" lang="en-US" sz="2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6" name="TextBox 5">
            <a:extLst>
              <a:ext uri="{FF2B5EF4-FFF2-40B4-BE49-F238E27FC236}">
                <a16:creationId xmlns="" xmlns:a16="http://schemas.microsoft.com/office/drawing/2014/main" id="{9A554267-2176-4AD0-A0C3-9AC3447A5BDD}"/>
              </a:ext>
            </a:extLst>
          </p:cNvPr>
          <p:cNvSpPr txBox="1"/>
          <p:nvPr/>
        </p:nvSpPr>
        <p:spPr>
          <a:xfrm>
            <a:off x="0" y="1676400"/>
            <a:ext cx="1135856"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Điện</a:t>
            </a: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năng</a:t>
            </a:r>
            <a:endPar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7" name="TextBox 6">
            <a:extLst>
              <a:ext uri="{FF2B5EF4-FFF2-40B4-BE49-F238E27FC236}">
                <a16:creationId xmlns="" xmlns:a16="http://schemas.microsoft.com/office/drawing/2014/main" id="{7940F555-6B94-4BA1-8824-A6CF3A5E9670}"/>
              </a:ext>
            </a:extLst>
          </p:cNvPr>
          <p:cNvSpPr txBox="1"/>
          <p:nvPr/>
        </p:nvSpPr>
        <p:spPr>
          <a:xfrm>
            <a:off x="914400" y="4191000"/>
            <a:ext cx="31242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Động</a:t>
            </a: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năng</a:t>
            </a:r>
            <a:endPar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8" name="TextBox 7">
            <a:extLst>
              <a:ext uri="{FF2B5EF4-FFF2-40B4-BE49-F238E27FC236}">
                <a16:creationId xmlns="" xmlns:a16="http://schemas.microsoft.com/office/drawing/2014/main" id="{3CC91601-2AD5-4EB0-A4A8-2FA96026C488}"/>
              </a:ext>
            </a:extLst>
          </p:cNvPr>
          <p:cNvSpPr txBox="1"/>
          <p:nvPr/>
        </p:nvSpPr>
        <p:spPr>
          <a:xfrm>
            <a:off x="3200400" y="5105400"/>
            <a:ext cx="20574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Quang </a:t>
            </a: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năng</a:t>
            </a:r>
            <a:endPar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9" name="TextBox 8">
            <a:extLst>
              <a:ext uri="{FF2B5EF4-FFF2-40B4-BE49-F238E27FC236}">
                <a16:creationId xmlns="" xmlns:a16="http://schemas.microsoft.com/office/drawing/2014/main" id="{6C8AF4B7-566F-4BCA-9B14-4E63B6048060}"/>
              </a:ext>
            </a:extLst>
          </p:cNvPr>
          <p:cNvSpPr txBox="1"/>
          <p:nvPr/>
        </p:nvSpPr>
        <p:spPr>
          <a:xfrm>
            <a:off x="4354611" y="2721114"/>
            <a:ext cx="1284189"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Điện</a:t>
            </a: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năng</a:t>
            </a:r>
            <a:endPar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10" name="TextBox 9">
            <a:extLst>
              <a:ext uri="{FF2B5EF4-FFF2-40B4-BE49-F238E27FC236}">
                <a16:creationId xmlns="" xmlns:a16="http://schemas.microsoft.com/office/drawing/2014/main" id="{58E29456-C58D-4DE1-AFB3-56102F33C12C}"/>
              </a:ext>
            </a:extLst>
          </p:cNvPr>
          <p:cNvSpPr txBox="1"/>
          <p:nvPr/>
        </p:nvSpPr>
        <p:spPr>
          <a:xfrm>
            <a:off x="4953000" y="5410200"/>
            <a:ext cx="2286000" cy="1384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Quang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năng</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và</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năng</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lượng</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âm</a:t>
            </a:r>
            <a:endPar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13" name="TextBox 12">
            <a:extLst>
              <a:ext uri="{FF2B5EF4-FFF2-40B4-BE49-F238E27FC236}">
                <a16:creationId xmlns="" xmlns:a16="http://schemas.microsoft.com/office/drawing/2014/main" id="{4C492294-8198-42A5-B759-96B6393FE52A}"/>
              </a:ext>
            </a:extLst>
          </p:cNvPr>
          <p:cNvSpPr txBox="1"/>
          <p:nvPr/>
        </p:nvSpPr>
        <p:spPr>
          <a:xfrm>
            <a:off x="6019800" y="2819400"/>
            <a:ext cx="167640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Động</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năng</a:t>
            </a:r>
            <a:endPar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20" name="Picture 19">
            <a:extLst>
              <a:ext uri="{FF2B5EF4-FFF2-40B4-BE49-F238E27FC236}">
                <a16:creationId xmlns="" xmlns:a16="http://schemas.microsoft.com/office/drawing/2014/main" id="{5A5FD059-3372-4CFA-8038-22D0F644FD6C}"/>
              </a:ext>
            </a:extLst>
          </p:cNvPr>
          <p:cNvPicPr>
            <a:picLocks noChangeAspect="1"/>
          </p:cNvPicPr>
          <p:nvPr/>
        </p:nvPicPr>
        <p:blipFill rotWithShape="1">
          <a:blip r:embed="rId3" cstate="print"/>
          <a:srcRect l="67500" t="8000" r="22584" b="17482"/>
          <a:stretch/>
        </p:blipFill>
        <p:spPr>
          <a:xfrm>
            <a:off x="7543800" y="304800"/>
            <a:ext cx="1066800" cy="5110480"/>
          </a:xfrm>
          <a:prstGeom prst="rect">
            <a:avLst/>
          </a:prstGeom>
        </p:spPr>
      </p:pic>
      <p:sp>
        <p:nvSpPr>
          <p:cNvPr id="12" name="TextBox 11">
            <a:extLst>
              <a:ext uri="{FF2B5EF4-FFF2-40B4-BE49-F238E27FC236}">
                <a16:creationId xmlns="" xmlns:a16="http://schemas.microsoft.com/office/drawing/2014/main" id="{08198804-9FA2-4D4C-A658-BA1E926952A2}"/>
              </a:ext>
            </a:extLst>
          </p:cNvPr>
          <p:cNvSpPr txBox="1"/>
          <p:nvPr/>
        </p:nvSpPr>
        <p:spPr>
          <a:xfrm>
            <a:off x="7239000" y="1143000"/>
            <a:ext cx="19050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Hóa</a:t>
            </a:r>
            <a:r>
              <a:rPr kumimoji="0" lang="en-US" sz="2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năng</a:t>
            </a:r>
            <a:endParaRPr kumimoji="0" lang="en-US" sz="2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11" name="TextBox 10">
            <a:extLst>
              <a:ext uri="{FF2B5EF4-FFF2-40B4-BE49-F238E27FC236}">
                <a16:creationId xmlns="" xmlns:a16="http://schemas.microsoft.com/office/drawing/2014/main" id="{C43804FD-7614-4688-BEAC-C894A454A636}"/>
              </a:ext>
            </a:extLst>
          </p:cNvPr>
          <p:cNvSpPr txBox="1"/>
          <p:nvPr/>
        </p:nvSpPr>
        <p:spPr>
          <a:xfrm>
            <a:off x="7620000" y="5410200"/>
            <a:ext cx="129540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Động</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năng</a:t>
            </a:r>
            <a:endPar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Tree>
    <p:extLst>
      <p:ext uri="{BB962C8B-B14F-4D97-AF65-F5344CB8AC3E}">
        <p14:creationId xmlns="" xmlns:p14="http://schemas.microsoft.com/office/powerpoint/2010/main" val="123838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slide(fromBottom)">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slide(fromBottom)">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6"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Horizont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7"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0" fill="hold"/>
                                        <p:tgtEl>
                                          <p:spTgt spid="12"/>
                                        </p:tgtEl>
                                        <p:attrNameLst>
                                          <p:attrName>ppt_x</p:attrName>
                                        </p:attrNameLst>
                                      </p:cBhvr>
                                      <p:tavLst>
                                        <p:tav tm="0">
                                          <p:val>
                                            <p:strVal val="#ppt_x"/>
                                          </p:val>
                                        </p:tav>
                                        <p:tav tm="100000">
                                          <p:val>
                                            <p:strVal val="#ppt_x"/>
                                          </p:val>
                                        </p:tav>
                                      </p:tavLst>
                                    </p:anim>
                                    <p:anim calcmode="lin" valueType="num">
                                      <p:cBhvr additive="base">
                                        <p:cTn id="40" dur="5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6"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Horizontal)">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3" grpId="0"/>
      <p:bldP spid="12"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6BEF8C-1DFF-47CE-9FFF-12A5C5F69A28}"/>
              </a:ext>
            </a:extLst>
          </p:cNvPr>
          <p:cNvSpPr>
            <a:spLocks noGrp="1"/>
          </p:cNvSpPr>
          <p:nvPr>
            <p:ph type="title"/>
          </p:nvPr>
        </p:nvSpPr>
        <p:spPr>
          <a:xfrm>
            <a:off x="1447800" y="0"/>
            <a:ext cx="5143500" cy="748454"/>
          </a:xfrm>
        </p:spPr>
        <p:txBody>
          <a:bodyPr>
            <a:normAutofit/>
          </a:bodyPr>
          <a:lstStyle/>
          <a:p>
            <a:pPr algn="ctr"/>
            <a:r>
              <a:rPr lang="en-US" sz="3800" b="1" dirty="0">
                <a:solidFill>
                  <a:srgbClr val="C00000"/>
                </a:solidFill>
                <a:latin typeface="Times New Roman" pitchFamily="18" charset="0"/>
                <a:cs typeface="Times New Roman" pitchFamily="18" charset="0"/>
              </a:rPr>
              <a:t>AI NHANH HƠN ?</a:t>
            </a:r>
          </a:p>
        </p:txBody>
      </p:sp>
      <p:sp>
        <p:nvSpPr>
          <p:cNvPr id="4" name="Content Placeholder 2">
            <a:extLst>
              <a:ext uri="{FF2B5EF4-FFF2-40B4-BE49-F238E27FC236}">
                <a16:creationId xmlns="" xmlns:a16="http://schemas.microsoft.com/office/drawing/2014/main" id="{48135CC4-1B88-4589-BA6F-D922ED4569FF}"/>
              </a:ext>
            </a:extLst>
          </p:cNvPr>
          <p:cNvSpPr txBox="1">
            <a:spLocks/>
          </p:cNvSpPr>
          <p:nvPr/>
        </p:nvSpPr>
        <p:spPr>
          <a:xfrm>
            <a:off x="152400" y="762000"/>
            <a:ext cx="8991600" cy="386651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just">
              <a:lnSpc>
                <a:spcPct val="130000"/>
              </a:lnSpc>
              <a:spcBef>
                <a:spcPts val="400"/>
              </a:spcBef>
              <a:spcAft>
                <a:spcPts val="0"/>
              </a:spcAft>
              <a:buClr>
                <a:schemeClr val="tx1"/>
              </a:buClr>
              <a:buNone/>
            </a:pPr>
            <a:r>
              <a:rPr lang="en-US" sz="3600" dirty="0" err="1" smtClean="0">
                <a:solidFill>
                  <a:schemeClr val="tx1"/>
                </a:solidFill>
                <a:effectLst/>
                <a:latin typeface="Times New Roman" pitchFamily="18" charset="0"/>
                <a:ea typeface="Calibri" panose="020F0502020204030204" pitchFamily="34" charset="0"/>
                <a:cs typeface="Times New Roman" pitchFamily="18" charset="0"/>
              </a:rPr>
              <a:t>Hãy</a:t>
            </a:r>
            <a:r>
              <a:rPr lang="en-US" sz="3600" dirty="0" smtClean="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ghép</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các</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bức</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tranh</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tương</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ứng</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với</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các</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quá</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trình</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chuyển</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hóa</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năng</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lượng</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đã</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smtClean="0">
                <a:solidFill>
                  <a:schemeClr val="tx1"/>
                </a:solidFill>
                <a:effectLst/>
                <a:latin typeface="Times New Roman" pitchFamily="18" charset="0"/>
                <a:ea typeface="Calibri" panose="020F0502020204030204" pitchFamily="34" charset="0"/>
                <a:cs typeface="Times New Roman" pitchFamily="18" charset="0"/>
              </a:rPr>
              <a:t>cho</a:t>
            </a:r>
            <a:r>
              <a:rPr lang="en-US" sz="3600" dirty="0" smtClean="0">
                <a:solidFill>
                  <a:schemeClr val="tx1"/>
                </a:solidFill>
                <a:effectLst/>
                <a:latin typeface="Times New Roman" pitchFamily="18" charset="0"/>
                <a:ea typeface="Calibri" panose="020F0502020204030204" pitchFamily="34" charset="0"/>
                <a:cs typeface="Times New Roman" pitchFamily="18" charset="0"/>
              </a:rPr>
              <a:t>.</a:t>
            </a:r>
            <a:r>
              <a:rPr lang="en-US" sz="3600" dirty="0" smtClean="0">
                <a:solidFill>
                  <a:schemeClr val="tx1"/>
                </a:solidFill>
                <a:latin typeface="Times New Roman" pitchFamily="18" charset="0"/>
                <a:cs typeface="Times New Roman" pitchFamily="18" charset="0"/>
              </a:rPr>
              <a:t>.</a:t>
            </a:r>
            <a:endParaRPr lang="en-US" sz="3600" dirty="0">
              <a:solidFill>
                <a:schemeClr val="tx1"/>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400565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4A8FFEA1-1B69-4F42-B552-0CCF7259687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 xmlns:a16="http://schemas.microsoft.com/office/drawing/2014/main" id="{AA3C9226-5EC8-460B-82D7-72AA994DF9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 xmlns:a16="http://schemas.microsoft.com/office/drawing/2014/main" id="{62A90A9D-33DF-408E-BF4C-F82588935C96}"/>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 xmlns:a16="http://schemas.microsoft.com/office/drawing/2014/main" id="{E6AA15AE-DAFE-4E1E-B05F-F57962FD3A2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736BEF8C-1DFF-47CE-9FFF-12A5C5F69A28}"/>
              </a:ext>
            </a:extLst>
          </p:cNvPr>
          <p:cNvSpPr>
            <a:spLocks noGrp="1"/>
          </p:cNvSpPr>
          <p:nvPr>
            <p:ph type="title"/>
          </p:nvPr>
        </p:nvSpPr>
        <p:spPr>
          <a:xfrm>
            <a:off x="0" y="137601"/>
            <a:ext cx="3886200" cy="928764"/>
          </a:xfrm>
        </p:spPr>
        <p:txBody>
          <a:bodyPr vert="horz" lIns="91440" tIns="45720" rIns="91440" bIns="45720" rtlCol="0" anchor="b">
            <a:normAutofit fontScale="90000"/>
          </a:bodyPr>
          <a:lstStyle/>
          <a:p>
            <a:pPr algn="l"/>
            <a:r>
              <a:rPr lang="en-US" sz="3800" b="1" dirty="0">
                <a:solidFill>
                  <a:srgbClr val="C00000"/>
                </a:solidFill>
                <a:latin typeface="Times New Roman" pitchFamily="18" charset="0"/>
                <a:cs typeface="Times New Roman" pitchFamily="18" charset="0"/>
              </a:rPr>
              <a:t>AI NHANH HƠN?</a:t>
            </a:r>
          </a:p>
        </p:txBody>
      </p:sp>
      <p:cxnSp>
        <p:nvCxnSpPr>
          <p:cNvPr id="19" name="Straight Connector 18">
            <a:extLst>
              <a:ext uri="{FF2B5EF4-FFF2-40B4-BE49-F238E27FC236}">
                <a16:creationId xmlns="" xmlns:a16="http://schemas.microsoft.com/office/drawing/2014/main" id="{D07141D5-A57C-43F5-A655-5BA2D0D2AFF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6156979" y="4343400"/>
            <a:ext cx="24003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 xmlns:a16="http://schemas.microsoft.com/office/drawing/2014/main" id="{D9DB1F97-BFF9-46CC-8EB4-BB63B98F13C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2"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 xmlns:a16="http://schemas.microsoft.com/office/drawing/2014/main" id="{88CAE6E3-39B4-4A16-97BC-9C376B9B7EA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Table 4">
            <a:extLst>
              <a:ext uri="{FF2B5EF4-FFF2-40B4-BE49-F238E27FC236}">
                <a16:creationId xmlns="" xmlns:a16="http://schemas.microsoft.com/office/drawing/2014/main" id="{18E39C44-ECB6-46A1-90B0-61D544399F3A}"/>
              </a:ext>
            </a:extLst>
          </p:cNvPr>
          <p:cNvGraphicFramePr>
            <a:graphicFrameLocks noGrp="1"/>
          </p:cNvGraphicFramePr>
          <p:nvPr>
            <p:extLst>
              <p:ext uri="{D42A27DB-BD31-4B8C-83A1-F6EECF244321}">
                <p14:modId xmlns="" xmlns:p14="http://schemas.microsoft.com/office/powerpoint/2010/main" val="1119295854"/>
              </p:ext>
            </p:extLst>
          </p:nvPr>
        </p:nvGraphicFramePr>
        <p:xfrm>
          <a:off x="3657600" y="-1"/>
          <a:ext cx="5486401" cy="6414529"/>
        </p:xfrm>
        <a:graphic>
          <a:graphicData uri="http://schemas.openxmlformats.org/drawingml/2006/table">
            <a:tbl>
              <a:tblPr firstRow="1" firstCol="1" bandRow="1"/>
              <a:tblGrid>
                <a:gridCol w="1566672">
                  <a:extLst>
                    <a:ext uri="{9D8B030D-6E8A-4147-A177-3AD203B41FA5}">
                      <a16:colId xmlns="" xmlns:a16="http://schemas.microsoft.com/office/drawing/2014/main" val="1678139059"/>
                    </a:ext>
                  </a:extLst>
                </a:gridCol>
                <a:gridCol w="2024267">
                  <a:extLst>
                    <a:ext uri="{9D8B030D-6E8A-4147-A177-3AD203B41FA5}">
                      <a16:colId xmlns="" xmlns:a16="http://schemas.microsoft.com/office/drawing/2014/main" val="3122944116"/>
                    </a:ext>
                  </a:extLst>
                </a:gridCol>
                <a:gridCol w="1895462">
                  <a:extLst>
                    <a:ext uri="{9D8B030D-6E8A-4147-A177-3AD203B41FA5}">
                      <a16:colId xmlns="" xmlns:a16="http://schemas.microsoft.com/office/drawing/2014/main" val="2409593445"/>
                    </a:ext>
                  </a:extLst>
                </a:gridCol>
              </a:tblGrid>
              <a:tr h="2544719">
                <a:tc>
                  <a:txBody>
                    <a:bodyPr/>
                    <a:lstStyle/>
                    <a:p>
                      <a:pPr algn="ctr"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Hóa</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điện</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quang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sáng</a:t>
                      </a:r>
                      <a:r>
                        <a:rPr lang="en-US" sz="2000" b="0" i="0" u="none" strike="noStrike" dirty="0">
                          <a:effectLst/>
                          <a:latin typeface="Times New Roman" pitchFamily="18" charset="0"/>
                          <a:ea typeface="Calibri" panose="020F0502020204030204" pitchFamily="34" charset="0"/>
                          <a:cs typeface="Times New Roman" pitchFamily="18" charset="0"/>
                        </a:rPr>
                        <a:t>.</a:t>
                      </a:r>
                      <a:endParaRPr lang="en-US" sz="2000" b="0" i="0" u="none" strike="noStrike" dirty="0">
                        <a:effectLst/>
                        <a:latin typeface="Times New Roman" pitchFamily="18" charset="0"/>
                        <a:cs typeface="Times New Roman" pitchFamily="18" charset="0"/>
                      </a:endParaRPr>
                    </a:p>
                    <a:p>
                      <a:pPr algn="ctr" fontAlgn="t">
                        <a:lnSpc>
                          <a:spcPct val="112000"/>
                        </a:lnSpc>
                        <a:spcBef>
                          <a:spcPts val="400"/>
                        </a:spcBef>
                        <a:spcAft>
                          <a:spcPts val="800"/>
                        </a:spcAft>
                      </a:pPr>
                      <a:r>
                        <a:rPr lang="en-US" sz="2000" b="0" i="0" u="none" strike="noStrike" dirty="0">
                          <a:effectLst/>
                          <a:latin typeface="Times New Roman" pitchFamily="18" charset="0"/>
                          <a:ea typeface="Calibri" panose="020F0502020204030204" pitchFamily="34" charset="0"/>
                          <a:cs typeface="Times New Roman" pitchFamily="18" charset="0"/>
                        </a:rPr>
                        <a:t> </a:t>
                      </a:r>
                      <a:endParaRPr lang="en-US" sz="2000" b="0" i="0" u="none" strike="noStrike" dirty="0">
                        <a:effectLst/>
                        <a:latin typeface="Times New Roman" pitchFamily="18" charset="0"/>
                        <a:cs typeface="Times New Roman" pitchFamily="18" charset="0"/>
                      </a:endParaRPr>
                    </a:p>
                    <a:p>
                      <a:pPr algn="ctr" fontAlgn="t">
                        <a:lnSpc>
                          <a:spcPct val="112000"/>
                        </a:lnSpc>
                        <a:spcBef>
                          <a:spcPts val="400"/>
                        </a:spcBef>
                        <a:spcAft>
                          <a:spcPts val="800"/>
                        </a:spcAft>
                      </a:pPr>
                      <a:r>
                        <a:rPr lang="en-US" sz="2000" b="0" i="0" u="none" strike="noStrike" dirty="0">
                          <a:effectLst/>
                          <a:latin typeface="Times New Roman" pitchFamily="18" charset="0"/>
                          <a:ea typeface="Calibri" panose="020F0502020204030204" pitchFamily="34" charset="0"/>
                          <a:cs typeface="Times New Roman" pitchFamily="18" charset="0"/>
                        </a:rPr>
                        <a:t> </a:t>
                      </a:r>
                      <a:endParaRPr lang="en-US" sz="20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Điện</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Nhiệt</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động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và</a:t>
                      </a:r>
                      <a:r>
                        <a:rPr lang="en-US" sz="2400" b="0" i="0" u="none" strike="noStrike" dirty="0">
                          <a:effectLst/>
                          <a:latin typeface="Times New Roman" pitchFamily="18" charset="0"/>
                          <a:ea typeface="Calibri" panose="020F0502020204030204" pitchFamily="34" charset="0"/>
                          <a:cs typeface="Times New Roman" pitchFamily="18" charset="0"/>
                        </a:rPr>
                        <a:t> NL </a:t>
                      </a:r>
                      <a:r>
                        <a:rPr lang="en-US" sz="2400" b="0" i="0" u="none" strike="noStrike" dirty="0" err="1">
                          <a:effectLst/>
                          <a:latin typeface="Times New Roman" pitchFamily="18" charset="0"/>
                          <a:ea typeface="Calibri" panose="020F0502020204030204" pitchFamily="34" charset="0"/>
                          <a:cs typeface="Times New Roman" pitchFamily="18" charset="0"/>
                        </a:rPr>
                        <a:t>âm</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thanh</a:t>
                      </a:r>
                      <a:r>
                        <a:rPr lang="en-US" sz="2400" b="0" i="0" u="none" strike="noStrike" dirty="0">
                          <a:effectLst/>
                          <a:latin typeface="Times New Roman" pitchFamily="18" charset="0"/>
                          <a:ea typeface="Calibri" panose="020F0502020204030204" pitchFamily="34" charset="0"/>
                          <a:cs typeface="Times New Roman" pitchFamily="18" charset="0"/>
                        </a:rPr>
                        <a:t>.</a:t>
                      </a:r>
                      <a:endParaRPr lang="en-US" sz="24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Hóa</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nhiệt</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năng,quang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và</a:t>
                      </a:r>
                      <a:r>
                        <a:rPr lang="en-US" sz="2400" b="0" i="0" u="none" strike="noStrike" dirty="0">
                          <a:effectLst/>
                          <a:latin typeface="Times New Roman" pitchFamily="18" charset="0"/>
                          <a:ea typeface="Calibri" panose="020F0502020204030204" pitchFamily="34" charset="0"/>
                          <a:cs typeface="Times New Roman" pitchFamily="18" charset="0"/>
                        </a:rPr>
                        <a:t> NL </a:t>
                      </a:r>
                      <a:r>
                        <a:rPr lang="en-US" sz="2400" b="0" i="0" u="none" strike="noStrike" dirty="0" err="1">
                          <a:effectLst/>
                          <a:latin typeface="Times New Roman" pitchFamily="18" charset="0"/>
                          <a:ea typeface="Calibri" panose="020F0502020204030204" pitchFamily="34" charset="0"/>
                          <a:cs typeface="Times New Roman" pitchFamily="18" charset="0"/>
                        </a:rPr>
                        <a:t>âm</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thanh</a:t>
                      </a:r>
                      <a:r>
                        <a:rPr lang="en-US" sz="2400" b="0" i="0" u="none" strike="noStrike" dirty="0">
                          <a:effectLst/>
                          <a:latin typeface="Times New Roman" pitchFamily="18" charset="0"/>
                          <a:ea typeface="Calibri" panose="020F0502020204030204" pitchFamily="34" charset="0"/>
                          <a:cs typeface="Times New Roman" pitchFamily="18" charset="0"/>
                        </a:rPr>
                        <a:t>.</a:t>
                      </a:r>
                      <a:endParaRPr lang="en-US" sz="24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2356317695"/>
                  </a:ext>
                </a:extLst>
              </a:tr>
              <a:tr h="1697120">
                <a:tc>
                  <a:txBody>
                    <a:bodyPr/>
                    <a:lstStyle/>
                    <a:p>
                      <a:pPr algn="ctr"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Thế</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động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và</a:t>
                      </a:r>
                      <a:r>
                        <a:rPr lang="en-US" sz="2400" b="0" i="0" u="none" strike="noStrike" dirty="0">
                          <a:effectLst/>
                          <a:latin typeface="Times New Roman" pitchFamily="18" charset="0"/>
                          <a:ea typeface="Calibri" panose="020F0502020204030204" pitchFamily="34" charset="0"/>
                          <a:cs typeface="Times New Roman" pitchFamily="18" charset="0"/>
                        </a:rPr>
                        <a:t> NL </a:t>
                      </a:r>
                      <a:r>
                        <a:rPr lang="en-US" sz="2400" b="0" i="0" u="none" strike="noStrike" dirty="0" err="1">
                          <a:effectLst/>
                          <a:latin typeface="Times New Roman" pitchFamily="18" charset="0"/>
                          <a:ea typeface="Calibri" panose="020F0502020204030204" pitchFamily="34" charset="0"/>
                          <a:cs typeface="Times New Roman" pitchFamily="18" charset="0"/>
                        </a:rPr>
                        <a:t>âm</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thanh</a:t>
                      </a:r>
                      <a:r>
                        <a:rPr lang="en-US" sz="2400" b="0" i="0" u="none" strike="noStrike" dirty="0" smtClean="0">
                          <a:effectLst/>
                          <a:latin typeface="Times New Roman" pitchFamily="18" charset="0"/>
                          <a:ea typeface="Calibri" panose="020F0502020204030204" pitchFamily="34" charset="0"/>
                          <a:cs typeface="Times New Roman" pitchFamily="18" charset="0"/>
                        </a:rPr>
                        <a:t>.</a:t>
                      </a:r>
                      <a:endParaRPr lang="en-US" sz="24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Động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thế</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đàn</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hồi</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động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a:t>
                      </a:r>
                      <a:endParaRPr lang="en-US" sz="24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Điện</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NL </a:t>
                      </a:r>
                      <a:r>
                        <a:rPr lang="en-US" sz="2400" b="0" i="0" u="none" strike="noStrike" dirty="0" err="1">
                          <a:effectLst/>
                          <a:latin typeface="Times New Roman" pitchFamily="18" charset="0"/>
                          <a:ea typeface="Calibri" panose="020F0502020204030204" pitchFamily="34" charset="0"/>
                          <a:cs typeface="Times New Roman" pitchFamily="18" charset="0"/>
                        </a:rPr>
                        <a:t>âm</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thanh</a:t>
                      </a:r>
                      <a:r>
                        <a:rPr lang="en-US" sz="2400" b="0" i="0" u="none" strike="noStrike" dirty="0">
                          <a:effectLst/>
                          <a:latin typeface="Times New Roman" pitchFamily="18" charset="0"/>
                          <a:ea typeface="Calibri" panose="020F0502020204030204" pitchFamily="34" charset="0"/>
                          <a:cs typeface="Times New Roman" pitchFamily="18" charset="0"/>
                        </a:rPr>
                        <a:t>.</a:t>
                      </a:r>
                      <a:endParaRPr lang="en-US" sz="24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2022593898"/>
                  </a:ext>
                </a:extLst>
              </a:tr>
              <a:tr h="2082762">
                <a:tc>
                  <a:txBody>
                    <a:bodyPr/>
                    <a:lstStyle/>
                    <a:p>
                      <a:pPr algn="ctr"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Hóa</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nhiệt</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động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smtClean="0">
                          <a:effectLst/>
                          <a:latin typeface="Times New Roman" pitchFamily="18" charset="0"/>
                          <a:ea typeface="Calibri" panose="020F0502020204030204" pitchFamily="34" charset="0"/>
                          <a:cs typeface="Times New Roman" pitchFamily="18" charset="0"/>
                        </a:rPr>
                        <a:t>năng</a:t>
                      </a:r>
                      <a:endParaRPr lang="en-US" sz="20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12000"/>
                        </a:lnSpc>
                        <a:spcBef>
                          <a:spcPts val="400"/>
                        </a:spcBef>
                        <a:spcAft>
                          <a:spcPts val="800"/>
                        </a:spcAft>
                      </a:pPr>
                      <a:r>
                        <a:rPr lang="en-US" sz="2800" b="0" i="0" u="none" strike="noStrike" dirty="0" err="1">
                          <a:effectLst/>
                          <a:latin typeface="Times New Roman" pitchFamily="18" charset="0"/>
                          <a:ea typeface="Calibri" panose="020F0502020204030204" pitchFamily="34" charset="0"/>
                          <a:cs typeface="Times New Roman" pitchFamily="18" charset="0"/>
                        </a:rPr>
                        <a:t>Quang</a:t>
                      </a:r>
                      <a:r>
                        <a:rPr lang="en-US" sz="2800" b="0" i="0" u="none" strike="noStrike" dirty="0">
                          <a:effectLst/>
                          <a:latin typeface="Times New Roman" pitchFamily="18" charset="0"/>
                          <a:ea typeface="Calibri" panose="020F0502020204030204" pitchFamily="34" charset="0"/>
                          <a:cs typeface="Times New Roman" pitchFamily="18" charset="0"/>
                        </a:rPr>
                        <a:t> </a:t>
                      </a:r>
                      <a:r>
                        <a:rPr lang="en-US" sz="2800" b="0" i="0" u="none" strike="noStrike" dirty="0" err="1">
                          <a:effectLst/>
                          <a:latin typeface="Times New Roman" pitchFamily="18" charset="0"/>
                          <a:ea typeface="Calibri" panose="020F0502020204030204" pitchFamily="34" charset="0"/>
                          <a:cs typeface="Times New Roman" pitchFamily="18" charset="0"/>
                        </a:rPr>
                        <a:t>năng</a:t>
                      </a:r>
                      <a:r>
                        <a:rPr lang="en-US" sz="2800" b="0" i="0" u="none" strike="noStrike" dirty="0">
                          <a:effectLst/>
                          <a:latin typeface="Times New Roman" pitchFamily="18" charset="0"/>
                          <a:ea typeface="Calibri" panose="020F0502020204030204" pitchFamily="34" charset="0"/>
                          <a:cs typeface="Times New Roman" pitchFamily="18" charset="0"/>
                        </a:rPr>
                        <a:t> → </a:t>
                      </a:r>
                      <a:r>
                        <a:rPr lang="en-US" sz="2800" b="0" i="0" u="none" strike="noStrike" dirty="0" err="1">
                          <a:effectLst/>
                          <a:latin typeface="Times New Roman" pitchFamily="18" charset="0"/>
                          <a:ea typeface="Calibri" panose="020F0502020204030204" pitchFamily="34" charset="0"/>
                          <a:cs typeface="Times New Roman" pitchFamily="18" charset="0"/>
                        </a:rPr>
                        <a:t>điện</a:t>
                      </a:r>
                      <a:r>
                        <a:rPr lang="en-US" sz="2800" b="0" i="0" u="none" strike="noStrike" dirty="0">
                          <a:effectLst/>
                          <a:latin typeface="Times New Roman" pitchFamily="18" charset="0"/>
                          <a:ea typeface="Calibri" panose="020F0502020204030204" pitchFamily="34" charset="0"/>
                          <a:cs typeface="Times New Roman" pitchFamily="18" charset="0"/>
                        </a:rPr>
                        <a:t> </a:t>
                      </a:r>
                      <a:r>
                        <a:rPr lang="en-US" sz="2800" b="0" i="0" u="none" strike="noStrike" dirty="0" err="1">
                          <a:effectLst/>
                          <a:latin typeface="Times New Roman" pitchFamily="18" charset="0"/>
                          <a:ea typeface="Calibri" panose="020F0502020204030204" pitchFamily="34" charset="0"/>
                          <a:cs typeface="Times New Roman" pitchFamily="18" charset="0"/>
                        </a:rPr>
                        <a:t>năng</a:t>
                      </a:r>
                      <a:r>
                        <a:rPr lang="en-US" sz="2800" b="0" i="0" u="none" strike="noStrike" dirty="0">
                          <a:effectLst/>
                          <a:latin typeface="Times New Roman" pitchFamily="18" charset="0"/>
                          <a:ea typeface="Calibri" panose="020F0502020204030204" pitchFamily="34" charset="0"/>
                          <a:cs typeface="Times New Roman" pitchFamily="18" charset="0"/>
                        </a:rPr>
                        <a:t>. </a:t>
                      </a:r>
                      <a:endParaRPr lang="en-US" sz="28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12000"/>
                        </a:lnSpc>
                        <a:spcBef>
                          <a:spcPts val="400"/>
                        </a:spcBef>
                        <a:spcAft>
                          <a:spcPts val="800"/>
                        </a:spcAft>
                      </a:pPr>
                      <a:r>
                        <a:rPr lang="en-US" sz="2800" b="0" i="0" u="none" strike="noStrike" dirty="0" err="1">
                          <a:effectLst/>
                          <a:latin typeface="Times New Roman" pitchFamily="18" charset="0"/>
                          <a:ea typeface="Calibri" panose="020F0502020204030204" pitchFamily="34" charset="0"/>
                          <a:cs typeface="Times New Roman" pitchFamily="18" charset="0"/>
                        </a:rPr>
                        <a:t>Động</a:t>
                      </a:r>
                      <a:r>
                        <a:rPr lang="en-US" sz="2800" b="0" i="0" u="none" strike="noStrike" dirty="0">
                          <a:effectLst/>
                          <a:latin typeface="Times New Roman" pitchFamily="18" charset="0"/>
                          <a:ea typeface="Calibri" panose="020F0502020204030204" pitchFamily="34" charset="0"/>
                          <a:cs typeface="Times New Roman" pitchFamily="18" charset="0"/>
                        </a:rPr>
                        <a:t> </a:t>
                      </a:r>
                      <a:r>
                        <a:rPr lang="en-US" sz="2800" b="0" i="0" u="none" strike="noStrike" dirty="0" err="1">
                          <a:effectLst/>
                          <a:latin typeface="Times New Roman" pitchFamily="18" charset="0"/>
                          <a:ea typeface="Calibri" panose="020F0502020204030204" pitchFamily="34" charset="0"/>
                          <a:cs typeface="Times New Roman" pitchFamily="18" charset="0"/>
                        </a:rPr>
                        <a:t>năng</a:t>
                      </a:r>
                      <a:r>
                        <a:rPr lang="en-US" sz="2800" b="0" i="0" u="none" strike="noStrike" dirty="0">
                          <a:effectLst/>
                          <a:latin typeface="Times New Roman" pitchFamily="18" charset="0"/>
                          <a:ea typeface="Calibri" panose="020F0502020204030204" pitchFamily="34" charset="0"/>
                          <a:cs typeface="Times New Roman" pitchFamily="18" charset="0"/>
                        </a:rPr>
                        <a:t> → </a:t>
                      </a:r>
                      <a:r>
                        <a:rPr lang="en-US" sz="2800" b="0" i="0" u="none" strike="noStrike" dirty="0" err="1">
                          <a:effectLst/>
                          <a:latin typeface="Times New Roman" pitchFamily="18" charset="0"/>
                          <a:ea typeface="Calibri" panose="020F0502020204030204" pitchFamily="34" charset="0"/>
                          <a:cs typeface="Times New Roman" pitchFamily="18" charset="0"/>
                        </a:rPr>
                        <a:t>điện</a:t>
                      </a:r>
                      <a:r>
                        <a:rPr lang="en-US" sz="2800" b="0" i="0" u="none" strike="noStrike" dirty="0">
                          <a:effectLst/>
                          <a:latin typeface="Times New Roman" pitchFamily="18" charset="0"/>
                          <a:ea typeface="Calibri" panose="020F0502020204030204" pitchFamily="34" charset="0"/>
                          <a:cs typeface="Times New Roman" pitchFamily="18" charset="0"/>
                        </a:rPr>
                        <a:t> </a:t>
                      </a:r>
                      <a:r>
                        <a:rPr lang="en-US" sz="2800" b="0" i="0" u="none" strike="noStrike" dirty="0" err="1">
                          <a:effectLst/>
                          <a:latin typeface="Times New Roman" pitchFamily="18" charset="0"/>
                          <a:ea typeface="Calibri" panose="020F0502020204030204" pitchFamily="34" charset="0"/>
                          <a:cs typeface="Times New Roman" pitchFamily="18" charset="0"/>
                        </a:rPr>
                        <a:t>năng</a:t>
                      </a:r>
                      <a:r>
                        <a:rPr lang="en-US" sz="2800" b="0" i="0" u="none" strike="noStrike" dirty="0">
                          <a:effectLst/>
                          <a:latin typeface="Times New Roman" pitchFamily="18" charset="0"/>
                          <a:ea typeface="Calibri" panose="020F0502020204030204" pitchFamily="34" charset="0"/>
                          <a:cs typeface="Times New Roman" pitchFamily="18" charset="0"/>
                        </a:rPr>
                        <a:t>.</a:t>
                      </a:r>
                      <a:endParaRPr lang="en-US" sz="28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635687216"/>
                  </a:ext>
                </a:extLst>
              </a:tr>
            </a:tbl>
          </a:graphicData>
        </a:graphic>
      </p:graphicFrame>
      <p:pic>
        <p:nvPicPr>
          <p:cNvPr id="7" name="Picture 6">
            <a:extLst>
              <a:ext uri="{FF2B5EF4-FFF2-40B4-BE49-F238E27FC236}">
                <a16:creationId xmlns="" xmlns:a16="http://schemas.microsoft.com/office/drawing/2014/main" id="{C9EFD751-A7F7-4149-AFD2-79BE32706098}"/>
              </a:ext>
            </a:extLst>
          </p:cNvPr>
          <p:cNvPicPr>
            <a:picLocks noChangeAspect="1"/>
          </p:cNvPicPr>
          <p:nvPr/>
        </p:nvPicPr>
        <p:blipFill>
          <a:blip r:embed="rId2" cstate="print"/>
          <a:stretch>
            <a:fillRect/>
          </a:stretch>
        </p:blipFill>
        <p:spPr>
          <a:xfrm>
            <a:off x="29910" y="1333548"/>
            <a:ext cx="3588855" cy="4991051"/>
          </a:xfrm>
          <a:prstGeom prst="rect">
            <a:avLst/>
          </a:prstGeom>
        </p:spPr>
      </p:pic>
    </p:spTree>
    <p:extLst>
      <p:ext uri="{BB962C8B-B14F-4D97-AF65-F5344CB8AC3E}">
        <p14:creationId xmlns="" xmlns:p14="http://schemas.microsoft.com/office/powerpoint/2010/main" val="152774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slide(fromBottom)">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4A8FFEA1-1B69-4F42-B552-0CCF7259687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 xmlns:a16="http://schemas.microsoft.com/office/drawing/2014/main" id="{AA3C9226-5EC8-460B-82D7-72AA994DF9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 xmlns:a16="http://schemas.microsoft.com/office/drawing/2014/main" id="{62A90A9D-33DF-408E-BF4C-F82588935C96}"/>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 xmlns:a16="http://schemas.microsoft.com/office/drawing/2014/main" id="{E6AA15AE-DAFE-4E1E-B05F-F57962FD3A2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 xmlns:a16="http://schemas.microsoft.com/office/drawing/2014/main" id="{D07141D5-A57C-43F5-A655-5BA2D0D2AFF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6156979" y="4343400"/>
            <a:ext cx="24003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 xmlns:a16="http://schemas.microsoft.com/office/drawing/2014/main" id="{D9DB1F97-BFF9-46CC-8EB4-BB63B98F13C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2"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 xmlns:a16="http://schemas.microsoft.com/office/drawing/2014/main" id="{88CAE6E3-39B4-4A16-97BC-9C376B9B7EA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Table 4">
            <a:extLst>
              <a:ext uri="{FF2B5EF4-FFF2-40B4-BE49-F238E27FC236}">
                <a16:creationId xmlns="" xmlns:a16="http://schemas.microsoft.com/office/drawing/2014/main" id="{18E39C44-ECB6-46A1-90B0-61D544399F3A}"/>
              </a:ext>
            </a:extLst>
          </p:cNvPr>
          <p:cNvGraphicFramePr>
            <a:graphicFrameLocks noGrp="1"/>
          </p:cNvGraphicFramePr>
          <p:nvPr>
            <p:extLst>
              <p:ext uri="{D42A27DB-BD31-4B8C-83A1-F6EECF244321}">
                <p14:modId xmlns="" xmlns:p14="http://schemas.microsoft.com/office/powerpoint/2010/main" val="1156513184"/>
              </p:ext>
            </p:extLst>
          </p:nvPr>
        </p:nvGraphicFramePr>
        <p:xfrm>
          <a:off x="0" y="1"/>
          <a:ext cx="9143999" cy="6684884"/>
        </p:xfrm>
        <a:graphic>
          <a:graphicData uri="http://schemas.openxmlformats.org/drawingml/2006/table">
            <a:tbl>
              <a:tblPr firstRow="1" firstCol="1" bandRow="1"/>
              <a:tblGrid>
                <a:gridCol w="2611119">
                  <a:extLst>
                    <a:ext uri="{9D8B030D-6E8A-4147-A177-3AD203B41FA5}">
                      <a16:colId xmlns="" xmlns:a16="http://schemas.microsoft.com/office/drawing/2014/main" val="1678139059"/>
                    </a:ext>
                  </a:extLst>
                </a:gridCol>
                <a:gridCol w="3373777">
                  <a:extLst>
                    <a:ext uri="{9D8B030D-6E8A-4147-A177-3AD203B41FA5}">
                      <a16:colId xmlns="" xmlns:a16="http://schemas.microsoft.com/office/drawing/2014/main" val="3122944116"/>
                    </a:ext>
                  </a:extLst>
                </a:gridCol>
                <a:gridCol w="3159103">
                  <a:extLst>
                    <a:ext uri="{9D8B030D-6E8A-4147-A177-3AD203B41FA5}">
                      <a16:colId xmlns="" xmlns:a16="http://schemas.microsoft.com/office/drawing/2014/main" val="2409593445"/>
                    </a:ext>
                  </a:extLst>
                </a:gridCol>
              </a:tblGrid>
              <a:tr h="2279155">
                <a:tc>
                  <a:txBody>
                    <a:bodyPr/>
                    <a:lstStyle/>
                    <a:p>
                      <a:pPr algn="ctr"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Hóa</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điện</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quang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sáng</a:t>
                      </a:r>
                      <a:r>
                        <a:rPr lang="en-US" sz="2400" b="0" i="0" u="none" strike="noStrike" dirty="0">
                          <a:effectLst/>
                          <a:latin typeface="Times New Roman" pitchFamily="18" charset="0"/>
                          <a:ea typeface="Calibri" panose="020F0502020204030204" pitchFamily="34" charset="0"/>
                          <a:cs typeface="Times New Roman" pitchFamily="18" charset="0"/>
                        </a:rPr>
                        <a:t>.</a:t>
                      </a:r>
                      <a:endParaRPr lang="en-US" sz="2400" b="0" i="0" u="none" strike="noStrike" dirty="0">
                        <a:effectLst/>
                        <a:latin typeface="Times New Roman" pitchFamily="18" charset="0"/>
                        <a:cs typeface="Times New Roman" pitchFamily="18" charset="0"/>
                      </a:endParaRPr>
                    </a:p>
                    <a:p>
                      <a:pPr algn="ctr" fontAlgn="t">
                        <a:lnSpc>
                          <a:spcPct val="112000"/>
                        </a:lnSpc>
                        <a:spcBef>
                          <a:spcPts val="400"/>
                        </a:spcBef>
                        <a:spcAft>
                          <a:spcPts val="800"/>
                        </a:spcAft>
                      </a:pPr>
                      <a:r>
                        <a:rPr lang="en-US" sz="2000" b="0" i="0" u="none" strike="noStrike" dirty="0">
                          <a:effectLst/>
                          <a:latin typeface="Times New Roman" pitchFamily="18" charset="0"/>
                          <a:ea typeface="Calibri" panose="020F0502020204030204" pitchFamily="34" charset="0"/>
                          <a:cs typeface="Times New Roman" pitchFamily="18" charset="0"/>
                        </a:rPr>
                        <a:t> </a:t>
                      </a:r>
                      <a:endParaRPr lang="en-US" sz="2000" b="0" i="0" u="none" strike="noStrike" dirty="0">
                        <a:effectLst/>
                        <a:latin typeface="Times New Roman" pitchFamily="18" charset="0"/>
                        <a:cs typeface="Times New Roman" pitchFamily="18" charset="0"/>
                      </a:endParaRPr>
                    </a:p>
                    <a:p>
                      <a:pPr algn="ctr" fontAlgn="t">
                        <a:lnSpc>
                          <a:spcPct val="112000"/>
                        </a:lnSpc>
                        <a:spcBef>
                          <a:spcPts val="400"/>
                        </a:spcBef>
                        <a:spcAft>
                          <a:spcPts val="800"/>
                        </a:spcAft>
                      </a:pPr>
                      <a:r>
                        <a:rPr lang="en-US" sz="2000" b="0" i="0" u="none" strike="noStrike" dirty="0">
                          <a:effectLst/>
                          <a:latin typeface="Times New Roman" pitchFamily="18" charset="0"/>
                          <a:ea typeface="Calibri" panose="020F0502020204030204" pitchFamily="34" charset="0"/>
                          <a:cs typeface="Times New Roman" pitchFamily="18" charset="0"/>
                        </a:rPr>
                        <a:t> </a:t>
                      </a:r>
                      <a:endParaRPr lang="en-US" sz="20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Điện</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Động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nhiệt</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và</a:t>
                      </a:r>
                      <a:r>
                        <a:rPr lang="en-US" sz="2400" b="0" i="0" u="none" strike="noStrike" dirty="0">
                          <a:effectLst/>
                          <a:latin typeface="Times New Roman" pitchFamily="18" charset="0"/>
                          <a:ea typeface="Calibri" panose="020F0502020204030204" pitchFamily="34" charset="0"/>
                          <a:cs typeface="Times New Roman" pitchFamily="18" charset="0"/>
                        </a:rPr>
                        <a:t> NL </a:t>
                      </a:r>
                      <a:r>
                        <a:rPr lang="en-US" sz="2400" b="0" i="0" u="none" strike="noStrike" dirty="0" err="1">
                          <a:effectLst/>
                          <a:latin typeface="Times New Roman" pitchFamily="18" charset="0"/>
                          <a:ea typeface="Calibri" panose="020F0502020204030204" pitchFamily="34" charset="0"/>
                          <a:cs typeface="Times New Roman" pitchFamily="18" charset="0"/>
                        </a:rPr>
                        <a:t>âm</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thanh</a:t>
                      </a:r>
                      <a:r>
                        <a:rPr lang="en-US" sz="2400" b="0" i="0" u="none" strike="noStrike" dirty="0">
                          <a:effectLst/>
                          <a:latin typeface="Times New Roman" pitchFamily="18" charset="0"/>
                          <a:ea typeface="Calibri" panose="020F0502020204030204" pitchFamily="34" charset="0"/>
                          <a:cs typeface="Times New Roman" pitchFamily="18" charset="0"/>
                        </a:rPr>
                        <a:t>.</a:t>
                      </a:r>
                      <a:endParaRPr lang="en-US" sz="24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Hóa</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nhiệt</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năng,quang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và</a:t>
                      </a:r>
                      <a:r>
                        <a:rPr lang="en-US" sz="2400" b="0" i="0" u="none" strike="noStrike" dirty="0">
                          <a:effectLst/>
                          <a:latin typeface="Times New Roman" pitchFamily="18" charset="0"/>
                          <a:ea typeface="Calibri" panose="020F0502020204030204" pitchFamily="34" charset="0"/>
                          <a:cs typeface="Times New Roman" pitchFamily="18" charset="0"/>
                        </a:rPr>
                        <a:t> NL </a:t>
                      </a:r>
                      <a:r>
                        <a:rPr lang="en-US" sz="2400" b="0" i="0" u="none" strike="noStrike" dirty="0" err="1">
                          <a:effectLst/>
                          <a:latin typeface="Times New Roman" pitchFamily="18" charset="0"/>
                          <a:ea typeface="Calibri" panose="020F0502020204030204" pitchFamily="34" charset="0"/>
                          <a:cs typeface="Times New Roman" pitchFamily="18" charset="0"/>
                        </a:rPr>
                        <a:t>âm</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thanh</a:t>
                      </a:r>
                      <a:r>
                        <a:rPr lang="en-US" sz="2400" b="0" i="0" u="none" strike="noStrike" dirty="0">
                          <a:effectLst/>
                          <a:latin typeface="Times New Roman" pitchFamily="18" charset="0"/>
                          <a:ea typeface="Calibri" panose="020F0502020204030204" pitchFamily="34" charset="0"/>
                          <a:cs typeface="Times New Roman" pitchFamily="18" charset="0"/>
                        </a:rPr>
                        <a:t>.</a:t>
                      </a:r>
                      <a:endParaRPr lang="en-US" sz="24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2356317695"/>
                  </a:ext>
                </a:extLst>
              </a:tr>
              <a:tr h="2156937">
                <a:tc>
                  <a:txBody>
                    <a:bodyPr/>
                    <a:lstStyle/>
                    <a:p>
                      <a:pPr algn="l"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Thế</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smtClean="0">
                          <a:effectLst/>
                          <a:latin typeface="Times New Roman" pitchFamily="18" charset="0"/>
                          <a:ea typeface="Calibri" panose="020F0502020204030204" pitchFamily="34" charset="0"/>
                          <a:cs typeface="Times New Roman" pitchFamily="18" charset="0"/>
                        </a:rPr>
                        <a:t>năng</a:t>
                      </a:r>
                      <a:r>
                        <a:rPr lang="en-US" sz="2400" b="0" i="0" u="none" strike="noStrike" dirty="0" smtClean="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động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điện</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endParaRPr lang="en-US" sz="2400" b="0" i="0" u="none" strike="noStrike" dirty="0">
                        <a:effectLst/>
                        <a:latin typeface="Times New Roman" pitchFamily="18" charset="0"/>
                        <a:cs typeface="Times New Roman" pitchFamily="18" charset="0"/>
                      </a:endParaRPr>
                    </a:p>
                    <a:p>
                      <a:pPr algn="ctr" fontAlgn="t">
                        <a:lnSpc>
                          <a:spcPct val="112000"/>
                        </a:lnSpc>
                        <a:spcBef>
                          <a:spcPts val="400"/>
                        </a:spcBef>
                        <a:spcAft>
                          <a:spcPts val="800"/>
                        </a:spcAft>
                      </a:pPr>
                      <a:endParaRPr lang="en-US" sz="20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Động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thế</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đàn</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hồi</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động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a:t>
                      </a:r>
                      <a:endParaRPr lang="en-US" sz="24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Điện</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NL </a:t>
                      </a:r>
                      <a:r>
                        <a:rPr lang="en-US" sz="2400" b="0" i="0" u="none" strike="noStrike" dirty="0" err="1">
                          <a:effectLst/>
                          <a:latin typeface="Times New Roman" pitchFamily="18" charset="0"/>
                          <a:ea typeface="Calibri" panose="020F0502020204030204" pitchFamily="34" charset="0"/>
                          <a:cs typeface="Times New Roman" pitchFamily="18" charset="0"/>
                        </a:rPr>
                        <a:t>âm</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thanh</a:t>
                      </a:r>
                      <a:r>
                        <a:rPr lang="en-US" sz="2000" b="0" i="0" u="none" strike="noStrike" dirty="0">
                          <a:effectLst/>
                          <a:latin typeface="Times New Roman" pitchFamily="18" charset="0"/>
                          <a:ea typeface="Calibri" panose="020F0502020204030204" pitchFamily="34" charset="0"/>
                          <a:cs typeface="Times New Roman" pitchFamily="18" charset="0"/>
                        </a:rPr>
                        <a:t>.</a:t>
                      </a:r>
                      <a:endParaRPr lang="en-US" sz="20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2022593898"/>
                  </a:ext>
                </a:extLst>
              </a:tr>
              <a:tr h="2248792">
                <a:tc>
                  <a:txBody>
                    <a:bodyPr/>
                    <a:lstStyle/>
                    <a:p>
                      <a:pPr algn="ctr"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Hóa</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nhiệt</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động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a:t>
                      </a:r>
                      <a:endParaRPr lang="en-US" sz="2400" b="0" i="0" u="none" strike="noStrike" dirty="0">
                        <a:effectLst/>
                        <a:latin typeface="Times New Roman" pitchFamily="18" charset="0"/>
                        <a:cs typeface="Times New Roman" pitchFamily="18" charset="0"/>
                      </a:endParaRPr>
                    </a:p>
                    <a:p>
                      <a:pPr algn="ctr" fontAlgn="t">
                        <a:lnSpc>
                          <a:spcPct val="112000"/>
                        </a:lnSpc>
                        <a:spcBef>
                          <a:spcPts val="400"/>
                        </a:spcBef>
                        <a:spcAft>
                          <a:spcPts val="800"/>
                        </a:spcAft>
                      </a:pPr>
                      <a:r>
                        <a:rPr lang="en-US" sz="2000" b="0" i="0" u="none" strike="noStrike" dirty="0">
                          <a:effectLst/>
                          <a:latin typeface="Times New Roman" pitchFamily="18" charset="0"/>
                          <a:ea typeface="Calibri" panose="020F0502020204030204" pitchFamily="34" charset="0"/>
                          <a:cs typeface="Times New Roman" pitchFamily="18" charset="0"/>
                        </a:rPr>
                        <a:t> </a:t>
                      </a:r>
                      <a:endParaRPr lang="en-US" sz="2000" b="0" i="0" u="none" strike="noStrike" dirty="0">
                        <a:effectLst/>
                        <a:latin typeface="Times New Roman" pitchFamily="18" charset="0"/>
                        <a:cs typeface="Times New Roman" pitchFamily="18" charset="0"/>
                      </a:endParaRPr>
                    </a:p>
                    <a:p>
                      <a:pPr algn="ctr" fontAlgn="t">
                        <a:lnSpc>
                          <a:spcPct val="112000"/>
                        </a:lnSpc>
                        <a:spcBef>
                          <a:spcPts val="400"/>
                        </a:spcBef>
                        <a:spcAft>
                          <a:spcPts val="800"/>
                        </a:spcAft>
                      </a:pPr>
                      <a:r>
                        <a:rPr lang="en-US" sz="2000" b="0" i="0" u="none" strike="noStrike" dirty="0">
                          <a:effectLst/>
                          <a:latin typeface="Times New Roman" pitchFamily="18" charset="0"/>
                          <a:ea typeface="Calibri" panose="020F0502020204030204" pitchFamily="34" charset="0"/>
                          <a:cs typeface="Times New Roman" pitchFamily="18" charset="0"/>
                        </a:rPr>
                        <a:t> </a:t>
                      </a:r>
                      <a:endParaRPr lang="en-US" sz="20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12000"/>
                        </a:lnSpc>
                        <a:spcBef>
                          <a:spcPts val="400"/>
                        </a:spcBef>
                        <a:spcAft>
                          <a:spcPts val="800"/>
                        </a:spcAft>
                      </a:pPr>
                      <a:r>
                        <a:rPr lang="en-US" sz="2400" b="0" i="0" u="none" strike="noStrike" dirty="0">
                          <a:effectLst/>
                          <a:latin typeface="Times New Roman" pitchFamily="18" charset="0"/>
                          <a:ea typeface="Calibri" panose="020F0502020204030204" pitchFamily="34" charset="0"/>
                          <a:cs typeface="Times New Roman" pitchFamily="18" charset="0"/>
                        </a:rPr>
                        <a:t>Quang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điện</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endParaRPr lang="en-US" sz="24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Động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điện</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a:t>
                      </a:r>
                      <a:endParaRPr lang="en-US" sz="24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635687216"/>
                  </a:ext>
                </a:extLst>
              </a:tr>
            </a:tbl>
          </a:graphicData>
        </a:graphic>
      </p:graphicFrame>
      <p:pic>
        <p:nvPicPr>
          <p:cNvPr id="14" name="Picture 13">
            <a:extLst>
              <a:ext uri="{FF2B5EF4-FFF2-40B4-BE49-F238E27FC236}">
                <a16:creationId xmlns="" xmlns:a16="http://schemas.microsoft.com/office/drawing/2014/main" id="{F3BBC143-9394-4392-B81E-75C0BF865B28}"/>
              </a:ext>
            </a:extLst>
          </p:cNvPr>
          <p:cNvPicPr>
            <a:picLocks noChangeAspect="1"/>
          </p:cNvPicPr>
          <p:nvPr/>
        </p:nvPicPr>
        <p:blipFill rotWithShape="1">
          <a:blip r:embed="rId2" cstate="print"/>
          <a:srcRect l="68835" t="1264" b="70898"/>
          <a:stretch/>
        </p:blipFill>
        <p:spPr>
          <a:xfrm>
            <a:off x="0" y="1219200"/>
            <a:ext cx="2667000" cy="1120207"/>
          </a:xfrm>
          <a:prstGeom prst="rect">
            <a:avLst/>
          </a:prstGeom>
        </p:spPr>
      </p:pic>
      <p:pic>
        <p:nvPicPr>
          <p:cNvPr id="16" name="Picture 15">
            <a:extLst>
              <a:ext uri="{FF2B5EF4-FFF2-40B4-BE49-F238E27FC236}">
                <a16:creationId xmlns="" xmlns:a16="http://schemas.microsoft.com/office/drawing/2014/main" id="{BA12B39D-1065-419F-8E44-A25C7C7F9583}"/>
              </a:ext>
            </a:extLst>
          </p:cNvPr>
          <p:cNvPicPr>
            <a:picLocks noChangeAspect="1"/>
          </p:cNvPicPr>
          <p:nvPr/>
        </p:nvPicPr>
        <p:blipFill rotWithShape="1">
          <a:blip r:embed="rId2" cstate="print"/>
          <a:srcRect l="68242" t="66847" r="190" b="3320"/>
          <a:stretch/>
        </p:blipFill>
        <p:spPr>
          <a:xfrm>
            <a:off x="2895600" y="1219200"/>
            <a:ext cx="2743200" cy="1130270"/>
          </a:xfrm>
          <a:prstGeom prst="rect">
            <a:avLst/>
          </a:prstGeom>
        </p:spPr>
      </p:pic>
      <p:pic>
        <p:nvPicPr>
          <p:cNvPr id="18" name="Picture 17">
            <a:extLst>
              <a:ext uri="{FF2B5EF4-FFF2-40B4-BE49-F238E27FC236}">
                <a16:creationId xmlns="" xmlns:a16="http://schemas.microsoft.com/office/drawing/2014/main" id="{82272960-97A9-4273-A283-95FDB260EEDA}"/>
              </a:ext>
            </a:extLst>
          </p:cNvPr>
          <p:cNvPicPr>
            <a:picLocks noChangeAspect="1"/>
          </p:cNvPicPr>
          <p:nvPr/>
        </p:nvPicPr>
        <p:blipFill rotWithShape="1">
          <a:blip r:embed="rId2" cstate="print"/>
          <a:srcRect l="33118" t="65819" r="34876" b="1631"/>
          <a:stretch/>
        </p:blipFill>
        <p:spPr>
          <a:xfrm>
            <a:off x="0" y="5410200"/>
            <a:ext cx="2514600" cy="1196397"/>
          </a:xfrm>
          <a:prstGeom prst="rect">
            <a:avLst/>
          </a:prstGeom>
        </p:spPr>
      </p:pic>
      <p:pic>
        <p:nvPicPr>
          <p:cNvPr id="20" name="Picture 19">
            <a:extLst>
              <a:ext uri="{FF2B5EF4-FFF2-40B4-BE49-F238E27FC236}">
                <a16:creationId xmlns="" xmlns:a16="http://schemas.microsoft.com/office/drawing/2014/main" id="{DC15BEF6-067A-4928-90CD-04BF76C9D8C5}"/>
              </a:ext>
            </a:extLst>
          </p:cNvPr>
          <p:cNvPicPr>
            <a:picLocks noChangeAspect="1"/>
          </p:cNvPicPr>
          <p:nvPr/>
        </p:nvPicPr>
        <p:blipFill rotWithShape="1">
          <a:blip r:embed="rId2" cstate="print"/>
          <a:srcRect l="33118" t="31488" r="33992" b="36245"/>
          <a:stretch/>
        </p:blipFill>
        <p:spPr>
          <a:xfrm>
            <a:off x="3048000" y="5029200"/>
            <a:ext cx="2743200" cy="1498381"/>
          </a:xfrm>
          <a:prstGeom prst="rect">
            <a:avLst/>
          </a:prstGeom>
        </p:spPr>
      </p:pic>
      <p:pic>
        <p:nvPicPr>
          <p:cNvPr id="22" name="Picture 21">
            <a:extLst>
              <a:ext uri="{FF2B5EF4-FFF2-40B4-BE49-F238E27FC236}">
                <a16:creationId xmlns="" xmlns:a16="http://schemas.microsoft.com/office/drawing/2014/main" id="{AC568283-D907-4C5B-813C-FA5DF1B68F0B}"/>
              </a:ext>
            </a:extLst>
          </p:cNvPr>
          <p:cNvPicPr>
            <a:picLocks noChangeAspect="1"/>
          </p:cNvPicPr>
          <p:nvPr/>
        </p:nvPicPr>
        <p:blipFill rotWithShape="1">
          <a:blip r:embed="rId2" cstate="print"/>
          <a:srcRect t="65020" r="71186" b="3072"/>
          <a:stretch/>
        </p:blipFill>
        <p:spPr>
          <a:xfrm>
            <a:off x="0" y="3124200"/>
            <a:ext cx="2438400" cy="1251869"/>
          </a:xfrm>
          <a:prstGeom prst="rect">
            <a:avLst/>
          </a:prstGeom>
        </p:spPr>
      </p:pic>
      <p:pic>
        <p:nvPicPr>
          <p:cNvPr id="24" name="Picture 23">
            <a:extLst>
              <a:ext uri="{FF2B5EF4-FFF2-40B4-BE49-F238E27FC236}">
                <a16:creationId xmlns="" xmlns:a16="http://schemas.microsoft.com/office/drawing/2014/main" id="{210C7081-8F9A-4E40-8A3E-EEBC45929BE6}"/>
              </a:ext>
            </a:extLst>
          </p:cNvPr>
          <p:cNvPicPr>
            <a:picLocks noChangeAspect="1"/>
          </p:cNvPicPr>
          <p:nvPr/>
        </p:nvPicPr>
        <p:blipFill rotWithShape="1">
          <a:blip r:embed="rId2" cstate="print"/>
          <a:srcRect r="69156" b="71044"/>
          <a:stretch/>
        </p:blipFill>
        <p:spPr>
          <a:xfrm>
            <a:off x="6019800" y="3048000"/>
            <a:ext cx="2895600" cy="1254039"/>
          </a:xfrm>
          <a:prstGeom prst="rect">
            <a:avLst/>
          </a:prstGeom>
        </p:spPr>
      </p:pic>
      <p:pic>
        <p:nvPicPr>
          <p:cNvPr id="25" name="Picture 24">
            <a:extLst>
              <a:ext uri="{FF2B5EF4-FFF2-40B4-BE49-F238E27FC236}">
                <a16:creationId xmlns="" xmlns:a16="http://schemas.microsoft.com/office/drawing/2014/main" id="{C67928A4-745D-4D73-B086-2330097C229F}"/>
              </a:ext>
            </a:extLst>
          </p:cNvPr>
          <p:cNvPicPr>
            <a:picLocks noChangeAspect="1"/>
          </p:cNvPicPr>
          <p:nvPr/>
        </p:nvPicPr>
        <p:blipFill rotWithShape="1">
          <a:blip r:embed="rId2" cstate="print"/>
          <a:srcRect l="67514" t="30712" b="35514"/>
          <a:stretch/>
        </p:blipFill>
        <p:spPr>
          <a:xfrm>
            <a:off x="3124200" y="3200400"/>
            <a:ext cx="2590800" cy="1175293"/>
          </a:xfrm>
          <a:prstGeom prst="rect">
            <a:avLst/>
          </a:prstGeom>
        </p:spPr>
      </p:pic>
      <p:pic>
        <p:nvPicPr>
          <p:cNvPr id="26" name="Picture 25">
            <a:extLst>
              <a:ext uri="{FF2B5EF4-FFF2-40B4-BE49-F238E27FC236}">
                <a16:creationId xmlns="" xmlns:a16="http://schemas.microsoft.com/office/drawing/2014/main" id="{0804BB34-4575-4641-9C28-0685EEE14AF3}"/>
              </a:ext>
            </a:extLst>
          </p:cNvPr>
          <p:cNvPicPr>
            <a:picLocks noChangeAspect="1"/>
          </p:cNvPicPr>
          <p:nvPr/>
        </p:nvPicPr>
        <p:blipFill rotWithShape="1">
          <a:blip r:embed="rId2" cstate="print"/>
          <a:srcRect l="34549" t="771" r="34026" b="71754"/>
          <a:stretch/>
        </p:blipFill>
        <p:spPr>
          <a:xfrm>
            <a:off x="6172200" y="5274200"/>
            <a:ext cx="2819400" cy="1355200"/>
          </a:xfrm>
          <a:prstGeom prst="rect">
            <a:avLst/>
          </a:prstGeom>
        </p:spPr>
      </p:pic>
      <p:pic>
        <p:nvPicPr>
          <p:cNvPr id="28" name="Picture 27">
            <a:extLst>
              <a:ext uri="{FF2B5EF4-FFF2-40B4-BE49-F238E27FC236}">
                <a16:creationId xmlns="" xmlns:a16="http://schemas.microsoft.com/office/drawing/2014/main" id="{FFDFC4DB-D309-4D14-A461-130F5ADB163E}"/>
              </a:ext>
            </a:extLst>
          </p:cNvPr>
          <p:cNvPicPr>
            <a:picLocks noChangeAspect="1"/>
          </p:cNvPicPr>
          <p:nvPr/>
        </p:nvPicPr>
        <p:blipFill rotWithShape="1">
          <a:blip r:embed="rId2" cstate="print"/>
          <a:srcRect l="687" t="31702" r="69478" b="36520"/>
          <a:stretch/>
        </p:blipFill>
        <p:spPr>
          <a:xfrm>
            <a:off x="6934200" y="1219200"/>
            <a:ext cx="895976" cy="1130270"/>
          </a:xfrm>
          <a:prstGeom prst="rect">
            <a:avLst/>
          </a:prstGeom>
        </p:spPr>
      </p:pic>
    </p:spTree>
    <p:extLst>
      <p:ext uri="{BB962C8B-B14F-4D97-AF65-F5344CB8AC3E}">
        <p14:creationId xmlns="" xmlns:p14="http://schemas.microsoft.com/office/powerpoint/2010/main" val="13045832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7709" y="381000"/>
            <a:ext cx="9116291" cy="393954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err="1" smtClean="0">
                <a:ln>
                  <a:noFill/>
                </a:ln>
                <a:solidFill>
                  <a:srgbClr val="000000"/>
                </a:solidFill>
                <a:effectLst/>
                <a:latin typeface="Times New Roman" pitchFamily="18" charset="0"/>
                <a:cs typeface="Times New Roman" pitchFamily="18" charset="0"/>
              </a:rPr>
              <a:t>Câu</a:t>
            </a:r>
            <a:r>
              <a:rPr kumimoji="0" lang="en-US" sz="3600" b="1" i="0" u="none" strike="noStrike" cap="none" normalizeH="0" baseline="0" dirty="0" smtClean="0">
                <a:ln>
                  <a:noFill/>
                </a:ln>
                <a:solidFill>
                  <a:srgbClr val="000000"/>
                </a:solidFill>
                <a:effectLst/>
                <a:latin typeface="Times New Roman" pitchFamily="18" charset="0"/>
                <a:cs typeface="Times New Roman" pitchFamily="18" charset="0"/>
              </a:rPr>
              <a:t> 1:</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Gọi</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tên</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các</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dạng</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năng</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lượng</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xuất</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hiện</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khi</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đèn</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pin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được</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bật</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sáng</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a:t>
            </a:r>
            <a:endParaRPr kumimoji="0" lang="en-US" sz="3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00"/>
                </a:solidFill>
                <a:effectLst/>
                <a:latin typeface="Open Sans" pitchFamily="34" charset="0"/>
                <a:cs typeface="Open Sans" pitchFamily="34" charset="0"/>
              </a:rPr>
              <a:t>  </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A. </a:t>
            </a:r>
            <a:r>
              <a:rPr kumimoji="0" lang="en-US" sz="3200" b="0" i="0" u="none" strike="noStrike" cap="none" normalizeH="0" baseline="0" dirty="0" err="1" smtClean="0">
                <a:ln>
                  <a:noFill/>
                </a:ln>
                <a:solidFill>
                  <a:srgbClr val="000000"/>
                </a:solidFill>
                <a:effectLst/>
                <a:latin typeface="Times New Roman" pitchFamily="18" charset="0"/>
                <a:ea typeface="MS Gothic" pitchFamily="49" charset="-128"/>
                <a:cs typeface="Times New Roman" pitchFamily="18" charset="0"/>
              </a:rPr>
              <a:t>Điện</a:t>
            </a: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ea typeface="MS Gothic" pitchFamily="49" charset="-128"/>
                <a:cs typeface="Times New Roman" pitchFamily="18" charset="0"/>
              </a:rPr>
              <a:t>năng</a:t>
            </a: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ea typeface="MS Gothic" pitchFamily="49" charset="-128"/>
                <a:cs typeface="Times New Roman" pitchFamily="18" charset="0"/>
              </a:rPr>
              <a:t>và</a:t>
            </a: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ea typeface="MS Gothic" pitchFamily="49" charset="-128"/>
                <a:cs typeface="Times New Roman" pitchFamily="18" charset="0"/>
              </a:rPr>
              <a:t>quang</a:t>
            </a: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ea typeface="MS Gothic" pitchFamily="49" charset="-128"/>
                <a:cs typeface="Times New Roman" pitchFamily="18" charset="0"/>
              </a:rPr>
              <a:t>năng</a:t>
            </a: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tabLst/>
            </a:pP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B. </a:t>
            </a:r>
            <a:r>
              <a:rPr kumimoji="0" lang="en-US" sz="3200" b="0" i="0" u="none" strike="noStrike" cap="none" normalizeH="0" baseline="0" dirty="0" err="1" smtClean="0">
                <a:ln>
                  <a:noFill/>
                </a:ln>
                <a:solidFill>
                  <a:srgbClr val="000000"/>
                </a:solidFill>
                <a:effectLst/>
                <a:latin typeface="Times New Roman" pitchFamily="18" charset="0"/>
                <a:ea typeface="MS Gothic" pitchFamily="49" charset="-128"/>
                <a:cs typeface="Times New Roman" pitchFamily="18" charset="0"/>
              </a:rPr>
              <a:t>Hoá</a:t>
            </a: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ea typeface="MS Gothic" pitchFamily="49" charset="-128"/>
                <a:cs typeface="Times New Roman" pitchFamily="18" charset="0"/>
              </a:rPr>
              <a:t>năng</a:t>
            </a: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ea typeface="MS Gothic" pitchFamily="49" charset="-128"/>
                <a:cs typeface="Times New Roman" pitchFamily="18" charset="0"/>
              </a:rPr>
              <a:t>và</a:t>
            </a: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ea typeface="MS Gothic" pitchFamily="49" charset="-128"/>
                <a:cs typeface="Times New Roman" pitchFamily="18" charset="0"/>
              </a:rPr>
              <a:t>điện</a:t>
            </a: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ea typeface="MS Gothic" pitchFamily="49" charset="-128"/>
                <a:cs typeface="Times New Roman" pitchFamily="18" charset="0"/>
              </a:rPr>
              <a:t>năng</a:t>
            </a: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tabLst/>
            </a:pPr>
            <a:r>
              <a:rPr kumimoji="0" lang="en-US" sz="3200" i="0" u="none" strike="noStrike" cap="none" normalizeH="0" baseline="0" dirty="0" smtClean="0">
                <a:ln>
                  <a:noFill/>
                </a:ln>
                <a:effectLst/>
                <a:latin typeface="Times New Roman" pitchFamily="18" charset="0"/>
                <a:ea typeface="MS Gothic" pitchFamily="49" charset="-128"/>
                <a:cs typeface="Times New Roman" pitchFamily="18" charset="0"/>
              </a:rPr>
              <a:t>C. </a:t>
            </a:r>
            <a:r>
              <a:rPr kumimoji="0" lang="en-US" sz="3200" i="0" u="none" strike="noStrike" cap="none" normalizeH="0" baseline="0" dirty="0" err="1" smtClean="0">
                <a:ln>
                  <a:noFill/>
                </a:ln>
                <a:effectLst/>
                <a:latin typeface="Times New Roman" pitchFamily="18" charset="0"/>
                <a:ea typeface="MS Gothic" pitchFamily="49" charset="-128"/>
                <a:cs typeface="Times New Roman" pitchFamily="18" charset="0"/>
              </a:rPr>
              <a:t>Nhiệt</a:t>
            </a:r>
            <a:r>
              <a:rPr kumimoji="0" lang="en-US" sz="3200" i="0" u="none" strike="noStrike" cap="none" normalizeH="0" baseline="0" dirty="0" smtClean="0">
                <a:ln>
                  <a:noFill/>
                </a:ln>
                <a:effectLst/>
                <a:latin typeface="Times New Roman" pitchFamily="18" charset="0"/>
                <a:ea typeface="MS Gothic" pitchFamily="49" charset="-128"/>
                <a:cs typeface="Times New Roman" pitchFamily="18" charset="0"/>
              </a:rPr>
              <a:t> </a:t>
            </a:r>
            <a:r>
              <a:rPr kumimoji="0" lang="en-US" sz="3200" i="0" u="none" strike="noStrike" cap="none" normalizeH="0" baseline="0" dirty="0" err="1" smtClean="0">
                <a:ln>
                  <a:noFill/>
                </a:ln>
                <a:effectLst/>
                <a:latin typeface="Times New Roman" pitchFamily="18" charset="0"/>
                <a:ea typeface="MS Gothic" pitchFamily="49" charset="-128"/>
                <a:cs typeface="Times New Roman" pitchFamily="18" charset="0"/>
              </a:rPr>
              <a:t>năng</a:t>
            </a:r>
            <a:r>
              <a:rPr kumimoji="0" lang="en-US" sz="3200" i="0" u="none" strike="noStrike" cap="none" normalizeH="0" baseline="0" dirty="0" smtClean="0">
                <a:ln>
                  <a:noFill/>
                </a:ln>
                <a:effectLst/>
                <a:latin typeface="Times New Roman" pitchFamily="18" charset="0"/>
                <a:ea typeface="MS Gothic" pitchFamily="49" charset="-128"/>
                <a:cs typeface="Times New Roman" pitchFamily="18" charset="0"/>
              </a:rPr>
              <a:t> </a:t>
            </a:r>
            <a:r>
              <a:rPr kumimoji="0" lang="en-US" sz="3200" i="0" u="none" strike="noStrike" cap="none" normalizeH="0" baseline="0" dirty="0" err="1" smtClean="0">
                <a:ln>
                  <a:noFill/>
                </a:ln>
                <a:effectLst/>
                <a:latin typeface="Times New Roman" pitchFamily="18" charset="0"/>
                <a:ea typeface="MS Gothic" pitchFamily="49" charset="-128"/>
                <a:cs typeface="Times New Roman" pitchFamily="18" charset="0"/>
              </a:rPr>
              <a:t>và</a:t>
            </a:r>
            <a:r>
              <a:rPr kumimoji="0" lang="en-US" sz="3200" i="0" u="none" strike="noStrike" cap="none" normalizeH="0" baseline="0" dirty="0" smtClean="0">
                <a:ln>
                  <a:noFill/>
                </a:ln>
                <a:effectLst/>
                <a:latin typeface="Times New Roman" pitchFamily="18" charset="0"/>
                <a:ea typeface="MS Gothic" pitchFamily="49" charset="-128"/>
                <a:cs typeface="Times New Roman" pitchFamily="18" charset="0"/>
              </a:rPr>
              <a:t> </a:t>
            </a:r>
            <a:r>
              <a:rPr kumimoji="0" lang="en-US" sz="3200" i="0" u="none" strike="noStrike" cap="none" normalizeH="0" baseline="0" dirty="0" err="1" smtClean="0">
                <a:ln>
                  <a:noFill/>
                </a:ln>
                <a:effectLst/>
                <a:latin typeface="Times New Roman" pitchFamily="18" charset="0"/>
                <a:ea typeface="MS Gothic" pitchFamily="49" charset="-128"/>
                <a:cs typeface="Times New Roman" pitchFamily="18" charset="0"/>
              </a:rPr>
              <a:t>quang</a:t>
            </a:r>
            <a:r>
              <a:rPr kumimoji="0" lang="en-US" sz="3200" i="0" u="none" strike="noStrike" cap="none" normalizeH="0" baseline="0" dirty="0" smtClean="0">
                <a:ln>
                  <a:noFill/>
                </a:ln>
                <a:effectLst/>
                <a:latin typeface="Times New Roman" pitchFamily="18" charset="0"/>
                <a:ea typeface="MS Gothic" pitchFamily="49" charset="-128"/>
                <a:cs typeface="Times New Roman" pitchFamily="18" charset="0"/>
              </a:rPr>
              <a:t> </a:t>
            </a:r>
            <a:r>
              <a:rPr kumimoji="0" lang="en-US" sz="3200" i="0" u="none" strike="noStrike" cap="none" normalizeH="0" baseline="0" dirty="0" err="1" smtClean="0">
                <a:ln>
                  <a:noFill/>
                </a:ln>
                <a:effectLst/>
                <a:latin typeface="Times New Roman" pitchFamily="18" charset="0"/>
                <a:ea typeface="MS Gothic" pitchFamily="49" charset="-128"/>
                <a:cs typeface="Times New Roman" pitchFamily="18" charset="0"/>
              </a:rPr>
              <a:t>năng</a:t>
            </a:r>
            <a:r>
              <a:rPr kumimoji="0" lang="en-US" sz="3200" b="1" i="0" u="none" strike="noStrike" cap="none" normalizeH="0" baseline="0" dirty="0" smtClean="0">
                <a:ln>
                  <a:noFill/>
                </a:ln>
                <a:solidFill>
                  <a:srgbClr val="008000"/>
                </a:solidFill>
                <a:effectLst/>
                <a:latin typeface="Times New Roman" pitchFamily="18" charset="0"/>
                <a:ea typeface="MS Gothic" pitchFamily="49" charset="-128"/>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tabLst/>
            </a:pP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D. </a:t>
            </a:r>
            <a:r>
              <a:rPr kumimoji="0" lang="en-US" sz="3200" b="0" i="0" u="none" strike="noStrike" cap="none" normalizeH="0" baseline="0" dirty="0" err="1" smtClean="0">
                <a:ln>
                  <a:noFill/>
                </a:ln>
                <a:solidFill>
                  <a:srgbClr val="000000"/>
                </a:solidFill>
                <a:effectLst/>
                <a:latin typeface="Times New Roman" pitchFamily="18" charset="0"/>
                <a:ea typeface="MS Gothic" pitchFamily="49" charset="-128"/>
                <a:cs typeface="Times New Roman" pitchFamily="18" charset="0"/>
              </a:rPr>
              <a:t>Hoá</a:t>
            </a: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ea typeface="MS Gothic" pitchFamily="49" charset="-128"/>
                <a:cs typeface="Times New Roman" pitchFamily="18" charset="0"/>
              </a:rPr>
              <a:t>năng</a:t>
            </a: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ea typeface="MS Gothic" pitchFamily="49" charset="-128"/>
                <a:cs typeface="Times New Roman" pitchFamily="18" charset="0"/>
              </a:rPr>
              <a:t>và</a:t>
            </a: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ea typeface="MS Gothic" pitchFamily="49" charset="-128"/>
                <a:cs typeface="Times New Roman" pitchFamily="18" charset="0"/>
              </a:rPr>
              <a:t>quang</a:t>
            </a: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ea typeface="MS Gothic" pitchFamily="49" charset="-128"/>
                <a:cs typeface="Times New Roman" pitchFamily="18" charset="0"/>
              </a:rPr>
              <a:t>năng</a:t>
            </a: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rgbClr val="000000"/>
              </a:solidFill>
              <a:effectLst/>
              <a:latin typeface="Open Sans" pitchFamily="34" charset="0"/>
              <a:cs typeface="Open Sans" pitchFamily="34" charset="0"/>
            </a:endParaRPr>
          </a:p>
        </p:txBody>
      </p:sp>
      <p:pic>
        <p:nvPicPr>
          <p:cNvPr id="10242" name="Picture 2" descr="[CTST] Trắc nghiệm Khoa học tự nhiên 6 bài 48:&lt;/b&gt; Sự chuyển hóa năng lượ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67400" y="1066800"/>
            <a:ext cx="3276600" cy="1676400"/>
          </a:xfrm>
          <a:prstGeom prst="rect">
            <a:avLst/>
          </a:prstGeom>
          <a:noFill/>
          <a:extLst>
            <a:ext uri="{909E8E84-426E-40DD-AFC4-6F175D3DCCD1}">
              <a14:hiddenFill xmlns:a14="http://schemas.microsoft.com/office/drawing/2010/main" xmlns="">
                <a:solidFill>
                  <a:srgbClr val="FFFFFF"/>
                </a:solidFill>
              </a14:hiddenFill>
            </a:ext>
          </a:extLst>
        </p:spPr>
      </p:pic>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81600" y="2971800"/>
            <a:ext cx="688975" cy="427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9961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Effect transition="in" filter="wheel(1)">
                                      <p:cBhvr>
                                        <p:cTn id="10" dur="2000"/>
                                        <p:tgtEl>
                                          <p:spTgt spid="1024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anim calcmode="lin" valueType="num">
                                      <p:cBhvr additive="base">
                                        <p:cTn id="15" dur="500" fill="hold"/>
                                        <p:tgtEl>
                                          <p:spTgt spid="7170"/>
                                        </p:tgtEl>
                                        <p:attrNameLst>
                                          <p:attrName>ppt_x</p:attrName>
                                        </p:attrNameLst>
                                      </p:cBhvr>
                                      <p:tavLst>
                                        <p:tav tm="0">
                                          <p:val>
                                            <p:strVal val="#ppt_x"/>
                                          </p:val>
                                        </p:tav>
                                        <p:tav tm="100000">
                                          <p:val>
                                            <p:strVal val="#ppt_x"/>
                                          </p:val>
                                        </p:tav>
                                      </p:tavLst>
                                    </p:anim>
                                    <p:anim calcmode="lin" valueType="num">
                                      <p:cBhvr additive="base">
                                        <p:cTn id="16"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0"/>
            <a:ext cx="9157855" cy="2400657"/>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err="1" smtClean="0">
                <a:ln>
                  <a:noFill/>
                </a:ln>
                <a:solidFill>
                  <a:srgbClr val="000000"/>
                </a:solidFill>
                <a:effectLst/>
                <a:latin typeface="Times New Roman" pitchFamily="18" charset="0"/>
                <a:cs typeface="Times New Roman" pitchFamily="18" charset="0"/>
              </a:rPr>
              <a:t>Câu</a:t>
            </a:r>
            <a:r>
              <a:rPr kumimoji="0" lang="en-US" sz="3600" b="1" i="0" u="none" strike="noStrike" cap="none" normalizeH="0" baseline="0" dirty="0" smtClean="0">
                <a:ln>
                  <a:noFill/>
                </a:ln>
                <a:solidFill>
                  <a:srgbClr val="000000"/>
                </a:solidFill>
                <a:effectLst/>
                <a:latin typeface="Times New Roman" pitchFamily="18" charset="0"/>
                <a:cs typeface="Times New Roman" pitchFamily="18" charset="0"/>
              </a:rPr>
              <a:t> 2:</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Thiết</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bị</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nào</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biến</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đổi</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điện</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năng</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thành</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nhiệt</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năng</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a:t>
            </a:r>
            <a:endParaRPr kumimoji="0" lang="en-US" sz="3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00"/>
                </a:solidFill>
                <a:effectLst/>
                <a:latin typeface="Open Sans" pitchFamily="34" charset="0"/>
                <a:cs typeface="Open Sans" pitchFamily="34" charset="0"/>
              </a:rPr>
              <a:t> </a:t>
            </a:r>
            <a:r>
              <a:rPr kumimoji="0" lang="en-US" sz="2800" i="0" u="none" strike="noStrike" cap="none" normalizeH="0" baseline="0" dirty="0" smtClean="0">
                <a:ln>
                  <a:noFill/>
                </a:ln>
                <a:effectLst/>
                <a:latin typeface="Times New Roman" pitchFamily="18" charset="0"/>
                <a:cs typeface="Times New Roman" pitchFamily="18" charset="0"/>
              </a:rPr>
              <a:t>A. </a:t>
            </a:r>
            <a:r>
              <a:rPr kumimoji="0" lang="en-US" sz="2800" i="0" u="none" strike="noStrike" cap="none" normalizeH="0" baseline="0" dirty="0" err="1" smtClean="0">
                <a:ln>
                  <a:noFill/>
                </a:ln>
                <a:effectLst/>
                <a:latin typeface="Times New Roman" pitchFamily="18" charset="0"/>
                <a:cs typeface="Times New Roman" pitchFamily="18" charset="0"/>
              </a:rPr>
              <a:t>Hình</a:t>
            </a:r>
            <a:r>
              <a:rPr kumimoji="0" lang="en-US" sz="2800" i="0" u="none" strike="noStrike" cap="none" normalizeH="0" baseline="0" dirty="0" smtClean="0">
                <a:ln>
                  <a:noFill/>
                </a:ln>
                <a:effectLst/>
                <a:latin typeface="Times New Roman" pitchFamily="18" charset="0"/>
                <a:cs typeface="Times New Roman" pitchFamily="18" charset="0"/>
              </a:rPr>
              <a:t> A.</a:t>
            </a:r>
            <a:r>
              <a:rPr kumimoji="0" lang="vi-VN" sz="2800" i="0" u="none" strike="noStrike" cap="none" normalizeH="0" baseline="0" dirty="0" smtClean="0">
                <a:ln>
                  <a:noFill/>
                </a:ln>
                <a:effectLst/>
                <a:latin typeface="Times New Roman" pitchFamily="18" charset="0"/>
                <a:cs typeface="Times New Roman" pitchFamily="18" charset="0"/>
              </a:rPr>
              <a:t>                                       </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B.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Hình</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B.</a:t>
            </a:r>
          </a:p>
          <a:p>
            <a:pPr marL="0" marR="0" lvl="0" indent="0" algn="l" defTabSz="914400" rtl="0" eaLnBrk="0" fontAlgn="base" latinLnBrk="0" hangingPunct="0">
              <a:lnSpc>
                <a:spcPct val="100000"/>
              </a:lnSpc>
              <a:spcBef>
                <a:spcPct val="0"/>
              </a:spcBef>
              <a:spcAft>
                <a:spcPct val="0"/>
              </a:spcAft>
              <a:buClrTx/>
              <a:buSzTx/>
              <a:tabLst/>
            </a:pP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C.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Hình</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C.</a:t>
            </a:r>
            <a:r>
              <a:rPr kumimoji="0" lang="vi-VN" sz="2800" b="0" i="0" u="none" strike="noStrike" cap="none" normalizeH="0" dirty="0" smtClean="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D.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Hình</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rgbClr val="000000"/>
              </a:solidFill>
              <a:effectLst/>
              <a:latin typeface="Open Sans" pitchFamily="34" charset="0"/>
              <a:cs typeface="Open Sans" pitchFamily="34" charset="0"/>
            </a:endParaRPr>
          </a:p>
        </p:txBody>
      </p:sp>
      <p:pic>
        <p:nvPicPr>
          <p:cNvPr id="15362" name="Picture 2" descr="[CTST] Trắc nghiệm Khoa học tự nhiên 6 bài 48:&lt;/b&gt; Sự chuyển hóa năng lượ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8201" y="3305175"/>
            <a:ext cx="7162800" cy="3248025"/>
          </a:xfrm>
          <a:prstGeom prst="rect">
            <a:avLst/>
          </a:prstGeom>
          <a:noFill/>
          <a:extLst>
            <a:ext uri="{909E8E84-426E-40DD-AFC4-6F175D3DCCD1}">
              <a14:hiddenFill xmlns:a14="http://schemas.microsoft.com/office/drawing/2010/main" xmlns="">
                <a:solidFill>
                  <a:srgbClr val="FFFFFF"/>
                </a:solidFill>
              </a14:hiddenFill>
            </a:ext>
          </a:extLst>
        </p:spPr>
      </p:pic>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00200" y="1143000"/>
            <a:ext cx="688975" cy="427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1565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15362"/>
                                        </p:tgtEl>
                                        <p:attrNameLst>
                                          <p:attrName>style.visibility</p:attrName>
                                        </p:attrNameLst>
                                      </p:cBhvr>
                                      <p:to>
                                        <p:strVal val="visible"/>
                                      </p:to>
                                    </p:set>
                                    <p:animEffect transition="in" filter="circle(in)">
                                      <p:cBhvr>
                                        <p:cTn id="10" dur="2000"/>
                                        <p:tgtEl>
                                          <p:spTgt spid="1536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wheel(1)">
                                      <p:cBhvr>
                                        <p:cTn id="15"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8077200" cy="2862322"/>
          </a:xfrm>
          <a:prstGeom prst="rect">
            <a:avLst/>
          </a:prstGeom>
        </p:spPr>
        <p:txBody>
          <a:bodyPr wrap="square">
            <a:spAutoFit/>
          </a:bodyPr>
          <a:lstStyle/>
          <a:p>
            <a:r>
              <a:rPr lang="vi-VN" sz="3600" b="1" i="0" dirty="0" smtClean="0">
                <a:solidFill>
                  <a:srgbClr val="000000"/>
                </a:solidFill>
                <a:effectLst/>
                <a:latin typeface="+mj-lt"/>
              </a:rPr>
              <a:t>Câu 3:</a:t>
            </a:r>
            <a:r>
              <a:rPr lang="vi-VN" sz="3600" b="0" i="0" dirty="0" smtClean="0">
                <a:solidFill>
                  <a:srgbClr val="000000"/>
                </a:solidFill>
                <a:effectLst/>
                <a:latin typeface="+mj-lt"/>
              </a:rPr>
              <a:t> Pin mặt trời có sự chuyển hoá:</a:t>
            </a:r>
          </a:p>
          <a:p>
            <a:r>
              <a:rPr lang="vi-VN" sz="3600" b="0" i="0" dirty="0" smtClean="0">
                <a:solidFill>
                  <a:srgbClr val="000000"/>
                </a:solidFill>
                <a:effectLst/>
                <a:latin typeface="+mj-lt"/>
              </a:rPr>
              <a:t>A. Nhiệt năng thành cơ năng.</a:t>
            </a:r>
          </a:p>
          <a:p>
            <a:r>
              <a:rPr lang="vi-VN" sz="3600" b="0" i="0" dirty="0" smtClean="0">
                <a:solidFill>
                  <a:srgbClr val="000000"/>
                </a:solidFill>
                <a:effectLst/>
                <a:latin typeface="+mj-lt"/>
              </a:rPr>
              <a:t>B. Nhiệt năng thành điện năng.</a:t>
            </a:r>
          </a:p>
          <a:p>
            <a:r>
              <a:rPr lang="vi-VN" sz="3600" b="0" i="0" dirty="0" smtClean="0">
                <a:solidFill>
                  <a:srgbClr val="000000"/>
                </a:solidFill>
                <a:effectLst/>
                <a:latin typeface="+mj-lt"/>
              </a:rPr>
              <a:t>C. Quang năng thành nhiệt năng.</a:t>
            </a:r>
          </a:p>
          <a:p>
            <a:r>
              <a:rPr lang="vi-VN" sz="3600" i="0" dirty="0" smtClean="0">
                <a:effectLst/>
                <a:latin typeface="+mj-lt"/>
              </a:rPr>
              <a:t>D. Quang năng thành điện năng.</a:t>
            </a:r>
            <a:endParaRPr lang="vi-VN" sz="3600" i="0" dirty="0">
              <a:effectLst/>
              <a:latin typeface="+mj-lt"/>
            </a:endParaRPr>
          </a:p>
        </p:txBody>
      </p:sp>
      <p:sp>
        <p:nvSpPr>
          <p:cNvPr id="3" name="Rectangle 2"/>
          <p:cNvSpPr/>
          <p:nvPr/>
        </p:nvSpPr>
        <p:spPr>
          <a:xfrm>
            <a:off x="0" y="3124200"/>
            <a:ext cx="8610600" cy="3046988"/>
          </a:xfrm>
          <a:prstGeom prst="rect">
            <a:avLst/>
          </a:prstGeom>
        </p:spPr>
        <p:txBody>
          <a:bodyPr wrap="square">
            <a:spAutoFit/>
          </a:bodyPr>
          <a:lstStyle/>
          <a:p>
            <a:r>
              <a:rPr lang="vi-VN" sz="3200" b="1" i="0" dirty="0" smtClean="0">
                <a:solidFill>
                  <a:srgbClr val="000000"/>
                </a:solidFill>
                <a:effectLst/>
                <a:latin typeface="+mj-lt"/>
              </a:rPr>
              <a:t>Câu 4:</a:t>
            </a:r>
            <a:r>
              <a:rPr lang="vi-VN" sz="3200" b="0" i="0" dirty="0" smtClean="0">
                <a:solidFill>
                  <a:srgbClr val="000000"/>
                </a:solidFill>
                <a:effectLst/>
                <a:latin typeface="+mj-lt"/>
              </a:rPr>
              <a:t>  Hoá năng dự trữ trong bao diêm khi cọ xát với vỏ bao diên được chuyển hoá thành:</a:t>
            </a:r>
          </a:p>
          <a:p>
            <a:r>
              <a:rPr lang="vi-VN" sz="3200" b="0" i="0" dirty="0" smtClean="0">
                <a:solidFill>
                  <a:srgbClr val="000000"/>
                </a:solidFill>
                <a:effectLst/>
                <a:latin typeface="+mj-lt"/>
              </a:rPr>
              <a:t>A. Nhiệt năng.</a:t>
            </a:r>
          </a:p>
          <a:p>
            <a:r>
              <a:rPr lang="vi-VN" sz="3200" b="0" i="0" dirty="0" smtClean="0">
                <a:solidFill>
                  <a:srgbClr val="000000"/>
                </a:solidFill>
                <a:effectLst/>
                <a:latin typeface="+mj-lt"/>
              </a:rPr>
              <a:t>B. Quang năng.</a:t>
            </a:r>
          </a:p>
          <a:p>
            <a:r>
              <a:rPr lang="vi-VN" sz="3200" i="0" dirty="0" smtClean="0">
                <a:effectLst/>
                <a:latin typeface="+mj-lt"/>
              </a:rPr>
              <a:t>C. Nhiệt năng và quang năng.</a:t>
            </a:r>
          </a:p>
          <a:p>
            <a:r>
              <a:rPr lang="vi-VN" sz="3200" b="0" i="0" dirty="0" smtClean="0">
                <a:solidFill>
                  <a:srgbClr val="000000"/>
                </a:solidFill>
                <a:effectLst/>
                <a:latin typeface="+mj-lt"/>
              </a:rPr>
              <a:t>D. Điện năng.</a:t>
            </a:r>
            <a:endParaRPr lang="vi-VN" sz="3200" b="0" i="0" dirty="0">
              <a:solidFill>
                <a:srgbClr val="000000"/>
              </a:solidFill>
              <a:effectLst/>
              <a:latin typeface="+mj-lt"/>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400800" y="2286000"/>
            <a:ext cx="688975" cy="427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53000" y="5181600"/>
            <a:ext cx="688975" cy="427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02212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wipe(down)">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2862322"/>
          </a:xfrm>
          <a:prstGeom prst="rect">
            <a:avLst/>
          </a:prstGeom>
        </p:spPr>
        <p:txBody>
          <a:bodyPr wrap="square">
            <a:spAutoFit/>
          </a:bodyPr>
          <a:lstStyle/>
          <a:p>
            <a:r>
              <a:rPr lang="vi-VN" sz="3600" b="1" i="0" dirty="0" smtClean="0">
                <a:solidFill>
                  <a:srgbClr val="000000"/>
                </a:solidFill>
                <a:effectLst/>
                <a:latin typeface="+mj-lt"/>
              </a:rPr>
              <a:t>Câu 5:</a:t>
            </a:r>
            <a:r>
              <a:rPr lang="vi-VN" sz="3600" b="0" i="0" dirty="0" smtClean="0">
                <a:solidFill>
                  <a:srgbClr val="000000"/>
                </a:solidFill>
                <a:effectLst/>
                <a:latin typeface="+mj-lt"/>
              </a:rPr>
              <a:t> Điền từ còn thiếu vào chỗ trống: Hoá năng lưu trữ trong thực phẩm, khi ta ăn được chuyển hoá thành… giúp ta đạp xe.</a:t>
            </a:r>
          </a:p>
          <a:p>
            <a:r>
              <a:rPr lang="vi-VN" sz="3600" b="0" i="0" dirty="0" smtClean="0">
                <a:solidFill>
                  <a:srgbClr val="000000"/>
                </a:solidFill>
                <a:effectLst/>
                <a:latin typeface="+mj-lt"/>
              </a:rPr>
              <a:t>A. Nhiệt năng.                </a:t>
            </a:r>
            <a:r>
              <a:rPr lang="vi-VN" sz="3600" i="0" dirty="0" smtClean="0">
                <a:effectLst/>
                <a:latin typeface="+mj-lt"/>
              </a:rPr>
              <a:t>B. Động năng.</a:t>
            </a:r>
          </a:p>
          <a:p>
            <a:r>
              <a:rPr lang="vi-VN" sz="3600" b="0" i="0" dirty="0" smtClean="0">
                <a:solidFill>
                  <a:srgbClr val="000000"/>
                </a:solidFill>
                <a:effectLst/>
                <a:latin typeface="+mj-lt"/>
              </a:rPr>
              <a:t>C. Thế năng.                   D. Quang năng.</a:t>
            </a:r>
            <a:endParaRPr lang="vi-VN" sz="3600" b="0" i="0" dirty="0">
              <a:solidFill>
                <a:srgbClr val="000000"/>
              </a:solidFill>
              <a:effectLst/>
              <a:latin typeface="+mj-lt"/>
            </a:endParaRPr>
          </a:p>
        </p:txBody>
      </p:sp>
      <p:sp>
        <p:nvSpPr>
          <p:cNvPr id="3" name="Rectangle 2"/>
          <p:cNvSpPr/>
          <p:nvPr/>
        </p:nvSpPr>
        <p:spPr>
          <a:xfrm>
            <a:off x="0" y="3048000"/>
            <a:ext cx="9144000" cy="2862322"/>
          </a:xfrm>
          <a:prstGeom prst="rect">
            <a:avLst/>
          </a:prstGeom>
        </p:spPr>
        <p:txBody>
          <a:bodyPr wrap="square">
            <a:spAutoFit/>
          </a:bodyPr>
          <a:lstStyle/>
          <a:p>
            <a:r>
              <a:rPr lang="vi-VN" sz="3600" b="1" i="0" dirty="0" smtClean="0">
                <a:solidFill>
                  <a:srgbClr val="000000"/>
                </a:solidFill>
                <a:effectLst/>
                <a:latin typeface="+mj-lt"/>
              </a:rPr>
              <a:t>Câu 6:</a:t>
            </a:r>
            <a:r>
              <a:rPr lang="vi-VN" sz="3600" b="0" i="0" dirty="0" smtClean="0">
                <a:solidFill>
                  <a:srgbClr val="000000"/>
                </a:solidFill>
                <a:effectLst/>
                <a:latin typeface="+mj-lt"/>
              </a:rPr>
              <a:t> Tuabin điện gió sản xuất điện từ:</a:t>
            </a:r>
          </a:p>
          <a:p>
            <a:r>
              <a:rPr lang="vi-VN" sz="3600" b="0" i="0" dirty="0" smtClean="0">
                <a:solidFill>
                  <a:srgbClr val="000000"/>
                </a:solidFill>
                <a:effectLst/>
                <a:latin typeface="+mj-lt"/>
              </a:rPr>
              <a:t>A. Hoá năng.</a:t>
            </a:r>
          </a:p>
          <a:p>
            <a:r>
              <a:rPr lang="vi-VN" sz="3600" i="0" dirty="0" smtClean="0">
                <a:effectLst/>
                <a:latin typeface="+mj-lt"/>
              </a:rPr>
              <a:t>B. Động năng.</a:t>
            </a:r>
          </a:p>
          <a:p>
            <a:r>
              <a:rPr lang="vi-VN" sz="3600" b="0" i="0" dirty="0" smtClean="0">
                <a:solidFill>
                  <a:srgbClr val="000000"/>
                </a:solidFill>
                <a:effectLst/>
                <a:latin typeface="+mj-lt"/>
              </a:rPr>
              <a:t>C. Năng lượng ánh sáng.</a:t>
            </a:r>
          </a:p>
          <a:p>
            <a:r>
              <a:rPr lang="vi-VN" sz="3600" b="0" i="0" dirty="0" smtClean="0">
                <a:solidFill>
                  <a:srgbClr val="000000"/>
                </a:solidFill>
                <a:effectLst/>
                <a:latin typeface="+mj-lt"/>
              </a:rPr>
              <a:t>D. Năng lượng mặt trời.</a:t>
            </a:r>
            <a:endParaRPr lang="vi-VN" sz="3600" b="0" i="0" dirty="0">
              <a:solidFill>
                <a:srgbClr val="000000"/>
              </a:solidFill>
              <a:effectLst/>
              <a:latin typeface="+mj-lt"/>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391400" y="1752600"/>
            <a:ext cx="688975" cy="427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24200" y="4267200"/>
            <a:ext cx="688975" cy="427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13665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wipe(down)">
                                      <p:cBhvr>
                                        <p:cTn id="15" dur="500"/>
                                        <p:tgtEl>
                                          <p:spTgt spid="4098"/>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8600"/>
            <a:ext cx="9144000" cy="6186309"/>
          </a:xfrm>
          <a:prstGeom prst="rect">
            <a:avLst/>
          </a:prstGeom>
        </p:spPr>
        <p:txBody>
          <a:bodyPr wrap="square">
            <a:spAutoFit/>
          </a:bodyPr>
          <a:lstStyle/>
          <a:p>
            <a:r>
              <a:rPr lang="vi-VN" sz="3600" b="1" i="0" dirty="0" smtClean="0">
                <a:solidFill>
                  <a:srgbClr val="000000"/>
                </a:solidFill>
                <a:effectLst/>
                <a:latin typeface="+mj-lt"/>
              </a:rPr>
              <a:t>Câu 7:</a:t>
            </a:r>
            <a:r>
              <a:rPr lang="vi-VN" sz="3600" b="0" i="0" dirty="0" smtClean="0">
                <a:solidFill>
                  <a:srgbClr val="000000"/>
                </a:solidFill>
                <a:effectLst/>
                <a:latin typeface="+mj-lt"/>
              </a:rPr>
              <a:t> Trong máy phát điện gió, dạng năng lượng nào được chuyển hoá thành điện năng?</a:t>
            </a:r>
          </a:p>
          <a:p>
            <a:r>
              <a:rPr lang="vi-VN" sz="3600" b="0" i="0" dirty="0" smtClean="0">
                <a:solidFill>
                  <a:srgbClr val="000000"/>
                </a:solidFill>
                <a:effectLst/>
                <a:latin typeface="+mj-lt"/>
              </a:rPr>
              <a:t>A. Quang năng.                 B. Hoá năng.</a:t>
            </a:r>
          </a:p>
          <a:p>
            <a:r>
              <a:rPr lang="vi-VN" sz="3600" b="0" i="0" dirty="0" smtClean="0">
                <a:solidFill>
                  <a:srgbClr val="000000"/>
                </a:solidFill>
                <a:effectLst/>
                <a:latin typeface="+mj-lt"/>
              </a:rPr>
              <a:t>C. Nhiệt năng.                   </a:t>
            </a:r>
            <a:r>
              <a:rPr lang="vi-VN" sz="3600" i="0" dirty="0" smtClean="0">
                <a:effectLst/>
                <a:latin typeface="+mj-lt"/>
              </a:rPr>
              <a:t>D. Cơ năng.</a:t>
            </a:r>
          </a:p>
          <a:p>
            <a:r>
              <a:rPr lang="vi-VN" sz="3600" b="1" i="0" dirty="0" smtClean="0">
                <a:solidFill>
                  <a:srgbClr val="000000"/>
                </a:solidFill>
                <a:effectLst/>
                <a:latin typeface="+mj-lt"/>
              </a:rPr>
              <a:t>Câu 8:</a:t>
            </a:r>
            <a:r>
              <a:rPr lang="vi-VN" sz="3600" b="0" i="0" dirty="0" smtClean="0">
                <a:solidFill>
                  <a:srgbClr val="000000"/>
                </a:solidFill>
                <a:effectLst/>
                <a:latin typeface="+mj-lt"/>
              </a:rPr>
              <a:t> Khi sử dụng nồi cơm điện, năng lượng điện đã chuyển hóa thành năng lượng chủ yếu nào?</a:t>
            </a:r>
          </a:p>
          <a:p>
            <a:r>
              <a:rPr lang="vi-VN" sz="3600" b="0" i="0" dirty="0" smtClean="0">
                <a:solidFill>
                  <a:srgbClr val="000000"/>
                </a:solidFill>
                <a:effectLst/>
                <a:latin typeface="+mj-lt"/>
              </a:rPr>
              <a:t>A. Năng lượng ánh sáng.</a:t>
            </a:r>
          </a:p>
          <a:p>
            <a:r>
              <a:rPr lang="vi-VN" sz="3600" b="0" i="0" dirty="0" smtClean="0">
                <a:solidFill>
                  <a:srgbClr val="000000"/>
                </a:solidFill>
                <a:effectLst/>
                <a:latin typeface="+mj-lt"/>
              </a:rPr>
              <a:t>B. Cơ năng.</a:t>
            </a:r>
          </a:p>
          <a:p>
            <a:r>
              <a:rPr lang="vi-VN" sz="3600" i="0" dirty="0" smtClean="0">
                <a:effectLst/>
                <a:latin typeface="+mj-lt"/>
              </a:rPr>
              <a:t>C. Năng lượng nhiệt.</a:t>
            </a:r>
          </a:p>
          <a:p>
            <a:r>
              <a:rPr lang="vi-VN" sz="3600" b="0" i="0" dirty="0" smtClean="0">
                <a:solidFill>
                  <a:srgbClr val="000000"/>
                </a:solidFill>
                <a:effectLst/>
                <a:latin typeface="+mj-lt"/>
              </a:rPr>
              <a:t>D. Năng lượng âm.</a:t>
            </a:r>
            <a:endParaRPr lang="vi-VN" sz="3600" b="0" i="0" dirty="0">
              <a:solidFill>
                <a:srgbClr val="000000"/>
              </a:solidFill>
              <a:effectLst/>
              <a:latin typeface="+mj-lt"/>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391400" y="2057400"/>
            <a:ext cx="688975" cy="427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62400" y="5867400"/>
            <a:ext cx="688975" cy="427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56570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wipe(down)">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 xmlns:a16="http://schemas.microsoft.com/office/drawing/2014/main" id="{26D75EE5-57FF-4D1E-B105-A6036B0FE6B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 xmlns:a16="http://schemas.microsoft.com/office/drawing/2014/main" id="{C913828F-06C6-4172-B0DE-BAB0120201D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0" name="Straight Connector 19">
            <a:extLst>
              <a:ext uri="{FF2B5EF4-FFF2-40B4-BE49-F238E27FC236}">
                <a16:creationId xmlns="" xmlns:a16="http://schemas.microsoft.com/office/drawing/2014/main" id="{0CB2A3A6-962C-4D7A-8272-EDEDD881F07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 xmlns:a16="http://schemas.microsoft.com/office/drawing/2014/main" id="{21348D5E-A2F9-4457-85D6-EF33B01C1B8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 xmlns:a16="http://schemas.microsoft.com/office/drawing/2014/main" id="{D408B99E-8C6D-4E5D-B217-F38841F5049A}"/>
              </a:ext>
            </a:extLst>
          </p:cNvPr>
          <p:cNvPicPr>
            <a:picLocks noChangeAspect="1"/>
          </p:cNvPicPr>
          <p:nvPr/>
        </p:nvPicPr>
        <p:blipFill>
          <a:blip r:embed="rId2" cstate="print"/>
          <a:stretch>
            <a:fillRect/>
          </a:stretch>
        </p:blipFill>
        <p:spPr>
          <a:xfrm>
            <a:off x="4980455" y="928974"/>
            <a:ext cx="3779094" cy="3602736"/>
          </a:xfrm>
          <a:prstGeom prst="rect">
            <a:avLst/>
          </a:prstGeom>
        </p:spPr>
      </p:pic>
      <p:sp>
        <p:nvSpPr>
          <p:cNvPr id="24" name="Rectangle 23">
            <a:extLst>
              <a:ext uri="{FF2B5EF4-FFF2-40B4-BE49-F238E27FC236}">
                <a16:creationId xmlns="" xmlns:a16="http://schemas.microsoft.com/office/drawing/2014/main" id="{62E5679E-AF9A-4675-8EB9-82F877C47B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547997" y="886968"/>
            <a:ext cx="48006"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Diagram&#10;&#10;Description automatically generated">
            <a:extLst>
              <a:ext uri="{FF2B5EF4-FFF2-40B4-BE49-F238E27FC236}">
                <a16:creationId xmlns="" xmlns:a16="http://schemas.microsoft.com/office/drawing/2014/main" id="{479FDBE7-018F-48FF-AC24-2E208E9F4E40}"/>
              </a:ext>
            </a:extLst>
          </p:cNvPr>
          <p:cNvPicPr>
            <a:picLocks noChangeAspect="1"/>
          </p:cNvPicPr>
          <p:nvPr/>
        </p:nvPicPr>
        <p:blipFill>
          <a:blip r:embed="rId3" cstate="print"/>
          <a:stretch>
            <a:fillRect/>
          </a:stretch>
        </p:blipFill>
        <p:spPr>
          <a:xfrm>
            <a:off x="355262" y="843889"/>
            <a:ext cx="3739864" cy="3602736"/>
          </a:xfrm>
          <a:prstGeom prst="rect">
            <a:avLst/>
          </a:prstGeom>
        </p:spPr>
      </p:pic>
      <p:cxnSp>
        <p:nvCxnSpPr>
          <p:cNvPr id="26" name="Straight Connector 25">
            <a:extLst>
              <a:ext uri="{FF2B5EF4-FFF2-40B4-BE49-F238E27FC236}">
                <a16:creationId xmlns="" xmlns:a16="http://schemas.microsoft.com/office/drawing/2014/main" id="{A4193D27-0DF9-4485-90D7-D8E69A3F4459}"/>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540815" y="5618770"/>
            <a:ext cx="78867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 xmlns:a16="http://schemas.microsoft.com/office/drawing/2014/main" id="{7EF5A4DD-17B0-415A-8F3A-0DEE3FF8F8C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2"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a:extLst>
              <a:ext uri="{FF2B5EF4-FFF2-40B4-BE49-F238E27FC236}">
                <a16:creationId xmlns="" xmlns:a16="http://schemas.microsoft.com/office/drawing/2014/main" id="{4AA73B4A-2570-4D18-9566-12E68828C4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 xmlns:p14="http://schemas.microsoft.com/office/powerpoint/2010/main" val="1090948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8915400" cy="5632311"/>
          </a:xfrm>
          <a:prstGeom prst="rect">
            <a:avLst/>
          </a:prstGeom>
        </p:spPr>
        <p:txBody>
          <a:bodyPr wrap="square">
            <a:spAutoFit/>
          </a:bodyPr>
          <a:lstStyle/>
          <a:p>
            <a:r>
              <a:rPr lang="vi-VN" sz="3600" b="1" i="0" dirty="0" smtClean="0">
                <a:solidFill>
                  <a:srgbClr val="000000"/>
                </a:solidFill>
                <a:effectLst/>
                <a:latin typeface="+mj-lt"/>
              </a:rPr>
              <a:t>Câu 9:</a:t>
            </a:r>
            <a:r>
              <a:rPr lang="vi-VN" sz="3600" b="0" i="0" dirty="0" smtClean="0">
                <a:solidFill>
                  <a:srgbClr val="000000"/>
                </a:solidFill>
                <a:effectLst/>
                <a:latin typeface="+mj-lt"/>
              </a:rPr>
              <a:t> Trong các dụng cụ và thiết bị điện sau đây, thiết bị nào chủ yếu biến đổi điện năng thành cơ năng: </a:t>
            </a:r>
          </a:p>
          <a:p>
            <a:r>
              <a:rPr lang="vi-VN" sz="3600" b="0" i="0" dirty="0" smtClean="0">
                <a:solidFill>
                  <a:srgbClr val="000000"/>
                </a:solidFill>
                <a:effectLst/>
                <a:latin typeface="+mj-lt"/>
              </a:rPr>
              <a:t>A. Nồi cơm điện.            B. Bàn là điện. </a:t>
            </a:r>
          </a:p>
          <a:p>
            <a:r>
              <a:rPr lang="vi-VN" sz="3600" b="0" i="0" dirty="0" smtClean="0">
                <a:solidFill>
                  <a:srgbClr val="000000"/>
                </a:solidFill>
                <a:effectLst/>
                <a:latin typeface="+mj-lt"/>
              </a:rPr>
              <a:t>C. Tivi.                            </a:t>
            </a:r>
            <a:r>
              <a:rPr lang="vi-VN" sz="3600" i="0" dirty="0" smtClean="0">
                <a:effectLst/>
                <a:latin typeface="+mj-lt"/>
              </a:rPr>
              <a:t>D. Máy bơm nước.</a:t>
            </a:r>
          </a:p>
          <a:p>
            <a:r>
              <a:rPr lang="vi-VN" sz="3600" b="1" i="0" dirty="0" smtClean="0">
                <a:solidFill>
                  <a:srgbClr val="000000"/>
                </a:solidFill>
                <a:effectLst/>
                <a:latin typeface="+mj-lt"/>
              </a:rPr>
              <a:t>Câu 10:</a:t>
            </a:r>
            <a:r>
              <a:rPr lang="vi-VN" sz="3600" b="0" i="0" dirty="0" smtClean="0">
                <a:solidFill>
                  <a:srgbClr val="000000"/>
                </a:solidFill>
                <a:effectLst/>
                <a:latin typeface="+mj-lt"/>
              </a:rPr>
              <a:t> Dạng năng lượng nào đã chuyển hoá thành điện năng trong một chiếc đồng hồ treo tường chạy bằng pin? </a:t>
            </a:r>
          </a:p>
          <a:p>
            <a:r>
              <a:rPr lang="vi-VN" sz="3600" i="0" dirty="0" smtClean="0">
                <a:effectLst/>
                <a:latin typeface="+mj-lt"/>
              </a:rPr>
              <a:t>A. Hoá năng.                   </a:t>
            </a:r>
            <a:r>
              <a:rPr lang="vi-VN" sz="3600" b="0" i="0" dirty="0" smtClean="0">
                <a:solidFill>
                  <a:srgbClr val="000000"/>
                </a:solidFill>
                <a:effectLst/>
                <a:latin typeface="+mj-lt"/>
              </a:rPr>
              <a:t>B. Nhiệt năng. </a:t>
            </a:r>
          </a:p>
          <a:p>
            <a:r>
              <a:rPr lang="vi-VN" sz="3600" b="0" i="0" dirty="0" smtClean="0">
                <a:solidFill>
                  <a:srgbClr val="000000"/>
                </a:solidFill>
                <a:effectLst/>
                <a:latin typeface="+mj-lt"/>
              </a:rPr>
              <a:t>C. Cơ năng.                     D. Quang năng.</a:t>
            </a:r>
            <a:endParaRPr lang="vi-VN" sz="3600" b="0" i="0" dirty="0">
              <a:solidFill>
                <a:srgbClr val="000000"/>
              </a:solidFill>
              <a:effectLst/>
              <a:latin typeface="+mj-lt"/>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077200" y="2438400"/>
            <a:ext cx="688975" cy="427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67000" y="4724400"/>
            <a:ext cx="688975" cy="427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3091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circle(in)">
                                      <p:cBhvr>
                                        <p:cTn id="12" dur="20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8FAD65-EEF9-47FF-91D4-F3A8849AA0C7}"/>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D9CD66E2-087A-447D-9AAA-586CF683B493}"/>
              </a:ext>
            </a:extLst>
          </p:cNvPr>
          <p:cNvSpPr>
            <a:spLocks noGrp="1"/>
          </p:cNvSpPr>
          <p:nvPr>
            <p:ph idx="1"/>
          </p:nvPr>
        </p:nvSpPr>
        <p:spPr/>
        <p:txBody>
          <a:bodyPr/>
          <a:lstStyle/>
          <a:p>
            <a:endParaRPr lang="en-US"/>
          </a:p>
        </p:txBody>
      </p:sp>
      <p:pic>
        <p:nvPicPr>
          <p:cNvPr id="5" name="Picture 4">
            <a:extLst>
              <a:ext uri="{FF2B5EF4-FFF2-40B4-BE49-F238E27FC236}">
                <a16:creationId xmlns="" xmlns:a16="http://schemas.microsoft.com/office/drawing/2014/main" id="{A375F6B5-75FB-4604-8BD6-46BC7345ABF3}"/>
              </a:ext>
            </a:extLst>
          </p:cNvPr>
          <p:cNvPicPr>
            <a:picLocks noChangeAspect="1"/>
          </p:cNvPicPr>
          <p:nvPr/>
        </p:nvPicPr>
        <p:blipFill rotWithShape="1">
          <a:blip r:embed="rId2" cstate="print"/>
          <a:srcRect b="9445"/>
          <a:stretch/>
        </p:blipFill>
        <p:spPr>
          <a:xfrm>
            <a:off x="22860" y="123614"/>
            <a:ext cx="9144000" cy="6210300"/>
          </a:xfrm>
          <a:prstGeom prst="rect">
            <a:avLst/>
          </a:prstGeom>
        </p:spPr>
      </p:pic>
    </p:spTree>
    <p:extLst>
      <p:ext uri="{BB962C8B-B14F-4D97-AF65-F5344CB8AC3E}">
        <p14:creationId xmlns="" xmlns:p14="http://schemas.microsoft.com/office/powerpoint/2010/main" val="22585245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inh nen ppt lich su 1"/>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WordArt 10"/>
          <p:cNvSpPr>
            <a:spLocks noChangeArrowheads="1" noChangeShapeType="1" noTextEdit="1"/>
          </p:cNvSpPr>
          <p:nvPr/>
        </p:nvSpPr>
        <p:spPr bwMode="auto">
          <a:xfrm>
            <a:off x="1524000" y="1219200"/>
            <a:ext cx="5915025" cy="923925"/>
          </a:xfrm>
          <a:prstGeom prst="rect">
            <a:avLst/>
          </a:prstGeom>
        </p:spPr>
        <p:txBody>
          <a:bodyPr wrap="none" fromWordArt="1">
            <a:prstTxWarp prst="textPlain">
              <a:avLst>
                <a:gd name="adj" fmla="val 50000"/>
              </a:avLst>
            </a:prstTxWarp>
          </a:bodyPr>
          <a:lstStyle/>
          <a:p>
            <a:pPr algn="ctr"/>
            <a:r>
              <a:rPr lang="vi-VN" sz="3600" b="1" kern="10" dirty="0">
                <a:ln w="12700">
                  <a:solidFill>
                    <a:srgbClr val="EAEAEA"/>
                  </a:solid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HƯỚNG DẪN VỀ NHÀ</a:t>
            </a:r>
            <a:endParaRPr lang="en-US" sz="3600" b="1" kern="10" dirty="0">
              <a:ln w="12700">
                <a:solidFill>
                  <a:srgbClr val="EAEAEA"/>
                </a:solid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4" name="Rectangle 3"/>
          <p:cNvSpPr/>
          <p:nvPr/>
        </p:nvSpPr>
        <p:spPr>
          <a:xfrm>
            <a:off x="1219200" y="2590800"/>
            <a:ext cx="6553200" cy="2308324"/>
          </a:xfrm>
          <a:prstGeom prst="rect">
            <a:avLst/>
          </a:prstGeom>
        </p:spPr>
        <p:txBody>
          <a:bodyPr wrap="square">
            <a:spAutoFit/>
          </a:bodyPr>
          <a:lstStyle/>
          <a:p>
            <a:pPr>
              <a:buFontTx/>
              <a:buChar char="-"/>
            </a:pPr>
            <a:r>
              <a:rPr lang="en-US" altLang="en-US" sz="3600" b="1" dirty="0" err="1" smtClean="0">
                <a:solidFill>
                  <a:srgbClr val="C00000"/>
                </a:solidFill>
                <a:latin typeface="Times New Roman" panose="02020603050405020304" pitchFamily="18" charset="0"/>
              </a:rPr>
              <a:t>Học</a:t>
            </a:r>
            <a:r>
              <a:rPr lang="en-US" altLang="en-US" sz="3600" b="1" dirty="0" smtClean="0">
                <a:solidFill>
                  <a:srgbClr val="C00000"/>
                </a:solidFill>
                <a:latin typeface="Times New Roman" panose="02020603050405020304" pitchFamily="18" charset="0"/>
              </a:rPr>
              <a:t> </a:t>
            </a:r>
            <a:r>
              <a:rPr lang="en-US" altLang="en-US" sz="3600" b="1" dirty="0" err="1" smtClean="0">
                <a:solidFill>
                  <a:srgbClr val="C00000"/>
                </a:solidFill>
                <a:latin typeface="Times New Roman" panose="02020603050405020304" pitchFamily="18" charset="0"/>
              </a:rPr>
              <a:t>bài</a:t>
            </a:r>
            <a:r>
              <a:rPr lang="en-US" altLang="en-US" sz="3600" b="1" dirty="0" smtClean="0">
                <a:solidFill>
                  <a:srgbClr val="C00000"/>
                </a:solidFill>
                <a:latin typeface="Times New Roman" panose="02020603050405020304" pitchFamily="18" charset="0"/>
              </a:rPr>
              <a:t> </a:t>
            </a:r>
            <a:r>
              <a:rPr lang="en-US" altLang="en-US" sz="3600" b="1" dirty="0" err="1" smtClean="0">
                <a:solidFill>
                  <a:srgbClr val="C00000"/>
                </a:solidFill>
                <a:latin typeface="Times New Roman" panose="02020603050405020304" pitchFamily="18" charset="0"/>
              </a:rPr>
              <a:t>theo</a:t>
            </a:r>
            <a:r>
              <a:rPr lang="en-US" altLang="en-US" sz="3600" b="1" dirty="0" smtClean="0">
                <a:solidFill>
                  <a:srgbClr val="C00000"/>
                </a:solidFill>
                <a:latin typeface="Times New Roman" panose="02020603050405020304" pitchFamily="18" charset="0"/>
              </a:rPr>
              <a:t> </a:t>
            </a:r>
            <a:r>
              <a:rPr lang="en-US" altLang="en-US" sz="3600" b="1" dirty="0" err="1" smtClean="0">
                <a:solidFill>
                  <a:srgbClr val="C00000"/>
                </a:solidFill>
                <a:latin typeface="Times New Roman" panose="02020603050405020304" pitchFamily="18" charset="0"/>
              </a:rPr>
              <a:t>nội</a:t>
            </a:r>
            <a:r>
              <a:rPr lang="en-US" altLang="en-US" sz="3600" b="1" dirty="0" smtClean="0">
                <a:solidFill>
                  <a:srgbClr val="C00000"/>
                </a:solidFill>
                <a:latin typeface="Times New Roman" panose="02020603050405020304" pitchFamily="18" charset="0"/>
              </a:rPr>
              <a:t> dung </a:t>
            </a:r>
            <a:r>
              <a:rPr lang="en-US" altLang="en-US" sz="3600" b="1" dirty="0" err="1" smtClean="0">
                <a:solidFill>
                  <a:srgbClr val="C00000"/>
                </a:solidFill>
                <a:latin typeface="Times New Roman" panose="02020603050405020304" pitchFamily="18" charset="0"/>
              </a:rPr>
              <a:t>vở</a:t>
            </a:r>
            <a:r>
              <a:rPr lang="en-US" altLang="en-US" sz="3600" b="1" dirty="0" smtClean="0">
                <a:solidFill>
                  <a:srgbClr val="C00000"/>
                </a:solidFill>
                <a:latin typeface="Times New Roman" panose="02020603050405020304" pitchFamily="18" charset="0"/>
              </a:rPr>
              <a:t> </a:t>
            </a:r>
            <a:r>
              <a:rPr lang="en-US" altLang="en-US" sz="3600" b="1" dirty="0" err="1" smtClean="0">
                <a:solidFill>
                  <a:srgbClr val="C00000"/>
                </a:solidFill>
                <a:latin typeface="Times New Roman" panose="02020603050405020304" pitchFamily="18" charset="0"/>
              </a:rPr>
              <a:t>ghi</a:t>
            </a:r>
            <a:endParaRPr lang="en-US" altLang="en-US" sz="3600" b="1" dirty="0" smtClean="0">
              <a:solidFill>
                <a:srgbClr val="C00000"/>
              </a:solidFill>
              <a:latin typeface="Times New Roman" panose="02020603050405020304" pitchFamily="18" charset="0"/>
            </a:endParaRPr>
          </a:p>
          <a:p>
            <a:r>
              <a:rPr lang="vi-VN" altLang="en-US" sz="3600" b="1" dirty="0" smtClean="0">
                <a:solidFill>
                  <a:srgbClr val="C00000"/>
                </a:solidFill>
                <a:latin typeface="Times New Roman" panose="02020603050405020304" pitchFamily="18" charset="0"/>
              </a:rPr>
              <a:t>-</a:t>
            </a:r>
            <a:r>
              <a:rPr lang="en-US" altLang="en-US" sz="3600" b="1" dirty="0" smtClean="0">
                <a:solidFill>
                  <a:srgbClr val="C00000"/>
                </a:solidFill>
                <a:latin typeface="Times New Roman" panose="02020603050405020304" pitchFamily="18" charset="0"/>
              </a:rPr>
              <a:t> </a:t>
            </a:r>
            <a:r>
              <a:rPr lang="en-US" altLang="en-US" sz="3600" b="1" dirty="0" err="1" smtClean="0">
                <a:solidFill>
                  <a:srgbClr val="C00000"/>
                </a:solidFill>
                <a:latin typeface="Times New Roman" panose="02020603050405020304" pitchFamily="18" charset="0"/>
              </a:rPr>
              <a:t>Làm</a:t>
            </a:r>
            <a:r>
              <a:rPr lang="en-US" altLang="en-US" sz="3600" b="1" dirty="0" smtClean="0">
                <a:solidFill>
                  <a:srgbClr val="C00000"/>
                </a:solidFill>
                <a:latin typeface="Times New Roman" panose="02020603050405020304" pitchFamily="18" charset="0"/>
              </a:rPr>
              <a:t> </a:t>
            </a:r>
            <a:r>
              <a:rPr lang="en-US" altLang="en-US" sz="3600" b="1" dirty="0" err="1" smtClean="0">
                <a:solidFill>
                  <a:srgbClr val="C00000"/>
                </a:solidFill>
                <a:latin typeface="Times New Roman" panose="02020603050405020304" pitchFamily="18" charset="0"/>
              </a:rPr>
              <a:t>bài</a:t>
            </a:r>
            <a:r>
              <a:rPr lang="en-US" altLang="en-US" sz="3600" b="1" dirty="0" smtClean="0">
                <a:solidFill>
                  <a:srgbClr val="C00000"/>
                </a:solidFill>
                <a:latin typeface="Times New Roman" panose="02020603050405020304" pitchFamily="18" charset="0"/>
              </a:rPr>
              <a:t> </a:t>
            </a:r>
            <a:r>
              <a:rPr lang="en-US" altLang="en-US" sz="3600" b="1" dirty="0" err="1" smtClean="0">
                <a:solidFill>
                  <a:srgbClr val="C00000"/>
                </a:solidFill>
                <a:latin typeface="Times New Roman" panose="02020603050405020304" pitchFamily="18" charset="0"/>
              </a:rPr>
              <a:t>tập</a:t>
            </a:r>
            <a:r>
              <a:rPr lang="en-US" altLang="en-US" sz="3600" b="1" dirty="0" smtClean="0">
                <a:solidFill>
                  <a:srgbClr val="C00000"/>
                </a:solidFill>
                <a:latin typeface="Times New Roman" panose="02020603050405020304" pitchFamily="18" charset="0"/>
              </a:rPr>
              <a:t> </a:t>
            </a:r>
            <a:r>
              <a:rPr lang="en-US" altLang="en-US" sz="3600" b="1" dirty="0" err="1" smtClean="0">
                <a:solidFill>
                  <a:srgbClr val="C00000"/>
                </a:solidFill>
                <a:latin typeface="Times New Roman" panose="02020603050405020304" pitchFamily="18" charset="0"/>
              </a:rPr>
              <a:t>trong</a:t>
            </a:r>
            <a:r>
              <a:rPr lang="en-US" altLang="en-US" sz="3600" b="1" dirty="0" smtClean="0">
                <a:solidFill>
                  <a:srgbClr val="C00000"/>
                </a:solidFill>
                <a:latin typeface="Times New Roman" panose="02020603050405020304" pitchFamily="18" charset="0"/>
              </a:rPr>
              <a:t> </a:t>
            </a:r>
            <a:r>
              <a:rPr lang="en-US" altLang="en-US" sz="3600" b="1" dirty="0" err="1" smtClean="0">
                <a:solidFill>
                  <a:srgbClr val="C00000"/>
                </a:solidFill>
                <a:latin typeface="Times New Roman" panose="02020603050405020304" pitchFamily="18" charset="0"/>
              </a:rPr>
              <a:t>sách</a:t>
            </a:r>
            <a:r>
              <a:rPr lang="en-US" altLang="en-US" sz="3600" b="1" dirty="0" smtClean="0">
                <a:solidFill>
                  <a:srgbClr val="C00000"/>
                </a:solidFill>
                <a:latin typeface="Times New Roman" panose="02020603050405020304" pitchFamily="18" charset="0"/>
              </a:rPr>
              <a:t> </a:t>
            </a:r>
            <a:r>
              <a:rPr lang="en-US" altLang="en-US" sz="3600" b="1" dirty="0" err="1" smtClean="0">
                <a:solidFill>
                  <a:srgbClr val="C00000"/>
                </a:solidFill>
                <a:latin typeface="Times New Roman" panose="02020603050405020304" pitchFamily="18" charset="0"/>
              </a:rPr>
              <a:t>bài</a:t>
            </a:r>
            <a:r>
              <a:rPr lang="en-US" altLang="en-US" sz="3600" b="1" dirty="0" smtClean="0">
                <a:solidFill>
                  <a:srgbClr val="C00000"/>
                </a:solidFill>
                <a:latin typeface="Times New Roman" panose="02020603050405020304" pitchFamily="18" charset="0"/>
              </a:rPr>
              <a:t> </a:t>
            </a:r>
            <a:r>
              <a:rPr lang="en-US" altLang="en-US" sz="3600" b="1" dirty="0" err="1" smtClean="0">
                <a:solidFill>
                  <a:srgbClr val="C00000"/>
                </a:solidFill>
                <a:latin typeface="Times New Roman" panose="02020603050405020304" pitchFamily="18" charset="0"/>
              </a:rPr>
              <a:t>tập</a:t>
            </a:r>
            <a:endParaRPr lang="en-US" altLang="en-US" sz="3600" b="1" dirty="0" smtClean="0">
              <a:solidFill>
                <a:srgbClr val="C00000"/>
              </a:solidFill>
              <a:latin typeface="Times New Roman" panose="02020603050405020304" pitchFamily="18" charset="0"/>
            </a:endParaRPr>
          </a:p>
          <a:p>
            <a:pPr>
              <a:buFontTx/>
              <a:buChar char="-"/>
            </a:pPr>
            <a:r>
              <a:rPr lang="en-US" altLang="en-US" sz="3600" b="1" dirty="0" err="1" smtClean="0">
                <a:solidFill>
                  <a:srgbClr val="C00000"/>
                </a:solidFill>
                <a:latin typeface="Times New Roman" panose="02020603050405020304" pitchFamily="18" charset="0"/>
              </a:rPr>
              <a:t>Đọc</a:t>
            </a:r>
            <a:r>
              <a:rPr lang="en-US" altLang="en-US" sz="3600" b="1" dirty="0" smtClean="0">
                <a:solidFill>
                  <a:srgbClr val="C00000"/>
                </a:solidFill>
                <a:latin typeface="Times New Roman" panose="02020603050405020304" pitchFamily="18" charset="0"/>
              </a:rPr>
              <a:t> </a:t>
            </a:r>
            <a:r>
              <a:rPr lang="en-US" altLang="en-US" sz="3600" b="1" dirty="0" err="1" smtClean="0">
                <a:solidFill>
                  <a:srgbClr val="C00000"/>
                </a:solidFill>
                <a:latin typeface="Times New Roman" panose="02020603050405020304" pitchFamily="18" charset="0"/>
              </a:rPr>
              <a:t>trước</a:t>
            </a:r>
            <a:r>
              <a:rPr lang="en-US" altLang="en-US" sz="3600" b="1" dirty="0" smtClean="0">
                <a:solidFill>
                  <a:srgbClr val="C00000"/>
                </a:solidFill>
                <a:latin typeface="Times New Roman" panose="02020603050405020304" pitchFamily="18" charset="0"/>
              </a:rPr>
              <a:t> </a:t>
            </a:r>
            <a:r>
              <a:rPr lang="en-US" altLang="en-US" sz="3600" b="1" dirty="0" err="1" smtClean="0">
                <a:solidFill>
                  <a:srgbClr val="C00000"/>
                </a:solidFill>
                <a:latin typeface="Times New Roman" panose="02020603050405020304" pitchFamily="18" charset="0"/>
              </a:rPr>
              <a:t>bài</a:t>
            </a:r>
            <a:r>
              <a:rPr lang="vi-VN" altLang="en-US" sz="3600" b="1" dirty="0" smtClean="0">
                <a:solidFill>
                  <a:srgbClr val="C00000"/>
                </a:solidFill>
                <a:latin typeface="Times New Roman" panose="02020603050405020304" pitchFamily="18" charset="0"/>
              </a:rPr>
              <a:t> 49</a:t>
            </a:r>
            <a:r>
              <a:rPr lang="en-US" altLang="en-US" sz="3600" b="1" dirty="0" smtClean="0">
                <a:solidFill>
                  <a:srgbClr val="C00000"/>
                </a:solidFill>
                <a:latin typeface="Times New Roman" panose="02020603050405020304" pitchFamily="18" charset="0"/>
              </a:rPr>
              <a:t> :</a:t>
            </a:r>
            <a:r>
              <a:rPr lang="vi-VN" altLang="en-US" sz="3600" b="1" dirty="0" smtClean="0">
                <a:solidFill>
                  <a:srgbClr val="C00000"/>
                </a:solidFill>
                <a:latin typeface="Times New Roman" panose="02020603050405020304" pitchFamily="18" charset="0"/>
              </a:rPr>
              <a:t>Năng lượng hao phí</a:t>
            </a:r>
            <a:endParaRPr lang="en-US" altLang="en-US" sz="3600" b="1" dirty="0">
              <a:solidFill>
                <a:srgbClr val="C00000"/>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ackground phong cảnh"/>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WordArt 10"/>
          <p:cNvSpPr>
            <a:spLocks noChangeArrowheads="1" noChangeShapeType="1" noTextEdit="1"/>
          </p:cNvSpPr>
          <p:nvPr/>
        </p:nvSpPr>
        <p:spPr bwMode="auto">
          <a:xfrm>
            <a:off x="762000" y="838200"/>
            <a:ext cx="7848600" cy="1295400"/>
          </a:xfrm>
          <a:prstGeom prst="rect">
            <a:avLst/>
          </a:prstGeom>
        </p:spPr>
        <p:txBody>
          <a:bodyPr wrap="none" fromWordArt="1">
            <a:prstTxWarp prst="textPlain">
              <a:avLst>
                <a:gd name="adj" fmla="val 50000"/>
              </a:avLst>
            </a:prstTxWarp>
          </a:bodyPr>
          <a:lstStyle/>
          <a:p>
            <a:pPr algn="ctr"/>
            <a:r>
              <a:rPr lang="vi-VN" sz="3600" b="1" kern="10" dirty="0">
                <a:ln w="12700">
                  <a:solidFill>
                    <a:srgbClr val="0000FF"/>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TimeH"/>
              </a:rPr>
              <a:t>xin cam ƠN CAC EM HOC SINH</a:t>
            </a:r>
            <a:endParaRPr lang="en-US" sz="3600" b="1" kern="10" dirty="0">
              <a:ln w="12700">
                <a:solidFill>
                  <a:srgbClr val="0000FF"/>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TimeH"/>
            </a:endParaRPr>
          </a:p>
        </p:txBody>
      </p:sp>
      <p:sp>
        <p:nvSpPr>
          <p:cNvPr id="4" name="Text Box 9"/>
          <p:cNvSpPr txBox="1">
            <a:spLocks noChangeArrowheads="1"/>
          </p:cNvSpPr>
          <p:nvPr/>
        </p:nvSpPr>
        <p:spPr bwMode="auto">
          <a:xfrm>
            <a:off x="0" y="3733800"/>
            <a:ext cx="8839200" cy="1015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6000" b="1" dirty="0" smtClean="0">
                <a:solidFill>
                  <a:schemeClr val="accent2"/>
                </a:solidFill>
                <a:latin typeface="Times New Roman" pitchFamily="18" charset="0"/>
                <a:cs typeface="Times New Roman" pitchFamily="18" charset="0"/>
              </a:rPr>
              <a:t>Ch</a:t>
            </a:r>
            <a:r>
              <a:rPr lang="vi-VN" altLang="en-US" sz="6000" b="1" dirty="0" smtClean="0">
                <a:solidFill>
                  <a:schemeClr val="accent2"/>
                </a:solidFill>
                <a:latin typeface="Times New Roman" pitchFamily="18" charset="0"/>
                <a:cs typeface="Times New Roman" pitchFamily="18" charset="0"/>
              </a:rPr>
              <a:t>úc</a:t>
            </a:r>
            <a:r>
              <a:rPr lang="en-US" altLang="en-US" sz="6000" b="1" dirty="0" smtClean="0">
                <a:solidFill>
                  <a:schemeClr val="accent2"/>
                </a:solidFill>
                <a:latin typeface="Times New Roman" pitchFamily="18" charset="0"/>
                <a:cs typeface="Times New Roman" pitchFamily="18" charset="0"/>
              </a:rPr>
              <a:t> c</a:t>
            </a:r>
            <a:r>
              <a:rPr lang="vi-VN" altLang="en-US" sz="6000" b="1" dirty="0" smtClean="0">
                <a:solidFill>
                  <a:schemeClr val="accent2"/>
                </a:solidFill>
                <a:latin typeface="Times New Roman" pitchFamily="18" charset="0"/>
                <a:cs typeface="Times New Roman" pitchFamily="18" charset="0"/>
              </a:rPr>
              <a:t>ác</a:t>
            </a:r>
            <a:r>
              <a:rPr lang="en-US" altLang="en-US" sz="6000" b="1" dirty="0" smtClean="0">
                <a:solidFill>
                  <a:schemeClr val="accent2"/>
                </a:solidFill>
                <a:latin typeface="Times New Roman" pitchFamily="18" charset="0"/>
                <a:cs typeface="Times New Roman" pitchFamily="18" charset="0"/>
              </a:rPr>
              <a:t> </a:t>
            </a:r>
            <a:r>
              <a:rPr lang="en-US" altLang="en-US" sz="6000" b="1" dirty="0" err="1">
                <a:solidFill>
                  <a:schemeClr val="accent2"/>
                </a:solidFill>
                <a:latin typeface="Times New Roman" pitchFamily="18" charset="0"/>
                <a:cs typeface="Times New Roman" pitchFamily="18" charset="0"/>
              </a:rPr>
              <a:t>em</a:t>
            </a:r>
            <a:r>
              <a:rPr lang="en-US" altLang="en-US" sz="6000" b="1" dirty="0">
                <a:solidFill>
                  <a:schemeClr val="accent2"/>
                </a:solidFill>
                <a:latin typeface="Times New Roman" pitchFamily="18" charset="0"/>
                <a:cs typeface="Times New Roman" pitchFamily="18" charset="0"/>
              </a:rPr>
              <a:t> </a:t>
            </a:r>
            <a:r>
              <a:rPr lang="en-US" altLang="en-US" sz="6000" b="1" dirty="0" err="1" smtClean="0">
                <a:solidFill>
                  <a:schemeClr val="accent2"/>
                </a:solidFill>
                <a:latin typeface="Times New Roman" pitchFamily="18" charset="0"/>
                <a:cs typeface="Times New Roman" pitchFamily="18" charset="0"/>
              </a:rPr>
              <a:t>lu</a:t>
            </a:r>
            <a:r>
              <a:rPr lang="vi-VN" altLang="en-US" sz="6000" b="1" dirty="0" smtClean="0">
                <a:solidFill>
                  <a:schemeClr val="accent2"/>
                </a:solidFill>
                <a:latin typeface="Times New Roman" pitchFamily="18" charset="0"/>
                <a:cs typeface="Times New Roman" pitchFamily="18" charset="0"/>
              </a:rPr>
              <a:t>ô</a:t>
            </a:r>
            <a:r>
              <a:rPr lang="en-US" altLang="en-US" sz="6000" b="1" dirty="0" smtClean="0">
                <a:solidFill>
                  <a:schemeClr val="accent2"/>
                </a:solidFill>
                <a:latin typeface="Times New Roman" pitchFamily="18" charset="0"/>
                <a:cs typeface="Times New Roman" pitchFamily="18" charset="0"/>
              </a:rPr>
              <a:t>n </a:t>
            </a:r>
            <a:r>
              <a:rPr lang="en-US" altLang="en-US" sz="6000" b="1" dirty="0" err="1">
                <a:solidFill>
                  <a:schemeClr val="accent2"/>
                </a:solidFill>
                <a:latin typeface="Times New Roman" pitchFamily="18" charset="0"/>
                <a:cs typeface="Times New Roman" pitchFamily="18" charset="0"/>
              </a:rPr>
              <a:t>học</a:t>
            </a:r>
            <a:r>
              <a:rPr lang="en-US" altLang="en-US" sz="6000" b="1" dirty="0">
                <a:solidFill>
                  <a:schemeClr val="accent2"/>
                </a:solidFill>
                <a:latin typeface="Times New Roman" pitchFamily="18" charset="0"/>
                <a:cs typeface="Times New Roman" pitchFamily="18" charset="0"/>
              </a:rPr>
              <a:t> </a:t>
            </a:r>
            <a:r>
              <a:rPr lang="en-US" altLang="en-US" sz="6000" b="1" dirty="0" err="1">
                <a:solidFill>
                  <a:schemeClr val="accent2"/>
                </a:solidFill>
                <a:latin typeface="Times New Roman" pitchFamily="18" charset="0"/>
                <a:cs typeface="Times New Roman" pitchFamily="18" charset="0"/>
              </a:rPr>
              <a:t>giỏi</a:t>
            </a:r>
            <a:endParaRPr lang="en-US" altLang="en-US" sz="6000" b="1" dirty="0">
              <a:solidFill>
                <a:schemeClr val="accent2"/>
              </a:solidFill>
              <a:latin typeface="Times New Roman" pitchFamily="18" charset="0"/>
              <a:cs typeface="Times New Roman" pitchFamily="18" charset="0"/>
            </a:endParaRPr>
          </a:p>
        </p:txBody>
      </p:sp>
      <p:grpSp>
        <p:nvGrpSpPr>
          <p:cNvPr id="5" name="Group 6"/>
          <p:cNvGrpSpPr>
            <a:grpSpLocks/>
          </p:cNvGrpSpPr>
          <p:nvPr/>
        </p:nvGrpSpPr>
        <p:grpSpPr bwMode="auto">
          <a:xfrm>
            <a:off x="6477000" y="4724400"/>
            <a:ext cx="2667000" cy="2133600"/>
            <a:chOff x="2592" y="1776"/>
            <a:chExt cx="3024" cy="2407"/>
          </a:xfrm>
        </p:grpSpPr>
        <p:pic>
          <p:nvPicPr>
            <p:cNvPr id="6" name="Picture 7" descr="hoc tro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92" y="1776"/>
              <a:ext cx="3024" cy="2346"/>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8" descr="RDJ427"/>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185" y="3559"/>
              <a:ext cx="1302" cy="624"/>
            </a:xfrm>
            <a:prstGeom prst="rect">
              <a:avLst/>
            </a:prstGeom>
            <a:noFill/>
            <a:extLst>
              <a:ext uri="{909E8E84-426E-40DD-AFC4-6F175D3DCCD1}">
                <a14:hiddenFill xmlns=""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Clr clrSpc="rgb" dir="cw">
                                      <p:cBhvr override="childStyle">
                                        <p:cTn id="6" dur="108" fill="hold"/>
                                        <p:tgtEl>
                                          <p:spTgt spid="3"/>
                                        </p:tgtEl>
                                        <p:attrNameLst>
                                          <p:attrName>style.color</p:attrName>
                                        </p:attrNameLst>
                                      </p:cBhvr>
                                      <p:to>
                                        <a:schemeClr val="accent2"/>
                                      </p:to>
                                    </p:animClr>
                                    <p:animClr clrSpc="rgb" dir="cw">
                                      <p:cBhvr>
                                        <p:cTn id="7" dur="108" fill="hold"/>
                                        <p:tgtEl>
                                          <p:spTgt spid="3"/>
                                        </p:tgtEl>
                                        <p:attrNameLst>
                                          <p:attrName>fillcolor</p:attrName>
                                        </p:attrNameLst>
                                      </p:cBhvr>
                                      <p:to>
                                        <a:schemeClr val="accent2"/>
                                      </p:to>
                                    </p:animClr>
                                    <p:set>
                                      <p:cBhvr>
                                        <p:cTn id="8" dur="108" fill="hold"/>
                                        <p:tgtEl>
                                          <p:spTgt spid="3"/>
                                        </p:tgtEl>
                                        <p:attrNameLst>
                                          <p:attrName>fill.type</p:attrName>
                                        </p:attrNameLst>
                                      </p:cBhvr>
                                      <p:to>
                                        <p:strVal val="solid"/>
                                      </p:to>
                                    </p:set>
                                    <p:set>
                                      <p:cBhvr>
                                        <p:cTn id="9" dur="108" fill="hold"/>
                                        <p:tgtEl>
                                          <p:spTgt spid="3"/>
                                        </p:tgtEl>
                                        <p:attrNameLst>
                                          <p:attrName>fill.on</p:attrName>
                                        </p:attrNameLst>
                                      </p:cBhvr>
                                      <p:to>
                                        <p:strVal val="true"/>
                                      </p:to>
                                    </p:set>
                                    <p:animRot by="120000">
                                      <p:cBhvr>
                                        <p:cTn id="10" dur="108" fill="hold">
                                          <p:stCondLst>
                                            <p:cond delay="0"/>
                                          </p:stCondLst>
                                        </p:cTn>
                                        <p:tgtEl>
                                          <p:spTgt spid="3"/>
                                        </p:tgtEl>
                                        <p:attrNameLst>
                                          <p:attrName>r</p:attrName>
                                        </p:attrNameLst>
                                      </p:cBhvr>
                                    </p:animRot>
                                    <p:animRot by="-240000">
                                      <p:cBhvr>
                                        <p:cTn id="11" dur="216" fill="hold">
                                          <p:stCondLst>
                                            <p:cond delay="216"/>
                                          </p:stCondLst>
                                        </p:cTn>
                                        <p:tgtEl>
                                          <p:spTgt spid="3"/>
                                        </p:tgtEl>
                                        <p:attrNameLst>
                                          <p:attrName>r</p:attrName>
                                        </p:attrNameLst>
                                      </p:cBhvr>
                                    </p:animRot>
                                    <p:animRot by="240000">
                                      <p:cBhvr>
                                        <p:cTn id="12" dur="216" fill="hold">
                                          <p:stCondLst>
                                            <p:cond delay="432"/>
                                          </p:stCondLst>
                                        </p:cTn>
                                        <p:tgtEl>
                                          <p:spTgt spid="3"/>
                                        </p:tgtEl>
                                        <p:attrNameLst>
                                          <p:attrName>r</p:attrName>
                                        </p:attrNameLst>
                                      </p:cBhvr>
                                    </p:animRot>
                                    <p:animRot by="-240000">
                                      <p:cBhvr>
                                        <p:cTn id="13" dur="216" fill="hold">
                                          <p:stCondLst>
                                            <p:cond delay="648"/>
                                          </p:stCondLst>
                                        </p:cTn>
                                        <p:tgtEl>
                                          <p:spTgt spid="3"/>
                                        </p:tgtEl>
                                        <p:attrNameLst>
                                          <p:attrName>r</p:attrName>
                                        </p:attrNameLst>
                                      </p:cBhvr>
                                    </p:animRot>
                                    <p:animRot by="120000">
                                      <p:cBhvr>
                                        <p:cTn id="14" dur="216" fill="hold">
                                          <p:stCondLst>
                                            <p:cond delay="864"/>
                                          </p:stCondLst>
                                        </p:cTn>
                                        <p:tgtEl>
                                          <p:spTgt spid="3"/>
                                        </p:tgtEl>
                                        <p:attrNameLst>
                                          <p:attrName>r</p:attrName>
                                        </p:attrNameLst>
                                      </p:cBhvr>
                                    </p:animRot>
                                  </p:childTnLst>
                                </p:cTn>
                              </p:par>
                              <p:par>
                                <p:cTn id="15" presetID="56" presetClass="entr" presetSubtype="0" fill="hold" grpId="0" nodeType="withEffect">
                                  <p:stCondLst>
                                    <p:cond delay="0"/>
                                  </p:stCondLst>
                                  <p:iterate type="lt">
                                    <p:tmPct val="10000"/>
                                  </p:iterate>
                                  <p:childTnLst>
                                    <p:set>
                                      <p:cBhvr>
                                        <p:cTn id="16" dur="1" fill="hold">
                                          <p:stCondLst>
                                            <p:cond delay="0"/>
                                          </p:stCondLst>
                                        </p:cTn>
                                        <p:tgtEl>
                                          <p:spTgt spid="4"/>
                                        </p:tgtEl>
                                        <p:attrNameLst>
                                          <p:attrName>style.visibility</p:attrName>
                                        </p:attrNameLst>
                                      </p:cBhvr>
                                      <p:to>
                                        <p:strVal val="visible"/>
                                      </p:to>
                                    </p:set>
                                    <p:anim by="(-#ppt_w*2)" calcmode="lin" valueType="num">
                                      <p:cBhvr rctx="PPT">
                                        <p:cTn id="17" dur="900" autoRev="1" fill="hold">
                                          <p:stCondLst>
                                            <p:cond delay="0"/>
                                          </p:stCondLst>
                                        </p:cTn>
                                        <p:tgtEl>
                                          <p:spTgt spid="4"/>
                                        </p:tgtEl>
                                        <p:attrNameLst>
                                          <p:attrName>ppt_w</p:attrName>
                                        </p:attrNameLst>
                                      </p:cBhvr>
                                    </p:anim>
                                    <p:anim by="(#ppt_w*0.50)" calcmode="lin" valueType="num">
                                      <p:cBhvr>
                                        <p:cTn id="18" dur="900" decel="50000" autoRev="1" fill="hold">
                                          <p:stCondLst>
                                            <p:cond delay="0"/>
                                          </p:stCondLst>
                                        </p:cTn>
                                        <p:tgtEl>
                                          <p:spTgt spid="4"/>
                                        </p:tgtEl>
                                        <p:attrNameLst>
                                          <p:attrName>ppt_x</p:attrName>
                                        </p:attrNameLst>
                                      </p:cBhvr>
                                    </p:anim>
                                    <p:anim from="(-#ppt_h/2)" to="(#ppt_y)" calcmode="lin" valueType="num">
                                      <p:cBhvr>
                                        <p:cTn id="19" dur="1800" fill="hold">
                                          <p:stCondLst>
                                            <p:cond delay="0"/>
                                          </p:stCondLst>
                                        </p:cTn>
                                        <p:tgtEl>
                                          <p:spTgt spid="4"/>
                                        </p:tgtEl>
                                        <p:attrNameLst>
                                          <p:attrName>ppt_y</p:attrName>
                                        </p:attrNameLst>
                                      </p:cBhvr>
                                    </p:anim>
                                    <p:animRot by="21600000">
                                      <p:cBhvr>
                                        <p:cTn id="20" dur="1800"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200329"/>
          </a:xfrm>
          <a:prstGeom prst="rect">
            <a:avLst/>
          </a:prstGeom>
        </p:spPr>
        <p:txBody>
          <a:bodyPr wrap="square">
            <a:spAutoFit/>
          </a:bodyPr>
          <a:lstStyle/>
          <a:p>
            <a:r>
              <a:rPr lang="vi-VN" sz="3600" dirty="0" smtClean="0">
                <a:latin typeface="Times New Roman" pitchFamily="18" charset="0"/>
                <a:cs typeface="Times New Roman" pitchFamily="18" charset="0"/>
              </a:rPr>
              <a:t>Khi trời lạnh, ta thường xoa hai bàn tay vào nhau và thấy tay nóng lên. Tại sao?</a:t>
            </a:r>
            <a:endParaRPr lang="en-US" sz="3600" dirty="0">
              <a:latin typeface="Times New Roman" pitchFamily="18" charset="0"/>
              <a:cs typeface="Times New Roman" pitchFamily="18" charset="0"/>
            </a:endParaRPr>
          </a:p>
        </p:txBody>
      </p:sp>
      <p:sp>
        <p:nvSpPr>
          <p:cNvPr id="3" name="Rectangle 2"/>
          <p:cNvSpPr/>
          <p:nvPr/>
        </p:nvSpPr>
        <p:spPr>
          <a:xfrm>
            <a:off x="0" y="1143000"/>
            <a:ext cx="9144000" cy="1754326"/>
          </a:xfrm>
          <a:prstGeom prst="rect">
            <a:avLst/>
          </a:prstGeom>
        </p:spPr>
        <p:txBody>
          <a:bodyPr wrap="square">
            <a:spAutoFit/>
          </a:bodyPr>
          <a:lstStyle/>
          <a:p>
            <a:r>
              <a:rPr lang="vi-VN" sz="2800" dirty="0" smtClean="0">
                <a:solidFill>
                  <a:srgbClr val="0070C0"/>
                </a:solidFill>
                <a:latin typeface="Times New Roman" pitchFamily="18" charset="0"/>
                <a:cs typeface="Times New Roman" pitchFamily="18" charset="0"/>
              </a:rPr>
              <a:t> </a:t>
            </a:r>
            <a:r>
              <a:rPr lang="vi-VN" sz="3600" b="1" dirty="0" smtClean="0">
                <a:solidFill>
                  <a:srgbClr val="0070C0"/>
                </a:solidFill>
                <a:latin typeface="Times New Roman" pitchFamily="18" charset="0"/>
                <a:cs typeface="Times New Roman" pitchFamily="18" charset="0"/>
              </a:rPr>
              <a:t>Vì khi xoa hai tay vào nhau có sự chuyển hóa năng lượng từ động năng sang nhiệt năng, nhiệt năng này làm tay ta ấm lên</a:t>
            </a:r>
            <a:endParaRPr lang="en-US" sz="3600" b="1" dirty="0">
              <a:solidFill>
                <a:srgbClr val="0070C0"/>
              </a:solidFill>
              <a:latin typeface="Times New Roman" pitchFamily="18" charset="0"/>
              <a:cs typeface="Times New Roman" pitchFamily="18" charset="0"/>
            </a:endParaRPr>
          </a:p>
        </p:txBody>
      </p:sp>
      <p:sp>
        <p:nvSpPr>
          <p:cNvPr id="4" name="Rectangle 3"/>
          <p:cNvSpPr/>
          <p:nvPr/>
        </p:nvSpPr>
        <p:spPr>
          <a:xfrm>
            <a:off x="0" y="2830885"/>
            <a:ext cx="9144000" cy="1754326"/>
          </a:xfrm>
          <a:prstGeom prst="rect">
            <a:avLst/>
          </a:prstGeom>
        </p:spPr>
        <p:txBody>
          <a:bodyPr wrap="square">
            <a:spAutoFit/>
          </a:bodyPr>
          <a:lstStyle/>
          <a:p>
            <a:r>
              <a:rPr lang="vi-VN" sz="3600" dirty="0" smtClean="0">
                <a:latin typeface="Times New Roman" pitchFamily="18" charset="0"/>
                <a:cs typeface="Times New Roman" pitchFamily="18" charset="0"/>
              </a:rPr>
              <a:t>Khi vỗ hai tay vào nhau, ta nghe được tiếng vỗ tay. Trong hoạt động này đã có sự chuyển hóa năng lượng nào?</a:t>
            </a:r>
            <a:endParaRPr lang="en-US" sz="3600" dirty="0">
              <a:latin typeface="Times New Roman" pitchFamily="18" charset="0"/>
              <a:cs typeface="Times New Roman" pitchFamily="18" charset="0"/>
            </a:endParaRPr>
          </a:p>
        </p:txBody>
      </p:sp>
      <p:sp>
        <p:nvSpPr>
          <p:cNvPr id="5" name="Rectangle 4"/>
          <p:cNvSpPr/>
          <p:nvPr/>
        </p:nvSpPr>
        <p:spPr>
          <a:xfrm>
            <a:off x="0" y="4572000"/>
            <a:ext cx="9144000" cy="2308324"/>
          </a:xfrm>
          <a:prstGeom prst="rect">
            <a:avLst/>
          </a:prstGeom>
        </p:spPr>
        <p:txBody>
          <a:bodyPr wrap="square">
            <a:spAutoFit/>
          </a:bodyPr>
          <a:lstStyle/>
          <a:p>
            <a:r>
              <a:rPr lang="vi-VN" sz="3600" b="1" dirty="0" smtClean="0">
                <a:solidFill>
                  <a:srgbClr val="0070C0"/>
                </a:solidFill>
                <a:latin typeface="Times New Roman" pitchFamily="18" charset="0"/>
                <a:cs typeface="Times New Roman" pitchFamily="18" charset="0"/>
              </a:rPr>
              <a:t>Khi vỗ hai tay vào nhau, ta nghe được tiếng vỗ tay, trong hoạt động này có sự chuyển hóa năng lượng từ động năng sang năng lượng âm</a:t>
            </a:r>
            <a:endParaRPr lang="en-US" sz="36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29864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plus(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untitled"/>
          <p:cNvPicPr>
            <a:picLocks noChangeAspect="1" noChangeArrowheads="1"/>
          </p:cNvPicPr>
          <p:nvPr/>
        </p:nvPicPr>
        <p:blipFill>
          <a:blip r:embed="rId3" cstate="print">
            <a:lum bright="20000" contrast="8000"/>
            <a:extLst>
              <a:ext uri="{28A0092B-C50C-407E-A947-70E740481C1C}">
                <a14:useLocalDpi xmlns="" xmlns:a14="http://schemas.microsoft.com/office/drawing/2010/main" val="0"/>
              </a:ext>
            </a:extLst>
          </a:blip>
          <a:srcRect/>
          <a:stretch>
            <a:fillRect/>
          </a:stretch>
        </p:blipFill>
        <p:spPr bwMode="auto">
          <a:xfrm>
            <a:off x="372292" y="209006"/>
            <a:ext cx="8366760" cy="6283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3"/>
          <p:cNvSpPr>
            <a:spLocks noChangeArrowheads="1"/>
          </p:cNvSpPr>
          <p:nvPr/>
        </p:nvSpPr>
        <p:spPr bwMode="auto">
          <a:xfrm>
            <a:off x="228601" y="762000"/>
            <a:ext cx="8686800" cy="5867400"/>
          </a:xfrm>
          <a:prstGeom prst="rect">
            <a:avLst/>
          </a:prstGeom>
          <a:noFill/>
          <a:ln>
            <a:noFill/>
          </a:ln>
          <a:effectLst/>
          <a:extLst>
            <a:ext uri="{909E8E84-426E-40DD-AFC4-6F175D3DCCD1}">
              <a14:hiddenFill xmlns="" xmlns:a14="http://schemas.microsoft.com/office/drawing/2010/main">
                <a:solidFill>
                  <a:srgbClr val="FFCC99"/>
                </a:solidFill>
              </a14:hiddenFill>
            </a:ext>
            <a:ext uri="{91240B29-F687-4F45-9708-019B960494DF}">
              <a14:hiddenLine xmlns="" xmlns:a14="http://schemas.microsoft.com/office/drawing/2010/main" w="9525">
                <a:pattFill prst="plaid">
                  <a:fgClr>
                    <a:srgbClr val="FF0066"/>
                  </a:fgClr>
                  <a:bgClr>
                    <a:srgbClr val="FFFFFF"/>
                  </a:bgClr>
                </a:patt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 typeface="Wingdings" panose="05000000000000000000" pitchFamily="2" charset="2"/>
              <a:buNone/>
              <a:tabLst/>
              <a:defRPr/>
            </a:pPr>
            <a:r>
              <a:rPr lang="vi-VN" altLang="en-US" sz="6000" b="1" kern="0" dirty="0" smtClean="0">
                <a:solidFill>
                  <a:srgbClr val="3333FF"/>
                </a:solidFill>
              </a:rPr>
              <a:t>BÀI 48.SỰ CHUYỂN HÓA </a:t>
            </a:r>
          </a:p>
          <a:p>
            <a:pPr marL="0" marR="0" lvl="0" indent="0" algn="ctr" defTabSz="914400" eaLnBrk="0" fontAlgn="base" latinLnBrk="0" hangingPunct="0">
              <a:lnSpc>
                <a:spcPct val="100000"/>
              </a:lnSpc>
              <a:spcBef>
                <a:spcPct val="0"/>
              </a:spcBef>
              <a:spcAft>
                <a:spcPct val="0"/>
              </a:spcAft>
              <a:buClrTx/>
              <a:buSzTx/>
              <a:buFont typeface="Wingdings" panose="05000000000000000000" pitchFamily="2" charset="2"/>
              <a:buNone/>
              <a:tabLst/>
              <a:defRPr/>
            </a:pPr>
            <a:r>
              <a:rPr lang="vi-VN" altLang="en-US" sz="6000" b="1" kern="0" dirty="0" smtClean="0">
                <a:solidFill>
                  <a:srgbClr val="3333FF"/>
                </a:solidFill>
              </a:rPr>
              <a:t>NĂNG LƯỢNG</a:t>
            </a:r>
            <a:endParaRPr kumimoji="0" lang="en-US" altLang="en-US" sz="6000" b="0" i="0" u="none" strike="noStrike" kern="0" cap="none" spc="0" normalizeH="0" baseline="0" noProof="0" dirty="0" smtClean="0">
              <a:ln>
                <a:noFill/>
              </a:ln>
              <a:solidFill>
                <a:srgbClr val="3333FF"/>
              </a:solidFill>
              <a:effectLst/>
              <a:uLnTx/>
              <a:uFillTx/>
              <a:latin typeface="Times New Roman" panose="02020603050405020304" pitchFamily="18" charset="0"/>
            </a:endParaRPr>
          </a:p>
          <a:p>
            <a:pPr marL="0" marR="0" lvl="0" indent="0" algn="ctr" defTabSz="91440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5400" b="0" i="0" u="none" strike="noStrike" kern="0" cap="none" spc="0" normalizeH="0" baseline="0" noProof="0" dirty="0" smtClean="0">
              <a:ln>
                <a:noFill/>
              </a:ln>
              <a:solidFill>
                <a:srgbClr val="3333FF"/>
              </a:solidFill>
              <a:effectLst/>
              <a:uLnTx/>
              <a:uFillTx/>
              <a:latin typeface="Times New Roman" panose="02020603050405020304" pitchFamily="18" charset="0"/>
            </a:endParaRPr>
          </a:p>
        </p:txBody>
      </p:sp>
    </p:spTree>
    <p:extLst>
      <p:ext uri="{BB962C8B-B14F-4D97-AF65-F5344CB8AC3E}">
        <p14:creationId xmlns="" xmlns:p14="http://schemas.microsoft.com/office/powerpoint/2010/main" val="30849194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background nền xanh góc tròn sá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itle 1">
            <a:extLst>
              <a:ext uri="{FF2B5EF4-FFF2-40B4-BE49-F238E27FC236}">
                <a16:creationId xmlns="" xmlns:a16="http://schemas.microsoft.com/office/drawing/2014/main" id="{04BA9886-5FBC-41D2-8F07-6208B3087BBD}"/>
              </a:ext>
            </a:extLst>
          </p:cNvPr>
          <p:cNvSpPr txBox="1">
            <a:spLocks/>
          </p:cNvSpPr>
          <p:nvPr/>
        </p:nvSpPr>
        <p:spPr>
          <a:xfrm>
            <a:off x="0" y="0"/>
            <a:ext cx="9144000" cy="661035"/>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rgbClr val="002060"/>
                </a:solidFill>
                <a:effectLst/>
                <a:uLnTx/>
                <a:uFillTx/>
                <a:latin typeface="Times New Roman" pitchFamily="18" charset="0"/>
                <a:ea typeface="+mj-ea"/>
                <a:cs typeface="Times New Roman" pitchFamily="18" charset="0"/>
              </a:rPr>
              <a:t>I. SỰ CHUYỂN HÓA NĂNG LƯỢNG</a:t>
            </a:r>
            <a:endParaRPr kumimoji="0" lang="en-US" sz="3200" b="1" i="0" u="none" strike="noStrike" kern="1200" cap="none" spc="0" normalizeH="0" baseline="0" noProof="0" dirty="0">
              <a:ln>
                <a:noFill/>
              </a:ln>
              <a:solidFill>
                <a:srgbClr val="002060"/>
              </a:solidFill>
              <a:effectLst/>
              <a:uLnTx/>
              <a:uFillTx/>
              <a:latin typeface="Times New Roman" pitchFamily="18" charset="0"/>
              <a:ea typeface="+mj-ea"/>
              <a:cs typeface="Times New Roman" pitchFamily="18" charset="0"/>
            </a:endParaRP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6200000">
            <a:off x="5524498" y="3009901"/>
            <a:ext cx="5334003" cy="1905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a:extLst>
              <a:ext uri="{FF2B5EF4-FFF2-40B4-BE49-F238E27FC236}">
                <a16:creationId xmlns="" xmlns:a16="http://schemas.microsoft.com/office/drawing/2014/main" id="{62F598CC-3225-4A10-9C54-58AE5711B4B7}"/>
              </a:ext>
            </a:extLst>
          </p:cNvPr>
          <p:cNvSpPr txBox="1"/>
          <p:nvPr/>
        </p:nvSpPr>
        <p:spPr>
          <a:xfrm>
            <a:off x="0" y="609600"/>
            <a:ext cx="9144000" cy="1323439"/>
          </a:xfrm>
          <a:prstGeom prst="rect">
            <a:avLst/>
          </a:prstGeom>
          <a:noFill/>
        </p:spPr>
        <p:txBody>
          <a:bodyPr wrap="square">
            <a:spAutoFit/>
          </a:bodyPr>
          <a:lstStyle/>
          <a:p>
            <a:pPr marL="457200" indent="-457200"/>
            <a:r>
              <a:rPr lang="en-US" sz="4000" dirty="0" err="1">
                <a:effectLst/>
                <a:latin typeface="Times New Roman" pitchFamily="18" charset="0"/>
                <a:ea typeface="Arial" panose="020B0604020202020204" pitchFamily="34" charset="0"/>
                <a:cs typeface="Times New Roman" pitchFamily="18" charset="0"/>
              </a:rPr>
              <a:t>Hãy</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mô</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tả</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sự</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biến</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đổi</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năng</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lượng</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của</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quả</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bóng</a:t>
            </a:r>
            <a:r>
              <a:rPr lang="en-US" sz="4000" dirty="0">
                <a:effectLst/>
                <a:latin typeface="Times New Roman" pitchFamily="18" charset="0"/>
                <a:ea typeface="Arial" panose="020B0604020202020204" pitchFamily="34" charset="0"/>
                <a:cs typeface="Times New Roman" pitchFamily="18" charset="0"/>
              </a:rPr>
              <a:t> ?</a:t>
            </a:r>
            <a:endParaRPr lang="en-US" sz="4000" dirty="0">
              <a:latin typeface="Times New Roman" pitchFamily="18" charset="0"/>
              <a:cs typeface="Times New Roman" pitchFamily="18" charset="0"/>
            </a:endParaRPr>
          </a:p>
        </p:txBody>
      </p:sp>
      <p:sp>
        <p:nvSpPr>
          <p:cNvPr id="6" name="Title 1"/>
          <p:cNvSpPr txBox="1">
            <a:spLocks/>
          </p:cNvSpPr>
          <p:nvPr/>
        </p:nvSpPr>
        <p:spPr>
          <a:xfrm>
            <a:off x="0" y="533400"/>
            <a:ext cx="9144000" cy="9144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err="1" smtClean="0">
                <a:latin typeface="Times New Roman" pitchFamily="18" charset="0"/>
                <a:cs typeface="Times New Roman" pitchFamily="18" charset="0"/>
              </a:rPr>
              <a:t>Khi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quả</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bóng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lên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thì</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vận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tốc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độ</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cao</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của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bóng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thay</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đổi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thế</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nào</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Sự</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chuyển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hóa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năng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lượng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ra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sao</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
        <p:nvSpPr>
          <p:cNvPr id="7" name="Title 1"/>
          <p:cNvSpPr txBox="1">
            <a:spLocks/>
          </p:cNvSpPr>
          <p:nvPr/>
        </p:nvSpPr>
        <p:spPr>
          <a:xfrm>
            <a:off x="0" y="2209800"/>
            <a:ext cx="7620000" cy="1219201"/>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err="1" smtClean="0">
                <a:solidFill>
                  <a:srgbClr val="C00000"/>
                </a:solidFill>
                <a:latin typeface="Times New Roman" pitchFamily="18" charset="0"/>
                <a:cs typeface="Times New Roman" pitchFamily="18" charset="0"/>
              </a:rPr>
              <a:t>Khi</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quả</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bóng</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đi</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lên</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thì</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độ</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cao</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tăng</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lên</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vận</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tốc</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giảm</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nên</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động</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năng</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chuyển</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hóa</a:t>
            </a:r>
            <a:r>
              <a:rPr lang="en-US" sz="3600" dirty="0" smtClean="0">
                <a:solidFill>
                  <a:srgbClr val="C00000"/>
                </a:solidFill>
                <a:latin typeface="Times New Roman" pitchFamily="18" charset="0"/>
                <a:cs typeface="Times New Roman" pitchFamily="18" charset="0"/>
              </a:rPr>
              <a:t> sang </a:t>
            </a:r>
            <a:r>
              <a:rPr lang="en-US" sz="3600" dirty="0" err="1" smtClean="0">
                <a:solidFill>
                  <a:srgbClr val="C00000"/>
                </a:solidFill>
                <a:latin typeface="Times New Roman" pitchFamily="18" charset="0"/>
                <a:cs typeface="Times New Roman" pitchFamily="18" charset="0"/>
              </a:rPr>
              <a:t>thế</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năng</a:t>
            </a:r>
            <a:endParaRPr lang="en-US" sz="3600" dirty="0">
              <a:solidFill>
                <a:srgbClr val="C00000"/>
              </a:solidFill>
              <a:latin typeface="Times New Roman" pitchFamily="18" charset="0"/>
              <a:cs typeface="Times New Roman" pitchFamily="18" charset="0"/>
            </a:endParaRPr>
          </a:p>
        </p:txBody>
      </p:sp>
      <p:sp>
        <p:nvSpPr>
          <p:cNvPr id="8" name="Title 1"/>
          <p:cNvSpPr txBox="1">
            <a:spLocks/>
          </p:cNvSpPr>
          <p:nvPr/>
        </p:nvSpPr>
        <p:spPr>
          <a:xfrm>
            <a:off x="0" y="3810000"/>
            <a:ext cx="7239000" cy="9144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err="1" smtClean="0">
                <a:solidFill>
                  <a:schemeClr val="bg1"/>
                </a:solidFill>
                <a:latin typeface="Times New Roman" pitchFamily="18" charset="0"/>
                <a:cs typeface="Times New Roman" pitchFamily="18" charset="0"/>
              </a:rPr>
              <a:t>Khi</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quả</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bóng</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đi</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xuống</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thì</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vận</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tốc</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độ</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cao</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của</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bóng</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thay</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đổi</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thế</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nào</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Sự</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chuyển</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hóa</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năng</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lượng</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ra</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sao</a:t>
            </a:r>
            <a:r>
              <a:rPr lang="en-US" sz="3600" dirty="0" smtClean="0">
                <a:solidFill>
                  <a:schemeClr val="bg1"/>
                </a:solidFill>
                <a:latin typeface="Times New Roman" pitchFamily="18" charset="0"/>
                <a:cs typeface="Times New Roman" pitchFamily="18" charset="0"/>
              </a:rPr>
              <a:t>?</a:t>
            </a:r>
            <a:endParaRPr lang="en-US" sz="3600" dirty="0">
              <a:solidFill>
                <a:schemeClr val="bg1"/>
              </a:solidFill>
              <a:latin typeface="Times New Roman" pitchFamily="18" charset="0"/>
              <a:cs typeface="Times New Roman" pitchFamily="18" charset="0"/>
            </a:endParaRPr>
          </a:p>
        </p:txBody>
      </p:sp>
      <p:sp>
        <p:nvSpPr>
          <p:cNvPr id="9" name="Title 1"/>
          <p:cNvSpPr txBox="1">
            <a:spLocks/>
          </p:cNvSpPr>
          <p:nvPr/>
        </p:nvSpPr>
        <p:spPr>
          <a:xfrm>
            <a:off x="0" y="5410200"/>
            <a:ext cx="7315200" cy="1219201"/>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err="1" smtClean="0">
                <a:solidFill>
                  <a:srgbClr val="C00000"/>
                </a:solidFill>
                <a:latin typeface="Times New Roman" pitchFamily="18" charset="0"/>
                <a:cs typeface="Times New Roman" pitchFamily="18" charset="0"/>
              </a:rPr>
              <a:t>Khi</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quả</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bóng</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đi</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xuống</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thì</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độ</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cao</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giảm</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vận</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tốc</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tăng</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nên</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thế</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năng</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chuyển</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hóa</a:t>
            </a:r>
            <a:r>
              <a:rPr lang="en-US" sz="3200" dirty="0" smtClean="0">
                <a:solidFill>
                  <a:srgbClr val="C00000"/>
                </a:solidFill>
                <a:latin typeface="Times New Roman" pitchFamily="18" charset="0"/>
                <a:cs typeface="Times New Roman" pitchFamily="18" charset="0"/>
              </a:rPr>
              <a:t> sang </a:t>
            </a:r>
            <a:r>
              <a:rPr lang="en-US" sz="3200" dirty="0" err="1" smtClean="0">
                <a:solidFill>
                  <a:srgbClr val="C00000"/>
                </a:solidFill>
                <a:latin typeface="Times New Roman" pitchFamily="18" charset="0"/>
                <a:cs typeface="Times New Roman" pitchFamily="18" charset="0"/>
              </a:rPr>
              <a:t>động</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năng</a:t>
            </a:r>
            <a:endParaRPr lang="en-US" sz="3200" dirty="0">
              <a:solidFill>
                <a:srgbClr val="C0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5">
                                            <p:txEl>
                                              <p:pRg st="0" end="0"/>
                                            </p:txEl>
                                          </p:spTgt>
                                        </p:tgtEl>
                                      </p:cBhvr>
                                    </p:animEffect>
                                    <p:set>
                                      <p:cBhvr>
                                        <p:cTn id="17" dur="1" fill="hold">
                                          <p:stCondLst>
                                            <p:cond delay="499"/>
                                          </p:stCondLst>
                                        </p:cTn>
                                        <p:tgtEl>
                                          <p:spTgt spid="5">
                                            <p:txEl>
                                              <p:pRg st="0" end="0"/>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heel(1)">
                                      <p:cBhvr>
                                        <p:cTn id="3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allAtOnce"/>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1066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err="1" smtClean="0">
                <a:latin typeface="Times New Roman" pitchFamily="18" charset="0"/>
                <a:cs typeface="Times New Roman" pitchFamily="18" charset="0"/>
              </a:rPr>
              <a:t>Khi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quả</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bóng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chạm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đất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nó</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gây</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ra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hiện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tượng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gì</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Sự</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chuyển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hóa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năng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lượng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ra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sao</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
        <p:nvSpPr>
          <p:cNvPr id="5" name="Title 1"/>
          <p:cNvSpPr txBox="1">
            <a:spLocks/>
          </p:cNvSpPr>
          <p:nvPr/>
        </p:nvSpPr>
        <p:spPr>
          <a:xfrm>
            <a:off x="0" y="1143000"/>
            <a:ext cx="9144000" cy="1371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err="1" smtClean="0">
                <a:solidFill>
                  <a:srgbClr val="002060"/>
                </a:solidFill>
                <a:latin typeface="Times New Roman" pitchFamily="18" charset="0"/>
                <a:cs typeface="Times New Roman" pitchFamily="18" charset="0"/>
              </a:rPr>
              <a:t>Khi</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quả</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bóng</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chạm</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đất</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nó</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tạo</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ra</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âm</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và</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làm</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nóng</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chỗ</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tiếp</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xúc</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một</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phần</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năng</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lượng</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chuyển</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hóa</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thành</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năng</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lượng</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âm</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và</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nhiệt</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năng</a:t>
            </a:r>
            <a:endParaRPr lang="en-US" sz="3600" dirty="0">
              <a:solidFill>
                <a:srgbClr val="002060"/>
              </a:solidFill>
              <a:latin typeface="Times New Roman" pitchFamily="18" charset="0"/>
              <a:cs typeface="Times New Roman" pitchFamily="18" charset="0"/>
            </a:endParaRPr>
          </a:p>
        </p:txBody>
      </p:sp>
      <p:sp>
        <p:nvSpPr>
          <p:cNvPr id="6" name="Title 1"/>
          <p:cNvSpPr txBox="1">
            <a:spLocks/>
          </p:cNvSpPr>
          <p:nvPr/>
        </p:nvSpPr>
        <p:spPr>
          <a:xfrm>
            <a:off x="0" y="2743200"/>
            <a:ext cx="9144000" cy="1066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err="1" smtClean="0">
                <a:solidFill>
                  <a:srgbClr val="FF0000"/>
                </a:solidFill>
                <a:latin typeface="Times New Roman" pitchFamily="18" charset="0"/>
                <a:cs typeface="Times New Roman" pitchFamily="18" charset="0"/>
              </a:rPr>
              <a:t>Động</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năng</a:t>
            </a:r>
            <a:r>
              <a:rPr lang="en-US" sz="3600" dirty="0" smtClean="0">
                <a:solidFill>
                  <a:srgbClr val="FF0000"/>
                </a:solidFill>
                <a:latin typeface="Times New Roman" pitchFamily="18" charset="0"/>
                <a:cs typeface="Times New Roman" pitchFamily="18" charset="0"/>
              </a:rPr>
              <a:t> ban </a:t>
            </a:r>
            <a:r>
              <a:rPr lang="en-US" sz="3600" dirty="0" err="1" smtClean="0">
                <a:solidFill>
                  <a:srgbClr val="FF0000"/>
                </a:solidFill>
                <a:latin typeface="Times New Roman" pitchFamily="18" charset="0"/>
                <a:cs typeface="Times New Roman" pitchFamily="18" charset="0"/>
              </a:rPr>
              <a:t>đầu</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cung</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cấp</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đã</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chuyển</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hóa</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thành</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dạng</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năng</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lượng</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nào</a:t>
            </a:r>
            <a:r>
              <a:rPr lang="en-US" sz="3600" dirty="0" smtClean="0">
                <a:solidFill>
                  <a:srgbClr val="FF0000"/>
                </a:solidFill>
                <a:latin typeface="Times New Roman" pitchFamily="18" charset="0"/>
                <a:cs typeface="Times New Roman" pitchFamily="18" charset="0"/>
              </a:rPr>
              <a:t>?</a:t>
            </a:r>
            <a:endParaRPr lang="en-US" sz="3600" dirty="0">
              <a:solidFill>
                <a:srgbClr val="FF0000"/>
              </a:solidFill>
              <a:latin typeface="Times New Roman" pitchFamily="18" charset="0"/>
              <a:cs typeface="Times New Roman" pitchFamily="18" charset="0"/>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16200000">
            <a:off x="-304800" y="4190999"/>
            <a:ext cx="2971801" cy="23622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Rectangle: Rounded Corners 2">
            <a:extLst>
              <a:ext uri="{FF2B5EF4-FFF2-40B4-BE49-F238E27FC236}">
                <a16:creationId xmlns="" xmlns:a16="http://schemas.microsoft.com/office/drawing/2014/main" id="{6102036A-FD1C-49A7-BC0E-CAF0EEE57784}"/>
              </a:ext>
            </a:extLst>
          </p:cNvPr>
          <p:cNvSpPr/>
          <p:nvPr/>
        </p:nvSpPr>
        <p:spPr>
          <a:xfrm>
            <a:off x="2438400" y="4800600"/>
            <a:ext cx="1914525" cy="666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itchFamily="18" charset="0"/>
                <a:cs typeface="Times New Roman" pitchFamily="18" charset="0"/>
              </a:rPr>
              <a:t>Động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năng</a:t>
            </a:r>
            <a:r>
              <a:rPr lang="en-US" sz="2800" b="1" dirty="0">
                <a:latin typeface="Times New Roman" pitchFamily="18" charset="0"/>
                <a:cs typeface="Times New Roman" pitchFamily="18" charset="0"/>
              </a:rPr>
              <a:t> </a:t>
            </a:r>
          </a:p>
        </p:txBody>
      </p:sp>
      <p:sp>
        <p:nvSpPr>
          <p:cNvPr id="9" name="Arrow: Right 13">
            <a:extLst>
              <a:ext uri="{FF2B5EF4-FFF2-40B4-BE49-F238E27FC236}">
                <a16:creationId xmlns="" xmlns:a16="http://schemas.microsoft.com/office/drawing/2014/main" id="{715ACBB9-62CB-45F0-8CA8-F572201F0EBC}"/>
              </a:ext>
            </a:extLst>
          </p:cNvPr>
          <p:cNvSpPr/>
          <p:nvPr/>
        </p:nvSpPr>
        <p:spPr>
          <a:xfrm rot="19567845">
            <a:off x="4417415" y="4847876"/>
            <a:ext cx="485776" cy="1400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10">
            <a:extLst>
              <a:ext uri="{FF2B5EF4-FFF2-40B4-BE49-F238E27FC236}">
                <a16:creationId xmlns="" xmlns:a16="http://schemas.microsoft.com/office/drawing/2014/main" id="{A4587196-E717-42A3-BE35-3CFBFA17E0BE}"/>
              </a:ext>
            </a:extLst>
          </p:cNvPr>
          <p:cNvSpPr/>
          <p:nvPr/>
        </p:nvSpPr>
        <p:spPr>
          <a:xfrm>
            <a:off x="4953000" y="4267200"/>
            <a:ext cx="2164556" cy="666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Times New Roman" pitchFamily="18" charset="0"/>
                <a:cs typeface="Times New Roman" pitchFamily="18" charset="0"/>
              </a:rPr>
              <a:t>Thế</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năng</a:t>
            </a:r>
            <a:r>
              <a:rPr lang="en-US" sz="3600" b="1" dirty="0">
                <a:latin typeface="Times New Roman" pitchFamily="18" charset="0"/>
                <a:cs typeface="Times New Roman" pitchFamily="18" charset="0"/>
              </a:rPr>
              <a:t> </a:t>
            </a:r>
          </a:p>
        </p:txBody>
      </p:sp>
      <p:sp>
        <p:nvSpPr>
          <p:cNvPr id="11" name="Arrow: Right 4">
            <a:extLst>
              <a:ext uri="{FF2B5EF4-FFF2-40B4-BE49-F238E27FC236}">
                <a16:creationId xmlns="" xmlns:a16="http://schemas.microsoft.com/office/drawing/2014/main" id="{6591772D-D84A-478E-9A58-3A04DADBA09B}"/>
              </a:ext>
            </a:extLst>
          </p:cNvPr>
          <p:cNvSpPr/>
          <p:nvPr/>
        </p:nvSpPr>
        <p:spPr>
          <a:xfrm>
            <a:off x="4419600" y="5105400"/>
            <a:ext cx="485776" cy="1671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8">
            <a:extLst>
              <a:ext uri="{FF2B5EF4-FFF2-40B4-BE49-F238E27FC236}">
                <a16:creationId xmlns="" xmlns:a16="http://schemas.microsoft.com/office/drawing/2014/main" id="{36CE4BDC-F6E7-4CF1-B96A-32DFF0F5071B}"/>
              </a:ext>
            </a:extLst>
          </p:cNvPr>
          <p:cNvSpPr/>
          <p:nvPr/>
        </p:nvSpPr>
        <p:spPr>
          <a:xfrm>
            <a:off x="4953000" y="5029200"/>
            <a:ext cx="2223494" cy="666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Times New Roman" pitchFamily="18" charset="0"/>
                <a:cs typeface="Times New Roman" pitchFamily="18" charset="0"/>
              </a:rPr>
              <a:t>Nhiệt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năng</a:t>
            </a:r>
            <a:r>
              <a:rPr lang="en-US" sz="3200" b="1" dirty="0">
                <a:latin typeface="Times New Roman" pitchFamily="18" charset="0"/>
                <a:cs typeface="Times New Roman" pitchFamily="18" charset="0"/>
              </a:rPr>
              <a:t> </a:t>
            </a:r>
          </a:p>
        </p:txBody>
      </p:sp>
      <p:sp>
        <p:nvSpPr>
          <p:cNvPr id="14" name="Arrow: Right 15">
            <a:extLst>
              <a:ext uri="{FF2B5EF4-FFF2-40B4-BE49-F238E27FC236}">
                <a16:creationId xmlns="" xmlns:a16="http://schemas.microsoft.com/office/drawing/2014/main" id="{6B3194B8-E398-4FF4-8630-D687E94D19B4}"/>
              </a:ext>
            </a:extLst>
          </p:cNvPr>
          <p:cNvSpPr/>
          <p:nvPr/>
        </p:nvSpPr>
        <p:spPr>
          <a:xfrm rot="2183662">
            <a:off x="4269400" y="5614219"/>
            <a:ext cx="485776" cy="1671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2">
            <a:extLst>
              <a:ext uri="{FF2B5EF4-FFF2-40B4-BE49-F238E27FC236}">
                <a16:creationId xmlns="" xmlns:a16="http://schemas.microsoft.com/office/drawing/2014/main" id="{F43D08A8-4B0B-444D-97A6-D0AEA516D948}"/>
              </a:ext>
            </a:extLst>
          </p:cNvPr>
          <p:cNvSpPr/>
          <p:nvPr/>
        </p:nvSpPr>
        <p:spPr>
          <a:xfrm>
            <a:off x="4800600" y="5791200"/>
            <a:ext cx="3886200" cy="666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Times New Roman" pitchFamily="18" charset="0"/>
                <a:cs typeface="Times New Roman" pitchFamily="18" charset="0"/>
              </a:rPr>
              <a:t>Năng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lượng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âm</a:t>
            </a:r>
            <a:endParaRPr lang="en-US" sz="32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2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animBg="1"/>
      <p:bldP spid="9" grpId="0" animBg="1"/>
      <p:bldP spid="10" grpId="0" animBg="1"/>
      <p:bldP spid="11"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1066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srgbClr val="FF0000"/>
                </a:solidFill>
                <a:latin typeface="Times New Roman" pitchFamily="18" charset="0"/>
                <a:cs typeface="Times New Roman" pitchFamily="18" charset="0"/>
              </a:rPr>
              <a:t>KL. </a:t>
            </a:r>
            <a:r>
              <a:rPr lang="en-US" sz="3600" dirty="0" err="1" smtClean="0">
                <a:solidFill>
                  <a:srgbClr val="FF0000"/>
                </a:solidFill>
                <a:latin typeface="Times New Roman" pitchFamily="18" charset="0"/>
                <a:cs typeface="Times New Roman" pitchFamily="18" charset="0"/>
              </a:rPr>
              <a:t>Năng</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lượng</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có</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thể</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chuyển</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từ</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dạng</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này</a:t>
            </a:r>
            <a:r>
              <a:rPr lang="en-US" sz="3600" dirty="0" smtClean="0">
                <a:solidFill>
                  <a:srgbClr val="FF0000"/>
                </a:solidFill>
                <a:latin typeface="Times New Roman" pitchFamily="18" charset="0"/>
                <a:cs typeface="Times New Roman" pitchFamily="18" charset="0"/>
              </a:rPr>
              <a:t> sang </a:t>
            </a:r>
            <a:r>
              <a:rPr lang="en-US" sz="3600" dirty="0" err="1" smtClean="0">
                <a:solidFill>
                  <a:srgbClr val="FF0000"/>
                </a:solidFill>
                <a:latin typeface="Times New Roman" pitchFamily="18" charset="0"/>
                <a:cs typeface="Times New Roman" pitchFamily="18" charset="0"/>
              </a:rPr>
              <a:t>dạng</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khác</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từ</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vật</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này</a:t>
            </a:r>
            <a:r>
              <a:rPr lang="en-US" sz="3600" dirty="0" smtClean="0">
                <a:solidFill>
                  <a:srgbClr val="FF0000"/>
                </a:solidFill>
                <a:latin typeface="Times New Roman" pitchFamily="18" charset="0"/>
                <a:cs typeface="Times New Roman" pitchFamily="18" charset="0"/>
              </a:rPr>
              <a:t> sang </a:t>
            </a:r>
            <a:r>
              <a:rPr lang="en-US" sz="3600" dirty="0" err="1" smtClean="0">
                <a:solidFill>
                  <a:srgbClr val="FF0000"/>
                </a:solidFill>
                <a:latin typeface="Times New Roman" pitchFamily="18" charset="0"/>
                <a:cs typeface="Times New Roman" pitchFamily="18" charset="0"/>
              </a:rPr>
              <a:t>vật</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khác</a:t>
            </a:r>
            <a:endParaRPr lang="en-US" sz="3600" dirty="0">
              <a:solidFill>
                <a:srgbClr val="FF0000"/>
              </a:solidFill>
              <a:latin typeface="Times New Roman" pitchFamily="18" charset="0"/>
              <a:cs typeface="Times New Roman" pitchFamily="18" charset="0"/>
            </a:endParaRPr>
          </a:p>
        </p:txBody>
      </p:sp>
      <p:sp>
        <p:nvSpPr>
          <p:cNvPr id="5" name="Rectangle 4"/>
          <p:cNvSpPr/>
          <p:nvPr/>
        </p:nvSpPr>
        <p:spPr>
          <a:xfrm>
            <a:off x="0" y="1219200"/>
            <a:ext cx="8991600" cy="2308324"/>
          </a:xfrm>
          <a:prstGeom prst="rect">
            <a:avLst/>
          </a:prstGeom>
        </p:spPr>
        <p:txBody>
          <a:bodyPr wrap="square">
            <a:spAutoFit/>
          </a:bodyPr>
          <a:lstStyle/>
          <a:p>
            <a:r>
              <a:rPr lang="vi-VN" sz="3600" dirty="0" smtClean="0">
                <a:latin typeface="Times New Roman" pitchFamily="18" charset="0"/>
                <a:cs typeface="Times New Roman" pitchFamily="18" charset="0"/>
              </a:rPr>
              <a:t>1. Gọi tên các dạng năng lượng xuất hiện khi đèn pin được bật sáng (hình 3.2). Vẽ sơ đồ chỉ ra sự chuyển hóa năng lượng (còn được gọi là sơ đồ dòng năng lượng) của đèn pin.</a:t>
            </a:r>
            <a:endParaRPr lang="en-US" sz="3600" dirty="0">
              <a:latin typeface="Times New Roman" pitchFamily="18" charset="0"/>
              <a:cs typeface="Times New Roman" pitchFamily="18" charset="0"/>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76850" y="3429000"/>
            <a:ext cx="3867150" cy="22460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Rectangle 6"/>
          <p:cNvSpPr/>
          <p:nvPr/>
        </p:nvSpPr>
        <p:spPr>
          <a:xfrm>
            <a:off x="0" y="3429000"/>
            <a:ext cx="5562600" cy="3046988"/>
          </a:xfrm>
          <a:prstGeom prst="rect">
            <a:avLst/>
          </a:prstGeom>
        </p:spPr>
        <p:txBody>
          <a:bodyPr wrap="square">
            <a:spAutoFit/>
          </a:bodyPr>
          <a:lstStyle/>
          <a:p>
            <a:r>
              <a:rPr lang="vi-VN" sz="3200" dirty="0" smtClean="0">
                <a:latin typeface="Times New Roman" pitchFamily="18" charset="0"/>
                <a:cs typeface="Times New Roman" pitchFamily="18" charset="0"/>
              </a:rPr>
              <a:t>Các dạng năng lượng xuất hiện khi đèn pin được bật sáng là:</a:t>
            </a:r>
          </a:p>
          <a:p>
            <a:r>
              <a:rPr lang="vi-VN" sz="3200" dirty="0" smtClean="0">
                <a:latin typeface="Times New Roman" pitchFamily="18" charset="0"/>
                <a:cs typeface="Times New Roman" pitchFamily="18" charset="0"/>
              </a:rPr>
              <a:t>+ Hóa năng</a:t>
            </a:r>
          </a:p>
          <a:p>
            <a:r>
              <a:rPr lang="vi-VN" sz="3200" dirty="0" smtClean="0">
                <a:latin typeface="Times New Roman" pitchFamily="18" charset="0"/>
                <a:cs typeface="Times New Roman" pitchFamily="18" charset="0"/>
              </a:rPr>
              <a:t>+ Năng lượng điện</a:t>
            </a:r>
          </a:p>
          <a:p>
            <a:r>
              <a:rPr lang="vi-VN" sz="3200" dirty="0" smtClean="0">
                <a:latin typeface="Times New Roman" pitchFamily="18" charset="0"/>
                <a:cs typeface="Times New Roman" pitchFamily="18" charset="0"/>
              </a:rPr>
              <a:t>+ Năng lượng ánh sáng</a:t>
            </a:r>
          </a:p>
          <a:p>
            <a:r>
              <a:rPr lang="vi-VN" sz="3200" dirty="0" smtClean="0">
                <a:latin typeface="Times New Roman" pitchFamily="18" charset="0"/>
                <a:cs typeface="Times New Roman" pitchFamily="18" charset="0"/>
              </a:rPr>
              <a:t>+ Năng lượng nhiệt</a:t>
            </a:r>
            <a:endParaRPr lang="vi-VN" sz="32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par>
                                <p:cTn id="13" presetID="21" presetClass="entr" presetSubtype="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569660"/>
          </a:xfrm>
          <a:prstGeom prst="rect">
            <a:avLst/>
          </a:prstGeom>
        </p:spPr>
        <p:txBody>
          <a:bodyPr wrap="square">
            <a:spAutoFit/>
          </a:bodyPr>
          <a:lstStyle/>
          <a:p>
            <a:r>
              <a:rPr lang="vi-VN" sz="3200" dirty="0" smtClean="0">
                <a:latin typeface="Times New Roman" pitchFamily="18" charset="0"/>
                <a:cs typeface="Times New Roman" pitchFamily="18" charset="0"/>
              </a:rPr>
              <a:t>Sơ đồ dòng năng lượng của đèn pin:</a:t>
            </a:r>
          </a:p>
          <a:p>
            <a:r>
              <a:rPr lang="vi-VN" sz="3200" dirty="0" smtClean="0">
                <a:latin typeface="Times New Roman" pitchFamily="18" charset="0"/>
                <a:cs typeface="Times New Roman" pitchFamily="18" charset="0"/>
              </a:rPr>
              <a:t/>
            </a:r>
            <a:br>
              <a:rPr lang="vi-VN" sz="3200" dirty="0" smtClean="0">
                <a:latin typeface="Times New Roman" pitchFamily="18" charset="0"/>
                <a:cs typeface="Times New Roman" pitchFamily="18" charset="0"/>
              </a:rPr>
            </a:br>
            <a:endParaRPr lang="en-US" sz="3200" dirty="0">
              <a:latin typeface="Times New Roman" pitchFamily="18" charset="0"/>
              <a:cs typeface="Times New Roman" pitchFamily="18" charset="0"/>
            </a:endParaRPr>
          </a:p>
        </p:txBody>
      </p:sp>
      <p:sp>
        <p:nvSpPr>
          <p:cNvPr id="6" name="Rectangle 5"/>
          <p:cNvSpPr/>
          <p:nvPr/>
        </p:nvSpPr>
        <p:spPr>
          <a:xfrm>
            <a:off x="0" y="1981200"/>
            <a:ext cx="9144000" cy="3970318"/>
          </a:xfrm>
          <a:prstGeom prst="rect">
            <a:avLst/>
          </a:prstGeom>
        </p:spPr>
        <p:txBody>
          <a:bodyPr wrap="square">
            <a:spAutoFit/>
          </a:bodyPr>
          <a:lstStyle/>
          <a:p>
            <a:r>
              <a:rPr lang="vi-VN" sz="3600" dirty="0" smtClean="0">
                <a:latin typeface="Times New Roman" pitchFamily="18" charset="0"/>
                <a:cs typeface="Times New Roman" pitchFamily="18" charset="0"/>
              </a:rPr>
              <a:t>2. Hình 3.3 mô tả một máy sấy tóc đang hoạt động. Mũi tên trên sơ đồ dòng năng lượng cho thấy sự chuyển hóa điện năng thành ba dạng năng lượng khác.</a:t>
            </a:r>
          </a:p>
          <a:p>
            <a:r>
              <a:rPr lang="vi-VN" sz="3600" dirty="0" smtClean="0">
                <a:latin typeface="Times New Roman" pitchFamily="18" charset="0"/>
                <a:cs typeface="Times New Roman" pitchFamily="18" charset="0"/>
              </a:rPr>
              <a:t>a) Tên ba dạng năng lượng đó là gì?</a:t>
            </a:r>
          </a:p>
          <a:p>
            <a:r>
              <a:rPr lang="vi-VN" sz="3600" dirty="0" smtClean="0">
                <a:latin typeface="Times New Roman" pitchFamily="18" charset="0"/>
                <a:cs typeface="Times New Roman" pitchFamily="18" charset="0"/>
              </a:rPr>
              <a:t>b) Nêu thêm một thiết bị điện biến đổi điện năng thành các dạng năng lượng khác.</a:t>
            </a:r>
          </a:p>
        </p:txBody>
      </p:sp>
      <p:sp>
        <p:nvSpPr>
          <p:cNvPr id="7" name="Rectangle: Rounded Corners 6">
            <a:extLst>
              <a:ext uri="{FF2B5EF4-FFF2-40B4-BE49-F238E27FC236}">
                <a16:creationId xmlns="" xmlns:a16="http://schemas.microsoft.com/office/drawing/2014/main" id="{870380A3-06B1-461B-B30E-B782FE9CA345}"/>
              </a:ext>
            </a:extLst>
          </p:cNvPr>
          <p:cNvSpPr/>
          <p:nvPr/>
        </p:nvSpPr>
        <p:spPr>
          <a:xfrm>
            <a:off x="0" y="762000"/>
            <a:ext cx="2057400" cy="666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Times New Roman" pitchFamily="18" charset="0"/>
                <a:cs typeface="Times New Roman" pitchFamily="18" charset="0"/>
              </a:rPr>
              <a:t>Hóa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năng</a:t>
            </a:r>
            <a:r>
              <a:rPr lang="en-US" sz="3200" b="1" dirty="0">
                <a:latin typeface="Times New Roman" pitchFamily="18" charset="0"/>
                <a:cs typeface="Times New Roman" pitchFamily="18" charset="0"/>
              </a:rPr>
              <a:t> </a:t>
            </a:r>
          </a:p>
        </p:txBody>
      </p:sp>
      <p:sp>
        <p:nvSpPr>
          <p:cNvPr id="8" name="Arrow: Right 7">
            <a:extLst>
              <a:ext uri="{FF2B5EF4-FFF2-40B4-BE49-F238E27FC236}">
                <a16:creationId xmlns="" xmlns:a16="http://schemas.microsoft.com/office/drawing/2014/main" id="{592AECE8-2759-434D-B9CC-4D3ADF397E2F}"/>
              </a:ext>
            </a:extLst>
          </p:cNvPr>
          <p:cNvSpPr/>
          <p:nvPr/>
        </p:nvSpPr>
        <p:spPr>
          <a:xfrm>
            <a:off x="2133600" y="1066800"/>
            <a:ext cx="325398" cy="1671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cs typeface="Arial" panose="020B0604020202020204" pitchFamily="34" charset="0"/>
            </a:endParaRPr>
          </a:p>
        </p:txBody>
      </p:sp>
      <p:sp>
        <p:nvSpPr>
          <p:cNvPr id="9" name="Rectangle: Rounded Corners 9">
            <a:extLst>
              <a:ext uri="{FF2B5EF4-FFF2-40B4-BE49-F238E27FC236}">
                <a16:creationId xmlns="" xmlns:a16="http://schemas.microsoft.com/office/drawing/2014/main" id="{9CC2E02E-EB9B-4BB1-B78E-03841B804417}"/>
              </a:ext>
            </a:extLst>
          </p:cNvPr>
          <p:cNvSpPr/>
          <p:nvPr/>
        </p:nvSpPr>
        <p:spPr>
          <a:xfrm>
            <a:off x="2590800" y="762000"/>
            <a:ext cx="2057400" cy="666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Times New Roman" pitchFamily="18" charset="0"/>
                <a:cs typeface="Times New Roman" pitchFamily="18" charset="0"/>
              </a:rPr>
              <a:t>Điện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năng</a:t>
            </a:r>
            <a:endParaRPr lang="en-US" sz="3200" b="1" dirty="0">
              <a:latin typeface="Times New Roman" pitchFamily="18" charset="0"/>
              <a:cs typeface="Times New Roman" pitchFamily="18" charset="0"/>
            </a:endParaRPr>
          </a:p>
        </p:txBody>
      </p:sp>
      <p:sp>
        <p:nvSpPr>
          <p:cNvPr id="10" name="Arrow: Right 27">
            <a:extLst>
              <a:ext uri="{FF2B5EF4-FFF2-40B4-BE49-F238E27FC236}">
                <a16:creationId xmlns="" xmlns:a16="http://schemas.microsoft.com/office/drawing/2014/main" id="{6DE27B3F-87EC-40E1-9266-41BAE68565D6}"/>
              </a:ext>
            </a:extLst>
          </p:cNvPr>
          <p:cNvSpPr/>
          <p:nvPr/>
        </p:nvSpPr>
        <p:spPr>
          <a:xfrm>
            <a:off x="4724400" y="1066800"/>
            <a:ext cx="325398" cy="1671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cs typeface="Arial" panose="020B0604020202020204" pitchFamily="34" charset="0"/>
            </a:endParaRPr>
          </a:p>
        </p:txBody>
      </p:sp>
      <p:sp>
        <p:nvSpPr>
          <p:cNvPr id="11" name="Rectangle: Rounded Corners 26">
            <a:extLst>
              <a:ext uri="{FF2B5EF4-FFF2-40B4-BE49-F238E27FC236}">
                <a16:creationId xmlns="" xmlns:a16="http://schemas.microsoft.com/office/drawing/2014/main" id="{5AB57B44-710F-4BAD-8CF9-3F8099DD4A70}"/>
              </a:ext>
            </a:extLst>
          </p:cNvPr>
          <p:cNvSpPr/>
          <p:nvPr/>
        </p:nvSpPr>
        <p:spPr>
          <a:xfrm>
            <a:off x="5181600" y="838200"/>
            <a:ext cx="2514600" cy="666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itchFamily="18" charset="0"/>
                <a:cs typeface="Times New Roman" pitchFamily="18" charset="0"/>
              </a:rPr>
              <a:t>Quang </a:t>
            </a:r>
            <a:r>
              <a:rPr lang="en-US" sz="3200" b="1" dirty="0" err="1">
                <a:latin typeface="Times New Roman" pitchFamily="18" charset="0"/>
                <a:cs typeface="Times New Roman" pitchFamily="18" charset="0"/>
              </a:rPr>
              <a:t>năng</a:t>
            </a:r>
            <a:endParaRPr lang="en-US" sz="32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0" fill="hold"/>
                                        <p:tgtEl>
                                          <p:spTgt spid="7"/>
                                        </p:tgtEl>
                                        <p:attrNameLst>
                                          <p:attrName>ppt_x</p:attrName>
                                        </p:attrNameLst>
                                      </p:cBhvr>
                                      <p:tavLst>
                                        <p:tav tm="0">
                                          <p:val>
                                            <p:strVal val="#ppt_x"/>
                                          </p:val>
                                        </p:tav>
                                        <p:tav tm="100000">
                                          <p:val>
                                            <p:strVal val="#ppt_x"/>
                                          </p:val>
                                        </p:tav>
                                      </p:tavLst>
                                    </p:anim>
                                    <p:anim calcmode="lin" valueType="num">
                                      <p:cBhvr additive="base">
                                        <p:cTn id="13" dur="5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7"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0" fill="hold"/>
                                        <p:tgtEl>
                                          <p:spTgt spid="8"/>
                                        </p:tgtEl>
                                        <p:attrNameLst>
                                          <p:attrName>ppt_x</p:attrName>
                                        </p:attrNameLst>
                                      </p:cBhvr>
                                      <p:tavLst>
                                        <p:tav tm="0">
                                          <p:val>
                                            <p:strVal val="#ppt_x"/>
                                          </p:val>
                                        </p:tav>
                                        <p:tav tm="100000">
                                          <p:val>
                                            <p:strVal val="#ppt_x"/>
                                          </p:val>
                                        </p:tav>
                                      </p:tavLst>
                                    </p:anim>
                                    <p:anim calcmode="lin" valueType="num">
                                      <p:cBhvr additive="base">
                                        <p:cTn id="19" dur="5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plus(in)">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Horizont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Horizont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6" fill="hold"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animEffect transition="in" filter="barn(inHorizontal)">
                                      <p:cBhvr>
                                        <p:cTn id="39" dur="500"/>
                                        <p:tgtEl>
                                          <p:spTgt spid="6">
                                            <p:txEl>
                                              <p:pRg st="0" end="0"/>
                                            </p:txEl>
                                          </p:spTgt>
                                        </p:tgtEl>
                                      </p:cBhvr>
                                    </p:animEffect>
                                  </p:childTnLst>
                                </p:cTn>
                              </p:par>
                              <p:par>
                                <p:cTn id="40" presetID="16" presetClass="entr" presetSubtype="26" fill="hold" nodeType="with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Effect transition="in" filter="barn(inHorizontal)">
                                      <p:cBhvr>
                                        <p:cTn id="42" dur="500"/>
                                        <p:tgtEl>
                                          <p:spTgt spid="6">
                                            <p:txEl>
                                              <p:pRg st="1" end="1"/>
                                            </p:txEl>
                                          </p:spTgt>
                                        </p:tgtEl>
                                      </p:cBhvr>
                                    </p:animEffect>
                                  </p:childTnLst>
                                </p:cTn>
                              </p:par>
                              <p:par>
                                <p:cTn id="43" presetID="16" presetClass="entr" presetSubtype="26" fill="hold" nodeType="withEffect">
                                  <p:stCondLst>
                                    <p:cond delay="0"/>
                                  </p:stCondLst>
                                  <p:childTnLst>
                                    <p:set>
                                      <p:cBhvr>
                                        <p:cTn id="44" dur="1" fill="hold">
                                          <p:stCondLst>
                                            <p:cond delay="0"/>
                                          </p:stCondLst>
                                        </p:cTn>
                                        <p:tgtEl>
                                          <p:spTgt spid="6">
                                            <p:txEl>
                                              <p:pRg st="2" end="2"/>
                                            </p:txEl>
                                          </p:spTgt>
                                        </p:tgtEl>
                                        <p:attrNameLst>
                                          <p:attrName>style.visibility</p:attrName>
                                        </p:attrNameLst>
                                      </p:cBhvr>
                                      <p:to>
                                        <p:strVal val="visible"/>
                                      </p:to>
                                    </p:set>
                                    <p:animEffect transition="in" filter="barn(inHorizontal)">
                                      <p:cBhvr>
                                        <p:cTn id="4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P spid="9" grpId="0" animBg="1"/>
      <p:bldP spid="10"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260</TotalTime>
  <Words>1868</Words>
  <Application>Microsoft Office PowerPoint</Application>
  <PresentationFormat>On-screen Show (4:3)</PresentationFormat>
  <Paragraphs>190</Paragraphs>
  <Slides>33</Slides>
  <Notes>1</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TÌM HIỂU HÓA NĂNG CÓ THỂ CHUYỂN HÓA THÀNH NHỮNG DẠNG NĂNG LƯỢNG NÀO ?</vt:lpstr>
      <vt:lpstr>II. ĐỊNH LUẬT BẢO TOÀN NĂNG LƯỢNG</vt:lpstr>
      <vt:lpstr>Slide 14</vt:lpstr>
      <vt:lpstr>Vận dụng định luật bảo toàn năng lượng để giải thích hiện tượng sau</vt:lpstr>
      <vt:lpstr>Slide 16</vt:lpstr>
      <vt:lpstr>Slide 17</vt:lpstr>
      <vt:lpstr>Slide 18</vt:lpstr>
      <vt:lpstr>Slide 19</vt:lpstr>
      <vt:lpstr>Slide 20</vt:lpstr>
      <vt:lpstr>Slide 21</vt:lpstr>
      <vt:lpstr>AI NHANH HƠN ?</vt:lpstr>
      <vt:lpstr>AI NHANH HƠN?</vt:lpstr>
      <vt:lpstr>Slide 24</vt:lpstr>
      <vt:lpstr>Slide 25</vt:lpstr>
      <vt:lpstr>Slide 26</vt:lpstr>
      <vt:lpstr>Slide 27</vt:lpstr>
      <vt:lpstr>Slide 28</vt:lpstr>
      <vt:lpstr>Slide 29</vt:lpstr>
      <vt:lpstr>Slide 30</vt:lpstr>
      <vt:lpstr>Slide 31</vt:lpstr>
      <vt:lpstr>Slide 32</vt:lpstr>
      <vt:lpstr>Slide 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Laptop Sony</cp:lastModifiedBy>
  <cp:revision>59</cp:revision>
  <dcterms:created xsi:type="dcterms:W3CDTF">2022-02-20T11:03:52Z</dcterms:created>
  <dcterms:modified xsi:type="dcterms:W3CDTF">2023-04-17T14:04:48Z</dcterms:modified>
</cp:coreProperties>
</file>