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media/media1.wav" ContentType="audio/x-wav"/>
  <Override PartName="/ppt/media/media2.wav" ContentType="audio/x-wav"/>
  <Override PartName="/ppt/media/media3.wav" ContentType="audio/x-wav"/>
  <Override PartName="/ppt/media/media4.wav" ContentType="audio/x-wav"/>
  <Override PartName="/ppt/media/media5.wav" ContentType="audio/x-wav"/>
  <Override PartName="/ppt/media/media6.wav" ContentType="audio/x-wav"/>
  <Override PartName="/ppt/media/media7.wav" ContentType="audio/x-wav"/>
  <Override PartName="/ppt/media/media8.wav" ContentType="audio/x-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  <p:sldMasterId id="2147483710" r:id="rId5"/>
    <p:sldMasterId id="2147483722" r:id="rId6"/>
    <p:sldMasterId id="2147483734" r:id="rId7"/>
  </p:sldMasterIdLst>
  <p:notesMasterIdLst>
    <p:notesMasterId r:id="rId30"/>
  </p:notesMasterIdLst>
  <p:sldIdLst>
    <p:sldId id="292" r:id="rId8"/>
    <p:sldId id="257" r:id="rId9"/>
    <p:sldId id="301" r:id="rId10"/>
    <p:sldId id="296" r:id="rId11"/>
    <p:sldId id="300" r:id="rId12"/>
    <p:sldId id="297" r:id="rId13"/>
    <p:sldId id="298" r:id="rId14"/>
    <p:sldId id="299" r:id="rId15"/>
    <p:sldId id="271" r:id="rId16"/>
    <p:sldId id="305" r:id="rId17"/>
    <p:sldId id="306" r:id="rId18"/>
    <p:sldId id="304" r:id="rId19"/>
    <p:sldId id="258" r:id="rId20"/>
    <p:sldId id="289" r:id="rId21"/>
    <p:sldId id="302" r:id="rId22"/>
    <p:sldId id="272" r:id="rId23"/>
    <p:sldId id="294" r:id="rId24"/>
    <p:sldId id="291" r:id="rId25"/>
    <p:sldId id="261" r:id="rId26"/>
    <p:sldId id="290" r:id="rId27"/>
    <p:sldId id="263" r:id="rId28"/>
    <p:sldId id="29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D9F0"/>
    <a:srgbClr val="548235"/>
    <a:srgbClr val="D6EFF2"/>
    <a:srgbClr val="47B7A2"/>
    <a:srgbClr val="73C9B8"/>
    <a:srgbClr val="F7582D"/>
    <a:srgbClr val="0084B1"/>
    <a:srgbClr val="EF008D"/>
    <a:srgbClr val="005A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531" y="58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9B0C-0AAE-4606-971D-B75423D08DCA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A9B6-A501-480A-80EC-7FBE4F25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47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13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3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303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329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407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235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760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96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20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272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097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883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921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C335-DC0F-4FEB-B8A8-71E6DC2453B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18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7534-FDDE-4F0D-8773-796601AA49A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85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DB2F-1C69-4F17-BE66-793F45D2230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28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4FC5-A2A2-4408-BFAE-68EC5F9383E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95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6C7E-1E53-4DFB-BA91-3BF268E505E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4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13D1-6B1F-4D21-A866-7E27DBBF8C2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40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A670-9342-4CAE-9B80-CF5C3503175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6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A7BE-2E23-4031-BFEA-8651A90C825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37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2170-831E-4DDB-9074-FAB047C5B05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4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4397-6156-4024-94B1-858ED112A9F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02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EDAF-D377-45D7-8B02-9EEB82F7CF9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91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255D-17F7-43F0-8E8B-F2A26B20E46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42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accent4"/>
          </a:solidFill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0363165"/>
      </p:ext>
    </p:extLst>
  </p:cSld>
  <p:clrMapOvr>
    <a:masterClrMapping/>
  </p:clrMapOvr>
  <p:transition spd="slow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>
            <a:lvl1pPr>
              <a:defRPr sz="3200" b="0">
                <a:latin typeface="Arial Black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rgbClr val="FFC000"/>
              </a:buClr>
              <a:buFont typeface="Wingdings 3" pitchFamily="18" charset="2"/>
              <a:buChar char="Æ"/>
              <a:defRPr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B7DBF-E40A-43CC-9E83-7DBD1842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247FA-8A7B-4274-B033-2FBDB13E71A3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11/24/2023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770C6-B357-4504-A993-1202DF9D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A2B86-C1E7-4610-8467-B136322A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47201-C9D4-4E66-8E15-732319850D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938212"/>
      </p:ext>
    </p:extLst>
  </p:cSld>
  <p:clrMapOvr>
    <a:masterClrMapping/>
  </p:clrMapOvr>
  <p:transition spd="slow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chemeClr val="accent4"/>
          </a:solidFill>
        </p:spPr>
        <p:txBody>
          <a:bodyPr anchor="t"/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solidFill>
            <a:schemeClr val="accent4">
              <a:lumMod val="50000"/>
            </a:schemeClr>
          </a:solidFill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B7DBF-E40A-43CC-9E83-7DBD1842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D3B27-550E-49E7-83E4-167A1BF9055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11/24/2023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770C6-B357-4504-A993-1202DF9D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A2B86-C1E7-4610-8467-B136322A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E006C-0C75-416D-8067-1AF5DC8A75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056393"/>
      </p:ext>
    </p:extLst>
  </p:cSld>
  <p:clrMapOvr>
    <a:masterClrMapping/>
  </p:clrMapOvr>
  <p:transition spd="slow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>
            <a:lvl1pPr>
              <a:defRPr sz="3200" b="0">
                <a:latin typeface="Arial Black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8B7DBF-E40A-43CC-9E83-7DBD1842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1A41-FD2F-4842-8DD5-08F35370CC5E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11/24/2023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4770C6-B357-4504-A993-1202DF9D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1A2B86-C1E7-4610-8467-B136322A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CBC16-FB4E-40E5-8F76-08A49DB58B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3797880"/>
      </p:ext>
    </p:extLst>
  </p:cSld>
  <p:clrMapOvr>
    <a:masterClrMapping/>
  </p:clrMapOvr>
  <p:transition spd="slow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98B7DBF-E40A-43CC-9E83-7DBD1842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A4CE1-FDF8-4796-ACEA-A55C9182F935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11/24/2023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44770C6-B357-4504-A993-1202DF9D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61A2B86-C1E7-4610-8467-B136322A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FC25A-6B45-493D-A6D5-6BF1B163D3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3589590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98B7DBF-E40A-43CC-9E83-7DBD1842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B6D03-D228-40EC-975D-51A49A967F6B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11/24/2023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44770C6-B357-4504-A993-1202DF9D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1A2B86-C1E7-4610-8467-B136322A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AA6F6-7262-480B-9337-56F6C7E84E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957742"/>
      </p:ext>
    </p:extLst>
  </p:cSld>
  <p:clrMapOvr>
    <a:masterClrMapping/>
  </p:clrMapOvr>
  <p:transition spd="slow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98B7DBF-E40A-43CC-9E83-7DBD1842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4B84B-F548-474A-B79B-ABF48FECF48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11/24/2023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44770C6-B357-4504-A993-1202DF9D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61A2B86-C1E7-4610-8467-B136322A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9F98B-DBD8-4DC1-94ED-25EAC9B827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400525"/>
      </p:ext>
    </p:extLst>
  </p:cSld>
  <p:clrMapOvr>
    <a:masterClrMapping/>
  </p:clrMapOvr>
  <p:transition spd="slow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8B7DBF-E40A-43CC-9E83-7DBD1842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D8E7D-A57B-4701-90D1-EF9B151D15CE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11/24/2023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4770C6-B357-4504-A993-1202DF9D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1A2B86-C1E7-4610-8467-B136322A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2A5BD-415A-4F8A-B833-26A9613FC6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49935"/>
      </p:ext>
    </p:extLst>
  </p:cSld>
  <p:clrMapOvr>
    <a:masterClrMapping/>
  </p:clrMapOvr>
  <p:transition spd="slow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8B7DBF-E40A-43CC-9E83-7DBD1842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E0A3D-213B-46CC-A024-3F8463ED345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11/24/2023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4770C6-B357-4504-A993-1202DF9D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1A2B86-C1E7-4610-8467-B136322A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F47E4-5502-4739-8E57-23515477BB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36683"/>
      </p:ext>
    </p:extLst>
  </p:cSld>
  <p:clrMapOvr>
    <a:masterClrMapping/>
  </p:clrMapOvr>
  <p:transition spd="slow"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B7DBF-E40A-43CC-9E83-7DBD1842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82664-0415-46EB-AE92-3196CD121B5C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11/24/2023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770C6-B357-4504-A993-1202DF9D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A2B86-C1E7-4610-8467-B136322A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2A100-6D1E-4B5E-837B-76C0B889AC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827013"/>
      </p:ext>
    </p:extLst>
  </p:cSld>
  <p:clrMapOvr>
    <a:masterClrMapping/>
  </p:clrMapOvr>
  <p:transition spd="slow"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B7DBF-E40A-43CC-9E83-7DBD1842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777BA-C883-499D-A07F-235FDD5FE8D4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11/24/2023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770C6-B357-4504-A993-1202DF9D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A2B86-C1E7-4610-8467-B136322A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208F6-D5AB-42AF-ADA8-F4C064C742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317122"/>
      </p:ext>
    </p:extLst>
  </p:cSld>
  <p:clrMapOvr>
    <a:masterClrMapping/>
  </p:clrMapOvr>
  <p:transition spd="slow"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8D30D-1A22-4543-B2A4-7068D1A373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5720F6-4F91-49DA-BBC0-E38E25366A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BB6D92-706D-457F-B155-8B7EDECE23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EB59B-FAC6-416C-ACB2-99FFB9933C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078306"/>
      </p:ext>
    </p:extLst>
  </p:cSld>
  <p:clrMapOvr>
    <a:masterClrMapping/>
  </p:clrMapOvr>
  <p:transition spd="slow"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1459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8727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099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802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2767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5862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604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0794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3293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8284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7407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661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878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746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5384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723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7309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214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3336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555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5725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9834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90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7603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431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831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2482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63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837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305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704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2705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642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777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5488B4E8-806E-46AD-86E4-990571E66A2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20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C7509F-B968-4DBA-AACB-10CE34DF7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0" tIns="182880" rIns="457200" bIns="18288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478BD-13B3-41BE-BE7E-79D44EB7F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B7DBF-E40A-43CC-9E83-7DBD1842B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A2B09A-6EAB-49DC-BEAF-2EFA52641F77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11/24/2023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770C6-B357-4504-A993-1202DF9D56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A2B86-C1E7-4610-8467-B136322A1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BF1D0E-69E5-447C-8530-B1A3633305CE}" type="slidenum">
              <a:rPr lang="en-US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582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0" i="0" u="none" kern="1200" spc="300">
          <a:solidFill>
            <a:schemeClr val="bg1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 kern="1200">
          <a:solidFill>
            <a:schemeClr val="tx1"/>
          </a:solidFill>
          <a:effectLst/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b="0" i="0" u="none" kern="1200">
          <a:solidFill>
            <a:schemeClr val="tx1"/>
          </a:solidFill>
          <a:effectLst/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effectLst/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effectLst/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effectLst/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68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9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125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18" Type="http://schemas.openxmlformats.org/officeDocument/2006/relationships/image" Target="../media/image18.jpeg"/><Relationship Id="rId3" Type="http://schemas.microsoft.com/office/2007/relationships/media" Target="../media/media2.wav"/><Relationship Id="rId21" Type="http://schemas.openxmlformats.org/officeDocument/2006/relationships/image" Target="../media/image21.jpeg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openxmlformats.org/officeDocument/2006/relationships/image" Target="../media/image17.jpeg"/><Relationship Id="rId2" Type="http://schemas.openxmlformats.org/officeDocument/2006/relationships/audio" Target="../media/media1.wav"/><Relationship Id="rId16" Type="http://schemas.openxmlformats.org/officeDocument/2006/relationships/image" Target="../media/image13.png"/><Relationship Id="rId20" Type="http://schemas.openxmlformats.org/officeDocument/2006/relationships/image" Target="../media/image20.jpe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5" Type="http://schemas.microsoft.com/office/2007/relationships/media" Target="../media/media3.wav"/><Relationship Id="rId15" Type="http://schemas.openxmlformats.org/officeDocument/2006/relationships/slideLayout" Target="../slideLayouts/slideLayout75.xml"/><Relationship Id="rId23" Type="http://schemas.openxmlformats.org/officeDocument/2006/relationships/image" Target="../media/image23.png"/><Relationship Id="rId10" Type="http://schemas.openxmlformats.org/officeDocument/2006/relationships/audio" Target="../media/media5.wav"/><Relationship Id="rId19" Type="http://schemas.openxmlformats.org/officeDocument/2006/relationships/image" Target="../media/image19.jpeg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5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21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21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24950" cy="1828800"/>
          </a:xfrm>
          <a:prstGeom prst="rect">
            <a:avLst/>
          </a:prstGeom>
          <a:solidFill>
            <a:sysClr val="window" lastClr="FFFFFF">
              <a:alpha val="70000"/>
            </a:sys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algn="ctr">
              <a:spcBef>
                <a:spcPct val="0"/>
              </a:spcBef>
            </a:pPr>
            <a:r>
              <a:rPr lang="en-US" sz="4400" b="1" kern="0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UNIT 6: OUT TET HOLIDAY</a:t>
            </a:r>
          </a:p>
          <a:p>
            <a:pPr marL="0" lvl="3" algn="ctr">
              <a:spcBef>
                <a:spcPct val="0"/>
              </a:spcBef>
            </a:pPr>
            <a:r>
              <a:rPr lang="en-GB" sz="3200" b="1" kern="0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LESSON 4: COMMUNICATION</a:t>
            </a:r>
            <a:endParaRPr lang="en-US" sz="3200" b="1" kern="0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24700" y="6300982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English 6</a:t>
            </a:r>
            <a:endParaRPr lang="en-GB" sz="28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7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1226" y="3391712"/>
            <a:ext cx="2743200" cy="457200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cs typeface="Times New Roman" pitchFamily="18" charset="0"/>
              </a:rPr>
              <a:t>ice hole (n)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1226" y="3896029"/>
            <a:ext cx="2743200" cy="457200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cs typeface="Times New Roman" pitchFamily="18" charset="0"/>
              </a:rPr>
              <a:t>throw water ( </a:t>
            </a:r>
            <a:r>
              <a:rPr lang="en-GB" sz="2400" dirty="0" err="1">
                <a:solidFill>
                  <a:prstClr val="black"/>
                </a:solidFill>
                <a:cs typeface="Times New Roman" pitchFamily="18" charset="0"/>
              </a:rPr>
              <a:t>phrv</a:t>
            </a:r>
            <a:r>
              <a:rPr lang="en-GB" sz="2400" dirty="0">
                <a:solidFill>
                  <a:prstClr val="black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1225" y="2383074"/>
            <a:ext cx="2743200" cy="457200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cs typeface="Times New Roman" pitchFamily="18" charset="0"/>
              </a:rPr>
              <a:t>rice cake  (n)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1226" y="2887393"/>
            <a:ext cx="2743200" cy="4572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cs typeface="Times New Roman" pitchFamily="18" charset="0"/>
              </a:rPr>
              <a:t>bathe (v)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1225" y="1878755"/>
            <a:ext cx="2743200" cy="457200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0000"/>
                </a:solidFill>
                <a:cs typeface="Times New Roman" pitchFamily="18" charset="0"/>
              </a:rPr>
              <a:t>‘</a:t>
            </a:r>
            <a:r>
              <a:rPr lang="en-GB" sz="2400" dirty="0">
                <a:solidFill>
                  <a:prstClr val="black"/>
                </a:solidFill>
                <a:cs typeface="Times New Roman" pitchFamily="18" charset="0"/>
              </a:rPr>
              <a:t>Switzerland (n)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61225" y="1374436"/>
            <a:ext cx="2743200" cy="457200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Spain (n)</a:t>
            </a:r>
            <a:endParaRPr lang="en-GB" sz="2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460" y="4533409"/>
            <a:ext cx="3434317" cy="228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682" y="4533409"/>
            <a:ext cx="3571873" cy="2286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61225" y="870117"/>
            <a:ext cx="2743200" cy="4572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Ja</a:t>
            </a:r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‘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pan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(n)</a:t>
            </a:r>
            <a:endParaRPr lang="en-GB" sz="2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459093" y="4533409"/>
            <a:ext cx="2279051" cy="228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" r="7986"/>
          <a:stretch/>
        </p:blipFill>
        <p:spPr>
          <a:xfrm>
            <a:off x="2848400" y="4533409"/>
            <a:ext cx="3500437" cy="2286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118" y="4533409"/>
            <a:ext cx="3429001" cy="2286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118" y="4533409"/>
            <a:ext cx="3429001" cy="228600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91119" y="3391712"/>
            <a:ext cx="27432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400" dirty="0">
                <a:solidFill>
                  <a:srgbClr val="202124"/>
                </a:solidFill>
                <a:latin typeface="Calibri" panose="020F0502020204030204" pitchFamily="34" charset="0"/>
                <a:cs typeface="Times New Roman" pitchFamily="18" charset="0"/>
              </a:rPr>
              <a:t>hố băng.</a:t>
            </a:r>
            <a:r>
              <a:rPr lang="vi-VN" sz="24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591118" y="1878755"/>
            <a:ext cx="2743200" cy="457200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Thụy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Sĩ</a:t>
            </a:r>
            <a:endParaRPr lang="en-GB" sz="2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91118" y="1374436"/>
            <a:ext cx="2743200" cy="457200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Tây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Ban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Nha</a:t>
            </a:r>
            <a:endParaRPr lang="en-GB" sz="2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91118" y="870117"/>
            <a:ext cx="2743200" cy="457200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Nhật</a:t>
            </a:r>
            <a:endParaRPr lang="en-GB" sz="2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91118" y="2887393"/>
            <a:ext cx="2743200" cy="457200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tắm</a:t>
            </a:r>
            <a:endParaRPr lang="en-GB" sz="2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4591118" y="3896029"/>
            <a:ext cx="27432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202124"/>
                </a:solidFill>
                <a:cs typeface="Times New Roman" pitchFamily="18" charset="0"/>
              </a:rPr>
              <a:t>ném</a:t>
            </a:r>
            <a:r>
              <a:rPr lang="en-US" sz="2400" dirty="0">
                <a:solidFill>
                  <a:srgbClr val="202124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202124"/>
                </a:solidFill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rgbClr val="202124"/>
                </a:solidFill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202124"/>
                </a:solidFill>
                <a:cs typeface="Times New Roman" pitchFamily="18" charset="0"/>
              </a:rPr>
              <a:t>tạt</a:t>
            </a:r>
            <a:r>
              <a:rPr lang="en-US" sz="2400" dirty="0">
                <a:solidFill>
                  <a:srgbClr val="202124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202124"/>
                </a:solidFill>
                <a:cs typeface="Times New Roman" pitchFamily="18" charset="0"/>
              </a:rPr>
              <a:t>nước</a:t>
            </a:r>
            <a:r>
              <a:rPr lang="vi-VN" sz="24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91119" y="2383074"/>
            <a:ext cx="2743200" cy="457200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bánh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gạo</a:t>
            </a:r>
            <a:endParaRPr lang="en-GB" sz="2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-1600200" y="51359"/>
            <a:ext cx="1447800" cy="69143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dirty="0">
                <a:solidFill>
                  <a:srgbClr val="FF0000"/>
                </a:solidFill>
                <a:latin typeface="Arial"/>
              </a:rPr>
              <a:t>U6 L4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731520"/>
          </a:xfrm>
          <a:prstGeom prst="rect">
            <a:avLst/>
          </a:prstGeom>
          <a:solidFill>
            <a:srgbClr val="4BACC6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sz="4000" b="1" kern="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28" name="3 Imagen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0" y="51359"/>
            <a:ext cx="994747" cy="1005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- bathe__gb_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487" y="2940646"/>
            <a:ext cx="365760" cy="365760"/>
          </a:xfrm>
          <a:prstGeom prst="rect">
            <a:avLst/>
          </a:prstGeom>
        </p:spPr>
      </p:pic>
      <p:pic>
        <p:nvPicPr>
          <p:cNvPr id="13" name="- japan__gb_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487" y="892238"/>
            <a:ext cx="365760" cy="365760"/>
          </a:xfrm>
          <a:prstGeom prst="rect">
            <a:avLst/>
          </a:prstGeom>
        </p:spPr>
      </p:pic>
      <p:pic>
        <p:nvPicPr>
          <p:cNvPr id="18" name="- spain__gb_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487" y="1404340"/>
            <a:ext cx="365760" cy="365760"/>
          </a:xfrm>
          <a:prstGeom prst="rect">
            <a:avLst/>
          </a:prstGeom>
        </p:spPr>
      </p:pic>
      <p:pic>
        <p:nvPicPr>
          <p:cNvPr id="29" name="- switzerland__gb_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487" y="1916442"/>
            <a:ext cx="365760" cy="365760"/>
          </a:xfrm>
          <a:prstGeom prst="rect">
            <a:avLst/>
          </a:prstGeom>
        </p:spPr>
      </p:pic>
      <p:pic>
        <p:nvPicPr>
          <p:cNvPr id="30" name="rice-cakes1631412274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487" y="2428544"/>
            <a:ext cx="365760" cy="365760"/>
          </a:xfrm>
          <a:prstGeom prst="rect">
            <a:avLst/>
          </a:prstGeom>
        </p:spPr>
      </p:pic>
      <p:pic>
        <p:nvPicPr>
          <p:cNvPr id="32" name="ice-hole1631412345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487" y="3452748"/>
            <a:ext cx="365760" cy="365760"/>
          </a:xfrm>
          <a:prstGeom prst="rect">
            <a:avLst/>
          </a:prstGeom>
        </p:spPr>
      </p:pic>
      <p:pic>
        <p:nvPicPr>
          <p:cNvPr id="33" name="throw-water1631412444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487" y="3964849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1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7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8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9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101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1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225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7" dur="223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1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3" dur="276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1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0" grpId="0"/>
      <p:bldP spid="14" grpId="0"/>
      <p:bldP spid="4" grpId="0"/>
      <p:bldP spid="9" grpId="0"/>
      <p:bldP spid="16" grpId="0"/>
      <p:bldP spid="17" grpId="0"/>
      <p:bldP spid="19" grpId="0"/>
      <p:bldP spid="20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1226" y="4447842"/>
            <a:ext cx="2743200" cy="457200"/>
          </a:xfrm>
          <a:prstGeom prst="roundRect">
            <a:avLst/>
          </a:prstGeom>
          <a:solidFill>
            <a:srgbClr val="FFCC99"/>
          </a:solidFill>
        </p:spPr>
        <p:txBody>
          <a:bodyPr wrap="none" anchor="ctr">
            <a:noAutofit/>
          </a:bodyPr>
          <a:lstStyle/>
          <a:p>
            <a:r>
              <a:rPr lang="en-GB" sz="2400" b="1" dirty="0">
                <a:solidFill>
                  <a:prstClr val="black"/>
                </a:solidFill>
                <a:cs typeface="Times New Roman" pitchFamily="18" charset="0"/>
              </a:rPr>
              <a:t>ice hole (n)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61226" y="5092265"/>
            <a:ext cx="2743200" cy="457200"/>
          </a:xfrm>
          <a:prstGeom prst="roundRect">
            <a:avLst/>
          </a:prstGeom>
          <a:solidFill>
            <a:srgbClr val="FFCC99"/>
          </a:solidFill>
        </p:spPr>
        <p:txBody>
          <a:bodyPr wrap="none" anchor="ctr">
            <a:noAutofit/>
          </a:bodyPr>
          <a:lstStyle/>
          <a:p>
            <a:r>
              <a:rPr lang="en-GB" sz="2400" b="1" dirty="0">
                <a:solidFill>
                  <a:prstClr val="black"/>
                </a:solidFill>
                <a:cs typeface="Times New Roman" pitchFamily="18" charset="0"/>
              </a:rPr>
              <a:t>throw water ( </a:t>
            </a:r>
            <a:r>
              <a:rPr lang="en-GB" sz="2400" b="1" dirty="0" err="1">
                <a:solidFill>
                  <a:prstClr val="black"/>
                </a:solidFill>
                <a:cs typeface="Times New Roman" pitchFamily="18" charset="0"/>
              </a:rPr>
              <a:t>phrv</a:t>
            </a:r>
            <a:r>
              <a:rPr lang="en-GB" sz="2400" b="1" dirty="0">
                <a:solidFill>
                  <a:prstClr val="black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61225" y="3158992"/>
            <a:ext cx="2743200" cy="457200"/>
          </a:xfrm>
          <a:prstGeom prst="roundRect">
            <a:avLst/>
          </a:prstGeom>
          <a:solidFill>
            <a:srgbClr val="FFCC99"/>
          </a:solidFill>
        </p:spPr>
        <p:txBody>
          <a:bodyPr wrap="none" anchor="ctr">
            <a:noAutofit/>
          </a:bodyPr>
          <a:lstStyle/>
          <a:p>
            <a:r>
              <a:rPr lang="en-GB" sz="2400" b="1" dirty="0">
                <a:solidFill>
                  <a:prstClr val="black"/>
                </a:solidFill>
                <a:cs typeface="Times New Roman" pitchFamily="18" charset="0"/>
              </a:rPr>
              <a:t>rice cakes  (n)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61226" y="3803417"/>
            <a:ext cx="2743200" cy="457200"/>
          </a:xfrm>
          <a:prstGeom prst="roundRect">
            <a:avLst/>
          </a:prstGeom>
          <a:solidFill>
            <a:srgbClr val="FFCC99"/>
          </a:solidFill>
        </p:spPr>
        <p:txBody>
          <a:bodyPr wrap="square" anchor="ctr">
            <a:noAutofit/>
          </a:bodyPr>
          <a:lstStyle/>
          <a:p>
            <a:r>
              <a:rPr lang="en-GB" sz="2400" b="1" dirty="0">
                <a:solidFill>
                  <a:prstClr val="black"/>
                </a:solidFill>
                <a:cs typeface="Times New Roman" pitchFamily="18" charset="0"/>
              </a:rPr>
              <a:t>bathe (v)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61225" y="2514567"/>
            <a:ext cx="2743200" cy="457200"/>
          </a:xfrm>
          <a:prstGeom prst="roundRect">
            <a:avLst/>
          </a:prstGeom>
          <a:solidFill>
            <a:srgbClr val="FFCC99"/>
          </a:solidFill>
        </p:spPr>
        <p:txBody>
          <a:bodyPr wrap="none" anchor="ctr">
            <a:noAutofit/>
          </a:bodyPr>
          <a:lstStyle/>
          <a:p>
            <a:r>
              <a:rPr lang="en-GB" sz="2400" b="1" dirty="0">
                <a:solidFill>
                  <a:prstClr val="black"/>
                </a:solidFill>
                <a:cs typeface="Times New Roman" pitchFamily="18" charset="0"/>
              </a:rPr>
              <a:t>Switzerland (n)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61225" y="1870142"/>
            <a:ext cx="2743200" cy="457200"/>
          </a:xfrm>
          <a:prstGeom prst="roundRect">
            <a:avLst/>
          </a:prstGeom>
          <a:solidFill>
            <a:srgbClr val="FFCC99"/>
          </a:solidFill>
        </p:spPr>
        <p:txBody>
          <a:bodyPr wrap="none" anchor="ctr">
            <a:noAutofit/>
          </a:bodyPr>
          <a:lstStyle/>
          <a:p>
            <a:r>
              <a:rPr lang="en-US" sz="2400" b="1" dirty="0">
                <a:solidFill>
                  <a:prstClr val="black"/>
                </a:solidFill>
                <a:cs typeface="Times New Roman" pitchFamily="18" charset="0"/>
              </a:rPr>
              <a:t>Spain (n)</a:t>
            </a:r>
            <a:endParaRPr lang="en-GB" sz="24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61225" y="1225717"/>
            <a:ext cx="2743200" cy="457200"/>
          </a:xfrm>
          <a:prstGeom prst="roundRect">
            <a:avLst/>
          </a:prstGeom>
          <a:solidFill>
            <a:srgbClr val="FFCC99"/>
          </a:solidFill>
        </p:spPr>
        <p:txBody>
          <a:bodyPr wrap="square" anchor="ctr">
            <a:noAutofit/>
          </a:bodyPr>
          <a:lstStyle/>
          <a:p>
            <a:r>
              <a:rPr lang="en-US" sz="2400" b="1" dirty="0">
                <a:solidFill>
                  <a:prstClr val="black"/>
                </a:solidFill>
                <a:cs typeface="Times New Roman" pitchFamily="18" charset="0"/>
              </a:rPr>
              <a:t>Japan (n)</a:t>
            </a:r>
            <a:endParaRPr lang="en-GB" sz="24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591119" y="4447842"/>
            <a:ext cx="2743200" cy="457200"/>
          </a:xfrm>
          <a:prstGeom prst="roundRect">
            <a:avLst/>
          </a:prstGeom>
          <a:solidFill>
            <a:srgbClr val="FF99FF"/>
          </a:solidFill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rgbClr val="202124"/>
                </a:solidFill>
                <a:latin typeface="Calibri" panose="020F0502020204030204" pitchFamily="34" charset="0"/>
                <a:cs typeface="Times New Roman" pitchFamily="18" charset="0"/>
              </a:rPr>
              <a:t>hố băng.</a:t>
            </a:r>
            <a:r>
              <a:rPr lang="vi-VN" sz="24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91118" y="2514567"/>
            <a:ext cx="2743200" cy="457200"/>
          </a:xfrm>
          <a:prstGeom prst="roundRect">
            <a:avLst/>
          </a:prstGeom>
          <a:solidFill>
            <a:srgbClr val="FF99FF"/>
          </a:solidFill>
        </p:spPr>
        <p:txBody>
          <a:bodyPr wrap="none" anchor="ctr">
            <a:no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cs typeface="Times New Roman" pitchFamily="18" charset="0"/>
              </a:rPr>
              <a:t>Thụy</a:t>
            </a:r>
            <a:r>
              <a:rPr lang="en-US" sz="24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cs typeface="Times New Roman" pitchFamily="18" charset="0"/>
              </a:rPr>
              <a:t>Sĩ</a:t>
            </a:r>
            <a:endParaRPr lang="en-GB" sz="24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91118" y="1870142"/>
            <a:ext cx="2743200" cy="457200"/>
          </a:xfrm>
          <a:prstGeom prst="roundRect">
            <a:avLst/>
          </a:prstGeom>
          <a:solidFill>
            <a:srgbClr val="FF99FF"/>
          </a:solidFill>
        </p:spPr>
        <p:txBody>
          <a:bodyPr wrap="none" anchor="ctr">
            <a:no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cs typeface="Times New Roman" pitchFamily="18" charset="0"/>
              </a:rPr>
              <a:t>Tây</a:t>
            </a:r>
            <a:r>
              <a:rPr lang="en-US" sz="2400" b="1" dirty="0">
                <a:solidFill>
                  <a:prstClr val="black"/>
                </a:solidFill>
                <a:cs typeface="Times New Roman" pitchFamily="18" charset="0"/>
              </a:rPr>
              <a:t> Ban </a:t>
            </a:r>
            <a:r>
              <a:rPr lang="en-US" sz="2400" b="1" dirty="0" err="1">
                <a:solidFill>
                  <a:prstClr val="black"/>
                </a:solidFill>
                <a:cs typeface="Times New Roman" pitchFamily="18" charset="0"/>
              </a:rPr>
              <a:t>Nha</a:t>
            </a:r>
            <a:endParaRPr lang="en-GB" sz="24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91118" y="1225717"/>
            <a:ext cx="2743200" cy="457200"/>
          </a:xfrm>
          <a:prstGeom prst="roundRect">
            <a:avLst/>
          </a:prstGeom>
          <a:solidFill>
            <a:srgbClr val="FF99FF"/>
          </a:solidFill>
        </p:spPr>
        <p:txBody>
          <a:bodyPr wrap="none" anchor="ctr">
            <a:no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cs typeface="Times New Roman" pitchFamily="18" charset="0"/>
              </a:rPr>
              <a:t>Nhật</a:t>
            </a:r>
            <a:endParaRPr lang="en-GB" sz="24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91118" y="3803417"/>
            <a:ext cx="2743200" cy="457200"/>
          </a:xfrm>
          <a:prstGeom prst="roundRect">
            <a:avLst/>
          </a:prstGeom>
          <a:solidFill>
            <a:srgbClr val="FF99FF"/>
          </a:solidFill>
        </p:spPr>
        <p:txBody>
          <a:bodyPr wrap="none" anchor="ctr">
            <a:no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cs typeface="Times New Roman" pitchFamily="18" charset="0"/>
              </a:rPr>
              <a:t>tắm</a:t>
            </a:r>
            <a:endParaRPr lang="en-GB" sz="24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591118" y="5092265"/>
            <a:ext cx="2743200" cy="457200"/>
          </a:xfrm>
          <a:prstGeom prst="roundRect">
            <a:avLst/>
          </a:prstGeom>
          <a:solidFill>
            <a:srgbClr val="FF99FF"/>
          </a:solidFill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202124"/>
                </a:solidFill>
                <a:cs typeface="Times New Roman" pitchFamily="18" charset="0"/>
              </a:rPr>
              <a:t>ném</a:t>
            </a:r>
            <a:r>
              <a:rPr lang="en-US" sz="2400" b="1" dirty="0">
                <a:solidFill>
                  <a:srgbClr val="202124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2124"/>
                </a:solidFill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rgbClr val="202124"/>
                </a:solidFill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202124"/>
                </a:solidFill>
                <a:cs typeface="Times New Roman" pitchFamily="18" charset="0"/>
              </a:rPr>
              <a:t>tạt</a:t>
            </a:r>
            <a:r>
              <a:rPr lang="en-US" sz="2400" b="1" dirty="0">
                <a:solidFill>
                  <a:srgbClr val="202124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2124"/>
                </a:solidFill>
                <a:cs typeface="Times New Roman" pitchFamily="18" charset="0"/>
              </a:rPr>
              <a:t>nước</a:t>
            </a:r>
            <a:r>
              <a:rPr lang="vi-VN" sz="24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591119" y="3158992"/>
            <a:ext cx="2743200" cy="457200"/>
          </a:xfrm>
          <a:prstGeom prst="roundRect">
            <a:avLst/>
          </a:prstGeom>
          <a:solidFill>
            <a:srgbClr val="FF99FF"/>
          </a:solidFill>
        </p:spPr>
        <p:txBody>
          <a:bodyPr wrap="none" anchor="ctr">
            <a:no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cs typeface="Times New Roman" pitchFamily="18" charset="0"/>
              </a:rPr>
              <a:t>bánh</a:t>
            </a:r>
            <a:r>
              <a:rPr lang="en-US" sz="24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cs typeface="Times New Roman" pitchFamily="18" charset="0"/>
              </a:rPr>
              <a:t>gạo</a:t>
            </a:r>
            <a:endParaRPr lang="en-GB" sz="24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973468" y="335465"/>
            <a:ext cx="5308854" cy="54590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70C0"/>
                </a:solidFill>
                <a:latin typeface="Forte" panose="03060902040502070203" pitchFamily="66" charset="0"/>
                <a:cs typeface="Times New Roman" pitchFamily="18" charset="0"/>
              </a:rPr>
              <a:t>Rub out and remember</a:t>
            </a:r>
            <a:endParaRPr lang="en-GB" sz="4000" dirty="0">
              <a:solidFill>
                <a:srgbClr val="0070C0"/>
              </a:solidFill>
              <a:latin typeface="Forte" panose="03060902040502070203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05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- japan__gb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 spain__gb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- switzerland__gb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ce-cakes163141227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- bathe__gb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hrow-water16314124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ce-hole163141234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ular Callout 24"/>
          <p:cNvSpPr/>
          <p:nvPr/>
        </p:nvSpPr>
        <p:spPr>
          <a:xfrm>
            <a:off x="5055282" y="1796303"/>
            <a:ext cx="2498717" cy="919401"/>
          </a:xfrm>
          <a:prstGeom prst="wedgeRoundRectCallout">
            <a:avLst>
              <a:gd name="adj1" fmla="val -41163"/>
              <a:gd name="adj2" fmla="val 65657"/>
              <a:gd name="adj3" fmla="val 16667"/>
            </a:avLst>
          </a:prstGeom>
          <a:solidFill>
            <a:srgbClr val="FFD9F0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prstClr val="black"/>
                </a:solidFill>
              </a:rPr>
              <a:t>Wish you healthy and successful 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5055282" y="938111"/>
            <a:ext cx="2498717" cy="510778"/>
          </a:xfrm>
          <a:prstGeom prst="wedgeRoundRectCallout">
            <a:avLst>
              <a:gd name="adj1" fmla="val -46392"/>
              <a:gd name="adj2" fmla="val 79549"/>
              <a:gd name="adj3" fmla="val 16667"/>
            </a:avLst>
          </a:prstGeom>
          <a:solidFill>
            <a:srgbClr val="92D050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prstClr val="black"/>
                </a:solidFill>
              </a:rPr>
              <a:t>Happy New Year</a:t>
            </a:r>
          </a:p>
        </p:txBody>
      </p:sp>
      <p:sp>
        <p:nvSpPr>
          <p:cNvPr id="27" name="Rounded Rectangular Callout 26"/>
          <p:cNvSpPr/>
          <p:nvPr/>
        </p:nvSpPr>
        <p:spPr>
          <a:xfrm>
            <a:off x="4524825" y="4318326"/>
            <a:ext cx="3559630" cy="919401"/>
          </a:xfrm>
          <a:prstGeom prst="wedgeRoundRectCallout">
            <a:avLst>
              <a:gd name="adj1" fmla="val -46929"/>
              <a:gd name="adj2" fmla="val 68815"/>
              <a:gd name="adj3" fmla="val 16667"/>
            </a:avLst>
          </a:prstGeom>
          <a:solidFill>
            <a:srgbClr val="FFFF00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2400" b="1" dirty="0"/>
              <a:t>Best wishes for a happy and successful new year!</a:t>
            </a:r>
          </a:p>
        </p:txBody>
      </p:sp>
      <p:sp>
        <p:nvSpPr>
          <p:cNvPr id="29" name="Rounded Rectangular Callout 28"/>
          <p:cNvSpPr/>
          <p:nvPr/>
        </p:nvSpPr>
        <p:spPr>
          <a:xfrm>
            <a:off x="5055282" y="3021063"/>
            <a:ext cx="2498717" cy="919401"/>
          </a:xfrm>
          <a:prstGeom prst="wedgeRoundRectCallout">
            <a:avLst>
              <a:gd name="adj1" fmla="val -47553"/>
              <a:gd name="adj2" fmla="val 65657"/>
              <a:gd name="adj3" fmla="val 16667"/>
            </a:avLst>
          </a:prstGeom>
          <a:solidFill>
            <a:srgbClr val="CCFFFF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prstClr val="black"/>
                </a:solidFill>
              </a:rPr>
              <a:t>Best wishes for the new year.</a:t>
            </a:r>
            <a:endParaRPr lang="en-GB" sz="24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30" y="1458345"/>
            <a:ext cx="3362795" cy="2867425"/>
          </a:xfrm>
          <a:prstGeom prst="ellipse">
            <a:avLst/>
          </a:prstGeom>
        </p:spPr>
      </p:pic>
      <p:sp>
        <p:nvSpPr>
          <p:cNvPr id="4" name="Oval 3"/>
          <p:cNvSpPr>
            <a:spLocks/>
          </p:cNvSpPr>
          <p:nvPr/>
        </p:nvSpPr>
        <p:spPr>
          <a:xfrm>
            <a:off x="856930" y="1448889"/>
            <a:ext cx="3364992" cy="2871216"/>
          </a:xfrm>
          <a:prstGeom prst="ellipse">
            <a:avLst/>
          </a:prstGeom>
          <a:solidFill>
            <a:schemeClr val="bg1">
              <a:alpha val="80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Some common wishes </a:t>
            </a:r>
            <a:r>
              <a:rPr lang="en-US" sz="2800" b="1" dirty="0">
                <a:solidFill>
                  <a:schemeClr val="tx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on New Year holiday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2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9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6800" y="362942"/>
            <a:ext cx="7710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New Year’s wish.</a:t>
            </a:r>
          </a:p>
        </p:txBody>
      </p:sp>
      <p:pic>
        <p:nvPicPr>
          <p:cNvPr id="2" name="Bản sao của B1_41">
            <a:hlinkClick r:id="" action="ppaction://media"/>
            <a:extLst>
              <a:ext uri="{FF2B5EF4-FFF2-40B4-BE49-F238E27FC236}">
                <a16:creationId xmlns:a16="http://schemas.microsoft.com/office/drawing/2014/main" id="{BD9489F1-D354-4E05-BAA6-96C99A5F39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21762" y="842416"/>
            <a:ext cx="487363" cy="487363"/>
          </a:xfrm>
          <a:prstGeom prst="rect">
            <a:avLst/>
          </a:prstGeom>
        </p:spPr>
      </p:pic>
      <p:sp>
        <p:nvSpPr>
          <p:cNvPr id="8" name="Rounded Rectangle 7"/>
          <p:cNvSpPr>
            <a:spLocks noChangeAspect="1"/>
          </p:cNvSpPr>
          <p:nvPr/>
        </p:nvSpPr>
        <p:spPr>
          <a:xfrm>
            <a:off x="609600" y="395952"/>
            <a:ext cx="457200" cy="4572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9" y="1734932"/>
            <a:ext cx="84391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6800" y="292716"/>
            <a:ext cx="77108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saying New Year’s wishes to your friends, using the suggestions below or creating your own.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799" y="1603480"/>
            <a:ext cx="71389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Char char="-"/>
            </a:pPr>
            <a:r>
              <a:rPr lang="en-US" sz="2400" dirty="0"/>
              <a:t> happy days from </a:t>
            </a:r>
            <a:r>
              <a:rPr lang="en-US" sz="2400" dirty="0" err="1"/>
              <a:t>january</a:t>
            </a:r>
            <a:r>
              <a:rPr lang="en-US" sz="2400" dirty="0"/>
              <a:t> to </a:t>
            </a:r>
            <a:r>
              <a:rPr lang="en-US" sz="2400" dirty="0" err="1"/>
              <a:t>december</a:t>
            </a:r>
            <a:endParaRPr lang="en-US" sz="2400" dirty="0"/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sz="2400" dirty="0"/>
              <a:t> a year full of fun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sz="2400" dirty="0"/>
              <a:t> happiness and cheers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sz="2400" dirty="0"/>
              <a:t> a life full of happy moments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sz="2400" dirty="0"/>
              <a:t> success in your studies</a:t>
            </a:r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609600" y="395952"/>
            <a:ext cx="457200" cy="4572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5375319"/>
            <a:ext cx="179251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Wishing you</a:t>
            </a:r>
          </a:p>
          <a:p>
            <a:r>
              <a:rPr lang="en-US" sz="2400" dirty="0"/>
              <a:t> I wish you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251200" y="5559984"/>
            <a:ext cx="287382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+ noun/ noun phrase.</a:t>
            </a:r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1005296" y="6246376"/>
            <a:ext cx="6251135" cy="5890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I wish you happy days from </a:t>
            </a:r>
            <a:r>
              <a:rPr lang="en-US" sz="2400" dirty="0" err="1"/>
              <a:t>january</a:t>
            </a:r>
            <a:r>
              <a:rPr lang="en-US" sz="2400" dirty="0"/>
              <a:t> to </a:t>
            </a:r>
            <a:r>
              <a:rPr lang="en-US" sz="2400" dirty="0" err="1"/>
              <a:t>december</a:t>
            </a:r>
            <a:endParaRPr lang="en-US" sz="2400" dirty="0"/>
          </a:p>
        </p:txBody>
      </p:sp>
      <p:sp>
        <p:nvSpPr>
          <p:cNvPr id="10" name="Right Brace 9"/>
          <p:cNvSpPr/>
          <p:nvPr/>
        </p:nvSpPr>
        <p:spPr>
          <a:xfrm>
            <a:off x="2871205" y="5476216"/>
            <a:ext cx="239083" cy="58316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998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423150" cy="688974"/>
          </a:xfrm>
        </p:spPr>
        <p:txBody>
          <a:bodyPr>
            <a:normAutofit/>
          </a:bodyPr>
          <a:lstStyle/>
          <a:p>
            <a:r>
              <a:rPr lang="vi-VN" sz="2400" b="1" dirty="0">
                <a:latin typeface="Calibri" panose="020F0502020204030204" pitchFamily="34" charset="0"/>
              </a:rPr>
              <a:t>Suggested answers: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279525"/>
            <a:ext cx="8185150" cy="4351338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</a:pPr>
            <a:r>
              <a:rPr lang="vi-VN" sz="2400" dirty="0">
                <a:latin typeface="Calibri" panose="020F0502020204030204" pitchFamily="34" charset="0"/>
              </a:rPr>
              <a:t>I wish / Wishing you happy days all the year round</a:t>
            </a:r>
            <a:r>
              <a:rPr lang="en-US" sz="2400" dirty="0">
                <a:latin typeface="Calibri" panose="020F0502020204030204" pitchFamily="34" charset="0"/>
              </a:rPr>
              <a:t>.</a:t>
            </a:r>
          </a:p>
          <a:p>
            <a:pPr lvl="0">
              <a:buClr>
                <a:srgbClr val="0070C0"/>
              </a:buClr>
            </a:pPr>
            <a:r>
              <a:rPr lang="vi-VN" sz="2400" dirty="0">
                <a:latin typeface="Calibri" panose="020F0502020204030204" pitchFamily="34" charset="0"/>
              </a:rPr>
              <a:t>I wish / Wishing you good health and happiness.</a:t>
            </a:r>
            <a:endParaRPr lang="en-GB" sz="2400" dirty="0">
              <a:latin typeface="Calibri" panose="020F0502020204030204" pitchFamily="34" charset="0"/>
            </a:endParaRPr>
          </a:p>
          <a:p>
            <a:pPr lvl="0">
              <a:buClr>
                <a:srgbClr val="0070C0"/>
              </a:buClr>
            </a:pPr>
            <a:r>
              <a:rPr lang="vi-VN" sz="2400" dirty="0">
                <a:latin typeface="Calibri" panose="020F0502020204030204" pitchFamily="34" charset="0"/>
              </a:rPr>
              <a:t>I wish / Wishing you success in your work and a happy New Year.</a:t>
            </a:r>
            <a:endParaRPr lang="en-GB" sz="2400" dirty="0">
              <a:latin typeface="Calibri" panose="020F0502020204030204" pitchFamily="34" charset="0"/>
            </a:endParaRPr>
          </a:p>
          <a:p>
            <a:pPr lvl="0">
              <a:buClr>
                <a:srgbClr val="0070C0"/>
              </a:buClr>
            </a:pPr>
            <a:r>
              <a:rPr lang="vi-VN" sz="2400" dirty="0">
                <a:latin typeface="Calibri" panose="020F0502020204030204" pitchFamily="34" charset="0"/>
              </a:rPr>
              <a:t>I wish / Wishing you success in your study and laughter all the year round.</a:t>
            </a:r>
            <a:endParaRPr lang="en-GB" sz="2400" dirty="0">
              <a:latin typeface="Calibri" panose="020F0502020204030204" pitchFamily="34" charset="0"/>
            </a:endParaRPr>
          </a:p>
          <a:p>
            <a:pPr lvl="0">
              <a:buClr>
                <a:srgbClr val="0070C0"/>
              </a:buClr>
            </a:pPr>
            <a:r>
              <a:rPr lang="vi-VN" sz="2400" dirty="0">
                <a:latin typeface="Calibri" panose="020F0502020204030204" pitchFamily="34" charset="0"/>
              </a:rPr>
              <a:t>I wish / Wishing you a year full of joy and success.</a:t>
            </a:r>
            <a:endParaRPr lang="en-GB" sz="2400" dirty="0">
              <a:latin typeface="Calibri" panose="020F0502020204030204" pitchFamily="34" charset="0"/>
            </a:endParaRPr>
          </a:p>
          <a:p>
            <a:pPr lvl="0">
              <a:buClr>
                <a:srgbClr val="0070C0"/>
              </a:buClr>
            </a:pPr>
            <a:r>
              <a:rPr lang="vi-VN" sz="2400" dirty="0">
                <a:latin typeface="Calibri" panose="020F0502020204030204" pitchFamily="34" charset="0"/>
              </a:rPr>
              <a:t>I wish / Wishing you love and care from everybody around you.</a:t>
            </a:r>
            <a:br>
              <a:rPr lang="en-GB" sz="2400" dirty="0">
                <a:latin typeface="Calibri" panose="020F0502020204030204" pitchFamily="34" charset="0"/>
              </a:rPr>
            </a:br>
            <a:endParaRPr lang="en-GB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180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950341" y="1104239"/>
            <a:ext cx="6299422" cy="1670347"/>
            <a:chOff x="1604836" y="1811975"/>
            <a:chExt cx="6299422" cy="167034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1604836" y="2835991"/>
              <a:ext cx="62994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FB7BD"/>
                  </a:solidFill>
                </a:rPr>
                <a:t>New Year practices in the world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213851" y="241716"/>
            <a:ext cx="8686800" cy="6400800"/>
          </a:xfrm>
          <a:prstGeom prst="roundRect">
            <a:avLst>
              <a:gd name="adj" fmla="val 7317"/>
            </a:avLst>
          </a:prstGeom>
          <a:noFill/>
          <a:ln w="190500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214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42" y="305565"/>
            <a:ext cx="1402380" cy="4315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58120" y="806906"/>
            <a:ext cx="777292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sentences with the picture. Then match them with the countries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71553" y="1791569"/>
            <a:ext cx="4733162" cy="839650"/>
            <a:chOff x="363373" y="1262747"/>
            <a:chExt cx="4733162" cy="839650"/>
          </a:xfrm>
        </p:grpSpPr>
        <p:sp>
          <p:nvSpPr>
            <p:cNvPr id="13" name="TextBox 12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0557" y="1271400"/>
              <a:ext cx="44159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-50" dirty="0"/>
                <a:t>They go to Times Square to watch the New Year’s Eve Ball drop.</a:t>
              </a:r>
              <a:endParaRPr lang="en-US" sz="2400" i="1" spc="-5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1553" y="2727081"/>
            <a:ext cx="4666777" cy="470318"/>
            <a:chOff x="363373" y="1262747"/>
            <a:chExt cx="5736355" cy="470318"/>
          </a:xfrm>
        </p:grpSpPr>
        <p:sp>
          <p:nvSpPr>
            <p:cNvPr id="16" name="TextBox 15"/>
            <p:cNvSpPr txBox="1"/>
            <p:nvPr/>
          </p:nvSpPr>
          <p:spPr>
            <a:xfrm>
              <a:off x="363373" y="1262747"/>
              <a:ext cx="5836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34852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They bathe in an ice hole.</a:t>
              </a:r>
              <a:endParaRPr lang="en-US" sz="2400" i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12804" y="1784583"/>
            <a:ext cx="4844150" cy="470318"/>
            <a:chOff x="363373" y="1262747"/>
            <a:chExt cx="5744552" cy="470318"/>
          </a:xfrm>
        </p:grpSpPr>
        <p:sp>
          <p:nvSpPr>
            <p:cNvPr id="19" name="TextBox 18"/>
            <p:cNvSpPr txBox="1"/>
            <p:nvPr/>
          </p:nvSpPr>
          <p:spPr>
            <a:xfrm>
              <a:off x="363373" y="1262747"/>
              <a:ext cx="7582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43050" y="1271400"/>
              <a:ext cx="52648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They eat </a:t>
              </a:r>
              <a:r>
                <a:rPr lang="en-US" sz="2400" dirty="0" err="1"/>
                <a:t>mochi</a:t>
              </a:r>
              <a:r>
                <a:rPr lang="en-US" sz="2400" dirty="0"/>
                <a:t> rice cakes.</a:t>
              </a:r>
              <a:endParaRPr lang="en-US" sz="2400" i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683727" y="2692879"/>
            <a:ext cx="4939741" cy="461665"/>
            <a:chOff x="363373" y="1262747"/>
            <a:chExt cx="3820363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363373" y="1262747"/>
              <a:ext cx="364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5237" y="1262747"/>
              <a:ext cx="3548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-50" dirty="0"/>
                <a:t>They throw water on other people.</a:t>
              </a:r>
              <a:endParaRPr lang="en-US" sz="2400" i="1" spc="-50" dirty="0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27" y="3315975"/>
            <a:ext cx="2356678" cy="15719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00" y="3315975"/>
            <a:ext cx="2799071" cy="157276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27" y="5133547"/>
            <a:ext cx="2356678" cy="15709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699" y="5134952"/>
            <a:ext cx="2799071" cy="1568165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799947" y="3224508"/>
            <a:ext cx="297562" cy="3657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a</a:t>
            </a:r>
          </a:p>
        </p:txBody>
      </p:sp>
      <p:sp>
        <p:nvSpPr>
          <p:cNvPr id="29" name="Oval 28"/>
          <p:cNvSpPr/>
          <p:nvPr/>
        </p:nvSpPr>
        <p:spPr>
          <a:xfrm>
            <a:off x="5169284" y="3227221"/>
            <a:ext cx="365760" cy="3657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b</a:t>
            </a:r>
          </a:p>
        </p:txBody>
      </p:sp>
      <p:sp>
        <p:nvSpPr>
          <p:cNvPr id="30" name="Oval 29"/>
          <p:cNvSpPr/>
          <p:nvPr/>
        </p:nvSpPr>
        <p:spPr>
          <a:xfrm>
            <a:off x="799947" y="5071665"/>
            <a:ext cx="365760" cy="3657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c</a:t>
            </a:r>
          </a:p>
        </p:txBody>
      </p:sp>
      <p:sp>
        <p:nvSpPr>
          <p:cNvPr id="31" name="Oval 30"/>
          <p:cNvSpPr/>
          <p:nvPr/>
        </p:nvSpPr>
        <p:spPr>
          <a:xfrm>
            <a:off x="5169284" y="5074378"/>
            <a:ext cx="365760" cy="3657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d</a:t>
            </a:r>
          </a:p>
        </p:txBody>
      </p:sp>
      <p:sp>
        <p:nvSpPr>
          <p:cNvPr id="32" name="Flowchart: Connector 31"/>
          <p:cNvSpPr/>
          <p:nvPr/>
        </p:nvSpPr>
        <p:spPr>
          <a:xfrm>
            <a:off x="2973745" y="4522124"/>
            <a:ext cx="365760" cy="36576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2973745" y="6323898"/>
            <a:ext cx="365760" cy="36576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7745011" y="4522124"/>
            <a:ext cx="365760" cy="36576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7745011" y="6337357"/>
            <a:ext cx="365760" cy="36576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52862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D7D4CDDC-89FA-4A40-B5B6-D288ED03B7DA}"/>
              </a:ext>
            </a:extLst>
          </p:cNvPr>
          <p:cNvGrpSpPr/>
          <p:nvPr/>
        </p:nvGrpSpPr>
        <p:grpSpPr>
          <a:xfrm>
            <a:off x="4414988" y="3525024"/>
            <a:ext cx="2356678" cy="1571909"/>
            <a:chOff x="1528503" y="3315975"/>
            <a:chExt cx="2356678" cy="1571909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E7643C7-8D05-42D5-86A5-13B27E588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503" y="3315975"/>
              <a:ext cx="2356678" cy="1571909"/>
            </a:xfrm>
            <a:prstGeom prst="rect">
              <a:avLst/>
            </a:prstGeom>
          </p:spPr>
        </p:pic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1234519-D636-4A0A-AA87-FA5B77F39BB5}"/>
                </a:ext>
              </a:extLst>
            </p:cNvPr>
            <p:cNvSpPr/>
            <p:nvPr/>
          </p:nvSpPr>
          <p:spPr>
            <a:xfrm>
              <a:off x="1528503" y="3325487"/>
              <a:ext cx="365760" cy="3657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a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F15A869-4DDB-4B2E-AC54-2EA2F160D881}"/>
              </a:ext>
            </a:extLst>
          </p:cNvPr>
          <p:cNvGrpSpPr/>
          <p:nvPr/>
        </p:nvGrpSpPr>
        <p:grpSpPr>
          <a:xfrm>
            <a:off x="4416462" y="104710"/>
            <a:ext cx="2345029" cy="1572768"/>
            <a:chOff x="5311701" y="3439833"/>
            <a:chExt cx="2345029" cy="157276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12854CD-0586-4BCC-8196-70E5D79DAF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359"/>
            <a:stretch/>
          </p:blipFill>
          <p:spPr>
            <a:xfrm>
              <a:off x="5311701" y="3439833"/>
              <a:ext cx="2345029" cy="1572768"/>
            </a:xfrm>
            <a:prstGeom prst="rect">
              <a:avLst/>
            </a:prstGeom>
          </p:spPr>
        </p:pic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0B35787-12AA-40F5-8C50-37FA1D79BE72}"/>
                </a:ext>
              </a:extLst>
            </p:cNvPr>
            <p:cNvSpPr/>
            <p:nvPr/>
          </p:nvSpPr>
          <p:spPr>
            <a:xfrm>
              <a:off x="5319716" y="3439833"/>
              <a:ext cx="365760" cy="3657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b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5ECD9D3-B57F-4349-A42D-19603BA5F8A9}"/>
              </a:ext>
            </a:extLst>
          </p:cNvPr>
          <p:cNvGrpSpPr/>
          <p:nvPr/>
        </p:nvGrpSpPr>
        <p:grpSpPr>
          <a:xfrm>
            <a:off x="4424477" y="1806267"/>
            <a:ext cx="2356678" cy="1570975"/>
            <a:chOff x="1528503" y="5133547"/>
            <a:chExt cx="2356678" cy="1570975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872D3D1-FC1D-4AFD-8321-325071EE9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503" y="5133547"/>
              <a:ext cx="2356678" cy="1570975"/>
            </a:xfrm>
            <a:prstGeom prst="rect">
              <a:avLst/>
            </a:prstGeom>
          </p:spPr>
        </p:pic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B94BEB0-B57E-48A5-94D0-2030940B695C}"/>
                </a:ext>
              </a:extLst>
            </p:cNvPr>
            <p:cNvSpPr/>
            <p:nvPr/>
          </p:nvSpPr>
          <p:spPr>
            <a:xfrm>
              <a:off x="1528503" y="5142797"/>
              <a:ext cx="365760" cy="3657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c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36174" y="292325"/>
            <a:ext cx="3309787" cy="1208982"/>
            <a:chOff x="363373" y="1262747"/>
            <a:chExt cx="3309787" cy="1208982"/>
          </a:xfrm>
        </p:grpSpPr>
        <p:sp>
          <p:nvSpPr>
            <p:cNvPr id="13" name="TextBox 12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0557" y="1271400"/>
              <a:ext cx="29926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spc="-100" dirty="0"/>
                <a:t>They go to Times Square to watch the New Year’s Eve Ball drop.</a:t>
              </a:r>
              <a:endParaRPr lang="en-US" sz="2400" i="1" spc="-1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53595" y="2206610"/>
            <a:ext cx="3292366" cy="839650"/>
            <a:chOff x="363373" y="1262747"/>
            <a:chExt cx="3594922" cy="839650"/>
          </a:xfrm>
        </p:grpSpPr>
        <p:sp>
          <p:nvSpPr>
            <p:cNvPr id="16" name="TextBox 1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0557" y="1271400"/>
              <a:ext cx="32777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They bathe in an ice hole.</a:t>
              </a:r>
              <a:endParaRPr lang="en-US" sz="2400" i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53596" y="3760216"/>
            <a:ext cx="3216072" cy="839650"/>
            <a:chOff x="363373" y="1262747"/>
            <a:chExt cx="3511617" cy="839650"/>
          </a:xfrm>
        </p:grpSpPr>
        <p:sp>
          <p:nvSpPr>
            <p:cNvPr id="19" name="TextBox 18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3136" y="1271400"/>
              <a:ext cx="31718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They eat mochi rice cakes.</a:t>
              </a:r>
              <a:endParaRPr lang="en-US" sz="2400" i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36174" y="5490804"/>
            <a:ext cx="3250333" cy="830997"/>
            <a:chOff x="363373" y="1262747"/>
            <a:chExt cx="2744793" cy="830997"/>
          </a:xfrm>
        </p:grpSpPr>
        <p:sp>
          <p:nvSpPr>
            <p:cNvPr id="22" name="TextBox 21"/>
            <p:cNvSpPr txBox="1"/>
            <p:nvPr/>
          </p:nvSpPr>
          <p:spPr>
            <a:xfrm>
              <a:off x="363373" y="1262747"/>
              <a:ext cx="364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5237" y="1262747"/>
              <a:ext cx="24729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-50" dirty="0"/>
                <a:t>They throw water on other people.</a:t>
              </a:r>
              <a:endParaRPr lang="en-US" sz="2400" i="1" spc="-5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C0DFD3E-CE63-40DE-BD40-9F7255EB16E9}"/>
              </a:ext>
            </a:extLst>
          </p:cNvPr>
          <p:cNvGrpSpPr/>
          <p:nvPr/>
        </p:nvGrpSpPr>
        <p:grpSpPr>
          <a:xfrm>
            <a:off x="4415420" y="99933"/>
            <a:ext cx="2356678" cy="1571909"/>
            <a:chOff x="1528503" y="3315975"/>
            <a:chExt cx="2356678" cy="157190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503" y="3315975"/>
              <a:ext cx="2356678" cy="1571909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1528503" y="3325487"/>
              <a:ext cx="365760" cy="3657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a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847A47D-501D-4013-863B-0A13FA57B4E6}"/>
              </a:ext>
            </a:extLst>
          </p:cNvPr>
          <p:cNvGrpSpPr/>
          <p:nvPr/>
        </p:nvGrpSpPr>
        <p:grpSpPr>
          <a:xfrm>
            <a:off x="4427069" y="1814750"/>
            <a:ext cx="2345029" cy="1572768"/>
            <a:chOff x="5311701" y="3439833"/>
            <a:chExt cx="2345029" cy="157276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359"/>
            <a:stretch/>
          </p:blipFill>
          <p:spPr>
            <a:xfrm>
              <a:off x="5311701" y="3439833"/>
              <a:ext cx="2345029" cy="1572768"/>
            </a:xfrm>
            <a:prstGeom prst="rect">
              <a:avLst/>
            </a:prstGeom>
          </p:spPr>
        </p:pic>
        <p:sp>
          <p:nvSpPr>
            <p:cNvPr id="29" name="Oval 28"/>
            <p:cNvSpPr/>
            <p:nvPr/>
          </p:nvSpPr>
          <p:spPr>
            <a:xfrm>
              <a:off x="5319716" y="3439833"/>
              <a:ext cx="365760" cy="3657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b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2C71E31-0C4C-491E-8FDD-1612EADAE1CE}"/>
              </a:ext>
            </a:extLst>
          </p:cNvPr>
          <p:cNvGrpSpPr/>
          <p:nvPr/>
        </p:nvGrpSpPr>
        <p:grpSpPr>
          <a:xfrm>
            <a:off x="4415420" y="3526151"/>
            <a:ext cx="2356678" cy="1570975"/>
            <a:chOff x="1528503" y="5133547"/>
            <a:chExt cx="2356678" cy="157097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503" y="5133547"/>
              <a:ext cx="2356678" cy="1570975"/>
            </a:xfrm>
            <a:prstGeom prst="rect">
              <a:avLst/>
            </a:prstGeom>
          </p:spPr>
        </p:pic>
        <p:sp>
          <p:nvSpPr>
            <p:cNvPr id="30" name="Oval 29"/>
            <p:cNvSpPr/>
            <p:nvPr/>
          </p:nvSpPr>
          <p:spPr>
            <a:xfrm>
              <a:off x="1528503" y="5142797"/>
              <a:ext cx="365760" cy="3657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c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2FEFF14-589B-4C60-B096-876E362A90FE}"/>
              </a:ext>
            </a:extLst>
          </p:cNvPr>
          <p:cNvGrpSpPr/>
          <p:nvPr/>
        </p:nvGrpSpPr>
        <p:grpSpPr>
          <a:xfrm>
            <a:off x="4415420" y="5235759"/>
            <a:ext cx="2374724" cy="1568165"/>
            <a:chOff x="5352164" y="5146835"/>
            <a:chExt cx="2374724" cy="156816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r="7181"/>
            <a:stretch/>
          </p:blipFill>
          <p:spPr>
            <a:xfrm>
              <a:off x="5352164" y="5146835"/>
              <a:ext cx="2374724" cy="1568165"/>
            </a:xfrm>
            <a:prstGeom prst="rect">
              <a:avLst/>
            </a:prstGeom>
          </p:spPr>
        </p:pic>
        <p:sp>
          <p:nvSpPr>
            <p:cNvPr id="31" name="Oval 30"/>
            <p:cNvSpPr/>
            <p:nvPr/>
          </p:nvSpPr>
          <p:spPr>
            <a:xfrm>
              <a:off x="5352164" y="5164599"/>
              <a:ext cx="365760" cy="3657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d</a:t>
              </a: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64236FC5-AD97-40F4-8A8A-D8846399982A}"/>
              </a:ext>
            </a:extLst>
          </p:cNvPr>
          <p:cNvSpPr/>
          <p:nvPr/>
        </p:nvSpPr>
        <p:spPr>
          <a:xfrm>
            <a:off x="4394892" y="79836"/>
            <a:ext cx="2404872" cy="16184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EA458BA-0AA1-4388-B076-88AE86E93433}"/>
              </a:ext>
            </a:extLst>
          </p:cNvPr>
          <p:cNvSpPr/>
          <p:nvPr/>
        </p:nvSpPr>
        <p:spPr>
          <a:xfrm>
            <a:off x="4396379" y="1778850"/>
            <a:ext cx="2404872" cy="16184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FCF9CE0-ED2C-4298-892C-33E99413ED10}"/>
              </a:ext>
            </a:extLst>
          </p:cNvPr>
          <p:cNvSpPr/>
          <p:nvPr/>
        </p:nvSpPr>
        <p:spPr>
          <a:xfrm>
            <a:off x="4384844" y="3491686"/>
            <a:ext cx="2404872" cy="16184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98EE6F7-4981-4AF1-A37E-23AB16442CF9}"/>
              </a:ext>
            </a:extLst>
          </p:cNvPr>
          <p:cNvSpPr/>
          <p:nvPr/>
        </p:nvSpPr>
        <p:spPr>
          <a:xfrm>
            <a:off x="4391323" y="5206975"/>
            <a:ext cx="2404872" cy="16184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E11827A-A7E8-435A-9E68-A8D8D60B2F90}"/>
              </a:ext>
            </a:extLst>
          </p:cNvPr>
          <p:cNvSpPr txBox="1"/>
          <p:nvPr/>
        </p:nvSpPr>
        <p:spPr>
          <a:xfrm>
            <a:off x="7334624" y="607604"/>
            <a:ext cx="1351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Thailand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E21898C-DBDC-4947-82BE-775077DD9342}"/>
              </a:ext>
            </a:extLst>
          </p:cNvPr>
          <p:cNvSpPr txBox="1"/>
          <p:nvPr/>
        </p:nvSpPr>
        <p:spPr>
          <a:xfrm>
            <a:off x="7510716" y="2399928"/>
            <a:ext cx="999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Japan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00A3816-C5B7-4343-B13F-EF7AF951AFAE}"/>
              </a:ext>
            </a:extLst>
          </p:cNvPr>
          <p:cNvSpPr txBox="1"/>
          <p:nvPr/>
        </p:nvSpPr>
        <p:spPr>
          <a:xfrm>
            <a:off x="7334624" y="4080145"/>
            <a:ext cx="1351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USA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4114903-9E11-44D1-AD5A-DFC23B4E4677}"/>
              </a:ext>
            </a:extLst>
          </p:cNvPr>
          <p:cNvSpPr txBox="1"/>
          <p:nvPr/>
        </p:nvSpPr>
        <p:spPr>
          <a:xfrm>
            <a:off x="7526454" y="5675469"/>
            <a:ext cx="967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Russia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D785257-B866-4338-91B2-EB177BC54CF9}"/>
              </a:ext>
            </a:extLst>
          </p:cNvPr>
          <p:cNvSpPr txBox="1"/>
          <p:nvPr/>
        </p:nvSpPr>
        <p:spPr>
          <a:xfrm>
            <a:off x="7334623" y="5675468"/>
            <a:ext cx="1351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Thailand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5D9BDDD-FD0E-4792-A050-E7184A97D9D5}"/>
              </a:ext>
            </a:extLst>
          </p:cNvPr>
          <p:cNvSpPr txBox="1"/>
          <p:nvPr/>
        </p:nvSpPr>
        <p:spPr>
          <a:xfrm>
            <a:off x="7494977" y="4070097"/>
            <a:ext cx="999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Japan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B31F8A9-0162-4CD2-8FF5-B55C14F24007}"/>
              </a:ext>
            </a:extLst>
          </p:cNvPr>
          <p:cNvSpPr txBox="1"/>
          <p:nvPr/>
        </p:nvSpPr>
        <p:spPr>
          <a:xfrm>
            <a:off x="7334623" y="611282"/>
            <a:ext cx="1351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The USA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C33F72-C693-4D43-B6C3-65E117109738}"/>
              </a:ext>
            </a:extLst>
          </p:cNvPr>
          <p:cNvSpPr txBox="1"/>
          <p:nvPr/>
        </p:nvSpPr>
        <p:spPr>
          <a:xfrm>
            <a:off x="7542193" y="2399928"/>
            <a:ext cx="967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Russia</a:t>
            </a:r>
          </a:p>
        </p:txBody>
      </p:sp>
    </p:spTree>
    <p:extLst>
      <p:ext uri="{BB962C8B-B14F-4D97-AF65-F5344CB8AC3E}">
        <p14:creationId xmlns:p14="http://schemas.microsoft.com/office/powerpoint/2010/main" val="68112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3.61111E-6 0.49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5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-0.0007 -0.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25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0007 -0.249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L 1.66667E-6 0.7391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99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-0.00093 L -0.00138 0.2442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45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3.61111E-6 -0.50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5255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2.22222E-6 L 0.00174 -0.4787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5" grpId="0"/>
      <p:bldP spid="55" grpId="1"/>
      <p:bldP spid="55" grpId="2"/>
      <p:bldP spid="56" grpId="0"/>
      <p:bldP spid="56" grpId="1"/>
      <p:bldP spid="56" grpId="2"/>
      <p:bldP spid="57" grpId="0"/>
      <p:bldP spid="57" grpId="1"/>
      <p:bldP spid="57" grpId="2"/>
      <p:bldP spid="58" grpId="0"/>
      <p:bldP spid="58" grpId="1"/>
      <p:bldP spid="58" grpId="2"/>
      <p:bldP spid="59" grpId="0"/>
      <p:bldP spid="60" grpId="0"/>
      <p:bldP spid="61" grpId="0"/>
      <p:bldP spid="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1044" y="204022"/>
            <a:ext cx="75344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how people in different countries celebrate their  New Year. Then match the countries with the activities.</a:t>
            </a:r>
          </a:p>
        </p:txBody>
      </p:sp>
      <p:sp>
        <p:nvSpPr>
          <p:cNvPr id="2" name="Rectangle 1"/>
          <p:cNvSpPr/>
          <p:nvPr/>
        </p:nvSpPr>
        <p:spPr>
          <a:xfrm>
            <a:off x="958645" y="1564243"/>
            <a:ext cx="7964129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600" b="1" dirty="0">
                <a:solidFill>
                  <a:srgbClr val="0084B1"/>
                </a:solidFill>
              </a:rPr>
              <a:t>In Japan</a:t>
            </a:r>
            <a:r>
              <a:rPr lang="en-US" sz="2600" dirty="0"/>
              <a:t>, temples ring their bells 108 times at midnight on December 31. By doing so, people believe the bad things of the past year will leave. </a:t>
            </a:r>
          </a:p>
          <a:p>
            <a:pPr>
              <a:lnSpc>
                <a:spcPct val="130000"/>
              </a:lnSpc>
            </a:pPr>
            <a:r>
              <a:rPr lang="en-US" sz="2600" b="1" dirty="0">
                <a:solidFill>
                  <a:srgbClr val="0084B1"/>
                </a:solidFill>
              </a:rPr>
              <a:t>In Spain</a:t>
            </a:r>
            <a:r>
              <a:rPr lang="en-US" sz="2600" dirty="0"/>
              <a:t>, people try to put 12 grapes in their mouth at midnight for good luck.</a:t>
            </a:r>
          </a:p>
          <a:p>
            <a:pPr>
              <a:lnSpc>
                <a:spcPct val="130000"/>
              </a:lnSpc>
            </a:pPr>
            <a:r>
              <a:rPr lang="en-US" sz="2600" b="1" dirty="0">
                <a:solidFill>
                  <a:srgbClr val="0084B1"/>
                </a:solidFill>
              </a:rPr>
              <a:t>In Switzerland</a:t>
            </a:r>
            <a:r>
              <a:rPr lang="en-US" sz="2600" dirty="0"/>
              <a:t>, they drop ice cream on the floor to celebrate the New Year.</a:t>
            </a:r>
          </a:p>
          <a:p>
            <a:pPr>
              <a:lnSpc>
                <a:spcPct val="130000"/>
              </a:lnSpc>
            </a:pPr>
            <a:r>
              <a:rPr lang="en-US" sz="2600" b="1" dirty="0">
                <a:solidFill>
                  <a:srgbClr val="0084B1"/>
                </a:solidFill>
              </a:rPr>
              <a:t>In Romania</a:t>
            </a:r>
            <a:r>
              <a:rPr lang="en-US" sz="2600" dirty="0"/>
              <a:t>, they throw coins into a river for good luck.</a:t>
            </a:r>
          </a:p>
          <a:p>
            <a:pPr>
              <a:lnSpc>
                <a:spcPct val="130000"/>
              </a:lnSpc>
            </a:pPr>
            <a:r>
              <a:rPr lang="en-US" sz="2600" b="1" dirty="0">
                <a:solidFill>
                  <a:srgbClr val="0084B1"/>
                </a:solidFill>
              </a:rPr>
              <a:t>In Thailand</a:t>
            </a:r>
            <a:r>
              <a:rPr lang="en-US" sz="2600" dirty="0"/>
              <a:t>, they throw water on other people to wash away bad luck.</a:t>
            </a:r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837" y="215771"/>
            <a:ext cx="4176100" cy="768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22" y="230633"/>
            <a:ext cx="961782" cy="7776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54290" y="2204502"/>
            <a:ext cx="786384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Listen and read the New Year’s wish.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54290" y="2727338"/>
            <a:ext cx="78638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Practise saying New Year’s wishes to your friends, using the suggestions below or creating your own.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24129" y="4144727"/>
            <a:ext cx="6495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Match the sentences with the pictures. Them match them with the countries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54290" y="5067478"/>
            <a:ext cx="78638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pc="-100" dirty="0"/>
              <a:t>Read how people in different countries celebrate their  New Year. Then match the countries with the activities.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54290" y="5990230"/>
            <a:ext cx="78638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spc="-100">
                <a:latin typeface="Arial" panose="020B0604020202020204" pitchFamily="34" charset="0"/>
                <a:cs typeface="Arial" panose="020B0604020202020204" pitchFamily="34" charset="0"/>
              </a:rPr>
              <a:t>Work in groups. Each student chooses one activity from </a:t>
            </a:r>
            <a:r>
              <a:rPr lang="en-US" b="1" spc="-1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b="1" spc="-100">
                <a:latin typeface="Arial" panose="020B0604020202020204" pitchFamily="34" charset="0"/>
                <a:cs typeface="Arial" panose="020B0604020202020204" pitchFamily="34" charset="0"/>
              </a:rPr>
              <a:t>. Take turns to say them aloud. The group says which country he / she is talking about.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0338" y="1004942"/>
            <a:ext cx="268949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Everyday English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0338" y="3527173"/>
            <a:ext cx="505934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New Year practices in the world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54290" y="1681666"/>
            <a:ext cx="786384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Saying New Year’s wishes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90" y="4203897"/>
            <a:ext cx="1008025" cy="310162"/>
          </a:xfrm>
          <a:prstGeom prst="rect">
            <a:avLst/>
          </a:prstGeom>
        </p:spPr>
      </p:pic>
      <p:sp>
        <p:nvSpPr>
          <p:cNvPr id="20" name="Oval 19"/>
          <p:cNvSpPr>
            <a:spLocks noChangeAspect="1"/>
          </p:cNvSpPr>
          <p:nvPr/>
        </p:nvSpPr>
        <p:spPr>
          <a:xfrm>
            <a:off x="744286" y="2167252"/>
            <a:ext cx="365760" cy="36576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744286" y="2804233"/>
            <a:ext cx="365760" cy="36576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744286" y="4189384"/>
            <a:ext cx="365760" cy="36576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744286" y="5062333"/>
            <a:ext cx="365760" cy="36576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744286" y="6078316"/>
            <a:ext cx="365760" cy="36576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5F09FF9-0191-4569-B78F-48793BDA2A9E}"/>
              </a:ext>
            </a:extLst>
          </p:cNvPr>
          <p:cNvSpPr txBox="1"/>
          <p:nvPr/>
        </p:nvSpPr>
        <p:spPr>
          <a:xfrm>
            <a:off x="3943144" y="1750582"/>
            <a:ext cx="493776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84B1"/>
                </a:solidFill>
              </a:rPr>
              <a:t>b. </a:t>
            </a:r>
            <a:r>
              <a:rPr lang="en-US" sz="2800"/>
              <a:t>ring bells 108 times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B6D40D-5D44-4442-B4C6-9D347D6923D2}"/>
              </a:ext>
            </a:extLst>
          </p:cNvPr>
          <p:cNvSpPr txBox="1"/>
          <p:nvPr/>
        </p:nvSpPr>
        <p:spPr>
          <a:xfrm>
            <a:off x="3943144" y="4380682"/>
            <a:ext cx="493776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4B1"/>
                </a:solidFill>
              </a:rPr>
              <a:t>c. </a:t>
            </a:r>
            <a:r>
              <a:rPr lang="en-US" sz="2800" dirty="0"/>
              <a:t>throw coins into a river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46BEEF-E098-4C67-945B-6E1DD87576A6}"/>
              </a:ext>
            </a:extLst>
          </p:cNvPr>
          <p:cNvSpPr txBox="1"/>
          <p:nvPr/>
        </p:nvSpPr>
        <p:spPr>
          <a:xfrm>
            <a:off x="3943144" y="3515437"/>
            <a:ext cx="493776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4B1"/>
                </a:solidFill>
              </a:rPr>
              <a:t>e. </a:t>
            </a:r>
            <a:r>
              <a:rPr lang="en-US" sz="2800" dirty="0"/>
              <a:t>drop ice cream on the floor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216" y="1739209"/>
            <a:ext cx="237744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4B1"/>
                </a:solidFill>
              </a:rPr>
              <a:t>1. </a:t>
            </a:r>
            <a:r>
              <a:rPr lang="en-US" sz="2800" dirty="0"/>
              <a:t>Japan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8216" y="2622984"/>
            <a:ext cx="237744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84B1"/>
                </a:solidFill>
              </a:rPr>
              <a:t>2. </a:t>
            </a:r>
            <a:r>
              <a:rPr lang="en-US" sz="2800"/>
              <a:t>Spain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8216" y="3520217"/>
            <a:ext cx="237744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84B1"/>
                </a:solidFill>
              </a:rPr>
              <a:t>3. </a:t>
            </a:r>
            <a:r>
              <a:rPr lang="en-US" sz="2800"/>
              <a:t>Switzerland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8216" y="5302877"/>
            <a:ext cx="237744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84B1"/>
                </a:solidFill>
              </a:rPr>
              <a:t>4. </a:t>
            </a:r>
            <a:r>
              <a:rPr lang="en-US" sz="2800"/>
              <a:t>Romania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8216" y="4411547"/>
            <a:ext cx="237744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4B1"/>
                </a:solidFill>
              </a:rPr>
              <a:t>5. </a:t>
            </a:r>
            <a:r>
              <a:rPr lang="en-US" sz="2800" dirty="0"/>
              <a:t>Thailand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43144" y="2664883"/>
            <a:ext cx="493776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4B1"/>
                </a:solidFill>
              </a:rPr>
              <a:t>b. </a:t>
            </a:r>
            <a:r>
              <a:rPr lang="en-US" sz="2800" dirty="0"/>
              <a:t>ring bells 108 times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43144" y="3523225"/>
            <a:ext cx="493776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4B1"/>
                </a:solidFill>
              </a:rPr>
              <a:t>c. </a:t>
            </a:r>
            <a:r>
              <a:rPr lang="en-US" sz="2800" dirty="0"/>
              <a:t>throw coins into a river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43144" y="4388664"/>
            <a:ext cx="493776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84B1"/>
                </a:solidFill>
              </a:rPr>
              <a:t>d. </a:t>
            </a:r>
            <a:r>
              <a:rPr lang="en-US" sz="2800"/>
              <a:t>Throw water on other people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43144" y="5312484"/>
            <a:ext cx="493776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4B1"/>
                </a:solidFill>
              </a:rPr>
              <a:t>e. </a:t>
            </a:r>
            <a:r>
              <a:rPr lang="en-US" sz="2800" dirty="0"/>
              <a:t>drop ice cream on the floor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699588-A961-42B8-8E87-70E017611D77}"/>
              </a:ext>
            </a:extLst>
          </p:cNvPr>
          <p:cNvSpPr/>
          <p:nvPr/>
        </p:nvSpPr>
        <p:spPr>
          <a:xfrm>
            <a:off x="568216" y="841976"/>
            <a:ext cx="2377440" cy="640080"/>
          </a:xfrm>
          <a:prstGeom prst="rect">
            <a:avLst/>
          </a:prstGeom>
          <a:solidFill>
            <a:srgbClr val="73C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Countries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7841F1-66FD-4BBE-AA11-19CD0187C248}"/>
              </a:ext>
            </a:extLst>
          </p:cNvPr>
          <p:cNvSpPr/>
          <p:nvPr/>
        </p:nvSpPr>
        <p:spPr>
          <a:xfrm>
            <a:off x="3948631" y="851401"/>
            <a:ext cx="4937760" cy="640080"/>
          </a:xfrm>
          <a:prstGeom prst="rect">
            <a:avLst/>
          </a:prstGeom>
          <a:solidFill>
            <a:srgbClr val="73C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Activities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59335EA-6386-49D9-B8D8-361197CF2EA8}"/>
              </a:ext>
            </a:extLst>
          </p:cNvPr>
          <p:cNvCxnSpPr>
            <a:cxnSpLocks/>
            <a:stCxn id="5" idx="3"/>
            <a:endCxn id="32" idx="1"/>
          </p:cNvCxnSpPr>
          <p:nvPr/>
        </p:nvCxnSpPr>
        <p:spPr>
          <a:xfrm flipV="1">
            <a:off x="2945656" y="2056111"/>
            <a:ext cx="997488" cy="3138"/>
          </a:xfrm>
          <a:prstGeom prst="line">
            <a:avLst/>
          </a:prstGeom>
          <a:ln w="28575">
            <a:solidFill>
              <a:srgbClr val="F758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502F73-B57A-45EC-AD67-0D407430DD0D}"/>
              </a:ext>
            </a:extLst>
          </p:cNvPr>
          <p:cNvCxnSpPr/>
          <p:nvPr/>
        </p:nvCxnSpPr>
        <p:spPr>
          <a:xfrm>
            <a:off x="2945656" y="2954805"/>
            <a:ext cx="1002975" cy="0"/>
          </a:xfrm>
          <a:prstGeom prst="line">
            <a:avLst/>
          </a:prstGeom>
          <a:ln w="28575">
            <a:solidFill>
              <a:srgbClr val="F758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0052351-BC64-4ED2-94BA-7AFF2941C473}"/>
              </a:ext>
            </a:extLst>
          </p:cNvPr>
          <p:cNvCxnSpPr/>
          <p:nvPr/>
        </p:nvCxnSpPr>
        <p:spPr>
          <a:xfrm>
            <a:off x="2945655" y="3850361"/>
            <a:ext cx="1002975" cy="0"/>
          </a:xfrm>
          <a:prstGeom prst="line">
            <a:avLst/>
          </a:prstGeom>
          <a:ln w="28575">
            <a:solidFill>
              <a:srgbClr val="F758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C4EB760-7034-427D-95DD-6B985C18ACAD}"/>
              </a:ext>
            </a:extLst>
          </p:cNvPr>
          <p:cNvCxnSpPr/>
          <p:nvPr/>
        </p:nvCxnSpPr>
        <p:spPr>
          <a:xfrm>
            <a:off x="2945655" y="4733084"/>
            <a:ext cx="1002975" cy="0"/>
          </a:xfrm>
          <a:prstGeom prst="line">
            <a:avLst/>
          </a:prstGeom>
          <a:ln w="28575">
            <a:solidFill>
              <a:srgbClr val="F758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CE37A46-4AA0-49D0-A8CA-C0AA61721BE3}"/>
              </a:ext>
            </a:extLst>
          </p:cNvPr>
          <p:cNvCxnSpPr/>
          <p:nvPr/>
        </p:nvCxnSpPr>
        <p:spPr>
          <a:xfrm>
            <a:off x="2945655" y="5642329"/>
            <a:ext cx="1002975" cy="0"/>
          </a:xfrm>
          <a:prstGeom prst="line">
            <a:avLst/>
          </a:prstGeom>
          <a:ln w="28575">
            <a:solidFill>
              <a:srgbClr val="F758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E583819B-FA5B-48A8-B114-730ABC996DFC}"/>
              </a:ext>
            </a:extLst>
          </p:cNvPr>
          <p:cNvSpPr/>
          <p:nvPr/>
        </p:nvSpPr>
        <p:spPr>
          <a:xfrm>
            <a:off x="3943144" y="5315252"/>
            <a:ext cx="4937760" cy="640074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84B1"/>
                </a:solidFill>
              </a:rPr>
              <a:t>d. </a:t>
            </a:r>
            <a:r>
              <a:rPr lang="en-US" sz="2800" dirty="0">
                <a:solidFill>
                  <a:schemeClr val="tx1"/>
                </a:solidFill>
              </a:rPr>
              <a:t>throw water on other people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2A4653-28DC-4846-81B6-AE7002A9A5E1}"/>
              </a:ext>
            </a:extLst>
          </p:cNvPr>
          <p:cNvSpPr/>
          <p:nvPr/>
        </p:nvSpPr>
        <p:spPr>
          <a:xfrm>
            <a:off x="3943144" y="1736074"/>
            <a:ext cx="4937760" cy="640074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84B1"/>
                </a:solidFill>
              </a:rPr>
              <a:t>a. </a:t>
            </a:r>
            <a:r>
              <a:rPr lang="en-US" sz="2800" dirty="0">
                <a:solidFill>
                  <a:schemeClr val="tx1"/>
                </a:solidFill>
              </a:rPr>
              <a:t>put 12 grapes in the mouth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897E7FF-B078-4404-B101-7B138178A036}"/>
              </a:ext>
            </a:extLst>
          </p:cNvPr>
          <p:cNvSpPr/>
          <p:nvPr/>
        </p:nvSpPr>
        <p:spPr>
          <a:xfrm>
            <a:off x="3943144" y="2649102"/>
            <a:ext cx="4937760" cy="640074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84B1"/>
                </a:solidFill>
              </a:rPr>
              <a:t>a. </a:t>
            </a:r>
            <a:r>
              <a:rPr lang="en-US" sz="2800" dirty="0">
                <a:solidFill>
                  <a:schemeClr val="tx1"/>
                </a:solidFill>
              </a:rPr>
              <a:t>put 12 grapes in the mouth</a:t>
            </a:r>
          </a:p>
        </p:txBody>
      </p:sp>
      <p:sp>
        <p:nvSpPr>
          <p:cNvPr id="3" name="Rectangle 2"/>
          <p:cNvSpPr/>
          <p:nvPr/>
        </p:nvSpPr>
        <p:spPr>
          <a:xfrm>
            <a:off x="568216" y="205070"/>
            <a:ext cx="1838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srgbClr val="0070C0"/>
                </a:solidFill>
              </a:rPr>
              <a:t>MATCHING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68216" y="6048131"/>
            <a:ext cx="6093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=&gt; Answer: 1- b       2- a       3- e        4- c        5- d</a:t>
            </a:r>
          </a:p>
        </p:txBody>
      </p:sp>
    </p:spTree>
    <p:extLst>
      <p:ext uri="{BB962C8B-B14F-4D97-AF65-F5344CB8AC3E}">
        <p14:creationId xmlns:p14="http://schemas.microsoft.com/office/powerpoint/2010/main" val="424691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5.55556E-7 -0.25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9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-2.77778E-7 0.1333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6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-2.77778E-7 0.126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9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-0.127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8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2.77778E-7 0.134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30" grpId="0" animBg="1"/>
      <p:bldP spid="32" grpId="0" animBg="1"/>
      <p:bldP spid="32" grpId="1" animBg="1"/>
      <p:bldP spid="33" grpId="0" animBg="1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66800" y="267077"/>
            <a:ext cx="78926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Each student chooses one activity from </a:t>
            </a:r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Take turns to say them aloud. The group says which country he / she is talking about.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2908453"/>
            <a:ext cx="7336186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/>
              <a:t>They throw water on other people.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/>
              <a:t>It’s in Thailand.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2220889"/>
            <a:ext cx="1762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5AAB"/>
                </a:solidFill>
              </a:rPr>
              <a:t>Example:</a:t>
            </a:r>
          </a:p>
        </p:txBody>
      </p:sp>
      <p:sp>
        <p:nvSpPr>
          <p:cNvPr id="6" name="Rounded Rectangle 5"/>
          <p:cNvSpPr>
            <a:spLocks noChangeAspect="1"/>
          </p:cNvSpPr>
          <p:nvPr/>
        </p:nvSpPr>
        <p:spPr>
          <a:xfrm>
            <a:off x="609600" y="371583"/>
            <a:ext cx="457200" cy="4572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Homework</a:t>
            </a:r>
            <a:endParaRPr lang="en-GB" b="1" i="0" u="none" strike="noStrike" baseline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1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/>
              <a:t>Learn vocabulary and the structure by heart. </a:t>
            </a:r>
          </a:p>
          <a:p>
            <a:pPr marL="285750" lvl="1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/>
              <a:t>Do exercise in your work book</a:t>
            </a:r>
          </a:p>
          <a:p>
            <a:pPr marL="285750" lvl="1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/>
              <a:t>Prepare the next lesson: </a:t>
            </a:r>
            <a:r>
              <a:rPr lang="en-US" dirty="0">
                <a:solidFill>
                  <a:srgbClr val="C00000"/>
                </a:solidFill>
              </a:rPr>
              <a:t>Skills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64" y="508102"/>
            <a:ext cx="9144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36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183" y="2028505"/>
            <a:ext cx="4064000" cy="3657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4783" y="197473"/>
            <a:ext cx="8686800" cy="6400800"/>
          </a:xfrm>
          <a:prstGeom prst="roundRect">
            <a:avLst>
              <a:gd name="adj" fmla="val 7317"/>
            </a:avLst>
          </a:prstGeom>
          <a:noFill/>
          <a:ln w="190500" cap="flat" cmpd="sng" algn="ctr">
            <a:solidFill>
              <a:schemeClr val="tx1">
                <a:lumMod val="8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19260" y="1003407"/>
            <a:ext cx="6823215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nap ITC" panose="04040A07060A02020202" pitchFamily="82" charset="0"/>
              </a:rPr>
              <a:t>COUNTRY FLAGS</a:t>
            </a:r>
          </a:p>
        </p:txBody>
      </p:sp>
    </p:spTree>
    <p:extLst>
      <p:ext uri="{BB962C8B-B14F-4D97-AF65-F5344CB8AC3E}">
        <p14:creationId xmlns:p14="http://schemas.microsoft.com/office/powerpoint/2010/main" val="9835886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0051" y="953787"/>
            <a:ext cx="2737727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0584" y1="88518" x2="85279" y2="92708"/>
                        <a14:foregroundMark x1="82234" y1="26843" x2="85660" y2="38712"/>
                        <a14:foregroundMark x1="25635" y1="21412" x2="14086" y2="29558"/>
                        <a14:foregroundMark x1="19162" y1="21257" x2="19162" y2="21257"/>
                        <a14:foregroundMark x1="51269" y1="20791" x2="52538" y2="21645"/>
                        <a14:backgroundMark x1="59518" y1="88363" x2="59518" y2="88363"/>
                        <a14:backgroundMark x1="28680" y1="15749" x2="28680" y2="15749"/>
                        <a14:backgroundMark x1="52919" y1="45384" x2="52919" y2="45384"/>
                        <a14:backgroundMark x1="51269" y1="42669" x2="51269" y2="42669"/>
                        <a14:backgroundMark x1="26142" y1="11792" x2="26142" y2="11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378" y="2515641"/>
            <a:ext cx="2235988" cy="3657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54" y="4710201"/>
            <a:ext cx="1625600" cy="1463040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214783" y="197473"/>
            <a:ext cx="8686800" cy="6400800"/>
          </a:xfrm>
          <a:prstGeom prst="roundRect">
            <a:avLst>
              <a:gd name="adj" fmla="val 7317"/>
            </a:avLst>
          </a:prstGeom>
          <a:noFill/>
          <a:ln w="190500" cap="flat" cmpd="sng" algn="ctr">
            <a:solidFill>
              <a:schemeClr val="tx1">
                <a:lumMod val="8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597474" y="2539311"/>
            <a:ext cx="2104073" cy="510778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C. Japan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597475" y="3416121"/>
            <a:ext cx="2104073" cy="510778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D. Thailand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597475" y="785691"/>
            <a:ext cx="2104073" cy="510778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A. Romania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597475" y="4292932"/>
            <a:ext cx="2104073" cy="510778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E. Spain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597474" y="1662501"/>
            <a:ext cx="2104073" cy="510778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B. Switzerland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1113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50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774" y="1178739"/>
            <a:ext cx="2743200" cy="182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974" y="2417603"/>
            <a:ext cx="1605412" cy="36576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14783" y="197473"/>
            <a:ext cx="8686800" cy="6400800"/>
          </a:xfrm>
          <a:prstGeom prst="roundRect">
            <a:avLst>
              <a:gd name="adj" fmla="val 7317"/>
            </a:avLst>
          </a:prstGeom>
          <a:noFill/>
          <a:ln w="190500" cap="flat" cmpd="sng" algn="ctr">
            <a:solidFill>
              <a:schemeClr val="tx1">
                <a:lumMod val="8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597474" y="2539311"/>
            <a:ext cx="2104073" cy="510778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C. Japan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597475" y="3416121"/>
            <a:ext cx="2104073" cy="510778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D. Thailand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597475" y="785691"/>
            <a:ext cx="2104073" cy="510778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A. Romania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597475" y="4292932"/>
            <a:ext cx="2104073" cy="510778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E. Spain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597474" y="1662501"/>
            <a:ext cx="2104073" cy="510778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B. Switzerland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54" y="4710201"/>
            <a:ext cx="162560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157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50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597474" y="2539311"/>
            <a:ext cx="2104073" cy="510778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C. Japan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97475" y="3416121"/>
            <a:ext cx="2104073" cy="510778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D. Thailand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97475" y="785691"/>
            <a:ext cx="2104073" cy="510778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A. Romania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97475" y="4292932"/>
            <a:ext cx="2104073" cy="510778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E. Spain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97474" y="1662501"/>
            <a:ext cx="2104073" cy="510778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B. Switzerland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11" y="1347611"/>
            <a:ext cx="2614817" cy="182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37" descr="Japone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395" y="2539311"/>
            <a:ext cx="1403537" cy="36576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BBE0E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214783" y="197473"/>
            <a:ext cx="8686800" cy="6400800"/>
          </a:xfrm>
          <a:prstGeom prst="roundRect">
            <a:avLst>
              <a:gd name="adj" fmla="val 7317"/>
            </a:avLst>
          </a:prstGeom>
          <a:noFill/>
          <a:ln w="190500" cap="flat" cmpd="sng" algn="ctr">
            <a:solidFill>
              <a:schemeClr val="tx1">
                <a:lumMod val="8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54" y="4710201"/>
            <a:ext cx="162560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567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96" y="1139065"/>
            <a:ext cx="2747453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73" descr="Españo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9" r="14793"/>
          <a:stretch>
            <a:fillRect/>
          </a:stretch>
        </p:blipFill>
        <p:spPr bwMode="auto">
          <a:xfrm>
            <a:off x="3894882" y="2053465"/>
            <a:ext cx="1879009" cy="36576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BBE0E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214783" y="197473"/>
            <a:ext cx="8686800" cy="6400800"/>
          </a:xfrm>
          <a:prstGeom prst="roundRect">
            <a:avLst>
              <a:gd name="adj" fmla="val 7317"/>
            </a:avLst>
          </a:prstGeom>
          <a:noFill/>
          <a:ln w="190500" cap="flat" cmpd="sng" algn="ctr">
            <a:solidFill>
              <a:schemeClr val="tx1">
                <a:lumMod val="8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597474" y="2539311"/>
            <a:ext cx="2104073" cy="510778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C. Japan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597475" y="3416121"/>
            <a:ext cx="2104073" cy="510778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D. Thailand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597475" y="785691"/>
            <a:ext cx="2104073" cy="510778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A. Romania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597475" y="4292932"/>
            <a:ext cx="2104073" cy="510778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E. Spain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597474" y="1662501"/>
            <a:ext cx="2104073" cy="510778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B. Switzerland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54" y="4710201"/>
            <a:ext cx="162560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383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50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8" descr="Tailande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092" y="2297274"/>
            <a:ext cx="1792914" cy="36576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BBE0E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6892" y="1073158"/>
            <a:ext cx="27432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214783" y="197473"/>
            <a:ext cx="8686800" cy="6400800"/>
          </a:xfrm>
          <a:prstGeom prst="roundRect">
            <a:avLst>
              <a:gd name="adj" fmla="val 7317"/>
            </a:avLst>
          </a:prstGeom>
          <a:noFill/>
          <a:ln w="190500" cap="flat" cmpd="sng" algn="ctr">
            <a:solidFill>
              <a:schemeClr val="tx1">
                <a:lumMod val="8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597474" y="2539311"/>
            <a:ext cx="2104073" cy="510778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C. Japan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597475" y="3416121"/>
            <a:ext cx="2104073" cy="510778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D. Thailand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597475" y="785691"/>
            <a:ext cx="2104073" cy="510778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A. Romania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597475" y="4292932"/>
            <a:ext cx="2104073" cy="510778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E. Spain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597474" y="1662501"/>
            <a:ext cx="2104073" cy="510778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B. Switzerland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42" y="4772411"/>
            <a:ext cx="162560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637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50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37691" y="1052010"/>
            <a:ext cx="7085160" cy="2510236"/>
            <a:chOff x="1418628" y="1811975"/>
            <a:chExt cx="7085160" cy="2510236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873158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84B1"/>
                  </a:solidFill>
                </a:rPr>
                <a:t>Everyday English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18628" y="3737436"/>
              <a:ext cx="7085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Saying New Year’s wishes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213851" y="241716"/>
            <a:ext cx="8686800" cy="6400800"/>
          </a:xfrm>
          <a:prstGeom prst="roundRect">
            <a:avLst>
              <a:gd name="adj" fmla="val 7317"/>
            </a:avLst>
          </a:prstGeom>
          <a:noFill/>
          <a:ln w="190500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811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1864</TotalTime>
  <Words>931</Words>
  <Application>Microsoft Office PowerPoint</Application>
  <PresentationFormat>On-screen Show (4:3)</PresentationFormat>
  <Paragraphs>182</Paragraphs>
  <Slides>22</Slides>
  <Notes>5</Notes>
  <HiddenSlides>0</HiddenSlides>
  <MMClips>8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22</vt:i4>
      </vt:variant>
    </vt:vector>
  </HeadingPairs>
  <TitlesOfParts>
    <vt:vector size="39" baseType="lpstr">
      <vt:lpstr>Arial</vt:lpstr>
      <vt:lpstr>Arial</vt:lpstr>
      <vt:lpstr>Arial Black</vt:lpstr>
      <vt:lpstr>Calibri</vt:lpstr>
      <vt:lpstr>Calibri Light</vt:lpstr>
      <vt:lpstr>Forte</vt:lpstr>
      <vt:lpstr>Snap ITC</vt:lpstr>
      <vt:lpstr>Tahoma</vt:lpstr>
      <vt:lpstr>Wingdings</vt:lpstr>
      <vt:lpstr>Wingdings 3</vt:lpstr>
      <vt:lpstr>Office Theme</vt:lpstr>
      <vt:lpstr>1_Office Theme</vt:lpstr>
      <vt:lpstr>2_Office Theme</vt:lpstr>
      <vt:lpstr>3_Office Theme</vt:lpstr>
      <vt:lpstr>4_Office Theme</vt:lpstr>
      <vt:lpstr>5_Office Theme</vt:lpstr>
      <vt:lpstr>16_Office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Suggested answers: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nguyenminhanh20752m@gmail.com</cp:lastModifiedBy>
  <cp:revision>164</cp:revision>
  <dcterms:created xsi:type="dcterms:W3CDTF">2020-12-09T02:04:09Z</dcterms:created>
  <dcterms:modified xsi:type="dcterms:W3CDTF">2023-11-24T11:02:56Z</dcterms:modified>
</cp:coreProperties>
</file>