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88" r:id="rId3"/>
    <p:sldMasterId id="2147483691" r:id="rId4"/>
  </p:sldMasterIdLst>
  <p:notesMasterIdLst>
    <p:notesMasterId r:id="rId27"/>
  </p:notesMasterIdLst>
  <p:sldIdLst>
    <p:sldId id="374" r:id="rId5"/>
    <p:sldId id="288" r:id="rId6"/>
    <p:sldId id="365" r:id="rId7"/>
    <p:sldId id="366" r:id="rId8"/>
    <p:sldId id="258" r:id="rId9"/>
    <p:sldId id="359" r:id="rId10"/>
    <p:sldId id="380" r:id="rId11"/>
    <p:sldId id="309" r:id="rId12"/>
    <p:sldId id="408" r:id="rId13"/>
    <p:sldId id="409" r:id="rId14"/>
    <p:sldId id="415" r:id="rId15"/>
    <p:sldId id="411" r:id="rId16"/>
    <p:sldId id="413" r:id="rId17"/>
    <p:sldId id="410" r:id="rId18"/>
    <p:sldId id="405" r:id="rId19"/>
    <p:sldId id="412" r:id="rId20"/>
    <p:sldId id="377" r:id="rId21"/>
    <p:sldId id="406" r:id="rId22"/>
    <p:sldId id="378" r:id="rId23"/>
    <p:sldId id="407" r:id="rId24"/>
    <p:sldId id="383" r:id="rId25"/>
    <p:sldId id="402" r:id="rId2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12E"/>
    <a:srgbClr val="68E7FB"/>
    <a:srgbClr val="D9D9D9"/>
    <a:srgbClr val="EDECEB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56"/>
    <p:restoredTop sz="96341"/>
  </p:normalViewPr>
  <p:slideViewPr>
    <p:cSldViewPr snapToGrid="0" snapToObjects="1">
      <p:cViewPr varScale="1">
        <p:scale>
          <a:sx n="67" d="100"/>
          <a:sy n="67" d="100"/>
        </p:scale>
        <p:origin x="26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C986D-8BB7-7D4B-BB4B-7C9E55C916F1}" type="datetimeFigureOut">
              <a:rPr lang="en-VN" smtClean="0"/>
              <a:t>01/22/2024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52302-8F51-B245-8261-B871CBE81B7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099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05DBBF8C-1FE3-4F66-9BEC-A9F95D762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4D9A35BF-04EB-4BFC-A5AB-86E203AC1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6E572FBD-82F7-496C-9995-8DDE20805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791BA-BFD7-4CB8-A5F8-0DD7557999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6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94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9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34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48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74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1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2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id="{05DBBF8C-1FE3-4F66-9BEC-A9F95D762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id="{4D9A35BF-04EB-4BFC-A5AB-86E203AC1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id="{6E572FBD-82F7-496C-9995-8DDE20805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791BA-BFD7-4CB8-A5F8-0DD7557999D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2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4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07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262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05014-BF71-4578-9AB3-96CCD0BCCD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66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37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859B20-B40C-488D-AAD6-FAF3B4F8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2927D48D-0A14-4290-AE92-53126A69B935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693666-67EE-4A4F-A44C-2DC4C590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79FED0-C27B-41AA-A28B-F27ACABF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9E401C44-D59E-49E8-A06C-9E5179AAF8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523944"/>
      </p:ext>
    </p:extLst>
  </p:cSld>
  <p:clrMapOvr>
    <a:masterClrMapping/>
  </p:clrMapOvr>
  <p:transition spd="slow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4D5E11-19A4-47B9-A796-24CBC4BF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DAD196EA-D725-406D-8C95-A6E113610053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485516-827D-4758-9A78-C807925D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FB2195-802A-4C74-9418-5F3A7173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564D9DE8-BDAD-4AD1-92B2-43020ECC89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597889"/>
      </p:ext>
    </p:extLst>
  </p:cSld>
  <p:clrMapOvr>
    <a:masterClrMapping/>
  </p:clrMapOvr>
  <p:transition spd="slow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155742-C847-4C86-A608-07EEDF4A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FC4B8C34-B8ED-4B19-8B96-3344BFF3A939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FC5B4-8A94-4DB6-90F6-95199E1C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CC7B62-296B-41A1-B7A8-23D37594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A6A868FE-2FC3-4CC5-96CD-540A461D3D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403501"/>
      </p:ext>
    </p:extLst>
  </p:cSld>
  <p:clrMapOvr>
    <a:masterClrMapping/>
  </p:clrMapOvr>
  <p:transition spd="slow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832111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08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7DB4-ED63-4BF7-9E25-D2C6376CB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340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96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4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ong viec\Truong\Logo DVH.jpg">
            <a:extLst>
              <a:ext uri="{FF2B5EF4-FFF2-40B4-BE49-F238E27FC236}">
                <a16:creationId xmlns:a16="http://schemas.microsoft.com/office/drawing/2014/main" id="{A9C4BD99-4B9A-4F99-BD47-48D08BC109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038" y="165100"/>
            <a:ext cx="1254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84169CF-E52E-401B-9C50-65227DCE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1ABDA215-7AD7-4BF5-B3A2-AEFB3A8BA574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FB2B9C0-3CA8-4726-9A92-450D46CC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2E9B972-F66A-4A5D-8AB5-8ACAD2F4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4997129E-23C2-4B88-AA9A-290D59B997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353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459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492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34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24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269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779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723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5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4614F8-435F-4698-8D61-EC5C1E79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CE2BD649-5BBF-4A28-B86C-718006D88191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5ADA6F-839D-4F0C-ADC7-B8420BF4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2B33F-7401-42BF-B319-CEA6D1C3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5EE40998-66D2-4222-9D4D-5410620FD9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498502"/>
      </p:ext>
    </p:extLst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ECEDB2-A892-41FE-89E9-2DDA1330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CDDDB2FB-BB3A-4C01-A3ED-BEC94E21E5A2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7543D3-1111-45D9-9D79-5A327A8F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FD72C-4E52-4A58-8C57-698BBB42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61E39810-A365-4786-81C4-CB0FC9FE4A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596733"/>
      </p:ext>
    </p:extLst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159B182-844A-40DF-B69A-9B0DF983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2DF7E5B2-188F-424D-8698-C2AD224B8D9E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635B76-E734-445C-9C1C-69D25319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F7CE13-FCE6-4956-BE91-3435DB77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08034E91-7C26-4FA0-B084-3F60967000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891574"/>
      </p:ext>
    </p:extLst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Cong viec\Truong\Logo DVH.jpg">
            <a:extLst>
              <a:ext uri="{FF2B5EF4-FFF2-40B4-BE49-F238E27FC236}">
                <a16:creationId xmlns:a16="http://schemas.microsoft.com/office/drawing/2014/main" id="{0281F5D1-7DD8-4FB5-A160-171BB8D08C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207963"/>
            <a:ext cx="1254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2">
            <a:extLst>
              <a:ext uri="{FF2B5EF4-FFF2-40B4-BE49-F238E27FC236}">
                <a16:creationId xmlns:a16="http://schemas.microsoft.com/office/drawing/2014/main" id="{A899FAC8-8444-4798-A48E-DDB62035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C634DACA-32F8-4170-8D46-A5F3625E827B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3">
            <a:extLst>
              <a:ext uri="{FF2B5EF4-FFF2-40B4-BE49-F238E27FC236}">
                <a16:creationId xmlns:a16="http://schemas.microsoft.com/office/drawing/2014/main" id="{9CBE2AC4-6FA0-479E-BC75-EA82B25D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98843600-A891-44A9-AEA3-AF9589FA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2D64722C-5D05-4AF5-8E24-B393FE3875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288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E429A5-A7A8-49D6-9092-E5414576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21B59902-F1B9-423D-8F10-C950A21A6749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47E95A3-8272-4B3E-82B7-CECBB466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7C0C0E-808F-4E0F-8782-26104623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1B946288-8098-4E36-BFFB-A1DA34B6F5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982666"/>
      </p:ext>
    </p:extLst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BCA5DD-CE50-4E52-9EBB-E9C1A353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60D591EC-4340-4AF8-8445-FB4BDE5A6647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99F35A-4DCB-468A-B641-944F740D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B43BA2-FFF9-484E-88A6-DEA8F013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6D9165B1-8E1D-432E-856C-56B9F7DD83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356"/>
      </p:ext>
    </p:extLst>
  </p:cSld>
  <p:clrMapOvr>
    <a:masterClrMapping/>
  </p:clrMapOvr>
  <p:transition spd="slow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E92259-9CCF-4396-AFF6-F0E50B96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fld id="{9A95928C-697C-445E-8AD2-F250FEAA7EBD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7A84C3-395B-48F1-8C6E-F97BF5D5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icrosoft YaHei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EEC37-6248-48D9-B039-C9634A23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070DF82F-DE9A-4101-B71B-3EDC20549C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075062"/>
      </p:ext>
    </p:extLst>
  </p:cSld>
  <p:clrMapOvr>
    <a:masterClrMapping/>
  </p:clrMapOvr>
  <p:transition spd="slow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706C3314-24AA-43CE-A334-3A09F8A34B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CB000838-3CA9-45CE-9F49-A326BCA2F7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6AAA8-25D6-4F60-A7F6-C19BC89BA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Arial"/>
                <a:ea typeface="方正静蕾简体"/>
              </a:defRPr>
            </a:lvl1pPr>
          </a:lstStyle>
          <a:p>
            <a:pPr>
              <a:defRPr/>
            </a:pPr>
            <a:fld id="{8FF5778C-5CAD-408F-97C7-09EBC8FF0ABB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EA2BE-6A30-4974-8532-03913B81B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Arial"/>
                <a:ea typeface="方正静蕾简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69C477-9775-415F-887D-B9838428E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</a:lstStyle>
          <a:p>
            <a:pPr>
              <a:defRPr/>
            </a:pPr>
            <a:fld id="{B70A319B-0194-4EF2-A65D-81953546B2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31" name="图片 7" descr="图片包含 鲜花&#10;&#10;已生成极高可信度的说明">
            <a:extLst>
              <a:ext uri="{FF2B5EF4-FFF2-40B4-BE49-F238E27FC236}">
                <a16:creationId xmlns:a16="http://schemas.microsoft.com/office/drawing/2014/main" id="{A04B9F6E-A03C-44DD-8872-D20114787FD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6818" b="2099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静蕾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方正静蕾简体"/>
          <a:cs typeface="方正静蕾简体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静蕾简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静蕾简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静蕾简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静蕾简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静蕾简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78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0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982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 descr="目录">
            <a:extLst>
              <a:ext uri="{FF2B5EF4-FFF2-40B4-BE49-F238E27FC236}">
                <a16:creationId xmlns:a16="http://schemas.microsoft.com/office/drawing/2014/main" id="{51D956F3-7161-48FB-B332-BDF5FA9C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7" y="1075854"/>
            <a:ext cx="3765777" cy="387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B65E46-29CF-453A-B030-75A088FBCCED}"/>
              </a:ext>
            </a:extLst>
          </p:cNvPr>
          <p:cNvSpPr/>
          <p:nvPr/>
        </p:nvSpPr>
        <p:spPr>
          <a:xfrm>
            <a:off x="192088" y="273050"/>
            <a:ext cx="11806237" cy="6326188"/>
          </a:xfrm>
          <a:prstGeom prst="rect">
            <a:avLst/>
          </a:prstGeom>
          <a:noFill/>
          <a:ln w="31750">
            <a:solidFill>
              <a:srgbClr val="E94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766C93-268D-42AA-AFE3-60EAB9B1F85E}"/>
              </a:ext>
            </a:extLst>
          </p:cNvPr>
          <p:cNvSpPr/>
          <p:nvPr/>
        </p:nvSpPr>
        <p:spPr>
          <a:xfrm>
            <a:off x="333375" y="400050"/>
            <a:ext cx="11523663" cy="6049963"/>
          </a:xfrm>
          <a:prstGeom prst="rect">
            <a:avLst/>
          </a:prstGeom>
          <a:noFill/>
          <a:ln w="12700" cmpd="sng">
            <a:solidFill>
              <a:srgbClr val="E94B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413" name="文本框 4">
            <a:extLst>
              <a:ext uri="{FF2B5EF4-FFF2-40B4-BE49-F238E27FC236}">
                <a16:creationId xmlns:a16="http://schemas.microsoft.com/office/drawing/2014/main" id="{A44C5F95-631E-4530-9411-9D5C1AC9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480" y="1904457"/>
            <a:ext cx="24272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mpleSoft Bold" panose="020000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8" name="图片 9" descr="左下">
            <a:extLst>
              <a:ext uri="{FF2B5EF4-FFF2-40B4-BE49-F238E27FC236}">
                <a16:creationId xmlns:a16="http://schemas.microsoft.com/office/drawing/2014/main" id="{266DB36C-2C39-4BF7-B37D-76C9B7C9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7" y="4643122"/>
            <a:ext cx="1714387" cy="218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0" descr="右上">
            <a:extLst>
              <a:ext uri="{FF2B5EF4-FFF2-40B4-BE49-F238E27FC236}">
                <a16:creationId xmlns:a16="http://schemas.microsoft.com/office/drawing/2014/main" id="{9B75609A-2E58-4C48-9C8C-DB44EB56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621" y="-156117"/>
            <a:ext cx="2440679" cy="14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59">
            <a:extLst>
              <a:ext uri="{FF2B5EF4-FFF2-40B4-BE49-F238E27FC236}">
                <a16:creationId xmlns:a16="http://schemas.microsoft.com/office/drawing/2014/main" id="{3FD14476-5AD4-466C-91F6-CC1BC4244AF1}"/>
              </a:ext>
            </a:extLst>
          </p:cNvPr>
          <p:cNvSpPr/>
          <p:nvPr/>
        </p:nvSpPr>
        <p:spPr bwMode="auto">
          <a:xfrm>
            <a:off x="3235267" y="881198"/>
            <a:ext cx="728663" cy="488950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E94B52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静蕾简体"/>
              <a:ea typeface="+mn-ea"/>
              <a:cs typeface="+mn-cs"/>
            </a:endParaRP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62ECA298-3D49-48FC-BCC3-9977F513B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362" y="740670"/>
            <a:ext cx="8158738" cy="96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Microsoft YaHei" panose="020B0503020204020204" pitchFamily="34" charset="-122"/>
                <a:cs typeface="#9Slide03 Arima Madurai Bold" panose="00000800000000000000" pitchFamily="2" charset="0"/>
              </a:rPr>
              <a:t>QUAN SÁT ĐOẠN </a:t>
            </a:r>
            <a:r>
              <a:rPr lang="en-US" altLang="vi-VN" sz="2000" dirty="0">
                <a:solidFill>
                  <a:srgbClr val="FF0000"/>
                </a:solidFill>
                <a:latin typeface="#9Slide03 Arima Madurai Bold" panose="00000800000000000000" pitchFamily="2" charset="0"/>
                <a:ea typeface="Microsoft YaHei" panose="020B0503020204020204" pitchFamily="34" charset="-122"/>
                <a:cs typeface="#9Slide03 Arima Madurai Bold" panose="00000800000000000000" pitchFamily="2" charset="0"/>
              </a:rPr>
              <a:t>NHẠC VÀ BÀI THƠ</a:t>
            </a:r>
            <a:r>
              <a:rPr kumimoji="0" lang="en-US" alt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Microsoft YaHei" panose="020B0503020204020204" pitchFamily="34" charset="-122"/>
                <a:cs typeface="#9Slide03 Arima Madurai Bold" panose="00000800000000000000" pitchFamily="2" charset="0"/>
              </a:rPr>
              <a:t> SAU,</a:t>
            </a:r>
            <a:r>
              <a:rPr kumimoji="0" lang="en-US" altLang="vi-VN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Microsoft YaHei" panose="020B0503020204020204" pitchFamily="34" charset="-122"/>
                <a:cs typeface="#9Slide03 Arima Madurai Bold" panose="00000800000000000000" pitchFamily="2" charset="0"/>
              </a:rPr>
              <a:t> HÃY</a:t>
            </a:r>
            <a:r>
              <a:rPr kumimoji="0" lang="en-US" alt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Microsoft YaHei" panose="020B0503020204020204" pitchFamily="34" charset="-122"/>
                <a:cs typeface="#9Slide03 Arima Madurai Bold" panose="00000800000000000000" pitchFamily="2" charset="0"/>
              </a:rPr>
              <a:t> CHO BIẾT: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Microsoft YaHei" panose="020B0503020204020204" pitchFamily="34" charset="-122"/>
                <a:cs typeface="#9Slide03 Arima Madurai Bold" panose="00000800000000000000" pitchFamily="2" charset="0"/>
              </a:rPr>
              <a:t>NHỮNG HÌNH ẢNH TRONG ĐOẠN NHẠC NHẮC ĐẾN NHÂN VẬT LỊCH SỬ NÀO?</a:t>
            </a:r>
            <a:endParaRPr kumimoji="0" lang="vi-VN" alt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old" panose="00000800000000000000" pitchFamily="2" charset="0"/>
              <a:ea typeface="Microsoft YaHei" panose="020B0503020204020204" pitchFamily="34" charset="-122"/>
              <a:cs typeface="#9Slide03 Arima Madurai Bold" panose="000008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422A7-8146-DA49-9483-D32CE5088456}"/>
              </a:ext>
            </a:extLst>
          </p:cNvPr>
          <p:cNvGrpSpPr/>
          <p:nvPr/>
        </p:nvGrpSpPr>
        <p:grpSpPr>
          <a:xfrm>
            <a:off x="4060142" y="2160433"/>
            <a:ext cx="7796895" cy="3524167"/>
            <a:chOff x="4060142" y="2160433"/>
            <a:chExt cx="7796895" cy="3524167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CE14D63-5C65-A24B-B2B8-5093F00BA28F}"/>
                </a:ext>
              </a:extLst>
            </p:cNvPr>
            <p:cNvSpPr/>
            <p:nvPr/>
          </p:nvSpPr>
          <p:spPr>
            <a:xfrm>
              <a:off x="4060142" y="2160433"/>
              <a:ext cx="7796895" cy="3524167"/>
            </a:xfrm>
            <a:prstGeom prst="roundRect">
              <a:avLst/>
            </a:prstGeom>
            <a:solidFill>
              <a:srgbClr val="00B05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6762D8-2464-8C47-8EDD-237AB63AB104}"/>
                </a:ext>
              </a:extLst>
            </p:cNvPr>
            <p:cNvSpPr/>
            <p:nvPr/>
          </p:nvSpPr>
          <p:spPr>
            <a:xfrm>
              <a:off x="5958217" y="2432088"/>
              <a:ext cx="441614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mệnh đế vương có thế thôi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năm ngôi báu, đã thôi rồi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hùng không khỏi tuỳ theo số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kiệt, xem ra cũng chịu Trời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 nước Vạn Xuân, mà vận ngắn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 thù muôn kế, lại dòng dôi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 Tiên lợi thế! Đành thua trận</a:t>
              </a:r>
              <a:b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sz="2400" dirty="0">
                  <a:solidFill>
                    <a:srgbClr val="0026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 Lý chừng như đã hết thời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D1C2A2A-FF79-C84D-9E19-EBD9D75AF798}"/>
              </a:ext>
            </a:extLst>
          </p:cNvPr>
          <p:cNvSpPr/>
          <p:nvPr/>
        </p:nvSpPr>
        <p:spPr>
          <a:xfrm>
            <a:off x="9992621" y="2709862"/>
            <a:ext cx="197480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 NAM ĐẾ</a:t>
            </a:r>
            <a:endParaRPr lang="en-VN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613A8B5-E1E3-E849-BB89-F9755B793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37225"/>
          <a:stretch/>
        </p:blipFill>
        <p:spPr bwMode="auto">
          <a:xfrm>
            <a:off x="3424915" y="1867361"/>
            <a:ext cx="2988905" cy="38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LÝ NAM ĐẾ.mp3" descr="LÝ NAM ĐẾ.mp3">
            <a:hlinkClick r:id="" action="ppaction://media"/>
            <a:extLst>
              <a:ext uri="{FF2B5EF4-FFF2-40B4-BE49-F238E27FC236}">
                <a16:creationId xmlns:a16="http://schemas.microsoft.com/office/drawing/2014/main" id="{8521BD3F-CF16-A04E-B3E5-4839FA63ED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03.5046" end="169147.6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9905" y="201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4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6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8A441F-D9C3-D746-B58F-6B23546112B5}"/>
              </a:ext>
            </a:extLst>
          </p:cNvPr>
          <p:cNvGrpSpPr>
            <a:grpSpLocks/>
          </p:cNvGrpSpPr>
          <p:nvPr/>
        </p:nvGrpSpPr>
        <p:grpSpPr bwMode="auto">
          <a:xfrm>
            <a:off x="0" y="-1"/>
            <a:ext cx="6096000" cy="6857831"/>
            <a:chOff x="1344" y="432"/>
            <a:chExt cx="4416" cy="2982"/>
          </a:xfrm>
        </p:grpSpPr>
        <p:pic>
          <p:nvPicPr>
            <p:cNvPr id="5" name="Picture 3" descr="scan0068">
              <a:extLst>
                <a:ext uri="{FF2B5EF4-FFF2-40B4-BE49-F238E27FC236}">
                  <a16:creationId xmlns:a16="http://schemas.microsoft.com/office/drawing/2014/main" id="{0AB4887D-C160-FD4E-84AE-ED085F044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432"/>
              <a:ext cx="441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1FC675ED-732C-3A41-A65D-234DC8C61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6" y="3244"/>
              <a:ext cx="183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 err="1">
                  <a:latin typeface="Times New Roman" panose="02020603050405020304" pitchFamily="18" charset="0"/>
                  <a:cs typeface="Arial" panose="020B0604020202020204" pitchFamily="34" charset="0"/>
                </a:rPr>
                <a:t>Triều</a:t>
              </a:r>
              <a:r>
                <a:rPr lang="en-US" altLang="en-US" sz="1600" dirty="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1600" dirty="0" err="1">
                  <a:latin typeface="Times New Roman" panose="02020603050405020304" pitchFamily="18" charset="0"/>
                  <a:cs typeface="Arial" panose="020B0604020202020204" pitchFamily="34" charset="0"/>
                </a:rPr>
                <a:t>Lý</a:t>
              </a:r>
              <a:r>
                <a:rPr lang="en-US" altLang="en-US" sz="1600" dirty="0">
                  <a:latin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altLang="en-US" sz="1600" dirty="0" err="1">
                  <a:latin typeface="Times New Roman" panose="02020603050405020304" pitchFamily="18" charset="0"/>
                  <a:cs typeface="Arial" panose="020B0604020202020204" pitchFamily="34" charset="0"/>
                </a:rPr>
                <a:t>Đế</a:t>
              </a:r>
              <a:r>
                <a:rPr lang="en-US" altLang="en-US" sz="1600" dirty="0">
                  <a:latin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altLang="en-US" sz="1600" dirty="0" err="1">
                  <a:latin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altLang="en-US" sz="1600" dirty="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1600" dirty="0" err="1">
                  <a:latin typeface="Times New Roman" panose="02020603050405020304" pitchFamily="18" charset="0"/>
                  <a:cs typeface="Arial" panose="020B0604020202020204" pitchFamily="34" charset="0"/>
                </a:rPr>
                <a:t>mô</a:t>
              </a:r>
              <a:r>
                <a:rPr lang="en-US" altLang="en-US" sz="1600" dirty="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1600" dirty="0" err="1">
                  <a:latin typeface="Times New Roman" panose="02020603050405020304" pitchFamily="18" charset="0"/>
                  <a:cs typeface="Arial" panose="020B0604020202020204" pitchFamily="34" charset="0"/>
                </a:rPr>
                <a:t>phỏng</a:t>
              </a:r>
              <a:r>
                <a:rPr lang="en-US" altLang="en-US" sz="1600" dirty="0">
                  <a:latin typeface="Times New Roman" panose="020206030504050203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7" name="Picture 3" descr="C:\Users\Administrator\Desktop\BÀI 16\du-lich-Ha-Noi-chua-Tran-Quoc-mytour-1.jpg">
            <a:extLst>
              <a:ext uri="{FF2B5EF4-FFF2-40B4-BE49-F238E27FC236}">
                <a16:creationId xmlns:a16="http://schemas.microsoft.com/office/drawing/2014/main" id="{5496B754-3412-4C4A-BAF3-CCBA5F8C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967"/>
            <a:ext cx="6103767" cy="68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399B17E-DC2A-E64C-87F2-52CA8FFA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69445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-HN</a:t>
            </a:r>
          </a:p>
        </p:txBody>
      </p:sp>
    </p:spTree>
    <p:extLst>
      <p:ext uri="{BB962C8B-B14F-4D97-AF65-F5344CB8AC3E}">
        <p14:creationId xmlns:p14="http://schemas.microsoft.com/office/powerpoint/2010/main" val="13086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ý Nam Đế đặt tên nước là Vạn Xuân – Hoàng Thành Thăng Long">
            <a:extLst>
              <a:ext uri="{FF2B5EF4-FFF2-40B4-BE49-F238E27FC236}">
                <a16:creationId xmlns:a16="http://schemas.microsoft.com/office/drawing/2014/main" id="{4F9D33F2-C05B-6D42-B871-DF0D9CF5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0"/>
            <a:ext cx="6059488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ắc nghiệm Lịch sử 4 Bài 14: Cuộc kháng chiến chống quân xâm lược Mông –  Nguyên (">
            <a:extLst>
              <a:ext uri="{FF2B5EF4-FFF2-40B4-BE49-F238E27FC236}">
                <a16:creationId xmlns:a16="http://schemas.microsoft.com/office/drawing/2014/main" id="{D15D52C4-A4CC-AE46-943D-064A299B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512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7C664-8E77-5741-BB33-D919EB611B1A}"/>
              </a:ext>
            </a:extLst>
          </p:cNvPr>
          <p:cNvSpPr txBox="1"/>
          <p:nvPr/>
        </p:nvSpPr>
        <p:spPr>
          <a:xfrm>
            <a:off x="6527800" y="6070600"/>
            <a:ext cx="557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Nam Đế bị thương, Triệu Quang Phục lên thay lãnh đạo cuộc kháng chiến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4DEA5-1DAC-3B4B-A560-D47BEE4896F8}"/>
              </a:ext>
            </a:extLst>
          </p:cNvPr>
          <p:cNvSpPr txBox="1"/>
          <p:nvPr/>
        </p:nvSpPr>
        <p:spPr>
          <a:xfrm>
            <a:off x="189706" y="6255265"/>
            <a:ext cx="557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545, Quân Lương xâm luọc nước ta</a:t>
            </a:r>
          </a:p>
        </p:txBody>
      </p:sp>
    </p:spTree>
    <p:extLst>
      <p:ext uri="{BB962C8B-B14F-4D97-AF65-F5344CB8AC3E}">
        <p14:creationId xmlns:p14="http://schemas.microsoft.com/office/powerpoint/2010/main" val="283477009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591435-646D-B040-8025-92D5BB2765E0}"/>
              </a:ext>
            </a:extLst>
          </p:cNvPr>
          <p:cNvSpPr/>
          <p:nvPr/>
        </p:nvSpPr>
        <p:spPr>
          <a:xfrm>
            <a:off x="7001955" y="26261"/>
            <a:ext cx="438132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TRIỆU QUANG PHỤC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69315A70-D44C-C440-8617-98FA5EE29AF4}"/>
              </a:ext>
            </a:extLst>
          </p:cNvPr>
          <p:cNvSpPr/>
          <p:nvPr/>
        </p:nvSpPr>
        <p:spPr>
          <a:xfrm flipH="1">
            <a:off x="8890000" y="1137089"/>
            <a:ext cx="3302000" cy="742511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gọi khác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41F11-9955-9340-BA11-863D6310A2C3}"/>
              </a:ext>
            </a:extLst>
          </p:cNvPr>
          <p:cNvSpPr/>
          <p:nvPr/>
        </p:nvSpPr>
        <p:spPr>
          <a:xfrm>
            <a:off x="6375400" y="1137089"/>
            <a:ext cx="247644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66372472-6473-BF48-9235-CD2D0C82BDFE}"/>
              </a:ext>
            </a:extLst>
          </p:cNvPr>
          <p:cNvSpPr/>
          <p:nvPr/>
        </p:nvSpPr>
        <p:spPr>
          <a:xfrm flipH="1">
            <a:off x="8890000" y="2158022"/>
            <a:ext cx="3302000" cy="742511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mất</a:t>
            </a:r>
            <a:endParaRPr lang="en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9AEE0-3494-3B49-A8FD-EA1052957658}"/>
              </a:ext>
            </a:extLst>
          </p:cNvPr>
          <p:cNvSpPr/>
          <p:nvPr/>
        </p:nvSpPr>
        <p:spPr>
          <a:xfrm>
            <a:off x="6538649" y="2280054"/>
            <a:ext cx="2149948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26/01/524 - 571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0A7F38D9-80D9-7F45-9DAB-D4D690757524}"/>
              </a:ext>
            </a:extLst>
          </p:cNvPr>
          <p:cNvSpPr/>
          <p:nvPr/>
        </p:nvSpPr>
        <p:spPr>
          <a:xfrm flipH="1">
            <a:off x="8890000" y="3150407"/>
            <a:ext cx="3302000" cy="742511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thân</a:t>
            </a:r>
            <a:endParaRPr lang="en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98DE7-0819-7B4B-8BF3-669132B1E5A8}"/>
              </a:ext>
            </a:extLst>
          </p:cNvPr>
          <p:cNvSpPr/>
          <p:nvPr/>
        </p:nvSpPr>
        <p:spPr>
          <a:xfrm>
            <a:off x="6231392" y="3997110"/>
            <a:ext cx="5922455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C5F44C47-3E2A-C546-A6E5-AFD034CAEA42}"/>
              </a:ext>
            </a:extLst>
          </p:cNvPr>
          <p:cNvSpPr/>
          <p:nvPr/>
        </p:nvSpPr>
        <p:spPr>
          <a:xfrm flipH="1">
            <a:off x="8890000" y="5261353"/>
            <a:ext cx="3302000" cy="742511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en-V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E04891-78CA-7F4C-B165-E7C6AD3D4EC8}"/>
              </a:ext>
            </a:extLst>
          </p:cNvPr>
          <p:cNvSpPr/>
          <p:nvPr/>
        </p:nvSpPr>
        <p:spPr>
          <a:xfrm>
            <a:off x="6375400" y="6162134"/>
            <a:ext cx="5922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Nam.</a:t>
            </a:r>
            <a:endParaRPr lang="en-VN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5BA052-AAD2-E542-A302-5A5CBA026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/>
          <a:stretch/>
        </p:blipFill>
        <p:spPr bwMode="auto">
          <a:xfrm flipH="1">
            <a:off x="-34848" y="0"/>
            <a:ext cx="5403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68354-3D24-5449-A1B5-AFBCE75307AE}"/>
              </a:ext>
            </a:extLst>
          </p:cNvPr>
          <p:cNvSpPr txBox="1"/>
          <p:nvPr/>
        </p:nvSpPr>
        <p:spPr>
          <a:xfrm>
            <a:off x="4476296" y="6516702"/>
            <a:ext cx="158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minh hoạ</a:t>
            </a:r>
          </a:p>
        </p:txBody>
      </p:sp>
    </p:spTree>
    <p:extLst>
      <p:ext uri="{BB962C8B-B14F-4D97-AF65-F5344CB8AC3E}">
        <p14:creationId xmlns:p14="http://schemas.microsoft.com/office/powerpoint/2010/main" val="30878899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ền">
            <a:extLst>
              <a:ext uri="{FF2B5EF4-FFF2-40B4-BE49-F238E27FC236}">
                <a16:creationId xmlns:a16="http://schemas.microsoft.com/office/drawing/2014/main" id="{92D843AD-8CBC-3747-80F0-B9A7D34C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551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953E34-CEE5-7F41-B9FF-8E9582C584CF}"/>
              </a:ext>
            </a:extLst>
          </p:cNvPr>
          <p:cNvSpPr/>
          <p:nvPr/>
        </p:nvSpPr>
        <p:spPr>
          <a:xfrm>
            <a:off x="894556" y="6211669"/>
            <a:ext cx="10778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thờ Triệu Việt Vương, xã Dạ Trạch (Khoái Châu)</a:t>
            </a:r>
            <a:endParaRPr lang="en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riệu Việt Vương với sự nghiệp dựng nước và giữ nước">
            <a:extLst>
              <a:ext uri="{FF2B5EF4-FFF2-40B4-BE49-F238E27FC236}">
                <a16:creationId xmlns:a16="http://schemas.microsoft.com/office/drawing/2014/main" id="{B548F4EA-3178-4C44-8436-A18CD694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90" y="0"/>
            <a:ext cx="5970875" cy="6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933">
            <a:off x="10126302" y="139638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49512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49" y="127000"/>
            <a:ext cx="9101139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207" y="257981"/>
            <a:ext cx="61562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NGHĨA LÝ BÍ VÀ SỰ THÀNH LẬP NƯỚC VẠN XUÂN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03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516EA2E-83CB-6241-A55D-F0448C6B1385}"/>
              </a:ext>
            </a:extLst>
          </p:cNvPr>
          <p:cNvGrpSpPr/>
          <p:nvPr/>
        </p:nvGrpSpPr>
        <p:grpSpPr>
          <a:xfrm>
            <a:off x="-192359" y="1133289"/>
            <a:ext cx="5464565" cy="5284560"/>
            <a:chOff x="-192359" y="1133289"/>
            <a:chExt cx="5464565" cy="5284560"/>
          </a:xfrm>
        </p:grpSpPr>
        <p:pic>
          <p:nvPicPr>
            <p:cNvPr id="14" name="4">
              <a:extLst>
                <a:ext uri="{FF2B5EF4-FFF2-40B4-BE49-F238E27FC236}">
                  <a16:creationId xmlns:a16="http://schemas.microsoft.com/office/drawing/2014/main" id="{4DF10D8A-24FD-4281-A5FE-54422BD15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-192359" y="1133289"/>
              <a:ext cx="5464565" cy="52845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9C2C97-4128-FF4F-89EB-851B1C021304}"/>
                </a:ext>
              </a:extLst>
            </p:cNvPr>
            <p:cNvSpPr/>
            <p:nvPr/>
          </p:nvSpPr>
          <p:spPr>
            <a:xfrm>
              <a:off x="827572" y="3502984"/>
              <a:ext cx="318940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5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12">
            <a:extLst>
              <a:ext uri="{FF2B5EF4-FFF2-40B4-BE49-F238E27FC236}">
                <a16:creationId xmlns:a16="http://schemas.microsoft.com/office/drawing/2014/main" id="{A260479D-0748-F640-B775-DC47E0A3AED8}"/>
              </a:ext>
            </a:extLst>
          </p:cNvPr>
          <p:cNvSpPr txBox="1"/>
          <p:nvPr/>
        </p:nvSpPr>
        <p:spPr>
          <a:xfrm>
            <a:off x="5248710" y="1699994"/>
            <a:ext cx="6883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542.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B18C860F-A1DF-4C4E-B7B2-5806DD3D6839}"/>
              </a:ext>
            </a:extLst>
          </p:cNvPr>
          <p:cNvSpPr txBox="1"/>
          <p:nvPr/>
        </p:nvSpPr>
        <p:spPr>
          <a:xfrm>
            <a:off x="5248710" y="2954074"/>
            <a:ext cx="6883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544.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E3665DE-5D7C-BB49-93C2-7AFCA880B764}"/>
              </a:ext>
            </a:extLst>
          </p:cNvPr>
          <p:cNvSpPr txBox="1"/>
          <p:nvPr/>
        </p:nvSpPr>
        <p:spPr>
          <a:xfrm>
            <a:off x="5248710" y="4208154"/>
            <a:ext cx="6883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545.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12">
            <a:extLst>
              <a:ext uri="{FF2B5EF4-FFF2-40B4-BE49-F238E27FC236}">
                <a16:creationId xmlns:a16="http://schemas.microsoft.com/office/drawing/2014/main" id="{6EB18422-7573-2446-9B91-2CF8269B1329}"/>
              </a:ext>
            </a:extLst>
          </p:cNvPr>
          <p:cNvSpPr txBox="1"/>
          <p:nvPr/>
        </p:nvSpPr>
        <p:spPr>
          <a:xfrm>
            <a:off x="5248710" y="5831567"/>
            <a:ext cx="6883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602.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403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1" y="222885"/>
            <a:ext cx="11715115" cy="6412865"/>
          </a:xfrm>
          <a:prstGeom prst="rect">
            <a:avLst/>
          </a:prstGeom>
        </p:spPr>
      </p:pic>
      <p:pic>
        <p:nvPicPr>
          <p:cNvPr id="5" name="图片 4" descr="树枝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1221" y="0"/>
            <a:ext cx="1646708" cy="216474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55875" y="300118"/>
            <a:ext cx="1062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 NƯỚC VẠN XUÂN.</a:t>
            </a:r>
          </a:p>
        </p:txBody>
      </p:sp>
      <p:sp>
        <p:nvSpPr>
          <p:cNvPr id="23" name="文本框 12"/>
          <p:cNvSpPr txBox="1"/>
          <p:nvPr/>
        </p:nvSpPr>
        <p:spPr>
          <a:xfrm>
            <a:off x="435919" y="2164747"/>
            <a:ext cx="2864276" cy="1754326"/>
          </a:xfrm>
          <a:prstGeom prst="rect">
            <a:avLst/>
          </a:prstGeom>
          <a:solidFill>
            <a:srgbClr val="1F3A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 CHỨC BỘ MÁY NHÀ NƯỚC THỜI LÝ NAM ĐẾ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614765" y="3355263"/>
            <a:ext cx="2362200" cy="1014412"/>
          </a:xfrm>
          <a:prstGeom prst="rect">
            <a:avLst/>
          </a:prstGeom>
          <a:solidFill>
            <a:srgbClr val="CCFF66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 PHÓ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14765" y="2013708"/>
            <a:ext cx="2362200" cy="1016000"/>
          </a:xfrm>
          <a:prstGeom prst="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4795865" y="3029708"/>
            <a:ext cx="0" cy="349367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03278" y="5386241"/>
            <a:ext cx="2362200" cy="1014412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BAN VÕ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024398" y="5386241"/>
            <a:ext cx="2362200" cy="1014412"/>
          </a:xfrm>
          <a:prstGeom prst="rect">
            <a:avLst/>
          </a:prstGeom>
          <a:solidFill>
            <a:srgbClr val="FFFF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BAN VĂN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Thiều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Line 34"/>
          <p:cNvSpPr>
            <a:spLocks noChangeShapeType="1"/>
          </p:cNvSpPr>
          <p:nvPr/>
        </p:nvSpPr>
        <p:spPr bwMode="auto">
          <a:xfrm>
            <a:off x="2471765" y="4719042"/>
            <a:ext cx="4648200" cy="0"/>
          </a:xfrm>
          <a:prstGeom prst="line">
            <a:avLst/>
          </a:prstGeom>
          <a:ln w="381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499" y="953599"/>
            <a:ext cx="340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832" y="1462129"/>
            <a:ext cx="5716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795865" y="4369675"/>
            <a:ext cx="0" cy="349367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2488434" y="4719042"/>
            <a:ext cx="0" cy="644068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7119965" y="4719042"/>
            <a:ext cx="0" cy="644068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456A911E-632F-4EB4-8D28-8D87575D46A8}"/>
              </a:ext>
            </a:extLst>
          </p:cNvPr>
          <p:cNvSpPr/>
          <p:nvPr/>
        </p:nvSpPr>
        <p:spPr>
          <a:xfrm>
            <a:off x="7144228" y="2013708"/>
            <a:ext cx="4147227" cy="2095281"/>
          </a:xfrm>
          <a:prstGeom prst="doubleWav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8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2" grpId="0"/>
      <p:bldP spid="3" grpId="0"/>
      <p:bldP spid="21" grpId="0" animBg="1"/>
      <p:bldP spid="22" grpId="0" animBg="1"/>
      <p:bldP spid="2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933">
            <a:off x="10126302" y="139638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49512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49" y="127000"/>
            <a:ext cx="9101139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207" y="257981"/>
            <a:ext cx="61562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NGHĨA LÝ BÍ VÀ SỰ THÀNH LẬP NƯỚC VẠN XUÂN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03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55BC451-1D5B-2A4C-B5C6-6AB326C23C72}"/>
              </a:ext>
            </a:extLst>
          </p:cNvPr>
          <p:cNvGrpSpPr/>
          <p:nvPr/>
        </p:nvGrpSpPr>
        <p:grpSpPr>
          <a:xfrm>
            <a:off x="-192359" y="1133289"/>
            <a:ext cx="5464565" cy="5284560"/>
            <a:chOff x="-192359" y="1133289"/>
            <a:chExt cx="5464565" cy="5284560"/>
          </a:xfrm>
        </p:grpSpPr>
        <p:pic>
          <p:nvPicPr>
            <p:cNvPr id="14" name="4">
              <a:extLst>
                <a:ext uri="{FF2B5EF4-FFF2-40B4-BE49-F238E27FC236}">
                  <a16:creationId xmlns:a16="http://schemas.microsoft.com/office/drawing/2014/main" id="{4DF10D8A-24FD-4281-A5FE-54422BD15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-192359" y="1133289"/>
              <a:ext cx="5464565" cy="52845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9C2C97-4128-FF4F-89EB-851B1C021304}"/>
                </a:ext>
              </a:extLst>
            </p:cNvPr>
            <p:cNvSpPr/>
            <p:nvPr/>
          </p:nvSpPr>
          <p:spPr>
            <a:xfrm>
              <a:off x="832585" y="3456361"/>
              <a:ext cx="318940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2">
            <a:extLst>
              <a:ext uri="{FF2B5EF4-FFF2-40B4-BE49-F238E27FC236}">
                <a16:creationId xmlns:a16="http://schemas.microsoft.com/office/drawing/2014/main" id="{BE3665DE-5D7C-BB49-93C2-7AFCA880B764}"/>
              </a:ext>
            </a:extLst>
          </p:cNvPr>
          <p:cNvSpPr txBox="1"/>
          <p:nvPr/>
        </p:nvSpPr>
        <p:spPr>
          <a:xfrm>
            <a:off x="5046931" y="2245967"/>
            <a:ext cx="7085437" cy="18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2" name="文本框 12">
            <a:extLst>
              <a:ext uri="{FF2B5EF4-FFF2-40B4-BE49-F238E27FC236}">
                <a16:creationId xmlns:a16="http://schemas.microsoft.com/office/drawing/2014/main" id="{6EB18422-7573-2446-9B91-2CF8269B1329}"/>
              </a:ext>
            </a:extLst>
          </p:cNvPr>
          <p:cNvSpPr txBox="1"/>
          <p:nvPr/>
        </p:nvSpPr>
        <p:spPr>
          <a:xfrm>
            <a:off x="5046931" y="4728707"/>
            <a:ext cx="7085437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vi-V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ra đời của nhà nước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ạn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48512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i="1" dirty="0">
                <a:solidFill>
                  <a:srgbClr val="48512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48512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48512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thức tự chủ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</a:t>
            </a:r>
            <a:r>
              <a:rPr lang="vi-VN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 vọng độc lập dân tộc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79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344" y="5999848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27000"/>
            <a:ext cx="9105900" cy="1500599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208" y="249282"/>
            <a:ext cx="7750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NGHĨA LÝ BÍ VÀ SỰ THÀNH LẬP NƯỚC VẠN XUÂN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03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76BB9CB-9B53-4E6A-8A38-3FCDF854B6A8}"/>
              </a:ext>
            </a:extLst>
          </p:cNvPr>
          <p:cNvSpPr/>
          <p:nvPr/>
        </p:nvSpPr>
        <p:spPr>
          <a:xfrm>
            <a:off x="-1" y="1776824"/>
            <a:ext cx="3361253" cy="9205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Lobster" panose="020406030505060202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Lobster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Lobster" panose="020406030505060202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Lobster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Lobster" panose="020406030505060202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Lobster" panose="02040603050506020204" pitchFamily="18" charset="0"/>
                <a:cs typeface="+mn-cs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B16DD7-F3F8-9641-8E22-E1F8DCFF98E2}"/>
              </a:ext>
            </a:extLst>
          </p:cNvPr>
          <p:cNvGrpSpPr/>
          <p:nvPr/>
        </p:nvGrpSpPr>
        <p:grpSpPr>
          <a:xfrm>
            <a:off x="1158339" y="2993295"/>
            <a:ext cx="1391746" cy="1557654"/>
            <a:chOff x="2435049" y="3124949"/>
            <a:chExt cx="1391746" cy="1557654"/>
          </a:xfrm>
        </p:grpSpPr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CADCC05E-0335-476F-AF42-8334443E9AA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435049" y="3124949"/>
              <a:ext cx="1391746" cy="155765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80000"/>
              </a:schemeClr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2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ED5F8B-27BD-4EEA-906C-241208964806}"/>
                </a:ext>
              </a:extLst>
            </p:cNvPr>
            <p:cNvSpPr txBox="1"/>
            <p:nvPr/>
          </p:nvSpPr>
          <p:spPr>
            <a:xfrm>
              <a:off x="2969055" y="3318935"/>
              <a:ext cx="246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Lobster" panose="02040603050506020204" pitchFamily="18" charset="0"/>
                  <a:ea typeface="Microsoft YaHei" panose="020B0503020204020204" pitchFamily="34" charset="-122"/>
                  <a:cs typeface="+mn-cs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2BE431-D5C0-BB43-8131-DE6985ECE0C7}"/>
              </a:ext>
            </a:extLst>
          </p:cNvPr>
          <p:cNvGrpSpPr/>
          <p:nvPr/>
        </p:nvGrpSpPr>
        <p:grpSpPr>
          <a:xfrm>
            <a:off x="4264265" y="2720244"/>
            <a:ext cx="1391746" cy="1830705"/>
            <a:chOff x="5175176" y="2684467"/>
            <a:chExt cx="1391746" cy="1830705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3E744829-E088-4D41-AD12-66A1CBA7D9F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175176" y="2684467"/>
              <a:ext cx="1391746" cy="1830705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solidFill>
              <a:srgbClr val="E94B52">
                <a:alpha val="80000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2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1B6D55-0D14-4A93-8AD2-A63FDC714F82}"/>
                </a:ext>
              </a:extLst>
            </p:cNvPr>
            <p:cNvSpPr txBox="1"/>
            <p:nvPr/>
          </p:nvSpPr>
          <p:spPr>
            <a:xfrm>
              <a:off x="5587639" y="3031836"/>
              <a:ext cx="4577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Lobster" panose="02040603050506020204" pitchFamily="18" charset="0"/>
                  <a:ea typeface="Microsoft YaHei" panose="020B0503020204020204" pitchFamily="34" charset="-122"/>
                  <a:cs typeface="+mn-cs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DB6917-90F0-8F47-9495-21D11C9FA78F}"/>
              </a:ext>
            </a:extLst>
          </p:cNvPr>
          <p:cNvGrpSpPr/>
          <p:nvPr/>
        </p:nvGrpSpPr>
        <p:grpSpPr>
          <a:xfrm>
            <a:off x="7370191" y="2190743"/>
            <a:ext cx="1652905" cy="2062233"/>
            <a:chOff x="7830485" y="2195322"/>
            <a:chExt cx="1652905" cy="2062233"/>
          </a:xfrm>
        </p:grpSpPr>
        <p:sp>
          <p:nvSpPr>
            <p:cNvPr id="15" name="MH_SubTitle_2">
              <a:extLst>
                <a:ext uri="{FF2B5EF4-FFF2-40B4-BE49-F238E27FC236}">
                  <a16:creationId xmlns:a16="http://schemas.microsoft.com/office/drawing/2014/main" id="{112BDDAA-27AD-47EF-9958-74DA3F773C2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7830485" y="2195322"/>
              <a:ext cx="1652905" cy="2062233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solidFill>
              <a:srgbClr val="E94B52">
                <a:alpha val="70000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828000" anchor="ctr">
              <a:norm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2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F5D6B7-25DC-41B3-8B46-63D50E13C919}"/>
                </a:ext>
              </a:extLst>
            </p:cNvPr>
            <p:cNvSpPr txBox="1"/>
            <p:nvPr/>
          </p:nvSpPr>
          <p:spPr>
            <a:xfrm>
              <a:off x="8295573" y="2540241"/>
              <a:ext cx="6397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Lobster" panose="02040603050506020204" pitchFamily="18" charset="0"/>
                  <a:ea typeface="Microsoft YaHei" panose="020B0503020204020204" pitchFamily="34" charset="-122"/>
                  <a:cs typeface="+mn-cs"/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744B15-641A-4718-8F79-EE39E8BA6BC5}"/>
              </a:ext>
            </a:extLst>
          </p:cNvPr>
          <p:cNvSpPr txBox="1"/>
          <p:nvPr/>
        </p:nvSpPr>
        <p:spPr>
          <a:xfrm>
            <a:off x="202517" y="4745893"/>
            <a:ext cx="272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8A8AB-579C-4CFB-8DB8-2D568558973F}"/>
              </a:ext>
            </a:extLst>
          </p:cNvPr>
          <p:cNvSpPr txBox="1"/>
          <p:nvPr/>
        </p:nvSpPr>
        <p:spPr>
          <a:xfrm>
            <a:off x="2790983" y="4816121"/>
            <a:ext cx="342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dirty="0">
                <a:solidFill>
                  <a:srgbClr val="000000"/>
                </a:solidFill>
                <a:latin typeface="#9Slide05 SVNLobster" panose="02040603050506020204" pitchFamily="18" charset="0"/>
                <a:ea typeface="Microsoft YaHei" panose="020B0503020204020204" pitchFamily="34" charset="-122"/>
              </a:rPr>
              <a:t>Người Việt Nam đầu tiên quyết định tự đặt niên hiệu riêng là Thiên Đức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SVNLobster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1C63E0-6C79-4402-856D-E0C1F95C74CB}"/>
              </a:ext>
            </a:extLst>
          </p:cNvPr>
          <p:cNvSpPr txBox="1"/>
          <p:nvPr/>
        </p:nvSpPr>
        <p:spPr>
          <a:xfrm>
            <a:off x="6352943" y="4376561"/>
            <a:ext cx="342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SVNLobster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050" name="Picture 2" descr="Sách Truyện Tranh Lịch Sử - Lý Bí Và Sự Hình Thành Nhà Nước Vạn Xuân -  FAHASA.COM">
            <a:extLst>
              <a:ext uri="{FF2B5EF4-FFF2-40B4-BE49-F238E27FC236}">
                <a16:creationId xmlns:a16="http://schemas.microsoft.com/office/drawing/2014/main" id="{98C2268B-E958-A247-8735-C5BE6D97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7367" r="10004" b="7826"/>
          <a:stretch/>
        </p:blipFill>
        <p:spPr bwMode="auto">
          <a:xfrm>
            <a:off x="9876224" y="1747924"/>
            <a:ext cx="2362655" cy="50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50852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/>
          <p:bldP spid="9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/>
          <p:bldP spid="9" grpId="0"/>
          <p:bldP spid="2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53847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 descr="目录">
            <a:extLst>
              <a:ext uri="{FF2B5EF4-FFF2-40B4-BE49-F238E27FC236}">
                <a16:creationId xmlns:a16="http://schemas.microsoft.com/office/drawing/2014/main" id="{B9E77BD4-EEC0-4FF4-8F4B-4BA2F03B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70544"/>
            <a:ext cx="9144000" cy="63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D140977D-396D-4E26-B30C-FAA4B529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435" y="2528944"/>
            <a:ext cx="4128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mpleSoft Bold" panose="020000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843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27000"/>
            <a:ext cx="9105900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543" y="294431"/>
            <a:ext cx="43607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kumimoji="0" lang="vi-VN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01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32BAB6E-0982-0E4E-A3D4-08FD0BF1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567862"/>
              </p:ext>
            </p:extLst>
          </p:nvPr>
        </p:nvGraphicFramePr>
        <p:xfrm>
          <a:off x="0" y="2400300"/>
          <a:ext cx="12030074" cy="43306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77077">
                  <a:extLst>
                    <a:ext uri="{9D8B030D-6E8A-4147-A177-3AD203B41FA5}">
                      <a16:colId xmlns:a16="http://schemas.microsoft.com/office/drawing/2014/main" val="1760524882"/>
                    </a:ext>
                  </a:extLst>
                </a:gridCol>
                <a:gridCol w="4750204">
                  <a:extLst>
                    <a:ext uri="{9D8B030D-6E8A-4147-A177-3AD203B41FA5}">
                      <a16:colId xmlns:a16="http://schemas.microsoft.com/office/drawing/2014/main" val="2632425063"/>
                    </a:ext>
                  </a:extLst>
                </a:gridCol>
                <a:gridCol w="4702793">
                  <a:extLst>
                    <a:ext uri="{9D8B030D-6E8A-4147-A177-3AD203B41FA5}">
                      <a16:colId xmlns:a16="http://schemas.microsoft.com/office/drawing/2014/main" val="1118824756"/>
                    </a:ext>
                  </a:extLst>
                </a:gridCol>
              </a:tblGrid>
              <a:tr h="633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nghĩa Hai Bà Trưng 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15175"/>
                  </a:ext>
                </a:extLst>
              </a:tr>
              <a:tr h="9162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8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949452"/>
                  </a:ext>
                </a:extLst>
              </a:tr>
              <a:tr h="916215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  <a:endParaRPr lang="en-US" sz="28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565699"/>
                  </a:ext>
                </a:extLst>
              </a:tr>
              <a:tr h="948773">
                <a:tc vMerge="1"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232431"/>
                  </a:ext>
                </a:extLst>
              </a:tr>
              <a:tr h="916215">
                <a:tc vMerge="1"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201467"/>
                  </a:ext>
                </a:extLst>
              </a:tr>
            </a:tbl>
          </a:graphicData>
        </a:graphic>
      </p:graphicFrame>
      <p:sp>
        <p:nvSpPr>
          <p:cNvPr id="20" name="文本框 12">
            <a:extLst>
              <a:ext uri="{FF2B5EF4-FFF2-40B4-BE49-F238E27FC236}">
                <a16:creationId xmlns:a16="http://schemas.microsoft.com/office/drawing/2014/main" id="{2B8496EA-824D-5341-9E71-BEF9376AB2EC}"/>
              </a:ext>
            </a:extLst>
          </p:cNvPr>
          <p:cNvSpPr txBox="1"/>
          <p:nvPr/>
        </p:nvSpPr>
        <p:spPr>
          <a:xfrm>
            <a:off x="387472" y="1391434"/>
            <a:ext cx="11512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542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</a:t>
            </a:r>
          </a:p>
        </p:txBody>
      </p:sp>
    </p:spTree>
    <p:extLst>
      <p:ext uri="{BB962C8B-B14F-4D97-AF65-F5344CB8AC3E}">
        <p14:creationId xmlns:p14="http://schemas.microsoft.com/office/powerpoint/2010/main" val="4612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9A97936-F9AC-42F5-9C57-25CF8B735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99771D-247C-4B3E-A3E6-6B4BAD751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CB28CA-6D10-4390-9CA2-8F71DCBE67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9611" r="45146" b="6417"/>
          <a:stretch/>
        </p:blipFill>
        <p:spPr>
          <a:xfrm>
            <a:off x="98058" y="3196826"/>
            <a:ext cx="3877262" cy="39891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F81B9A-7765-4F2B-9705-1E4B2FC1A2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42484" r="1760" b="13939"/>
          <a:stretch/>
        </p:blipFill>
        <p:spPr>
          <a:xfrm>
            <a:off x="4919394" y="3196826"/>
            <a:ext cx="2743581" cy="4126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6F3253-D497-434A-A1BC-3C1D7E348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B748A0-1609-40C4-AC36-9DEC6B8B71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9122020" y="-177117"/>
            <a:ext cx="1494109" cy="29627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D07510-85D6-401B-873B-2AD8E160FD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752340" y="5093478"/>
            <a:ext cx="4439659" cy="17711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8CF3FE9-5DD5-4B6E-9AE9-7DAFBA241E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-300764" y="-327930"/>
            <a:ext cx="3249894" cy="283978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D7699D-F8BD-4FE1-BF86-272EA4AD4C5C}"/>
              </a:ext>
            </a:extLst>
          </p:cNvPr>
          <p:cNvGrpSpPr/>
          <p:nvPr/>
        </p:nvGrpSpPr>
        <p:grpSpPr>
          <a:xfrm>
            <a:off x="1831237" y="1771153"/>
            <a:ext cx="9002953" cy="2401917"/>
            <a:chOff x="6722871" y="950127"/>
            <a:chExt cx="3062776" cy="4483110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9DF0E1-2ADE-49B0-AA86-03BF7FE9DE4B}"/>
                </a:ext>
              </a:extLst>
            </p:cNvPr>
            <p:cNvSpPr/>
            <p:nvPr/>
          </p:nvSpPr>
          <p:spPr>
            <a:xfrm rot="5400000" flipV="1">
              <a:off x="6088840" y="1584158"/>
              <a:ext cx="4262480" cy="2994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CÁC CUỘC KHỞI NGHĨA TIÊU BIỂU GIÀNH ĐỘC LẬP TRƯỚC THẾ KỈ X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0EAF89D-97AB-46EE-86A8-6AB2427FEEA5}"/>
                </a:ext>
              </a:extLst>
            </p:cNvPr>
            <p:cNvSpPr/>
            <p:nvPr/>
          </p:nvSpPr>
          <p:spPr>
            <a:xfrm>
              <a:off x="6722872" y="976381"/>
              <a:ext cx="3062775" cy="4456856"/>
            </a:xfrm>
            <a:prstGeom prst="rect">
              <a:avLst/>
            </a:prstGeom>
            <a:noFill/>
            <a:ln w="38100" cap="rnd">
              <a:solidFill>
                <a:srgbClr val="EF6838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2C6F5DF-1E38-459B-BB68-35DE31113121}"/>
              </a:ext>
            </a:extLst>
          </p:cNvPr>
          <p:cNvSpPr txBox="1"/>
          <p:nvPr/>
        </p:nvSpPr>
        <p:spPr>
          <a:xfrm rot="16200000">
            <a:off x="5921852" y="615956"/>
            <a:ext cx="738664" cy="31179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BÀI 16 (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rPr>
              <a:t> 3)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443038" y="127000"/>
            <a:ext cx="9548812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32BAB6E-0982-0E4E-A3D4-08FD0BF1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283256"/>
              </p:ext>
            </p:extLst>
          </p:nvPr>
        </p:nvGraphicFramePr>
        <p:xfrm>
          <a:off x="0" y="1433673"/>
          <a:ext cx="12192000" cy="5424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62461">
                  <a:extLst>
                    <a:ext uri="{9D8B030D-6E8A-4147-A177-3AD203B41FA5}">
                      <a16:colId xmlns:a16="http://schemas.microsoft.com/office/drawing/2014/main" val="1760524882"/>
                    </a:ext>
                  </a:extLst>
                </a:gridCol>
                <a:gridCol w="5963446">
                  <a:extLst>
                    <a:ext uri="{9D8B030D-6E8A-4147-A177-3AD203B41FA5}">
                      <a16:colId xmlns:a16="http://schemas.microsoft.com/office/drawing/2014/main" val="2632425063"/>
                    </a:ext>
                  </a:extLst>
                </a:gridCol>
                <a:gridCol w="4766093">
                  <a:extLst>
                    <a:ext uri="{9D8B030D-6E8A-4147-A177-3AD203B41FA5}">
                      <a16:colId xmlns:a16="http://schemas.microsoft.com/office/drawing/2014/main" val="1118824756"/>
                    </a:ext>
                  </a:extLst>
                </a:gridCol>
              </a:tblGrid>
              <a:tr h="645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nghĩa Hai Bà Trưng 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15175"/>
                  </a:ext>
                </a:extLst>
              </a:tr>
              <a:tr h="1627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8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949452"/>
                  </a:ext>
                </a:extLst>
              </a:tr>
              <a:tr h="95906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565699"/>
                  </a:ext>
                </a:extLst>
              </a:tr>
              <a:tr h="1259177">
                <a:tc vMerge="1"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232431"/>
                  </a:ext>
                </a:extLst>
              </a:tr>
              <a:tr h="933251">
                <a:tc vMerge="1"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201467"/>
                  </a:ext>
                </a:extLst>
              </a:tr>
            </a:tbl>
          </a:graphicData>
        </a:graphic>
      </p:graphicFrame>
      <p:sp>
        <p:nvSpPr>
          <p:cNvPr id="20" name="文本框 12">
            <a:extLst>
              <a:ext uri="{FF2B5EF4-FFF2-40B4-BE49-F238E27FC236}">
                <a16:creationId xmlns:a16="http://schemas.microsoft.com/office/drawing/2014/main" id="{2B8496EA-824D-5341-9E71-BEF9376AB2EC}"/>
              </a:ext>
            </a:extLst>
          </p:cNvPr>
          <p:cNvSpPr txBox="1"/>
          <p:nvPr/>
        </p:nvSpPr>
        <p:spPr>
          <a:xfrm>
            <a:off x="1510903" y="223997"/>
            <a:ext cx="8891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542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87793C-971B-7E45-BA00-0B0298FEA580}"/>
              </a:ext>
            </a:extLst>
          </p:cNvPr>
          <p:cNvSpPr/>
          <p:nvPr/>
        </p:nvSpPr>
        <p:spPr>
          <a:xfrm>
            <a:off x="1621629" y="2091870"/>
            <a:ext cx="9959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0"/>
              </a:spcBef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DA12BA-983D-1A4A-8C38-9BFBFD17CB68}"/>
              </a:ext>
            </a:extLst>
          </p:cNvPr>
          <p:cNvSpPr/>
          <p:nvPr/>
        </p:nvSpPr>
        <p:spPr>
          <a:xfrm>
            <a:off x="2814335" y="3924873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D4AD68-C42A-604A-A53C-DF921B58248F}"/>
              </a:ext>
            </a:extLst>
          </p:cNvPr>
          <p:cNvSpPr/>
          <p:nvPr/>
        </p:nvSpPr>
        <p:spPr>
          <a:xfrm>
            <a:off x="7714251" y="3847532"/>
            <a:ext cx="396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31A502-B27C-5D4B-B050-247CDADE0013}"/>
              </a:ext>
            </a:extLst>
          </p:cNvPr>
          <p:cNvSpPr/>
          <p:nvPr/>
        </p:nvSpPr>
        <p:spPr>
          <a:xfrm>
            <a:off x="1621629" y="4791591"/>
            <a:ext cx="5461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ban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ban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võ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1A2830-9BBB-8241-B093-030C51C84D98}"/>
              </a:ext>
            </a:extLst>
          </p:cNvPr>
          <p:cNvSpPr/>
          <p:nvPr/>
        </p:nvSpPr>
        <p:spPr>
          <a:xfrm>
            <a:off x="7518221" y="4812926"/>
            <a:ext cx="3961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68C2D2-25B2-FE4E-9FE9-13A3830E1FFB}"/>
              </a:ext>
            </a:extLst>
          </p:cNvPr>
          <p:cNvSpPr/>
          <p:nvPr/>
        </p:nvSpPr>
        <p:spPr>
          <a:xfrm>
            <a:off x="2110056" y="6184911"/>
            <a:ext cx="4484754" cy="461665"/>
          </a:xfrm>
          <a:prstGeom prst="rect">
            <a:avLst/>
          </a:prstGeom>
          <a:solidFill>
            <a:srgbClr val="EDECEB"/>
          </a:solidFill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73CAB9-64BB-2041-8A26-F59328542A36}"/>
              </a:ext>
            </a:extLst>
          </p:cNvPr>
          <p:cNvSpPr/>
          <p:nvPr/>
        </p:nvSpPr>
        <p:spPr>
          <a:xfrm>
            <a:off x="8371129" y="6099048"/>
            <a:ext cx="2799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2" y="5982672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27000"/>
            <a:ext cx="9105900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611" y="353045"/>
            <a:ext cx="36685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VẬN DỤNG</a:t>
            </a:r>
            <a:endParaRPr kumimoji="0" lang="vi-VN" alt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llRoundGothic" panose="020B07030202020201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F30E6D53-0ED1-2748-814A-147032F34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085072"/>
              </p:ext>
            </p:extLst>
          </p:nvPr>
        </p:nvGraphicFramePr>
        <p:xfrm>
          <a:off x="4888612" y="1776824"/>
          <a:ext cx="7303388" cy="4698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369">
                  <a:extLst>
                    <a:ext uri="{9D8B030D-6E8A-4147-A177-3AD203B41FA5}">
                      <a16:colId xmlns:a16="http://schemas.microsoft.com/office/drawing/2014/main" val="3104277560"/>
                    </a:ext>
                  </a:extLst>
                </a:gridCol>
                <a:gridCol w="1823369">
                  <a:extLst>
                    <a:ext uri="{9D8B030D-6E8A-4147-A177-3AD203B41FA5}">
                      <a16:colId xmlns:a16="http://schemas.microsoft.com/office/drawing/2014/main" val="698059390"/>
                    </a:ext>
                  </a:extLst>
                </a:gridCol>
                <a:gridCol w="1823369">
                  <a:extLst>
                    <a:ext uri="{9D8B030D-6E8A-4147-A177-3AD203B41FA5}">
                      <a16:colId xmlns:a16="http://schemas.microsoft.com/office/drawing/2014/main" val="3957986463"/>
                    </a:ext>
                  </a:extLst>
                </a:gridCol>
                <a:gridCol w="1833281">
                  <a:extLst>
                    <a:ext uri="{9D8B030D-6E8A-4147-A177-3AD203B41FA5}">
                      <a16:colId xmlns:a16="http://schemas.microsoft.com/office/drawing/2014/main" val="4057660339"/>
                    </a:ext>
                  </a:extLst>
                </a:gridCol>
              </a:tblGrid>
              <a:tr h="204536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Nhà</a:t>
                      </a:r>
                      <a:r>
                        <a:rPr lang="en-US" sz="2800" dirty="0">
                          <a:latin typeface="#9Slide05 FS Blonde Script" panose="03000503000000000000" pitchFamily="65" charset="0"/>
                        </a:rPr>
                        <a:t> </a:t>
                      </a:r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nước</a:t>
                      </a:r>
                      <a:endParaRPr lang="en-US" sz="2800" dirty="0">
                        <a:latin typeface="#9Slide05 FS Blonde Script" panose="03000503000000000000" pitchFamily="65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Người</a:t>
                      </a:r>
                      <a:r>
                        <a:rPr lang="en-US" sz="2800" dirty="0">
                          <a:latin typeface="#9Slide05 FS Blonde Script" panose="03000503000000000000" pitchFamily="65" charset="0"/>
                        </a:rPr>
                        <a:t> </a:t>
                      </a:r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thành</a:t>
                      </a:r>
                      <a:r>
                        <a:rPr lang="en-US" sz="2800" dirty="0">
                          <a:latin typeface="#9Slide05 FS Blonde Script" panose="03000503000000000000" pitchFamily="65" charset="0"/>
                        </a:rPr>
                        <a:t> </a:t>
                      </a:r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lập</a:t>
                      </a:r>
                      <a:endParaRPr lang="en-US" sz="2800" dirty="0">
                        <a:latin typeface="#9Slide05 FS Blonde Script" panose="03000503000000000000" pitchFamily="65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5 FS Blonde Script" panose="03000503000000000000" pitchFamily="65" charset="0"/>
                      </a:endParaRPr>
                    </a:p>
                    <a:p>
                      <a:pPr algn="ctr"/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Thời</a:t>
                      </a:r>
                      <a:r>
                        <a:rPr lang="en-US" sz="2800" dirty="0">
                          <a:latin typeface="#9Slide05 FS Blonde Script" panose="03000503000000000000" pitchFamily="65" charset="0"/>
                        </a:rPr>
                        <a:t> </a:t>
                      </a:r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gian</a:t>
                      </a:r>
                      <a:endParaRPr lang="en-US" sz="2800" dirty="0">
                        <a:latin typeface="#9Slide05 FS Blonde Script" panose="03000503000000000000" pitchFamily="65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Người</a:t>
                      </a:r>
                      <a:r>
                        <a:rPr lang="en-US" sz="2800" dirty="0">
                          <a:latin typeface="#9Slide05 FS Blonde Script" panose="03000503000000000000" pitchFamily="65" charset="0"/>
                        </a:rPr>
                        <a:t> </a:t>
                      </a:r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đứng</a:t>
                      </a:r>
                      <a:r>
                        <a:rPr lang="en-US" sz="2800" dirty="0">
                          <a:latin typeface="#9Slide05 FS Blonde Script" panose="03000503000000000000" pitchFamily="65" charset="0"/>
                        </a:rPr>
                        <a:t> </a:t>
                      </a:r>
                      <a:r>
                        <a:rPr lang="en-US" sz="2800" dirty="0" err="1">
                          <a:latin typeface="#9Slide05 FS Blonde Script" panose="03000503000000000000" pitchFamily="65" charset="0"/>
                        </a:rPr>
                        <a:t>đầu</a:t>
                      </a:r>
                      <a:endParaRPr lang="en-US" sz="2800" dirty="0">
                        <a:latin typeface="#9Slide05 FS Blonde Script" panose="03000503000000000000" pitchFamily="65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649600"/>
                  </a:ext>
                </a:extLst>
              </a:tr>
              <a:tr h="265278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Vạn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Xuân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46019"/>
                  </a:ext>
                </a:extLst>
              </a:tr>
            </a:tbl>
          </a:graphicData>
        </a:graphic>
      </p:graphicFrame>
      <p:pic>
        <p:nvPicPr>
          <p:cNvPr id="22" name="Picture 2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02B4299-06A7-C444-BC85-EC64F89F1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1207" r="66531" b="48406"/>
          <a:stretch/>
        </p:blipFill>
        <p:spPr>
          <a:xfrm>
            <a:off x="9166214" y="2911337"/>
            <a:ext cx="689111" cy="648758"/>
          </a:xfrm>
          <a:prstGeom prst="rect">
            <a:avLst/>
          </a:prstGeom>
        </p:spPr>
      </p:pic>
      <p:pic>
        <p:nvPicPr>
          <p:cNvPr id="23" name="Picture 2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3DC0D8-6B2D-B748-A738-65E57AA0EA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r="1316" b="37391"/>
          <a:stretch/>
        </p:blipFill>
        <p:spPr>
          <a:xfrm>
            <a:off x="11020649" y="2892541"/>
            <a:ext cx="561526" cy="686349"/>
          </a:xfrm>
          <a:prstGeom prst="rect">
            <a:avLst/>
          </a:prstGeom>
        </p:spPr>
      </p:pic>
      <p:pic>
        <p:nvPicPr>
          <p:cNvPr id="24" name="Picture 2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E0FE493-DAC9-C54D-BE28-A9690CB85B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2" t="24886" r="34788" b="3637"/>
          <a:stretch/>
        </p:blipFill>
        <p:spPr>
          <a:xfrm>
            <a:off x="7306336" y="2880554"/>
            <a:ext cx="561526" cy="7479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1ECC7D-754A-DA4B-BC14-539BA860A97A}"/>
              </a:ext>
            </a:extLst>
          </p:cNvPr>
          <p:cNvGrpSpPr/>
          <p:nvPr/>
        </p:nvGrpSpPr>
        <p:grpSpPr>
          <a:xfrm>
            <a:off x="-170098" y="1183741"/>
            <a:ext cx="5206435" cy="5213350"/>
            <a:chOff x="-170098" y="1183741"/>
            <a:chExt cx="5206435" cy="5213350"/>
          </a:xfrm>
        </p:grpSpPr>
        <p:pic>
          <p:nvPicPr>
            <p:cNvPr id="14" name="4">
              <a:extLst>
                <a:ext uri="{FF2B5EF4-FFF2-40B4-BE49-F238E27FC236}">
                  <a16:creationId xmlns:a16="http://schemas.microsoft.com/office/drawing/2014/main" id="{D8C8CDC7-83BE-4A26-866A-7DD2A5A27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-170098" y="1183741"/>
              <a:ext cx="5206435" cy="52133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4CA77DF-1F1A-354F-9C9B-BBEE1D4D9EA4}"/>
                </a:ext>
              </a:extLst>
            </p:cNvPr>
            <p:cNvSpPr txBox="1"/>
            <p:nvPr/>
          </p:nvSpPr>
          <p:spPr>
            <a:xfrm>
              <a:off x="1073457" y="3064071"/>
              <a:ext cx="257160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bảng sau</a:t>
              </a:r>
            </a:p>
          </p:txBody>
        </p:sp>
      </p:grpSp>
      <p:sp>
        <p:nvSpPr>
          <p:cNvPr id="18" name="文本框 19">
            <a:extLst>
              <a:ext uri="{FF2B5EF4-FFF2-40B4-BE49-F238E27FC236}">
                <a16:creationId xmlns:a16="http://schemas.microsoft.com/office/drawing/2014/main" id="{DF5DFE17-8CB4-BE40-AD08-763D3AB26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1634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53847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 descr="目录">
            <a:extLst>
              <a:ext uri="{FF2B5EF4-FFF2-40B4-BE49-F238E27FC236}">
                <a16:creationId xmlns:a16="http://schemas.microsoft.com/office/drawing/2014/main" id="{B9E77BD4-EEC0-4FF4-8F4B-4BA2F03B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5" y="153814"/>
            <a:ext cx="11571042" cy="65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D140977D-396D-4E26-B30C-FAA4B5293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299" y="2191434"/>
            <a:ext cx="62357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E94B52"/>
              </a:solidFill>
              <a:effectLst/>
              <a:uLnTx/>
              <a:uFillTx/>
              <a:latin typeface="#9Slide05 SVNUT Triumph" panose="00000500000000000000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5 SVNUT Triumph" panose="000005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075752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 descr="目录">
            <a:extLst>
              <a:ext uri="{FF2B5EF4-FFF2-40B4-BE49-F238E27FC236}">
                <a16:creationId xmlns:a16="http://schemas.microsoft.com/office/drawing/2014/main" id="{51D956F3-7161-48FB-B332-BDF5FA9C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122363"/>
            <a:ext cx="4176713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B65E46-29CF-453A-B030-75A088FBCCED}"/>
              </a:ext>
            </a:extLst>
          </p:cNvPr>
          <p:cNvSpPr/>
          <p:nvPr/>
        </p:nvSpPr>
        <p:spPr>
          <a:xfrm>
            <a:off x="192088" y="273050"/>
            <a:ext cx="11806237" cy="6326188"/>
          </a:xfrm>
          <a:prstGeom prst="rect">
            <a:avLst/>
          </a:prstGeom>
          <a:noFill/>
          <a:ln w="31750">
            <a:solidFill>
              <a:srgbClr val="E94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766C93-268D-42AA-AFE3-60EAB9B1F85E}"/>
              </a:ext>
            </a:extLst>
          </p:cNvPr>
          <p:cNvSpPr/>
          <p:nvPr/>
        </p:nvSpPr>
        <p:spPr>
          <a:xfrm>
            <a:off x="333375" y="400050"/>
            <a:ext cx="11523663" cy="6049963"/>
          </a:xfrm>
          <a:prstGeom prst="rect">
            <a:avLst/>
          </a:prstGeom>
          <a:noFill/>
          <a:ln w="12700" cmpd="sng">
            <a:solidFill>
              <a:srgbClr val="E94B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413" name="文本框 4">
            <a:extLst>
              <a:ext uri="{FF2B5EF4-FFF2-40B4-BE49-F238E27FC236}">
                <a16:creationId xmlns:a16="http://schemas.microsoft.com/office/drawing/2014/main" id="{A44C5F95-631E-4530-9411-9D5C1AC9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2" y="2441485"/>
            <a:ext cx="2427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mpleSoft Bold" panose="02000000000000000000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58" name="AutoShape 59">
            <a:extLst>
              <a:ext uri="{FF2B5EF4-FFF2-40B4-BE49-F238E27FC236}">
                <a16:creationId xmlns:a16="http://schemas.microsoft.com/office/drawing/2014/main" id="{C702BA49-FED7-4585-9853-5D26706B3235}"/>
              </a:ext>
            </a:extLst>
          </p:cNvPr>
          <p:cNvSpPr/>
          <p:nvPr/>
        </p:nvSpPr>
        <p:spPr bwMode="auto">
          <a:xfrm>
            <a:off x="4593431" y="1616414"/>
            <a:ext cx="728663" cy="488950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E94B52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静蕾简体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5E78DB-C7C1-4324-AC87-6DEDF1C90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4480" y="1529366"/>
            <a:ext cx="5599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1.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Nguyên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nhân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cuộc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khởi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nghĩa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. 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AutoShape 59">
            <a:extLst>
              <a:ext uri="{FF2B5EF4-FFF2-40B4-BE49-F238E27FC236}">
                <a16:creationId xmlns:a16="http://schemas.microsoft.com/office/drawing/2014/main" id="{E9DC4244-2794-4BEC-AC61-28F198A6A630}"/>
              </a:ext>
            </a:extLst>
          </p:cNvPr>
          <p:cNvSpPr/>
          <p:nvPr/>
        </p:nvSpPr>
        <p:spPr bwMode="auto">
          <a:xfrm>
            <a:off x="4771231" y="2743991"/>
            <a:ext cx="655637" cy="488950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E94B52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静蕾简体"/>
              <a:ea typeface="+mn-ea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11866C-383D-41AD-9E29-8091CD6F4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3861259"/>
            <a:ext cx="5762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3.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Sự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ra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đời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và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ý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nghĩa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của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nước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Vạn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Xuân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AutoShape 59">
            <a:extLst>
              <a:ext uri="{FF2B5EF4-FFF2-40B4-BE49-F238E27FC236}">
                <a16:creationId xmlns:a16="http://schemas.microsoft.com/office/drawing/2014/main" id="{0E7B8357-7132-4395-AC4F-10CB72E8D5D2}"/>
              </a:ext>
            </a:extLst>
          </p:cNvPr>
          <p:cNvSpPr/>
          <p:nvPr/>
        </p:nvSpPr>
        <p:spPr bwMode="auto">
          <a:xfrm>
            <a:off x="5035209" y="3910918"/>
            <a:ext cx="631825" cy="488950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E94B52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marL="0" marR="0" lvl="0" indent="0" algn="ctr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静蕾简体"/>
              <a:ea typeface="+mn-ea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6C9AC3-0404-46B3-B5B2-EEC849852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854" y="2470028"/>
            <a:ext cx="65114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2.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Nét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chính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về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diễn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biết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và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kết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quả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cuộc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khởi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nghĩa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Lý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Bí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Lobster" panose="02040603050506020204" pitchFamily="18" charset="0"/>
                <a:ea typeface="Microsoft YaHei" panose="020B0503020204020204" pitchFamily="34" charset="-122"/>
              </a:rPr>
              <a:t>.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218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-301178"/>
            <a:ext cx="3159721" cy="181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0" name="组合 17">
            <a:extLst>
              <a:ext uri="{FF2B5EF4-FFF2-40B4-BE49-F238E27FC236}">
                <a16:creationId xmlns:a16="http://schemas.microsoft.com/office/drawing/2014/main" id="{18C3B8B5-DEEF-407E-A5B6-9B43560C6504}"/>
              </a:ext>
            </a:extLst>
          </p:cNvPr>
          <p:cNvGrpSpPr>
            <a:grpSpLocks/>
          </p:cNvGrpSpPr>
          <p:nvPr/>
        </p:nvGrpSpPr>
        <p:grpSpPr bwMode="auto">
          <a:xfrm>
            <a:off x="1370012" y="220795"/>
            <a:ext cx="9428163" cy="923331"/>
            <a:chOff x="4888" y="2893"/>
            <a:chExt cx="9838" cy="2382"/>
          </a:xfrm>
        </p:grpSpPr>
        <p:sp>
          <p:nvSpPr>
            <p:cNvPr id="14" name="剪去单角的矩形 13">
              <a:extLst>
                <a:ext uri="{FF2B5EF4-FFF2-40B4-BE49-F238E27FC236}">
                  <a16:creationId xmlns:a16="http://schemas.microsoft.com/office/drawing/2014/main" id="{19D7517D-67C6-4287-BE5C-18DFCC88C447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剪去单角的矩形 14">
              <a:extLst>
                <a:ext uri="{FF2B5EF4-FFF2-40B4-BE49-F238E27FC236}">
                  <a16:creationId xmlns:a16="http://schemas.microsoft.com/office/drawing/2014/main" id="{C38AAE35-5CCE-47FD-916F-DDF6317DD241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9461" name="文本框 18">
            <a:extLst>
              <a:ext uri="{FF2B5EF4-FFF2-40B4-BE49-F238E27FC236}">
                <a16:creationId xmlns:a16="http://schemas.microsoft.com/office/drawing/2014/main" id="{414C7041-AB2E-4470-89D0-05FB3333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909" y="220795"/>
            <a:ext cx="66366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NGHĨA LÝ BÍ VÀ SỰ THÀNH LẬP NƯỚC VẠN XUÂN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62" name="文本框 19">
            <a:extLst>
              <a:ext uri="{FF2B5EF4-FFF2-40B4-BE49-F238E27FC236}">
                <a16:creationId xmlns:a16="http://schemas.microsoft.com/office/drawing/2014/main" id="{ECB5DB08-9253-4B41-8578-74EB6A7F4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218" y="200349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03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9A405E8-D334-43ED-9BCA-84D6F6A7D166}"/>
              </a:ext>
            </a:extLst>
          </p:cNvPr>
          <p:cNvCxnSpPr>
            <a:cxnSpLocks/>
          </p:cNvCxnSpPr>
          <p:nvPr/>
        </p:nvCxnSpPr>
        <p:spPr>
          <a:xfrm>
            <a:off x="2636483" y="220795"/>
            <a:ext cx="0" cy="923331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224509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 descr="玫瑰">
            <a:extLst>
              <a:ext uri="{FF2B5EF4-FFF2-40B4-BE49-F238E27FC236}">
                <a16:creationId xmlns:a16="http://schemas.microsoft.com/office/drawing/2014/main" id="{C23E58E5-9F45-4F4B-B275-FAAD2FFF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965153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AD3F3C5-4958-3B46-A1CC-8C83DE6B8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633440"/>
              </p:ext>
            </p:extLst>
          </p:nvPr>
        </p:nvGraphicFramePr>
        <p:xfrm>
          <a:off x="25022" y="2298959"/>
          <a:ext cx="12141956" cy="4491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4297">
                  <a:extLst>
                    <a:ext uri="{9D8B030D-6E8A-4147-A177-3AD203B41FA5}">
                      <a16:colId xmlns:a16="http://schemas.microsoft.com/office/drawing/2014/main" val="1484335447"/>
                    </a:ext>
                  </a:extLst>
                </a:gridCol>
                <a:gridCol w="4249684">
                  <a:extLst>
                    <a:ext uri="{9D8B030D-6E8A-4147-A177-3AD203B41FA5}">
                      <a16:colId xmlns:a16="http://schemas.microsoft.com/office/drawing/2014/main" val="2252513265"/>
                    </a:ext>
                  </a:extLst>
                </a:gridCol>
                <a:gridCol w="5467975">
                  <a:extLst>
                    <a:ext uri="{9D8B030D-6E8A-4147-A177-3AD203B41FA5}">
                      <a16:colId xmlns:a16="http://schemas.microsoft.com/office/drawing/2014/main" val="3047656764"/>
                    </a:ext>
                  </a:extLst>
                </a:gridCol>
              </a:tblGrid>
              <a:tr h="389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NGÔ</a:t>
                      </a:r>
                      <a:endParaRPr lang="en-US" sz="24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baseline="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LƯƠNG</a:t>
                      </a:r>
                      <a:endParaRPr lang="en-US" sz="2400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945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400" b="1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Chia nước ta thành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ba quận: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Giao Chỉ, Cửu Chân, Nhật Nam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Chia nước ta thành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hlinkClick r:id="" action="ppaction://noaction"/>
                        </a:rPr>
                        <a:t>6 châu: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Giao Châu,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Châu, Đức Châu, Lợi Châu, Minh Châu, Hoàng Châu.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0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endParaRPr lang="en-US" sz="2400" b="1" i="1" baseline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b="1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Từ huyện trở lên là người Hán.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Chỉ sử dụng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tôn thất </a:t>
                      </a:r>
                      <a:r>
                        <a:rPr lang="vi-VN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 nhà Lương.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9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400" b="1" i="1" baseline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400" b="1" i="1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endParaRPr lang="en-US" sz="2400" b="1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thuế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thuế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835035"/>
                  </a:ext>
                </a:extLst>
              </a:tr>
            </a:tbl>
          </a:graphicData>
        </a:graphic>
      </p:graphicFrame>
      <p:sp>
        <p:nvSpPr>
          <p:cNvPr id="16" name="文本框 12">
            <a:extLst>
              <a:ext uri="{FF2B5EF4-FFF2-40B4-BE49-F238E27FC236}">
                <a16:creationId xmlns:a16="http://schemas.microsoft.com/office/drawing/2014/main" id="{9E54CED5-8E9A-1245-BDF5-5E05442C88C0}"/>
              </a:ext>
            </a:extLst>
          </p:cNvPr>
          <p:cNvSpPr txBox="1"/>
          <p:nvPr/>
        </p:nvSpPr>
        <p:spPr>
          <a:xfrm>
            <a:off x="50044" y="1244489"/>
            <a:ext cx="12057075" cy="954107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cai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0084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933">
            <a:off x="10126302" y="139638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49512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49" y="127000"/>
            <a:ext cx="9101139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207" y="257981"/>
            <a:ext cx="61562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NGHĨA LÝ BÍ VÀ SỰ THÀNH LẬP NƯỚC VẠN XUÂN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03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93BF7-2F8D-B749-BD47-824D2544A5C6}"/>
              </a:ext>
            </a:extLst>
          </p:cNvPr>
          <p:cNvGrpSpPr/>
          <p:nvPr/>
        </p:nvGrpSpPr>
        <p:grpSpPr>
          <a:xfrm>
            <a:off x="-192359" y="1133289"/>
            <a:ext cx="5464565" cy="5284560"/>
            <a:chOff x="-192359" y="1133289"/>
            <a:chExt cx="5464565" cy="5284560"/>
          </a:xfrm>
        </p:grpSpPr>
        <p:pic>
          <p:nvPicPr>
            <p:cNvPr id="14" name="4">
              <a:extLst>
                <a:ext uri="{FF2B5EF4-FFF2-40B4-BE49-F238E27FC236}">
                  <a16:creationId xmlns:a16="http://schemas.microsoft.com/office/drawing/2014/main" id="{4DF10D8A-24FD-4281-A5FE-54422BD15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-192359" y="1133289"/>
              <a:ext cx="5464565" cy="52845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9C2C97-4128-FF4F-89EB-851B1C021304}"/>
                </a:ext>
              </a:extLst>
            </p:cNvPr>
            <p:cNvSpPr/>
            <p:nvPr/>
          </p:nvSpPr>
          <p:spPr>
            <a:xfrm>
              <a:off x="832585" y="3179085"/>
              <a:ext cx="318940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21" name="文本框 12">
            <a:extLst>
              <a:ext uri="{FF2B5EF4-FFF2-40B4-BE49-F238E27FC236}">
                <a16:creationId xmlns:a16="http://schemas.microsoft.com/office/drawing/2014/main" id="{A260479D-0748-F640-B775-DC47E0A3AED8}"/>
              </a:ext>
            </a:extLst>
          </p:cNvPr>
          <p:cNvSpPr txBox="1"/>
          <p:nvPr/>
        </p:nvSpPr>
        <p:spPr>
          <a:xfrm>
            <a:off x="5046932" y="1640596"/>
            <a:ext cx="688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cai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bạo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ghét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B22971-DB41-7C4F-BC8C-3AD6EB52BE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8" t="587" b="1"/>
          <a:stretch/>
        </p:blipFill>
        <p:spPr>
          <a:xfrm>
            <a:off x="5283202" y="3429000"/>
            <a:ext cx="3458079" cy="342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DADC3D-AEF8-0D45-BCCF-B5BCA259F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281" y="3429000"/>
            <a:ext cx="3450720" cy="3429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13" y="92466"/>
            <a:ext cx="2479497" cy="3266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4529" y="3507796"/>
            <a:ext cx="2761809" cy="329320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12/9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Tỵ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“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lẫm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24" y="2989780"/>
            <a:ext cx="2930525" cy="3739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803147" y="934806"/>
            <a:ext cx="3044478" cy="2092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Thuở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39" y="694916"/>
            <a:ext cx="3092590" cy="401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030863" y="4786320"/>
            <a:ext cx="3092589" cy="20928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24" y="2404153"/>
            <a:ext cx="2811211" cy="4325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260923" y="694916"/>
            <a:ext cx="2811212" cy="1692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chiêu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E22BD0B5-1EE5-48DA-B473-960824CDE0AD}"/>
              </a:ext>
            </a:extLst>
          </p:cNvPr>
          <p:cNvSpPr txBox="1"/>
          <p:nvPr/>
        </p:nvSpPr>
        <p:spPr>
          <a:xfrm>
            <a:off x="2860124" y="2419"/>
            <a:ext cx="4823786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endParaRPr kumimoji="0" lang="en-US" altLang="en-US" sz="2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61" y="0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49512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27000"/>
            <a:ext cx="9105900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454" y="193228"/>
            <a:ext cx="74459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KHỞI NGHĨA LÝ BÍ VÀ SỰ THÀNH LẬP NƯỚC VẠN XUÂN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03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5EBF61C-9FC5-024A-B62A-09A71CF18407}"/>
              </a:ext>
            </a:extLst>
          </p:cNvPr>
          <p:cNvGrpSpPr/>
          <p:nvPr/>
        </p:nvGrpSpPr>
        <p:grpSpPr>
          <a:xfrm>
            <a:off x="-114300" y="1279510"/>
            <a:ext cx="4595989" cy="4752990"/>
            <a:chOff x="-114300" y="1279510"/>
            <a:chExt cx="4595989" cy="4752990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81C9CD11-0500-41F8-AF51-46C829600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4300" y="1279510"/>
              <a:ext cx="4595989" cy="47529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B6AD32B-8014-4C6F-88BE-B0E0C5947DA7}"/>
                </a:ext>
              </a:extLst>
            </p:cNvPr>
            <p:cNvSpPr txBox="1"/>
            <p:nvPr/>
          </p:nvSpPr>
          <p:spPr>
            <a:xfrm>
              <a:off x="502634" y="2480046"/>
              <a:ext cx="3107247" cy="212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phim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SGK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trang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lang="en-US" sz="2800" b="1" dirty="0">
                  <a:solidFill>
                    <a:srgbClr val="FFFFFF"/>
                  </a:solidFill>
                  <a:latin typeface="#9Slide03 AmpleSoft Bold" panose="02000000000000000000" pitchFamily="2" charset="0"/>
                  <a:ea typeface="Microsoft YaHei" panose="020B0503020204020204" pitchFamily="34" charset="-122"/>
                </a:rPr>
                <a:t>74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tham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trò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Microsoft YaHei" panose="020B0503020204020204" pitchFamily="34" charset="-122"/>
                  <a:cs typeface="+mn-cs"/>
                </a:rPr>
                <a:t>chơi</a:t>
              </a:r>
              <a:r>
                <a:rPr lang="en-US" sz="2800" b="1" dirty="0">
                  <a:solidFill>
                    <a:srgbClr val="FFFFFF"/>
                  </a:solidFill>
                  <a:latin typeface="#9Slide03 AmpleSoft Bold" panose="02000000000000000000" pitchFamily="2" charset="0"/>
                  <a:ea typeface="Microsoft YaHei" panose="020B0503020204020204" pitchFamily="34" charset="-122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#9Slide03 AmpleSoft Bold" panose="02000000000000000000" pitchFamily="2" charset="0"/>
                  <a:ea typeface="Microsoft YaHei" panose="020B0503020204020204" pitchFamily="34" charset="-122"/>
                </a:rPr>
                <a:t>nối</a:t>
              </a:r>
              <a:r>
                <a:rPr lang="en-US" sz="2800" b="1" dirty="0">
                  <a:solidFill>
                    <a:srgbClr val="FFFFFF"/>
                  </a:solidFill>
                  <a:latin typeface="#9Slide03 AmpleSoft Bold" panose="02000000000000000000" pitchFamily="2" charset="0"/>
                  <a:ea typeface="Microsoft YaHei" panose="020B0503020204020204" pitchFamily="34" charset="-122"/>
                </a:rPr>
                <a:t> </a:t>
              </a:r>
              <a:r>
                <a:rPr lang="en-US" sz="2800" b="1" dirty="0" err="1">
                  <a:solidFill>
                    <a:srgbClr val="FFFFFF"/>
                  </a:solidFill>
                  <a:latin typeface="#9Slide03 AmpleSoft Bold" panose="02000000000000000000" pitchFamily="2" charset="0"/>
                  <a:ea typeface="Microsoft YaHei" panose="020B0503020204020204" pitchFamily="34" charset="-122"/>
                </a:rPr>
                <a:t>cột</a:t>
              </a:r>
              <a:r>
                <a:rPr lang="en-US" sz="2800" b="1" dirty="0">
                  <a:solidFill>
                    <a:srgbClr val="FFFFFF"/>
                  </a:solidFill>
                  <a:latin typeface="#9Slide03 AmpleSoft Bold" panose="02000000000000000000" pitchFamily="2" charset="0"/>
                  <a:ea typeface="Microsoft YaHei" panose="020B0503020204020204" pitchFamily="34" charset="-122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592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AB3D50F-2731-3D40-84E8-BE36ACAFAA8F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437553" y="5867030"/>
            <a:ext cx="3072016" cy="40923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Terminator 5">
            <a:extLst>
              <a:ext uri="{FF2B5EF4-FFF2-40B4-BE49-F238E27FC236}">
                <a16:creationId xmlns:a16="http://schemas.microsoft.com/office/drawing/2014/main" id="{647786F0-7649-9C4C-9836-32786DE5D11D}"/>
              </a:ext>
            </a:extLst>
          </p:cNvPr>
          <p:cNvSpPr/>
          <p:nvPr/>
        </p:nvSpPr>
        <p:spPr>
          <a:xfrm>
            <a:off x="46433" y="1454118"/>
            <a:ext cx="3479027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Đầu năm 542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6563360" y="1290319"/>
            <a:ext cx="5606154" cy="958259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a. Quân Lương xâm lược nước Vạn Xuân</a:t>
            </a:r>
          </a:p>
        </p:txBody>
      </p:sp>
      <p:sp>
        <p:nvSpPr>
          <p:cNvPr id="22" name="Flowchart: Terminator 21"/>
          <p:cNvSpPr/>
          <p:nvPr/>
        </p:nvSpPr>
        <p:spPr>
          <a:xfrm>
            <a:off x="6392861" y="2692344"/>
            <a:ext cx="5616453" cy="688523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Khởi nghĩa bùng nổ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403159" y="3903017"/>
            <a:ext cx="5606155" cy="1016830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c. Lý Bí xưng là Lý Nam Đế lập ra nước Vạn Xuân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6509569" y="5363612"/>
            <a:ext cx="5606155" cy="912342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Nhà Tuỳ đem quân xâm lược</a:t>
            </a:r>
          </a:p>
        </p:txBody>
      </p:sp>
      <p:sp>
        <p:nvSpPr>
          <p:cNvPr id="25" name="Freeform 454">
            <a:extLst>
              <a:ext uri="{FF2B5EF4-FFF2-40B4-BE49-F238E27FC236}">
                <a16:creationId xmlns:a16="http://schemas.microsoft.com/office/drawing/2014/main" id="{81834525-887B-5D4F-A477-73847DAFCBCA}"/>
              </a:ext>
            </a:extLst>
          </p:cNvPr>
          <p:cNvSpPr/>
          <p:nvPr/>
        </p:nvSpPr>
        <p:spPr>
          <a:xfrm rot="18951538">
            <a:off x="6657224" y="1562654"/>
            <a:ext cx="519421" cy="503764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454">
            <a:extLst>
              <a:ext uri="{FF2B5EF4-FFF2-40B4-BE49-F238E27FC236}">
                <a16:creationId xmlns:a16="http://schemas.microsoft.com/office/drawing/2014/main" id="{FCC44A11-141B-F743-97FE-14F28603B59D}"/>
              </a:ext>
            </a:extLst>
          </p:cNvPr>
          <p:cNvSpPr/>
          <p:nvPr/>
        </p:nvSpPr>
        <p:spPr>
          <a:xfrm rot="18936151">
            <a:off x="6553605" y="2775879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 454">
            <a:extLst>
              <a:ext uri="{FF2B5EF4-FFF2-40B4-BE49-F238E27FC236}">
                <a16:creationId xmlns:a16="http://schemas.microsoft.com/office/drawing/2014/main" id="{53E58832-50E2-FE49-87A2-F777D46A45A8}"/>
              </a:ext>
            </a:extLst>
          </p:cNvPr>
          <p:cNvSpPr/>
          <p:nvPr/>
        </p:nvSpPr>
        <p:spPr>
          <a:xfrm rot="18987690">
            <a:off x="6450412" y="418839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0" y="4015689"/>
            <a:ext cx="3459039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Năm 545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>
            <a:cxnSpLocks/>
            <a:stCxn id="6" idx="3"/>
            <a:endCxn id="23" idx="1"/>
          </p:cNvCxnSpPr>
          <p:nvPr/>
        </p:nvCxnSpPr>
        <p:spPr>
          <a:xfrm>
            <a:off x="3465058" y="3150278"/>
            <a:ext cx="2938101" cy="1261154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8" idx="3"/>
            <a:endCxn id="20" idx="1"/>
          </p:cNvCxnSpPr>
          <p:nvPr/>
        </p:nvCxnSpPr>
        <p:spPr>
          <a:xfrm flipV="1">
            <a:off x="3459039" y="1769449"/>
            <a:ext cx="3104321" cy="2752806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744278" y="115567"/>
            <a:ext cx="8583061" cy="834810"/>
            <a:chOff x="0" y="-26265"/>
            <a:chExt cx="6369966" cy="834810"/>
          </a:xfrm>
        </p:grpSpPr>
        <p:sp>
          <p:nvSpPr>
            <p:cNvPr id="35" name="TextBox 34"/>
            <p:cNvSpPr txBox="1"/>
            <p:nvPr/>
          </p:nvSpPr>
          <p:spPr>
            <a:xfrm>
              <a:off x="0" y="-22452"/>
              <a:ext cx="6369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Nối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hợp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lí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6" name="Freeform 454"/>
            <p:cNvSpPr/>
            <p:nvPr/>
          </p:nvSpPr>
          <p:spPr>
            <a:xfrm>
              <a:off x="1571614" y="-26265"/>
              <a:ext cx="394835" cy="616616"/>
            </a:xfrm>
            <a:custGeom>
              <a:avLst/>
              <a:gdLst/>
              <a:ahLst/>
              <a:cxnLst/>
              <a:rect l="l" t="t" r="r" b="b"/>
              <a:pathLst>
                <a:path w="394835" h="394810">
                  <a:moveTo>
                    <a:pt x="369912" y="134"/>
                  </a:moveTo>
                  <a:cubicBezTo>
                    <a:pt x="376861" y="697"/>
                    <a:pt x="382776" y="3045"/>
                    <a:pt x="387659" y="7177"/>
                  </a:cubicBezTo>
                  <a:cubicBezTo>
                    <a:pt x="395923" y="16943"/>
                    <a:pt x="397050" y="30840"/>
                    <a:pt x="391040" y="48870"/>
                  </a:cubicBezTo>
                  <a:cubicBezTo>
                    <a:pt x="385030" y="66899"/>
                    <a:pt x="374889" y="83051"/>
                    <a:pt x="360615" y="97324"/>
                  </a:cubicBezTo>
                  <a:lnTo>
                    <a:pt x="315260" y="142679"/>
                  </a:lnTo>
                  <a:lnTo>
                    <a:pt x="360334" y="338750"/>
                  </a:lnTo>
                  <a:cubicBezTo>
                    <a:pt x="361273" y="342318"/>
                    <a:pt x="360146" y="345417"/>
                    <a:pt x="356953" y="348046"/>
                  </a:cubicBezTo>
                  <a:lnTo>
                    <a:pt x="320894" y="375090"/>
                  </a:lnTo>
                  <a:cubicBezTo>
                    <a:pt x="319580" y="376217"/>
                    <a:pt x="317795" y="376781"/>
                    <a:pt x="315542" y="376781"/>
                  </a:cubicBezTo>
                  <a:cubicBezTo>
                    <a:pt x="314791" y="376781"/>
                    <a:pt x="314133" y="376687"/>
                    <a:pt x="313570" y="376499"/>
                  </a:cubicBezTo>
                  <a:cubicBezTo>
                    <a:pt x="310752" y="375936"/>
                    <a:pt x="308780" y="374433"/>
                    <a:pt x="307654" y="371992"/>
                  </a:cubicBezTo>
                  <a:lnTo>
                    <a:pt x="229056" y="228883"/>
                  </a:lnTo>
                  <a:lnTo>
                    <a:pt x="156093" y="301846"/>
                  </a:lnTo>
                  <a:lnTo>
                    <a:pt x="171024" y="356498"/>
                  </a:lnTo>
                  <a:cubicBezTo>
                    <a:pt x="171963" y="359690"/>
                    <a:pt x="171211" y="362601"/>
                    <a:pt x="168770" y="365231"/>
                  </a:cubicBezTo>
                  <a:lnTo>
                    <a:pt x="141726" y="392275"/>
                  </a:lnTo>
                  <a:cubicBezTo>
                    <a:pt x="140036" y="393965"/>
                    <a:pt x="137876" y="394810"/>
                    <a:pt x="135247" y="394810"/>
                  </a:cubicBezTo>
                  <a:lnTo>
                    <a:pt x="134683" y="394810"/>
                  </a:lnTo>
                  <a:cubicBezTo>
                    <a:pt x="131866" y="394435"/>
                    <a:pt x="129613" y="393214"/>
                    <a:pt x="127922" y="391148"/>
                  </a:cubicBezTo>
                  <a:lnTo>
                    <a:pt x="74679" y="320157"/>
                  </a:lnTo>
                  <a:lnTo>
                    <a:pt x="3688" y="266914"/>
                  </a:lnTo>
                  <a:cubicBezTo>
                    <a:pt x="1622" y="265599"/>
                    <a:pt x="402" y="263439"/>
                    <a:pt x="26" y="260434"/>
                  </a:cubicBezTo>
                  <a:cubicBezTo>
                    <a:pt x="-162" y="257993"/>
                    <a:pt x="684" y="255645"/>
                    <a:pt x="2561" y="253392"/>
                  </a:cubicBezTo>
                  <a:lnTo>
                    <a:pt x="29606" y="226066"/>
                  </a:lnTo>
                  <a:cubicBezTo>
                    <a:pt x="31296" y="224375"/>
                    <a:pt x="33455" y="223530"/>
                    <a:pt x="36085" y="223530"/>
                  </a:cubicBezTo>
                  <a:cubicBezTo>
                    <a:pt x="37212" y="223530"/>
                    <a:pt x="37963" y="223624"/>
                    <a:pt x="38339" y="223812"/>
                  </a:cubicBezTo>
                  <a:lnTo>
                    <a:pt x="92990" y="238743"/>
                  </a:lnTo>
                  <a:lnTo>
                    <a:pt x="165953" y="165780"/>
                  </a:lnTo>
                  <a:lnTo>
                    <a:pt x="22844" y="87182"/>
                  </a:lnTo>
                  <a:cubicBezTo>
                    <a:pt x="20215" y="85680"/>
                    <a:pt x="18619" y="83426"/>
                    <a:pt x="18055" y="80421"/>
                  </a:cubicBezTo>
                  <a:cubicBezTo>
                    <a:pt x="17680" y="77417"/>
                    <a:pt x="18525" y="74881"/>
                    <a:pt x="20591" y="72815"/>
                  </a:cubicBezTo>
                  <a:lnTo>
                    <a:pt x="56650" y="36756"/>
                  </a:lnTo>
                  <a:cubicBezTo>
                    <a:pt x="59279" y="34315"/>
                    <a:pt x="62096" y="33563"/>
                    <a:pt x="65101" y="34503"/>
                  </a:cubicBezTo>
                  <a:lnTo>
                    <a:pt x="252439" y="79294"/>
                  </a:lnTo>
                  <a:lnTo>
                    <a:pt x="297512" y="34221"/>
                  </a:lnTo>
                  <a:cubicBezTo>
                    <a:pt x="311785" y="19947"/>
                    <a:pt x="327937" y="9806"/>
                    <a:pt x="345967" y="3796"/>
                  </a:cubicBezTo>
                  <a:cubicBezTo>
                    <a:pt x="354981" y="791"/>
                    <a:pt x="362963" y="-430"/>
                    <a:pt x="369912" y="1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417"/>
            <p:cNvSpPr/>
            <p:nvPr/>
          </p:nvSpPr>
          <p:spPr>
            <a:xfrm>
              <a:off x="2662243" y="129631"/>
              <a:ext cx="647527" cy="479585"/>
            </a:xfrm>
            <a:custGeom>
              <a:avLst/>
              <a:gdLst/>
              <a:ahLst/>
              <a:cxnLst/>
              <a:rect l="l" t="t" r="r" b="b"/>
              <a:pathLst>
                <a:path w="540884" h="396648">
                  <a:moveTo>
                    <a:pt x="216354" y="0"/>
                  </a:moveTo>
                  <a:cubicBezTo>
                    <a:pt x="246027" y="0"/>
                    <a:pt x="272931" y="8263"/>
                    <a:pt x="297064" y="24791"/>
                  </a:cubicBezTo>
                  <a:cubicBezTo>
                    <a:pt x="321198" y="41317"/>
                    <a:pt x="338804" y="62915"/>
                    <a:pt x="349885" y="89584"/>
                  </a:cubicBezTo>
                  <a:cubicBezTo>
                    <a:pt x="363031" y="77940"/>
                    <a:pt x="378619" y="72118"/>
                    <a:pt x="396649" y="72118"/>
                  </a:cubicBezTo>
                  <a:cubicBezTo>
                    <a:pt x="416556" y="72118"/>
                    <a:pt x="433553" y="79161"/>
                    <a:pt x="447638" y="93246"/>
                  </a:cubicBezTo>
                  <a:cubicBezTo>
                    <a:pt x="461724" y="107332"/>
                    <a:pt x="468767" y="124328"/>
                    <a:pt x="468767" y="144236"/>
                  </a:cubicBezTo>
                  <a:cubicBezTo>
                    <a:pt x="468767" y="158321"/>
                    <a:pt x="464916" y="171280"/>
                    <a:pt x="457217" y="183112"/>
                  </a:cubicBezTo>
                  <a:cubicBezTo>
                    <a:pt x="481444" y="188746"/>
                    <a:pt x="501445" y="201376"/>
                    <a:pt x="517220" y="221002"/>
                  </a:cubicBezTo>
                  <a:cubicBezTo>
                    <a:pt x="532996" y="240628"/>
                    <a:pt x="540884" y="263117"/>
                    <a:pt x="540884" y="288471"/>
                  </a:cubicBezTo>
                  <a:cubicBezTo>
                    <a:pt x="540884" y="318333"/>
                    <a:pt x="530320" y="343827"/>
                    <a:pt x="509192" y="364956"/>
                  </a:cubicBezTo>
                  <a:cubicBezTo>
                    <a:pt x="488064" y="386084"/>
                    <a:pt x="462569" y="396648"/>
                    <a:pt x="432708" y="396648"/>
                  </a:cubicBezTo>
                  <a:lnTo>
                    <a:pt x="126207" y="396648"/>
                  </a:lnTo>
                  <a:cubicBezTo>
                    <a:pt x="91463" y="396648"/>
                    <a:pt x="61742" y="384300"/>
                    <a:pt x="37045" y="359603"/>
                  </a:cubicBezTo>
                  <a:cubicBezTo>
                    <a:pt x="12349" y="334907"/>
                    <a:pt x="0" y="305186"/>
                    <a:pt x="0" y="270442"/>
                  </a:cubicBezTo>
                  <a:cubicBezTo>
                    <a:pt x="0" y="245651"/>
                    <a:pt x="6668" y="222974"/>
                    <a:pt x="20002" y="202409"/>
                  </a:cubicBezTo>
                  <a:cubicBezTo>
                    <a:pt x="33336" y="181844"/>
                    <a:pt x="50896" y="166491"/>
                    <a:pt x="72682" y="156349"/>
                  </a:cubicBezTo>
                  <a:cubicBezTo>
                    <a:pt x="72306" y="151091"/>
                    <a:pt x="72118" y="147053"/>
                    <a:pt x="72118" y="144236"/>
                  </a:cubicBezTo>
                  <a:cubicBezTo>
                    <a:pt x="72118" y="104420"/>
                    <a:pt x="86204" y="70428"/>
                    <a:pt x="114375" y="42256"/>
                  </a:cubicBezTo>
                  <a:cubicBezTo>
                    <a:pt x="142546" y="14086"/>
                    <a:pt x="176539" y="0"/>
                    <a:pt x="21635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Freeform 417"/>
          <p:cNvSpPr/>
          <p:nvPr/>
        </p:nvSpPr>
        <p:spPr>
          <a:xfrm>
            <a:off x="10786258" y="458316"/>
            <a:ext cx="957225" cy="585464"/>
          </a:xfrm>
          <a:custGeom>
            <a:avLst/>
            <a:gdLst/>
            <a:ahLst/>
            <a:cxnLst/>
            <a:rect l="l" t="t" r="r" b="b"/>
            <a:pathLst>
              <a:path w="540884" h="396648">
                <a:moveTo>
                  <a:pt x="216354" y="0"/>
                </a:moveTo>
                <a:cubicBezTo>
                  <a:pt x="246027" y="0"/>
                  <a:pt x="272931" y="8263"/>
                  <a:pt x="297064" y="24791"/>
                </a:cubicBezTo>
                <a:cubicBezTo>
                  <a:pt x="321198" y="41317"/>
                  <a:pt x="338804" y="62915"/>
                  <a:pt x="349885" y="89584"/>
                </a:cubicBezTo>
                <a:cubicBezTo>
                  <a:pt x="363031" y="77940"/>
                  <a:pt x="378619" y="72118"/>
                  <a:pt x="396649" y="72118"/>
                </a:cubicBezTo>
                <a:cubicBezTo>
                  <a:pt x="416556" y="72118"/>
                  <a:pt x="433553" y="79161"/>
                  <a:pt x="447638" y="93246"/>
                </a:cubicBezTo>
                <a:cubicBezTo>
                  <a:pt x="461724" y="107332"/>
                  <a:pt x="468767" y="124328"/>
                  <a:pt x="468767" y="144236"/>
                </a:cubicBezTo>
                <a:cubicBezTo>
                  <a:pt x="468767" y="158321"/>
                  <a:pt x="464916" y="171280"/>
                  <a:pt x="457217" y="183112"/>
                </a:cubicBezTo>
                <a:cubicBezTo>
                  <a:pt x="481444" y="188746"/>
                  <a:pt x="501445" y="201376"/>
                  <a:pt x="517220" y="221002"/>
                </a:cubicBezTo>
                <a:cubicBezTo>
                  <a:pt x="532996" y="240628"/>
                  <a:pt x="540884" y="263117"/>
                  <a:pt x="540884" y="288471"/>
                </a:cubicBezTo>
                <a:cubicBezTo>
                  <a:pt x="540884" y="318333"/>
                  <a:pt x="530320" y="343827"/>
                  <a:pt x="509192" y="364956"/>
                </a:cubicBezTo>
                <a:cubicBezTo>
                  <a:pt x="488064" y="386084"/>
                  <a:pt x="462569" y="396648"/>
                  <a:pt x="432708" y="396648"/>
                </a:cubicBezTo>
                <a:lnTo>
                  <a:pt x="126207" y="396648"/>
                </a:lnTo>
                <a:cubicBezTo>
                  <a:pt x="91463" y="396648"/>
                  <a:pt x="61742" y="384300"/>
                  <a:pt x="37045" y="359603"/>
                </a:cubicBezTo>
                <a:cubicBezTo>
                  <a:pt x="12349" y="334907"/>
                  <a:pt x="0" y="305186"/>
                  <a:pt x="0" y="270442"/>
                </a:cubicBezTo>
                <a:cubicBezTo>
                  <a:pt x="0" y="245651"/>
                  <a:pt x="6668" y="222974"/>
                  <a:pt x="20002" y="202409"/>
                </a:cubicBezTo>
                <a:cubicBezTo>
                  <a:pt x="33336" y="181844"/>
                  <a:pt x="50896" y="166491"/>
                  <a:pt x="72682" y="156349"/>
                </a:cubicBezTo>
                <a:cubicBezTo>
                  <a:pt x="72306" y="151091"/>
                  <a:pt x="72118" y="147053"/>
                  <a:pt x="72118" y="144236"/>
                </a:cubicBezTo>
                <a:cubicBezTo>
                  <a:pt x="72118" y="104420"/>
                  <a:pt x="86204" y="70428"/>
                  <a:pt x="114375" y="42256"/>
                </a:cubicBezTo>
                <a:cubicBezTo>
                  <a:pt x="142546" y="14086"/>
                  <a:pt x="176539" y="0"/>
                  <a:pt x="21635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Freeform 454">
            <a:extLst>
              <a:ext uri="{FF2B5EF4-FFF2-40B4-BE49-F238E27FC236}">
                <a16:creationId xmlns:a16="http://schemas.microsoft.com/office/drawing/2014/main" id="{F8030C32-AC59-664E-B4F0-CC1765A060C3}"/>
              </a:ext>
            </a:extLst>
          </p:cNvPr>
          <p:cNvSpPr/>
          <p:nvPr/>
        </p:nvSpPr>
        <p:spPr>
          <a:xfrm rot="18963719">
            <a:off x="659361" y="700830"/>
            <a:ext cx="704478" cy="685900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Freeform 454">
            <a:extLst>
              <a:ext uri="{FF2B5EF4-FFF2-40B4-BE49-F238E27FC236}">
                <a16:creationId xmlns:a16="http://schemas.microsoft.com/office/drawing/2014/main" id="{1ECE47ED-94C4-6443-919A-AA744FFC5CEA}"/>
              </a:ext>
            </a:extLst>
          </p:cNvPr>
          <p:cNvSpPr/>
          <p:nvPr/>
        </p:nvSpPr>
        <p:spPr>
          <a:xfrm rot="18795937">
            <a:off x="6312097" y="562564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D5B4C0-4842-7B42-9B6C-5A9D50E74914}"/>
              </a:ext>
            </a:extLst>
          </p:cNvPr>
          <p:cNvCxnSpPr>
            <a:cxnSpLocks/>
            <a:stCxn id="39" idx="3"/>
            <a:endCxn id="22" idx="1"/>
          </p:cNvCxnSpPr>
          <p:nvPr/>
        </p:nvCxnSpPr>
        <p:spPr>
          <a:xfrm>
            <a:off x="3525460" y="1960684"/>
            <a:ext cx="2867401" cy="1075922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Terminator 5"/>
          <p:cNvSpPr/>
          <p:nvPr/>
        </p:nvSpPr>
        <p:spPr>
          <a:xfrm>
            <a:off x="-13969" y="2643712"/>
            <a:ext cx="3479027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năm 544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Freeform 454">
            <a:extLst>
              <a:ext uri="{FF2B5EF4-FFF2-40B4-BE49-F238E27FC236}">
                <a16:creationId xmlns:a16="http://schemas.microsoft.com/office/drawing/2014/main" id="{B9F8BE58-0736-4645-85C0-4324E02BEB68}"/>
              </a:ext>
            </a:extLst>
          </p:cNvPr>
          <p:cNvSpPr/>
          <p:nvPr/>
        </p:nvSpPr>
        <p:spPr>
          <a:xfrm rot="18923414">
            <a:off x="2971171" y="4264916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Freeform 454">
            <a:extLst>
              <a:ext uri="{FF2B5EF4-FFF2-40B4-BE49-F238E27FC236}">
                <a16:creationId xmlns:a16="http://schemas.microsoft.com/office/drawing/2014/main" id="{6B620506-142C-8A4D-A891-2A1C8A5978C2}"/>
              </a:ext>
            </a:extLst>
          </p:cNvPr>
          <p:cNvSpPr/>
          <p:nvPr/>
        </p:nvSpPr>
        <p:spPr>
          <a:xfrm rot="19043455">
            <a:off x="3038521" y="287713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Freeform 454">
            <a:extLst>
              <a:ext uri="{FF2B5EF4-FFF2-40B4-BE49-F238E27FC236}">
                <a16:creationId xmlns:a16="http://schemas.microsoft.com/office/drawing/2014/main" id="{A40E5B6D-94B4-C648-AF3E-A90C9582F930}"/>
              </a:ext>
            </a:extLst>
          </p:cNvPr>
          <p:cNvSpPr/>
          <p:nvPr/>
        </p:nvSpPr>
        <p:spPr>
          <a:xfrm rot="19031143">
            <a:off x="3177843" y="166482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lowchart: Terminator 7">
            <a:extLst>
              <a:ext uri="{FF2B5EF4-FFF2-40B4-BE49-F238E27FC236}">
                <a16:creationId xmlns:a16="http://schemas.microsoft.com/office/drawing/2014/main" id="{B9BF313C-B514-444A-A7BC-AF4927FCB59E}"/>
              </a:ext>
            </a:extLst>
          </p:cNvPr>
          <p:cNvSpPr/>
          <p:nvPr/>
        </p:nvSpPr>
        <p:spPr>
          <a:xfrm>
            <a:off x="-21486" y="5360464"/>
            <a:ext cx="3459039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602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Freeform 454">
            <a:extLst>
              <a:ext uri="{FF2B5EF4-FFF2-40B4-BE49-F238E27FC236}">
                <a16:creationId xmlns:a16="http://schemas.microsoft.com/office/drawing/2014/main" id="{8B5F63E9-0C72-0B40-93D6-452697D659AD}"/>
              </a:ext>
            </a:extLst>
          </p:cNvPr>
          <p:cNvSpPr/>
          <p:nvPr/>
        </p:nvSpPr>
        <p:spPr>
          <a:xfrm rot="18923414">
            <a:off x="2852026" y="564722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27826 0.162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8373 0.191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30417 -0.390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8307 0.0013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3" grpId="0" animBg="1"/>
      <p:bldP spid="44" grpId="0" animBg="1"/>
      <p:bldP spid="56" grpId="0" animBg="1"/>
      <p:bldP spid="56" grpId="1" animBg="1"/>
      <p:bldP spid="60" grpId="0" animBg="1"/>
      <p:bldP spid="60" grpId="1" animBg="1"/>
      <p:bldP spid="61" grpId="0" animBg="1"/>
      <p:bldP spid="61" grpId="1" animBg="1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E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ong_luong_545_500">
            <a:extLst>
              <a:ext uri="{FF2B5EF4-FFF2-40B4-BE49-F238E27FC236}">
                <a16:creationId xmlns:a16="http://schemas.microsoft.com/office/drawing/2014/main" id="{0ACC788D-58E8-C644-9BD8-9E63B6B4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743700" cy="68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tích đầm Dạ Trạch - Kho Tàng Truyện Cổ Tích Chọn Lọc">
            <a:extLst>
              <a:ext uri="{FF2B5EF4-FFF2-40B4-BE49-F238E27FC236}">
                <a16:creationId xmlns:a16="http://schemas.microsoft.com/office/drawing/2014/main" id="{9C4B4465-63DC-6F46-9895-B255D484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537410"/>
            <a:ext cx="5448300" cy="33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ịch sử 6 Bài 22: Khởi nghĩa Lý Bi Nước Vạn Xuân (542 - 602) (tiếp theo)">
            <a:extLst>
              <a:ext uri="{FF2B5EF4-FFF2-40B4-BE49-F238E27FC236}">
                <a16:creationId xmlns:a16="http://schemas.microsoft.com/office/drawing/2014/main" id="{23A0A69F-4FAB-2A47-8F75-E0D4ED5E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5448300" cy="35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11154333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1115433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11154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2_Office 主题​​">
  <a:themeElements>
    <a:clrScheme name="新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E9095"/>
      </a:accent1>
      <a:accent2>
        <a:srgbClr val="4F829D"/>
      </a:accent2>
      <a:accent3>
        <a:srgbClr val="FCDDB2"/>
      </a:accent3>
      <a:accent4>
        <a:srgbClr val="8DC2D2"/>
      </a:accent4>
      <a:accent5>
        <a:srgbClr val="8FA45D"/>
      </a:accent5>
      <a:accent6>
        <a:srgbClr val="828282"/>
      </a:accent6>
      <a:hlink>
        <a:srgbClr val="006382"/>
      </a:hlink>
      <a:folHlink>
        <a:srgbClr val="BFBFBF"/>
      </a:folHlink>
    </a:clrScheme>
    <a:fontScheme name="temp">
      <a:majorFont>
        <a:latin typeface="Arial"/>
        <a:ea typeface="方正静蕾简体"/>
        <a:cs typeface=""/>
      </a:majorFont>
      <a:minorFont>
        <a:latin typeface="Arial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1164</Words>
  <Application>Microsoft Office PowerPoint</Application>
  <PresentationFormat>Widescreen</PresentationFormat>
  <Paragraphs>151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微软雅黑</vt:lpstr>
      <vt:lpstr>#9Slide03 AllRoundGothic</vt:lpstr>
      <vt:lpstr>#9Slide03 AmpleSoft Bold</vt:lpstr>
      <vt:lpstr>#9Slide03 Arima Madurai Black</vt:lpstr>
      <vt:lpstr>#9Slide03 Arima Madurai Bold</vt:lpstr>
      <vt:lpstr>#9Slide05 FS Blonde Script</vt:lpstr>
      <vt:lpstr>#9Slide05 SVNLobster</vt:lpstr>
      <vt:lpstr>#9Slide05 SVNUT Triumph</vt:lpstr>
      <vt:lpstr>Arial</vt:lpstr>
      <vt:lpstr>Calibri</vt:lpstr>
      <vt:lpstr>Calibri Light</vt:lpstr>
      <vt:lpstr>Cambria</vt:lpstr>
      <vt:lpstr>Times New Roman</vt:lpstr>
      <vt:lpstr>Wingdings</vt:lpstr>
      <vt:lpstr>小白</vt:lpstr>
      <vt:lpstr>方正静蕾简体</vt:lpstr>
      <vt:lpstr>2_Office 主题​​</vt:lpstr>
      <vt:lpstr>2_Office Theme</vt:lpstr>
      <vt:lpstr>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6</cp:revision>
  <dcterms:created xsi:type="dcterms:W3CDTF">2022-01-17T18:58:05Z</dcterms:created>
  <dcterms:modified xsi:type="dcterms:W3CDTF">2024-01-22T01:24:57Z</dcterms:modified>
</cp:coreProperties>
</file>