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59" r:id="rId6"/>
    <p:sldId id="268" r:id="rId7"/>
    <p:sldId id="260" r:id="rId8"/>
    <p:sldId id="262" r:id="rId9"/>
    <p:sldId id="263" r:id="rId10"/>
    <p:sldId id="269" r:id="rId11"/>
    <p:sldId id="264" r:id="rId12"/>
    <p:sldId id="270" r:id="rId13"/>
    <p:sldId id="265" r:id="rId14"/>
    <p:sldId id="271" r:id="rId15"/>
    <p:sldId id="272" r:id="rId16"/>
  </p:sldIdLst>
  <p:sldSz cx="18288000" cy="10287000"/>
  <p:notesSz cx="6858000" cy="9144000"/>
  <p:embeddedFontLst>
    <p:embeddedFont>
      <p:font typeface="Open Sans Hebrew Bold" panose="020B0604020202020204" charset="-79"/>
      <p:regular r:id="rId17"/>
    </p:embeddedFont>
    <p:embeddedFont>
      <p:font typeface="Poppins" panose="020B0604020202020204" charset="0"/>
      <p:regular r:id="rId18"/>
    </p:embeddedFont>
    <p:embeddedFont>
      <p:font typeface="Maven Pro Bold Bold" panose="020B0604020202020204" charset="0"/>
      <p:regular r:id="rId19"/>
    </p:embeddedFont>
    <p:embeddedFont>
      <p:font typeface="Livvic Bold Bold" panose="020B0604020202020204" charset="0"/>
      <p:regular r:id="rId20"/>
    </p:embeddedFont>
    <p:embeddedFont>
      <p:font typeface="Maven Pro Bold" panose="020B0604020202020204" charset="0"/>
      <p:regular r:id="rId21"/>
    </p:embeddedFont>
    <p:embeddedFont>
      <p:font typeface="Open Sans Bold" panose="020B0604020202020204" charset="0"/>
      <p:regular r:id="rId22"/>
    </p:embeddedFont>
    <p:embeddedFont>
      <p:font typeface="Intro Rust" panose="020B0604020202020204" charset="0"/>
      <p:regular r:id="rId23"/>
    </p:embeddedFont>
    <p:embeddedFont>
      <p:font typeface="Calibri" panose="020F0502020204030204" pitchFamily="34" charset="0"/>
      <p:regular r:id="rId24"/>
      <p:bold r:id="rId25"/>
      <p:italic r:id="rId26"/>
      <p:boldItalic r:id="rId27"/>
    </p:embeddedFont>
    <p:embeddedFont>
      <p:font typeface="Vollkorn"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8" Type="http://schemas.openxmlformats.org/officeDocument/2006/relationships/image" Target="../media/image25.png"/><Relationship Id="rId3" Type="http://schemas.openxmlformats.org/officeDocument/2006/relationships/image" Target="../media/image27.png"/><Relationship Id="rId17" Type="http://schemas.openxmlformats.org/officeDocument/2006/relationships/image" Target="../media/image50.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7.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8.sv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32.svg"/><Relationship Id="rId10" Type="http://schemas.openxmlformats.org/officeDocument/2006/relationships/image" Target="../media/image16.png"/><Relationship Id="rId9"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0.svg"/><Relationship Id="rId3" Type="http://schemas.openxmlformats.org/officeDocument/2006/relationships/image" Target="../media/image6.svg"/><Relationship Id="rId7" Type="http://schemas.openxmlformats.org/officeDocument/2006/relationships/image" Target="../media/image54.svg"/><Relationship Id="rId12"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15658">
            <a:off x="8355664" y="1021504"/>
            <a:ext cx="14031222" cy="8495267"/>
          </a:xfrm>
          <a:prstGeom prst="rect">
            <a:avLst/>
          </a:prstGeom>
        </p:spPr>
      </p:pic>
      <p:sp>
        <p:nvSpPr>
          <p:cNvPr id="3" name="TextBox 3"/>
          <p:cNvSpPr txBox="1"/>
          <p:nvPr/>
        </p:nvSpPr>
        <p:spPr>
          <a:xfrm>
            <a:off x="511934" y="3489688"/>
            <a:ext cx="10997520" cy="3607201"/>
          </a:xfrm>
          <a:prstGeom prst="rect">
            <a:avLst/>
          </a:prstGeom>
        </p:spPr>
        <p:txBody>
          <a:bodyPr lIns="0" tIns="0" rIns="0" bIns="0" rtlCol="0" anchor="t">
            <a:spAutoFit/>
          </a:bodyPr>
          <a:lstStyle/>
          <a:p>
            <a:pPr>
              <a:lnSpc>
                <a:spcPts val="7015"/>
              </a:lnSpc>
            </a:pPr>
            <a:r>
              <a:rPr lang="en-US" sz="7015" spc="70" dirty="0">
                <a:solidFill>
                  <a:srgbClr val="1B512D"/>
                </a:solidFill>
                <a:latin typeface="Maven Pro Bold Bold"/>
              </a:rPr>
              <a:t>BÀI 32: THỰC HÀNH: CHỨNG MINH THÂN VẬN CHUYỂN NƯỚC VÀ </a:t>
            </a:r>
          </a:p>
          <a:p>
            <a:pPr>
              <a:lnSpc>
                <a:spcPts val="7015"/>
              </a:lnSpc>
            </a:pPr>
            <a:r>
              <a:rPr lang="en-US" sz="7015" spc="70" dirty="0">
                <a:solidFill>
                  <a:srgbClr val="1B512D"/>
                </a:solidFill>
                <a:latin typeface="Maven Pro Bold Bold"/>
              </a:rPr>
              <a:t>LÁ THOÁT HƠI NƯỚC</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4046" r="10705"/>
          <a:stretch>
            <a:fillRect/>
          </a:stretch>
        </p:blipFill>
        <p:spPr>
          <a:xfrm>
            <a:off x="12651465" y="999160"/>
            <a:ext cx="7160156" cy="934809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22404"/>
          <a:stretch>
            <a:fillRect/>
          </a:stretch>
        </p:blipFill>
        <p:spPr>
          <a:xfrm>
            <a:off x="10752716" y="5293289"/>
            <a:ext cx="6506584" cy="49937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571033"/>
              </p:ext>
            </p:extLst>
          </p:nvPr>
        </p:nvGraphicFramePr>
        <p:xfrm>
          <a:off x="2057400" y="12700"/>
          <a:ext cx="14554200" cy="10470338"/>
        </p:xfrm>
        <a:graphic>
          <a:graphicData uri="http://schemas.openxmlformats.org/drawingml/2006/table">
            <a:tbl>
              <a:tblPr firstRow="1" firstCol="1" bandRow="1">
                <a:tableStyleId>{5940675A-B579-460E-94D1-54222C63F5DA}</a:tableStyleId>
              </a:tblPr>
              <a:tblGrid>
                <a:gridCol w="14554200">
                  <a:extLst>
                    <a:ext uri="{9D8B030D-6E8A-4147-A177-3AD203B41FA5}">
                      <a16:colId xmlns="" xmlns:a16="http://schemas.microsoft.com/office/drawing/2014/main" val="2158189350"/>
                    </a:ext>
                  </a:extLst>
                </a:gridCol>
              </a:tblGrid>
              <a:tr h="715314">
                <a:tc>
                  <a:txBody>
                    <a:bodyPr/>
                    <a:lstStyle/>
                    <a:p>
                      <a:pPr algn="ctr">
                        <a:lnSpc>
                          <a:spcPct val="115000"/>
                        </a:lnSpc>
                        <a:spcAft>
                          <a:spcPts val="0"/>
                        </a:spcAft>
                      </a:pPr>
                      <a:r>
                        <a:rPr lang="nl-NL" sz="2600" b="1" dirty="0">
                          <a:effectLst/>
                        </a:rPr>
                        <a:t>PHIẾU HỌC TẬP</a:t>
                      </a:r>
                      <a:endParaRPr lang="en-US" sz="2600" b="1" dirty="0">
                        <a:effectLst/>
                      </a:endParaRPr>
                    </a:p>
                    <a:p>
                      <a:pPr algn="ctr">
                        <a:lnSpc>
                          <a:spcPct val="115000"/>
                        </a:lnSpc>
                        <a:spcAft>
                          <a:spcPts val="0"/>
                        </a:spcAft>
                      </a:pPr>
                      <a:r>
                        <a:rPr lang="nl-NL" sz="2600" b="1" dirty="0">
                          <a:effectLst/>
                        </a:rPr>
                        <a:t>Thực hành: Chứng minh lá thoát hơi nước</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 xmlns:a16="http://schemas.microsoft.com/office/drawing/2014/main" val="582417936"/>
                  </a:ext>
                </a:extLst>
              </a:tr>
              <a:tr h="9558986">
                <a:tc>
                  <a:txBody>
                    <a:bodyPr/>
                    <a:lstStyle/>
                    <a:p>
                      <a:pPr algn="just">
                        <a:lnSpc>
                          <a:spcPct val="115000"/>
                        </a:lnSpc>
                        <a:spcAft>
                          <a:spcPts val="0"/>
                        </a:spcAft>
                      </a:pPr>
                      <a:r>
                        <a:rPr lang="nl-NL" sz="2600" b="1" dirty="0">
                          <a:effectLst/>
                        </a:rPr>
                        <a:t>- Họ và tên:</a:t>
                      </a:r>
                      <a:endParaRPr lang="en-US" sz="2600" b="1" dirty="0">
                        <a:effectLst/>
                      </a:endParaRPr>
                    </a:p>
                    <a:p>
                      <a:pPr algn="just">
                        <a:lnSpc>
                          <a:spcPct val="115000"/>
                        </a:lnSpc>
                        <a:spcAft>
                          <a:spcPts val="0"/>
                        </a:spcAft>
                      </a:pPr>
                      <a:r>
                        <a:rPr lang="nl-NL" sz="2600" b="1" dirty="0">
                          <a:effectLst/>
                        </a:rPr>
                        <a:t>- Nhóm:</a:t>
                      </a:r>
                      <a:endParaRPr lang="en-US" sz="2600" b="1" dirty="0">
                        <a:effectLst/>
                      </a:endParaRPr>
                    </a:p>
                    <a:p>
                      <a:pPr algn="just">
                        <a:lnSpc>
                          <a:spcPct val="115000"/>
                        </a:lnSpc>
                        <a:spcAft>
                          <a:spcPts val="0"/>
                        </a:spcAft>
                      </a:pPr>
                      <a:r>
                        <a:rPr lang="nl-NL" sz="2600" b="1" dirty="0">
                          <a:effectLst/>
                        </a:rPr>
                        <a:t>1. Chuẩn bị:</a:t>
                      </a:r>
                      <a:endParaRPr lang="en-US" sz="2600" b="1"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b="1" dirty="0">
                          <a:effectLst/>
                        </a:rPr>
                        <a:t>2. Quy trình</a:t>
                      </a:r>
                      <a:r>
                        <a:rPr lang="nl-NL" sz="2600" dirty="0">
                          <a:effectLst/>
                        </a:rPr>
                        <a:t>:</a:t>
                      </a:r>
                      <a:endParaRPr lang="en-US" sz="2600"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b="1" dirty="0">
                          <a:effectLst/>
                        </a:rPr>
                        <a:t>3. Hiện tượng/ kết quả:</a:t>
                      </a:r>
                      <a:endParaRPr lang="en-US" sz="2600" b="1"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dirty="0">
                          <a:effectLst/>
                        </a:rPr>
                        <a:t> </a:t>
                      </a:r>
                      <a:endParaRPr lang="en-US" sz="2600" dirty="0">
                        <a:effectLst/>
                      </a:endParaRPr>
                    </a:p>
                    <a:p>
                      <a:pPr algn="just">
                        <a:lnSpc>
                          <a:spcPct val="115000"/>
                        </a:lnSpc>
                        <a:spcAft>
                          <a:spcPts val="0"/>
                        </a:spcAft>
                      </a:pPr>
                      <a:r>
                        <a:rPr lang="nl-NL" sz="2600" b="1" dirty="0">
                          <a:effectLst/>
                        </a:rPr>
                        <a:t>4. Câu hỏi mở rộng</a:t>
                      </a:r>
                      <a:r>
                        <a:rPr lang="nl-NL" sz="2600" dirty="0">
                          <a:effectLst/>
                        </a:rPr>
                        <a:t>:</a:t>
                      </a:r>
                      <a:endParaRPr lang="en-US" sz="2600" dirty="0">
                        <a:effectLst/>
                      </a:endParaRPr>
                    </a:p>
                    <a:p>
                      <a:pPr algn="just">
                        <a:lnSpc>
                          <a:spcPct val="115000"/>
                        </a:lnSpc>
                        <a:spcAft>
                          <a:spcPts val="0"/>
                        </a:spcAft>
                      </a:pPr>
                      <a:r>
                        <a:rPr lang="nl-NL" sz="2600" dirty="0">
                          <a:effectLst/>
                        </a:rPr>
                        <a:t>a. Tại sao trong thí nghiệm chứng minh lá thoát hơi nước phải trùm túi nylon trong suốt, kín toàn bộ phần lá cây?</a:t>
                      </a:r>
                      <a:endParaRPr lang="en-US" sz="2600" dirty="0">
                        <a:effectLst/>
                      </a:endParaRPr>
                    </a:p>
                    <a:p>
                      <a:pPr algn="just">
                        <a:lnSpc>
                          <a:spcPct val="115000"/>
                        </a:lnSpc>
                        <a:spcAft>
                          <a:spcPts val="0"/>
                        </a:spcAft>
                      </a:pPr>
                      <a:r>
                        <a:rPr lang="nl-NL" sz="2600" dirty="0">
                          <a:effectLst/>
                        </a:rPr>
                        <a:t>b. Tại sao vào những ngày hè nóng bức, đứng dưới bóng cây, chúng ta lại có cảm giác mát mẻ, dễ chịu?</a:t>
                      </a:r>
                      <a:endParaRPr lang="en-US" sz="2600" dirty="0">
                        <a:effectLst/>
                      </a:endParaRPr>
                    </a:p>
                    <a:p>
                      <a:pPr algn="just">
                        <a:lnSpc>
                          <a:spcPct val="115000"/>
                        </a:lnSpc>
                        <a:spcAft>
                          <a:spcPts val="0"/>
                        </a:spcAft>
                      </a:pPr>
                      <a:r>
                        <a:rPr lang="nl-NL" sz="2600" dirty="0">
                          <a:effectLst/>
                        </a:rPr>
                        <a:t>c. Vì sao vào những ngày mùa hè, ta cần tưới nhiều nước hơn cho cây trồng?</a:t>
                      </a:r>
                      <a:endParaRPr lang="en-US" sz="2600" dirty="0">
                        <a:effectLst/>
                      </a:endParaRPr>
                    </a:p>
                    <a:p>
                      <a:pPr algn="just">
                        <a:lnSpc>
                          <a:spcPct val="115000"/>
                        </a:lnSpc>
                        <a:spcAft>
                          <a:spcPts val="0"/>
                        </a:spcAft>
                      </a:pPr>
                      <a:r>
                        <a:rPr lang="nl-NL" sz="2600" dirty="0">
                          <a:effectLst/>
                        </a:rPr>
                        <a:t>d. Tại sao khi tưới cây không nên tưới vào lúc giữa trưa mà nên tưới vào sáng sớm hoặc chiều muộn?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 xmlns:a16="http://schemas.microsoft.com/office/drawing/2014/main" val="4070989743"/>
                  </a:ext>
                </a:extLst>
              </a:tr>
            </a:tbl>
          </a:graphicData>
        </a:graphic>
      </p:graphicFrame>
    </p:spTree>
    <p:extLst>
      <p:ext uri="{BB962C8B-B14F-4D97-AF65-F5344CB8AC3E}">
        <p14:creationId xmlns:p14="http://schemas.microsoft.com/office/powerpoint/2010/main" val="1087544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6" name="TextBox 6"/>
          <p:cNvSpPr txBox="1"/>
          <p:nvPr/>
        </p:nvSpPr>
        <p:spPr>
          <a:xfrm>
            <a:off x="3625699" y="984080"/>
            <a:ext cx="11036601" cy="1042670"/>
          </a:xfrm>
          <a:prstGeom prst="rect">
            <a:avLst/>
          </a:prstGeom>
        </p:spPr>
        <p:txBody>
          <a:bodyPr lIns="0" tIns="0" rIns="0" bIns="0" rtlCol="0" anchor="t">
            <a:spAutoFit/>
          </a:bodyPr>
          <a:lstStyle/>
          <a:p>
            <a:pPr marL="0" lvl="0" indent="0" algn="ctr">
              <a:lnSpc>
                <a:spcPts val="7840"/>
              </a:lnSpc>
              <a:spcBef>
                <a:spcPct val="0"/>
              </a:spcBef>
            </a:pPr>
            <a:r>
              <a:rPr lang="en-US" sz="8000" spc="-480">
                <a:solidFill>
                  <a:srgbClr val="69484F"/>
                </a:solidFill>
                <a:latin typeface="Open Sans Hebrew Bold"/>
              </a:rPr>
              <a:t>Quy trình</a:t>
            </a:r>
          </a:p>
        </p:txBody>
      </p:sp>
      <p:sp>
        <p:nvSpPr>
          <p:cNvPr id="7" name="TextBox 7"/>
          <p:cNvSpPr txBox="1"/>
          <p:nvPr/>
        </p:nvSpPr>
        <p:spPr>
          <a:xfrm>
            <a:off x="304800" y="6384225"/>
            <a:ext cx="4650909" cy="406458"/>
          </a:xfrm>
          <a:prstGeom prst="rect">
            <a:avLst/>
          </a:prstGeom>
        </p:spPr>
        <p:txBody>
          <a:bodyPr lIns="0" tIns="0" rIns="0" bIns="0" rtlCol="0" anchor="t">
            <a:spAutoFit/>
          </a:bodyPr>
          <a:lstStyle/>
          <a:p>
            <a:pPr marL="0" lvl="0" indent="0" algn="ctr">
              <a:lnSpc>
                <a:spcPts val="3359"/>
              </a:lnSpc>
              <a:spcBef>
                <a:spcPct val="0"/>
              </a:spcBef>
            </a:pPr>
            <a:r>
              <a:rPr lang="en-US" sz="2400" u="none" dirty="0" smtClean="0">
                <a:solidFill>
                  <a:srgbClr val="69484F"/>
                </a:solidFill>
                <a:latin typeface="Open Sans Bold"/>
              </a:rPr>
              <a:t>BƯỚC 1</a:t>
            </a:r>
            <a:endParaRPr lang="en-US" sz="2400" u="none" dirty="0">
              <a:solidFill>
                <a:srgbClr val="69484F"/>
              </a:solidFill>
              <a:latin typeface="Open Sans Bold"/>
            </a:endParaRPr>
          </a:p>
        </p:txBody>
      </p:sp>
      <p:sp>
        <p:nvSpPr>
          <p:cNvPr id="8" name="TextBox 8"/>
          <p:cNvSpPr txBox="1"/>
          <p:nvPr/>
        </p:nvSpPr>
        <p:spPr>
          <a:xfrm>
            <a:off x="3625699" y="6394509"/>
            <a:ext cx="4650909" cy="406458"/>
          </a:xfrm>
          <a:prstGeom prst="rect">
            <a:avLst/>
          </a:prstGeom>
        </p:spPr>
        <p:txBody>
          <a:bodyPr lIns="0" tIns="0" rIns="0" bIns="0" rtlCol="0" anchor="t">
            <a:spAutoFit/>
          </a:bodyPr>
          <a:lstStyle/>
          <a:p>
            <a:pPr marL="0" lvl="0" indent="0" algn="ctr">
              <a:lnSpc>
                <a:spcPts val="3359"/>
              </a:lnSpc>
              <a:spcBef>
                <a:spcPct val="0"/>
              </a:spcBef>
            </a:pPr>
            <a:r>
              <a:rPr lang="en-US" sz="2400" dirty="0" smtClean="0">
                <a:solidFill>
                  <a:srgbClr val="69484F"/>
                </a:solidFill>
                <a:latin typeface="Open Sans Bold"/>
              </a:rPr>
              <a:t>BƯỚC 2</a:t>
            </a:r>
            <a:endParaRPr lang="en-US" sz="2400" u="none" dirty="0">
              <a:solidFill>
                <a:srgbClr val="69484F"/>
              </a:solidFill>
              <a:latin typeface="Open Sans Bold"/>
            </a:endParaRPr>
          </a:p>
        </p:txBody>
      </p:sp>
      <p:sp>
        <p:nvSpPr>
          <p:cNvPr id="9" name="TextBox 9"/>
          <p:cNvSpPr txBox="1"/>
          <p:nvPr/>
        </p:nvSpPr>
        <p:spPr>
          <a:xfrm>
            <a:off x="13097173" y="6576573"/>
            <a:ext cx="4650909" cy="406458"/>
          </a:xfrm>
          <a:prstGeom prst="rect">
            <a:avLst/>
          </a:prstGeom>
        </p:spPr>
        <p:txBody>
          <a:bodyPr lIns="0" tIns="0" rIns="0" bIns="0" rtlCol="0" anchor="t">
            <a:spAutoFit/>
          </a:bodyPr>
          <a:lstStyle/>
          <a:p>
            <a:pPr lvl="0" algn="ctr">
              <a:lnSpc>
                <a:spcPts val="3359"/>
              </a:lnSpc>
              <a:spcBef>
                <a:spcPct val="0"/>
              </a:spcBef>
            </a:pPr>
            <a:r>
              <a:rPr lang="en-US" sz="2400" dirty="0">
                <a:solidFill>
                  <a:srgbClr val="69484F"/>
                </a:solidFill>
                <a:latin typeface="Open Sans Bold"/>
              </a:rPr>
              <a:t>BƯỚC 4</a:t>
            </a:r>
          </a:p>
        </p:txBody>
      </p:sp>
      <p:sp>
        <p:nvSpPr>
          <p:cNvPr id="10" name="TextBox 10"/>
          <p:cNvSpPr txBox="1"/>
          <p:nvPr/>
        </p:nvSpPr>
        <p:spPr>
          <a:xfrm>
            <a:off x="1334854" y="7073504"/>
            <a:ext cx="2590800" cy="1502334"/>
          </a:xfrm>
          <a:prstGeom prst="rect">
            <a:avLst/>
          </a:prstGeom>
        </p:spPr>
        <p:txBody>
          <a:bodyPr wrap="square" lIns="0" tIns="0" rIns="0" bIns="0" rtlCol="0" anchor="t">
            <a:spAutoFit/>
          </a:bodyPr>
          <a:lstStyle/>
          <a:p>
            <a:pPr lvl="0" algn="just">
              <a:lnSpc>
                <a:spcPts val="2940"/>
              </a:lnSpc>
              <a:spcBef>
                <a:spcPct val="0"/>
              </a:spcBef>
            </a:pPr>
            <a:r>
              <a:rPr lang="en-US" sz="2800" dirty="0" err="1">
                <a:latin typeface="Vollkorn" panose="020B0604020202020204" charset="0"/>
                <a:ea typeface="Vollkorn" panose="020B0604020202020204" charset="0"/>
              </a:rPr>
              <a:t>Đánh</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dấu</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hai</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chậu</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cây</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là</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chậu</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cây</a:t>
            </a:r>
            <a:r>
              <a:rPr lang="en-US" sz="2800" dirty="0">
                <a:latin typeface="Vollkorn" panose="020B0604020202020204" charset="0"/>
                <a:ea typeface="Vollkorn" panose="020B0604020202020204" charset="0"/>
              </a:rPr>
              <a:t> A </a:t>
            </a:r>
            <a:r>
              <a:rPr lang="en-US" sz="2800" dirty="0" err="1">
                <a:latin typeface="Vollkorn" panose="020B0604020202020204" charset="0"/>
                <a:ea typeface="Vollkorn" panose="020B0604020202020204" charset="0"/>
              </a:rPr>
              <a:t>và</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chậu</a:t>
            </a:r>
            <a:r>
              <a:rPr lang="en-US" sz="2800" dirty="0">
                <a:latin typeface="Vollkorn" panose="020B0604020202020204" charset="0"/>
                <a:ea typeface="Vollkorn" panose="020B0604020202020204" charset="0"/>
              </a:rPr>
              <a:t> </a:t>
            </a:r>
            <a:r>
              <a:rPr lang="en-US" sz="2800" dirty="0" err="1" smtClean="0">
                <a:latin typeface="Vollkorn" panose="020B0604020202020204" charset="0"/>
                <a:ea typeface="Vollkorn" panose="020B0604020202020204" charset="0"/>
              </a:rPr>
              <a:t>cây</a:t>
            </a:r>
            <a:r>
              <a:rPr lang="en-US" sz="2800" dirty="0" smtClean="0">
                <a:latin typeface="Vollkorn" panose="020B0604020202020204" charset="0"/>
                <a:ea typeface="Vollkorn" panose="020B0604020202020204" charset="0"/>
              </a:rPr>
              <a:t> B</a:t>
            </a:r>
            <a:r>
              <a:rPr lang="en-US" sz="2100" u="none" spc="-65" dirty="0" smtClean="0">
                <a:solidFill>
                  <a:srgbClr val="69484F"/>
                </a:solidFill>
                <a:latin typeface="Vollkorn"/>
              </a:rPr>
              <a:t>.</a:t>
            </a:r>
            <a:endParaRPr lang="en-US" sz="2100" u="none" spc="-65" dirty="0">
              <a:solidFill>
                <a:srgbClr val="69484F"/>
              </a:solidFill>
              <a:latin typeface="Vollkorn"/>
            </a:endParaRPr>
          </a:p>
        </p:txBody>
      </p:sp>
      <p:sp>
        <p:nvSpPr>
          <p:cNvPr id="11" name="TextBox 11"/>
          <p:cNvSpPr txBox="1"/>
          <p:nvPr/>
        </p:nvSpPr>
        <p:spPr>
          <a:xfrm>
            <a:off x="4788267" y="6908962"/>
            <a:ext cx="2133600" cy="1859483"/>
          </a:xfrm>
          <a:prstGeom prst="rect">
            <a:avLst/>
          </a:prstGeom>
        </p:spPr>
        <p:txBody>
          <a:bodyPr wrap="square" lIns="0" tIns="0" rIns="0" bIns="0" rtlCol="0" anchor="t">
            <a:spAutoFit/>
          </a:bodyPr>
          <a:lstStyle/>
          <a:p>
            <a:pPr lvl="0" algn="just">
              <a:lnSpc>
                <a:spcPts val="2940"/>
              </a:lnSpc>
              <a:spcBef>
                <a:spcPct val="0"/>
              </a:spcBef>
            </a:pPr>
            <a:r>
              <a:rPr lang="en-US" sz="2800" dirty="0" err="1">
                <a:latin typeface="Vollkorn" panose="020B0604020202020204" charset="0"/>
                <a:ea typeface="Vollkorn" panose="020B0604020202020204" charset="0"/>
              </a:rPr>
              <a:t>Ngắt</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toàn</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bộ</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lá</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cây</a:t>
            </a:r>
            <a:r>
              <a:rPr lang="en-US" sz="2800" dirty="0">
                <a:latin typeface="Vollkorn" panose="020B0604020202020204" charset="0"/>
                <a:ea typeface="Vollkorn" panose="020B0604020202020204" charset="0"/>
              </a:rPr>
              <a:t> ở </a:t>
            </a:r>
            <a:r>
              <a:rPr lang="en-US" sz="2800" dirty="0" err="1">
                <a:latin typeface="Vollkorn" panose="020B0604020202020204" charset="0"/>
                <a:ea typeface="Vollkorn" panose="020B0604020202020204" charset="0"/>
              </a:rPr>
              <a:t>chậu</a:t>
            </a:r>
            <a:r>
              <a:rPr lang="en-US" sz="2800" dirty="0">
                <a:latin typeface="Vollkorn" panose="020B0604020202020204" charset="0"/>
                <a:ea typeface="Vollkorn" panose="020B0604020202020204" charset="0"/>
              </a:rPr>
              <a:t> A </a:t>
            </a:r>
            <a:r>
              <a:rPr lang="en-US" sz="2800" dirty="0" err="1">
                <a:latin typeface="Vollkorn" panose="020B0604020202020204" charset="0"/>
                <a:ea typeface="Vollkorn" panose="020B0604020202020204" charset="0"/>
              </a:rPr>
              <a:t>và</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cây</a:t>
            </a:r>
            <a:r>
              <a:rPr lang="en-US" sz="2800" dirty="0">
                <a:latin typeface="Vollkorn" panose="020B0604020202020204" charset="0"/>
                <a:ea typeface="Vollkorn" panose="020B0604020202020204" charset="0"/>
              </a:rPr>
              <a:t> ở </a:t>
            </a:r>
            <a:r>
              <a:rPr lang="en-US" sz="2800" dirty="0" err="1">
                <a:latin typeface="Vollkorn" panose="020B0604020202020204" charset="0"/>
                <a:ea typeface="Vollkorn" panose="020B0604020202020204" charset="0"/>
              </a:rPr>
              <a:t>chậu</a:t>
            </a:r>
            <a:r>
              <a:rPr lang="en-US" sz="2800" dirty="0">
                <a:latin typeface="Vollkorn" panose="020B0604020202020204" charset="0"/>
                <a:ea typeface="Vollkorn" panose="020B0604020202020204" charset="0"/>
              </a:rPr>
              <a:t> B  </a:t>
            </a:r>
            <a:r>
              <a:rPr lang="en-US" sz="2800" dirty="0" err="1">
                <a:latin typeface="Vollkorn" panose="020B0604020202020204" charset="0"/>
                <a:ea typeface="Vollkorn" panose="020B0604020202020204" charset="0"/>
              </a:rPr>
              <a:t>giữ</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nguyên</a:t>
            </a:r>
            <a:r>
              <a:rPr lang="en-US" sz="2800" dirty="0">
                <a:latin typeface="Vollkorn" panose="020B0604020202020204" charset="0"/>
                <a:ea typeface="Vollkorn" panose="020B0604020202020204" charset="0"/>
              </a:rPr>
              <a:t> </a:t>
            </a:r>
            <a:r>
              <a:rPr lang="en-US" sz="2800" dirty="0" err="1">
                <a:latin typeface="Vollkorn" panose="020B0604020202020204" charset="0"/>
                <a:ea typeface="Vollkorn" panose="020B0604020202020204" charset="0"/>
              </a:rPr>
              <a:t>lá</a:t>
            </a:r>
            <a:endParaRPr lang="en-US" sz="2800" u="none" spc="-65" dirty="0">
              <a:solidFill>
                <a:srgbClr val="69484F"/>
              </a:solidFill>
              <a:latin typeface="Vollkorn" panose="020B0604020202020204" charset="0"/>
              <a:ea typeface="Vollkorn" panose="020B0604020202020204" charset="0"/>
            </a:endParaRPr>
          </a:p>
        </p:txBody>
      </p:sp>
      <p:pic>
        <p:nvPicPr>
          <p:cNvPr id="13" name="Picture 2"/>
          <p:cNvPicPr>
            <a:picLocks noChangeAspect="1"/>
          </p:cNvPicPr>
          <p:nvPr/>
        </p:nvPicPr>
        <p:blipFill>
          <a:blip r:embed="rId2"/>
          <a:srcRect/>
          <a:stretch>
            <a:fillRect/>
          </a:stretch>
        </p:blipFill>
        <p:spPr>
          <a:xfrm>
            <a:off x="1600200" y="2970775"/>
            <a:ext cx="5351647" cy="3120302"/>
          </a:xfrm>
          <a:prstGeom prst="rect">
            <a:avLst/>
          </a:prstGeom>
        </p:spPr>
      </p:pic>
      <p:sp>
        <p:nvSpPr>
          <p:cNvPr id="15" name="Rectangle 14"/>
          <p:cNvSpPr/>
          <p:nvPr/>
        </p:nvSpPr>
        <p:spPr>
          <a:xfrm>
            <a:off x="9525000" y="7200900"/>
            <a:ext cx="3142100" cy="1815882"/>
          </a:xfrm>
          <a:prstGeom prst="rect">
            <a:avLst/>
          </a:prstGeom>
        </p:spPr>
        <p:txBody>
          <a:bodyPr wrap="square">
            <a:spAutoFit/>
          </a:bodyPr>
          <a:lstStyle/>
          <a:p>
            <a:pPr algn="just"/>
            <a:r>
              <a:rPr lang="en-US" sz="2800" dirty="0" err="1">
                <a:solidFill>
                  <a:srgbClr val="000000"/>
                </a:solidFill>
                <a:latin typeface="Vollkorn" panose="020B0604020202020204" charset="0"/>
                <a:ea typeface="Vollkorn" panose="020B0604020202020204" charset="0"/>
              </a:rPr>
              <a:t>Trùm</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túi</a:t>
            </a:r>
            <a:r>
              <a:rPr lang="en-US" sz="2800" dirty="0">
                <a:solidFill>
                  <a:srgbClr val="000000"/>
                </a:solidFill>
                <a:latin typeface="Vollkorn" panose="020B0604020202020204" charset="0"/>
                <a:ea typeface="Vollkorn" panose="020B0604020202020204" charset="0"/>
              </a:rPr>
              <a:t> nylon </a:t>
            </a:r>
            <a:r>
              <a:rPr lang="en-US" sz="2800" dirty="0" err="1">
                <a:solidFill>
                  <a:srgbClr val="000000"/>
                </a:solidFill>
                <a:latin typeface="Vollkorn" panose="020B0604020202020204" charset="0"/>
                <a:ea typeface="Vollkorn" panose="020B0604020202020204" charset="0"/>
              </a:rPr>
              <a:t>trong</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suốt</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lên</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cây</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trong</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chậu</a:t>
            </a:r>
            <a:r>
              <a:rPr lang="en-US" sz="2800" dirty="0">
                <a:solidFill>
                  <a:srgbClr val="000000"/>
                </a:solidFill>
                <a:latin typeface="Vollkorn" panose="020B0604020202020204" charset="0"/>
                <a:ea typeface="Vollkorn" panose="020B0604020202020204" charset="0"/>
              </a:rPr>
              <a:t> A </a:t>
            </a:r>
            <a:r>
              <a:rPr lang="en-US" sz="2800" dirty="0" err="1">
                <a:solidFill>
                  <a:srgbClr val="000000"/>
                </a:solidFill>
                <a:latin typeface="Vollkorn" panose="020B0604020202020204" charset="0"/>
                <a:ea typeface="Vollkorn" panose="020B0604020202020204" charset="0"/>
              </a:rPr>
              <a:t>và</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chậu</a:t>
            </a:r>
            <a:r>
              <a:rPr lang="en-US" sz="2800" dirty="0">
                <a:solidFill>
                  <a:srgbClr val="000000"/>
                </a:solidFill>
                <a:latin typeface="Vollkorn" panose="020B0604020202020204" charset="0"/>
                <a:ea typeface="Vollkorn" panose="020B0604020202020204" charset="0"/>
              </a:rPr>
              <a:t> B</a:t>
            </a:r>
            <a:endParaRPr lang="en-US" sz="2800" dirty="0">
              <a:latin typeface="Vollkorn" panose="020B0604020202020204" charset="0"/>
              <a:ea typeface="Vollkorn" panose="020B0604020202020204" charset="0"/>
            </a:endParaRPr>
          </a:p>
        </p:txBody>
      </p:sp>
      <p:sp>
        <p:nvSpPr>
          <p:cNvPr id="16" name="Rectangle 15"/>
          <p:cNvSpPr/>
          <p:nvPr/>
        </p:nvSpPr>
        <p:spPr>
          <a:xfrm>
            <a:off x="13952676" y="7006819"/>
            <a:ext cx="3573323" cy="2246769"/>
          </a:xfrm>
          <a:prstGeom prst="rect">
            <a:avLst/>
          </a:prstGeom>
        </p:spPr>
        <p:txBody>
          <a:bodyPr wrap="square">
            <a:spAutoFit/>
          </a:bodyPr>
          <a:lstStyle/>
          <a:p>
            <a:pPr algn="just"/>
            <a:r>
              <a:rPr lang="en-US" sz="2800" dirty="0" err="1">
                <a:solidFill>
                  <a:srgbClr val="000000"/>
                </a:solidFill>
                <a:latin typeface="Vollkorn" panose="020B0604020202020204" charset="0"/>
                <a:ea typeface="Vollkorn" panose="020B0604020202020204" charset="0"/>
              </a:rPr>
              <a:t>Sau</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khoảng</a:t>
            </a:r>
            <a:r>
              <a:rPr lang="en-US" sz="2800" dirty="0">
                <a:solidFill>
                  <a:srgbClr val="000000"/>
                </a:solidFill>
                <a:latin typeface="Vollkorn" panose="020B0604020202020204" charset="0"/>
                <a:ea typeface="Vollkorn" panose="020B0604020202020204" charset="0"/>
              </a:rPr>
              <a:t> 15 </a:t>
            </a:r>
            <a:r>
              <a:rPr lang="en-US" sz="2800" dirty="0" err="1">
                <a:solidFill>
                  <a:srgbClr val="000000"/>
                </a:solidFill>
                <a:latin typeface="Vollkorn" panose="020B0604020202020204" charset="0"/>
                <a:ea typeface="Vollkorn" panose="020B0604020202020204" charset="0"/>
              </a:rPr>
              <a:t>phút</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đến</a:t>
            </a:r>
            <a:r>
              <a:rPr lang="en-US" sz="2800" dirty="0">
                <a:solidFill>
                  <a:srgbClr val="000000"/>
                </a:solidFill>
                <a:latin typeface="Vollkorn" panose="020B0604020202020204" charset="0"/>
                <a:ea typeface="Vollkorn" panose="020B0604020202020204" charset="0"/>
              </a:rPr>
              <a:t> 30 </a:t>
            </a:r>
            <a:r>
              <a:rPr lang="en-US" sz="2800" dirty="0" err="1">
                <a:solidFill>
                  <a:srgbClr val="000000"/>
                </a:solidFill>
                <a:latin typeface="Vollkorn" panose="020B0604020202020204" charset="0"/>
                <a:ea typeface="Vollkorn" panose="020B0604020202020204" charset="0"/>
              </a:rPr>
              <a:t>phút</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quan</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sát</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hiện</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tượng</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trong</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túi</a:t>
            </a:r>
            <a:r>
              <a:rPr lang="en-US" sz="2800" dirty="0">
                <a:solidFill>
                  <a:srgbClr val="000000"/>
                </a:solidFill>
                <a:latin typeface="Vollkorn" panose="020B0604020202020204" charset="0"/>
                <a:ea typeface="Vollkorn" panose="020B0604020202020204" charset="0"/>
              </a:rPr>
              <a:t> nylon </a:t>
            </a:r>
            <a:r>
              <a:rPr lang="en-US" sz="2800" dirty="0" err="1">
                <a:solidFill>
                  <a:srgbClr val="000000"/>
                </a:solidFill>
                <a:latin typeface="Vollkorn" panose="020B0604020202020204" charset="0"/>
                <a:ea typeface="Vollkorn" panose="020B0604020202020204" charset="0"/>
              </a:rPr>
              <a:t>trùm</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trên</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cây</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chậu</a:t>
            </a:r>
            <a:r>
              <a:rPr lang="en-US" sz="2800" dirty="0">
                <a:solidFill>
                  <a:srgbClr val="000000"/>
                </a:solidFill>
                <a:latin typeface="Vollkorn" panose="020B0604020202020204" charset="0"/>
                <a:ea typeface="Vollkorn" panose="020B0604020202020204" charset="0"/>
              </a:rPr>
              <a:t> A </a:t>
            </a:r>
            <a:r>
              <a:rPr lang="en-US" sz="2800" dirty="0" err="1">
                <a:solidFill>
                  <a:srgbClr val="000000"/>
                </a:solidFill>
                <a:latin typeface="Vollkorn" panose="020B0604020202020204" charset="0"/>
                <a:ea typeface="Vollkorn" panose="020B0604020202020204" charset="0"/>
              </a:rPr>
              <a:t>và</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cây</a:t>
            </a:r>
            <a:r>
              <a:rPr lang="en-US" sz="2800" dirty="0">
                <a:solidFill>
                  <a:srgbClr val="000000"/>
                </a:solidFill>
                <a:latin typeface="Vollkorn" panose="020B0604020202020204" charset="0"/>
                <a:ea typeface="Vollkorn" panose="020B0604020202020204" charset="0"/>
              </a:rPr>
              <a:t> </a:t>
            </a:r>
            <a:r>
              <a:rPr lang="en-US" sz="2800" dirty="0" err="1">
                <a:solidFill>
                  <a:srgbClr val="000000"/>
                </a:solidFill>
                <a:latin typeface="Vollkorn" panose="020B0604020202020204" charset="0"/>
                <a:ea typeface="Vollkorn" panose="020B0604020202020204" charset="0"/>
              </a:rPr>
              <a:t>chậu</a:t>
            </a:r>
            <a:r>
              <a:rPr lang="en-US" sz="2800" dirty="0">
                <a:solidFill>
                  <a:srgbClr val="000000"/>
                </a:solidFill>
                <a:latin typeface="Vollkorn" panose="020B0604020202020204" charset="0"/>
                <a:ea typeface="Vollkorn" panose="020B0604020202020204" charset="0"/>
              </a:rPr>
              <a:t> B</a:t>
            </a:r>
            <a:endParaRPr lang="en-US" sz="2800" dirty="0">
              <a:latin typeface="Vollkorn" panose="020B0604020202020204" charset="0"/>
              <a:ea typeface="Vollkorn" panose="020B0604020202020204" charset="0"/>
            </a:endParaRPr>
          </a:p>
        </p:txBody>
      </p:sp>
      <p:sp>
        <p:nvSpPr>
          <p:cNvPr id="17" name="TextBox 9"/>
          <p:cNvSpPr txBox="1"/>
          <p:nvPr/>
        </p:nvSpPr>
        <p:spPr>
          <a:xfrm>
            <a:off x="8514538" y="6525312"/>
            <a:ext cx="4650909" cy="406458"/>
          </a:xfrm>
          <a:prstGeom prst="rect">
            <a:avLst/>
          </a:prstGeom>
        </p:spPr>
        <p:txBody>
          <a:bodyPr lIns="0" tIns="0" rIns="0" bIns="0" rtlCol="0" anchor="t">
            <a:spAutoFit/>
          </a:bodyPr>
          <a:lstStyle/>
          <a:p>
            <a:pPr lvl="0" algn="ctr">
              <a:lnSpc>
                <a:spcPts val="3359"/>
              </a:lnSpc>
              <a:spcBef>
                <a:spcPct val="0"/>
              </a:spcBef>
            </a:pPr>
            <a:r>
              <a:rPr lang="en-US" sz="2400" dirty="0">
                <a:solidFill>
                  <a:srgbClr val="69484F"/>
                </a:solidFill>
                <a:latin typeface="Open Sans Bold"/>
              </a:rPr>
              <a:t>BƯỚC </a:t>
            </a:r>
            <a:r>
              <a:rPr lang="en-US" sz="2400" dirty="0" smtClean="0">
                <a:solidFill>
                  <a:srgbClr val="69484F"/>
                </a:solidFill>
                <a:latin typeface="Open Sans Bold"/>
              </a:rPr>
              <a:t>3</a:t>
            </a:r>
            <a:endParaRPr lang="en-US" sz="2400" dirty="0">
              <a:solidFill>
                <a:srgbClr val="69484F"/>
              </a:solidFill>
              <a:latin typeface="Open Sans Bold"/>
            </a:endParaRPr>
          </a:p>
        </p:txBody>
      </p:sp>
      <p:pic>
        <p:nvPicPr>
          <p:cNvPr id="18" name="Picture 17"/>
          <p:cNvPicPr>
            <a:picLocks noChangeAspect="1"/>
          </p:cNvPicPr>
          <p:nvPr/>
        </p:nvPicPr>
        <p:blipFill>
          <a:blip r:embed="rId3"/>
          <a:stretch>
            <a:fillRect/>
          </a:stretch>
        </p:blipFill>
        <p:spPr>
          <a:xfrm>
            <a:off x="10439400" y="2845881"/>
            <a:ext cx="6108068" cy="3548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2400300"/>
            <a:ext cx="10287000" cy="3139321"/>
          </a:xfrm>
          <a:prstGeom prst="rect">
            <a:avLst/>
          </a:prstGeom>
          <a:noFill/>
        </p:spPr>
        <p:txBody>
          <a:bodyPr wrap="square" rtlCol="0">
            <a:spAutoFit/>
          </a:bodyPr>
          <a:lstStyle/>
          <a:p>
            <a:r>
              <a:rPr lang="en-US" sz="6600" dirty="0" smtClean="0"/>
              <a:t>Video </a:t>
            </a:r>
            <a:r>
              <a:rPr lang="en-US" sz="6600" dirty="0" err="1" smtClean="0"/>
              <a:t>thí</a:t>
            </a:r>
            <a:r>
              <a:rPr lang="en-US" sz="6600" dirty="0" smtClean="0"/>
              <a:t> </a:t>
            </a:r>
            <a:r>
              <a:rPr lang="en-US" sz="6600" dirty="0" err="1" smtClean="0"/>
              <a:t>nghiệm</a:t>
            </a:r>
            <a:r>
              <a:rPr lang="en-US" sz="6600" dirty="0" smtClean="0"/>
              <a:t> 2 </a:t>
            </a:r>
            <a:r>
              <a:rPr lang="en-US" sz="6600" dirty="0" err="1" smtClean="0"/>
              <a:t>cho</a:t>
            </a:r>
            <a:r>
              <a:rPr lang="en-US" sz="6600" dirty="0" smtClean="0"/>
              <a:t> </a:t>
            </a:r>
            <a:r>
              <a:rPr lang="en-US" sz="6600" dirty="0" err="1" smtClean="0"/>
              <a:t>học</a:t>
            </a:r>
            <a:r>
              <a:rPr lang="en-US" sz="6600" dirty="0" smtClean="0"/>
              <a:t> </a:t>
            </a:r>
            <a:r>
              <a:rPr lang="en-US" sz="6600" dirty="0" err="1" smtClean="0"/>
              <a:t>sinh</a:t>
            </a:r>
            <a:r>
              <a:rPr lang="en-US" sz="6600" dirty="0" smtClean="0"/>
              <a:t> </a:t>
            </a:r>
            <a:r>
              <a:rPr lang="en-US" sz="6600" dirty="0" err="1" smtClean="0"/>
              <a:t>quan</a:t>
            </a:r>
            <a:r>
              <a:rPr lang="en-US" sz="6600" dirty="0" smtClean="0"/>
              <a:t> </a:t>
            </a:r>
            <a:r>
              <a:rPr lang="en-US" sz="6600" dirty="0" err="1" smtClean="0"/>
              <a:t>sát</a:t>
            </a:r>
            <a:r>
              <a:rPr lang="en-US" sz="6600" dirty="0" smtClean="0"/>
              <a:t> </a:t>
            </a:r>
            <a:r>
              <a:rPr lang="en-US" sz="6600" dirty="0" err="1" smtClean="0"/>
              <a:t>để</a:t>
            </a:r>
            <a:r>
              <a:rPr lang="en-US" sz="6600" dirty="0" smtClean="0"/>
              <a:t> so </a:t>
            </a:r>
            <a:r>
              <a:rPr lang="en-US" sz="6600" dirty="0" err="1" smtClean="0"/>
              <a:t>sánh</a:t>
            </a:r>
            <a:r>
              <a:rPr lang="en-US" sz="6600" dirty="0" smtClean="0"/>
              <a:t> </a:t>
            </a:r>
            <a:r>
              <a:rPr lang="en-US" sz="6600" dirty="0" err="1" smtClean="0"/>
              <a:t>với</a:t>
            </a:r>
            <a:r>
              <a:rPr lang="en-US" sz="6600" dirty="0" smtClean="0"/>
              <a:t> </a:t>
            </a:r>
            <a:r>
              <a:rPr lang="en-US" sz="6600" dirty="0" err="1" smtClean="0"/>
              <a:t>kết</a:t>
            </a:r>
            <a:r>
              <a:rPr lang="en-US" sz="6600" dirty="0" smtClean="0"/>
              <a:t> </a:t>
            </a:r>
            <a:r>
              <a:rPr lang="en-US" sz="6600" dirty="0" err="1" smtClean="0"/>
              <a:t>quả</a:t>
            </a:r>
            <a:r>
              <a:rPr lang="en-US" sz="6600" dirty="0" smtClean="0"/>
              <a:t> </a:t>
            </a:r>
            <a:r>
              <a:rPr lang="en-US" sz="6600" dirty="0" err="1" smtClean="0"/>
              <a:t>của</a:t>
            </a:r>
            <a:r>
              <a:rPr lang="en-US" sz="6600" dirty="0" smtClean="0"/>
              <a:t> </a:t>
            </a:r>
            <a:r>
              <a:rPr lang="en-US" sz="6600" dirty="0" err="1" smtClean="0"/>
              <a:t>mình</a:t>
            </a:r>
            <a:endParaRPr lang="en-US" sz="6600" dirty="0"/>
          </a:p>
        </p:txBody>
      </p:sp>
    </p:spTree>
    <p:extLst>
      <p:ext uri="{BB962C8B-B14F-4D97-AF65-F5344CB8AC3E}">
        <p14:creationId xmlns:p14="http://schemas.microsoft.com/office/powerpoint/2010/main" val="1919044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8963C"/>
        </a:solidFill>
        <a:effectLst/>
      </p:bgPr>
    </p:bg>
    <p:spTree>
      <p:nvGrpSpPr>
        <p:cNvPr id="1" name=""/>
        <p:cNvGrpSpPr/>
        <p:nvPr/>
      </p:nvGrpSpPr>
      <p:grpSpPr>
        <a:xfrm>
          <a:off x="0" y="0"/>
          <a:ext cx="0" cy="0"/>
          <a:chOff x="0" y="0"/>
          <a:chExt cx="0" cy="0"/>
        </a:xfrm>
      </p:grpSpPr>
      <p:sp>
        <p:nvSpPr>
          <p:cNvPr id="7" name="TextBox 7"/>
          <p:cNvSpPr txBox="1"/>
          <p:nvPr/>
        </p:nvSpPr>
        <p:spPr>
          <a:xfrm>
            <a:off x="2649267" y="1985599"/>
            <a:ext cx="13009947" cy="679323"/>
          </a:xfrm>
          <a:prstGeom prst="rect">
            <a:avLst/>
          </a:prstGeom>
        </p:spPr>
        <p:txBody>
          <a:bodyPr lIns="0" tIns="0" rIns="0" bIns="0" rtlCol="0" anchor="t">
            <a:spAutoFit/>
          </a:bodyPr>
          <a:lstStyle/>
          <a:p>
            <a:pPr algn="ctr">
              <a:lnSpc>
                <a:spcPts val="5135"/>
              </a:lnSpc>
            </a:pPr>
            <a:r>
              <a:rPr lang="en-US" sz="4799" spc="604" dirty="0">
                <a:solidFill>
                  <a:srgbClr val="FFFFFF"/>
                </a:solidFill>
                <a:latin typeface="Intro Rust"/>
              </a:rPr>
              <a:t>KẾT QUẢ THÍ NGHIỆM</a:t>
            </a:r>
          </a:p>
        </p:txBody>
      </p:sp>
      <p:pic>
        <p:nvPicPr>
          <p:cNvPr id="8" name="Picture 8"/>
          <p:cNvPicPr>
            <a:picLocks noChangeAspect="1"/>
          </p:cNvPicPr>
          <p:nvPr/>
        </p:nvPicPr>
        <p:blipFill>
          <a:blip r:embed="rId2"/>
          <a:srcRect/>
          <a:stretch>
            <a:fillRect/>
          </a:stretch>
        </p:blipFill>
        <p:spPr>
          <a:xfrm>
            <a:off x="0" y="0"/>
            <a:ext cx="3837242" cy="3180114"/>
          </a:xfrm>
          <a:prstGeom prst="rect">
            <a:avLst/>
          </a:prstGeom>
        </p:spPr>
      </p:pic>
      <p:pic>
        <p:nvPicPr>
          <p:cNvPr id="10" name="Picture 10"/>
          <p:cNvPicPr>
            <a:picLocks noChangeAspect="1"/>
          </p:cNvPicPr>
          <p:nvPr/>
        </p:nvPicPr>
        <p:blipFill>
          <a:blip r:embed="rId3"/>
          <a:srcRect/>
          <a:stretch>
            <a:fillRect/>
          </a:stretch>
        </p:blipFill>
        <p:spPr>
          <a:xfrm>
            <a:off x="14615922" y="7293593"/>
            <a:ext cx="3837242" cy="318011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5091" y="1280215"/>
            <a:ext cx="1404175" cy="2057400"/>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15659214" y="1280215"/>
            <a:ext cx="1404175" cy="2057400"/>
          </a:xfrm>
          <a:prstGeom prst="rect">
            <a:avLst/>
          </a:prstGeom>
        </p:spPr>
      </p:pic>
      <p:pic>
        <p:nvPicPr>
          <p:cNvPr id="22" name="Picture 21"/>
          <p:cNvPicPr>
            <a:picLocks noChangeAspect="1"/>
          </p:cNvPicPr>
          <p:nvPr/>
        </p:nvPicPr>
        <p:blipFill>
          <a:blip r:embed="rId18"/>
          <a:stretch>
            <a:fillRect/>
          </a:stretch>
        </p:blipFill>
        <p:spPr>
          <a:xfrm>
            <a:off x="3319720" y="3009900"/>
            <a:ext cx="10820400" cy="62863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7527" y="485524"/>
            <a:ext cx="15633813" cy="8971687"/>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1</a:t>
            </a:r>
            <a:r>
              <a:rPr lang="vi-VN" sz="3600" dirty="0" smtClean="0">
                <a:latin typeface="Times New Roman" panose="02020603050405020304" pitchFamily="18" charset="0"/>
                <a:cs typeface="Times New Roman" panose="02020603050405020304" pitchFamily="18" charset="0"/>
              </a:rPr>
              <a:t> </a:t>
            </a:r>
            <a:r>
              <a:rPr lang="vi-VN" sz="3600" dirty="0">
                <a:latin typeface="+mj-lt"/>
              </a:rPr>
              <a:t>: Nước được vận chuyển ở thân chủ yếu</a:t>
            </a:r>
            <a:endParaRPr lang="en-US" sz="3600" dirty="0">
              <a:latin typeface="+mj-lt"/>
            </a:endParaRPr>
          </a:p>
          <a:p>
            <a:r>
              <a:rPr lang="vi-VN" sz="3600" dirty="0">
                <a:latin typeface="+mj-lt"/>
              </a:rPr>
              <a:t>A. </a:t>
            </a:r>
            <a:r>
              <a:rPr lang="en-US" sz="3600" dirty="0">
                <a:latin typeface="+mj-lt"/>
              </a:rPr>
              <a:t>Q</a:t>
            </a:r>
            <a:r>
              <a:rPr lang="vi-VN" sz="3600" dirty="0">
                <a:latin typeface="+mj-lt"/>
              </a:rPr>
              <a:t>ua mạch rây theo chiều từ trên xuống.</a:t>
            </a:r>
            <a:r>
              <a:rPr lang="en-US" sz="3600" dirty="0">
                <a:latin typeface="+mj-lt"/>
              </a:rPr>
              <a:t>        </a:t>
            </a:r>
            <a:r>
              <a:rPr lang="vi-VN" sz="3600" dirty="0">
                <a:latin typeface="+mj-lt"/>
              </a:rPr>
              <a:t>B. Từ mạch gỗ sang mạch rây</a:t>
            </a:r>
            <a:endParaRPr lang="en-US" sz="3600" dirty="0">
              <a:latin typeface="+mj-lt"/>
            </a:endParaRPr>
          </a:p>
          <a:p>
            <a:r>
              <a:rPr lang="vi-VN" sz="3600" dirty="0">
                <a:latin typeface="+mj-lt"/>
              </a:rPr>
              <a:t>C. Từ mạch rây sang mạch gỗ</a:t>
            </a:r>
            <a:r>
              <a:rPr lang="en-US" sz="3600" dirty="0">
                <a:latin typeface="+mj-lt"/>
              </a:rPr>
              <a:t>                              </a:t>
            </a:r>
            <a:r>
              <a:rPr lang="vi-VN" sz="3600" dirty="0">
                <a:latin typeface="+mj-lt"/>
              </a:rPr>
              <a:t>D. Qua mạch gỗ</a:t>
            </a:r>
            <a:endParaRPr lang="en-US" sz="3600" dirty="0">
              <a:latin typeface="+mj-lt"/>
            </a:endParaRPr>
          </a:p>
          <a:p>
            <a:endParaRPr lang="en-US" sz="3600" dirty="0">
              <a:latin typeface="+mj-lt"/>
            </a:endParaRPr>
          </a:p>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2:</a:t>
            </a:r>
            <a:r>
              <a:rPr lang="vi-VN" sz="3600" dirty="0" smtClean="0">
                <a:latin typeface="Times New Roman" panose="02020603050405020304" pitchFamily="18" charset="0"/>
                <a:cs typeface="Times New Roman" panose="02020603050405020304" pitchFamily="18" charset="0"/>
              </a:rPr>
              <a:t> </a:t>
            </a:r>
            <a:r>
              <a:rPr lang="vi-VN" sz="3600" dirty="0">
                <a:latin typeface="+mj-lt"/>
              </a:rPr>
              <a:t>Một cành hoa bị héo, sau khi ngâm trong nước, hoa bỗng tươi trở lại. Hiện tượng trên phản ánh vai trò của bộ phận nào đối với đời sống thực vật ?</a:t>
            </a:r>
            <a:endParaRPr lang="en-US" sz="3600" dirty="0">
              <a:latin typeface="+mj-lt"/>
            </a:endParaRPr>
          </a:p>
          <a:p>
            <a:r>
              <a:rPr lang="en-US" sz="3600" dirty="0">
                <a:latin typeface="+mj-lt"/>
              </a:rPr>
              <a:t> </a:t>
            </a: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gỗ</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rây</a:t>
            </a:r>
            <a:r>
              <a:rPr lang="en-US" sz="3600" dirty="0">
                <a:latin typeface="Times New Roman" panose="02020603050405020304" pitchFamily="18" charset="0"/>
                <a:cs typeface="Times New Roman" panose="02020603050405020304" pitchFamily="18" charset="0"/>
              </a:rPr>
              <a:t>                 C. </a:t>
            </a:r>
            <a:r>
              <a:rPr lang="en-US" sz="3600" dirty="0" err="1">
                <a:latin typeface="Times New Roman" panose="02020603050405020304" pitchFamily="18" charset="0"/>
                <a:cs typeface="Times New Roman" panose="02020603050405020304" pitchFamily="18" charset="0"/>
              </a:rPr>
              <a:t>Ruột</a:t>
            </a:r>
            <a:r>
              <a:rPr lang="en-US" sz="3600" dirty="0">
                <a:latin typeface="Times New Roman" panose="02020603050405020304" pitchFamily="18" charset="0"/>
                <a:cs typeface="Times New Roman" panose="02020603050405020304" pitchFamily="18" charset="0"/>
              </a:rPr>
              <a:t>               D.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3 :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r>
              <a:rPr lang="en-US" sz="3600" dirty="0">
                <a:latin typeface="Times New Roman" panose="02020603050405020304" pitchFamily="18" charset="0"/>
                <a:cs typeface="Times New Roman" panose="02020603050405020304" pitchFamily="18" charset="0"/>
              </a:rPr>
              <a:t>       D.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endParaRPr lang="en-US" sz="3600" dirty="0">
              <a:latin typeface="Times New Roman" panose="02020603050405020304" pitchFamily="18" charset="0"/>
              <a:cs typeface="Times New Roman" panose="02020603050405020304" pitchFamily="18" charset="0"/>
            </a:endParaRPr>
          </a:p>
          <a:p>
            <a:pPr>
              <a:lnSpc>
                <a:spcPts val="2925"/>
              </a:lnSpc>
            </a:pPr>
            <a:endParaRPr lang="en-US" sz="3600" dirty="0" smtClean="0">
              <a:latin typeface="Times New Roman" panose="02020603050405020304" pitchFamily="18" charset="0"/>
              <a:cs typeface="Times New Roman" panose="02020603050405020304" pitchFamily="18" charset="0"/>
            </a:endParaRPr>
          </a:p>
          <a:p>
            <a:pPr>
              <a:lnSpc>
                <a:spcPts val="2925"/>
              </a:lnSpc>
            </a:pP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4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trùm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ts val="2925"/>
              </a:lnSpc>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2925"/>
              </a:lnSpc>
            </a:pP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nilon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đục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lỗ</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thủng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2925"/>
              </a:lnSpc>
            </a:pP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nilon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D.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vải</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9443408" y="1019599"/>
            <a:ext cx="50979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B</a:t>
            </a:r>
          </a:p>
        </p:txBody>
      </p:sp>
      <p:sp>
        <p:nvSpPr>
          <p:cNvPr id="6" name="TextBox 5"/>
          <p:cNvSpPr txBox="1"/>
          <p:nvPr/>
        </p:nvSpPr>
        <p:spPr>
          <a:xfrm>
            <a:off x="946769" y="3750661"/>
            <a:ext cx="606903"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7" name="TextBox 6"/>
          <p:cNvSpPr txBox="1"/>
          <p:nvPr/>
        </p:nvSpPr>
        <p:spPr>
          <a:xfrm>
            <a:off x="7768357" y="6518879"/>
            <a:ext cx="50979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D</a:t>
            </a:r>
          </a:p>
        </p:txBody>
      </p:sp>
      <p:sp>
        <p:nvSpPr>
          <p:cNvPr id="8" name="TextBox 7"/>
          <p:cNvSpPr txBox="1"/>
          <p:nvPr/>
        </p:nvSpPr>
        <p:spPr>
          <a:xfrm>
            <a:off x="837527" y="8343900"/>
            <a:ext cx="631179"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3157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96519" y="1077044"/>
            <a:ext cx="6859570" cy="536942"/>
          </a:xfrm>
          <a:prstGeom prst="rect">
            <a:avLst/>
          </a:prstGeom>
        </p:spPr>
        <p:txBody>
          <a:bodyPr wrap="none">
            <a:spAutoFit/>
          </a:bodyPr>
          <a:lstStyle/>
          <a:p>
            <a:pPr algn="just">
              <a:lnSpc>
                <a:spcPct val="107000"/>
              </a:lnSpc>
              <a:spcBef>
                <a:spcPts val="900"/>
              </a:spcBef>
              <a:spcAft>
                <a:spcPts val="900"/>
              </a:spcAft>
            </a:pPr>
            <a:r>
              <a:rPr lang="en-US" sz="2700" b="1" dirty="0" err="1" smtClean="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700" b="1" dirty="0" smtClean="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sai</a:t>
            </a: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34053754"/>
              </p:ext>
            </p:extLst>
          </p:nvPr>
        </p:nvGraphicFramePr>
        <p:xfrm>
          <a:off x="1395876" y="2063470"/>
          <a:ext cx="13728139" cy="7392074"/>
        </p:xfrm>
        <a:graphic>
          <a:graphicData uri="http://schemas.openxmlformats.org/drawingml/2006/table">
            <a:tbl>
              <a:tblPr firstRow="1" firstCol="1" bandRow="1"/>
              <a:tblGrid>
                <a:gridCol w="1711427"/>
                <a:gridCol w="8460263"/>
                <a:gridCol w="3556449"/>
              </a:tblGrid>
              <a:tr h="492807">
                <a:tc>
                  <a:txBody>
                    <a:bodyPr/>
                    <a:lstStyle/>
                    <a:p>
                      <a:pPr marL="0" marR="0" algn="ctr">
                        <a:lnSpc>
                          <a:spcPct val="107000"/>
                        </a:lnSpc>
                        <a:spcBef>
                          <a:spcPts val="600"/>
                        </a:spcBef>
                        <a:spcAft>
                          <a:spcPts val="600"/>
                        </a:spcAft>
                      </a:pPr>
                      <a:r>
                        <a:rPr lang="en-US" sz="21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21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1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608">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khoáng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8415">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chậu</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khô</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608">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221">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nilon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tùy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8415">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87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25969" y="0"/>
            <a:ext cx="10324062" cy="1036174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4549" y="1431123"/>
            <a:ext cx="450564" cy="4505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36124" y="3477038"/>
            <a:ext cx="3055122" cy="381096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73512" y="297089"/>
            <a:ext cx="4247535" cy="4114800"/>
          </a:xfrm>
          <a:prstGeom prst="rect">
            <a:avLst/>
          </a:prstGeom>
        </p:spPr>
      </p:pic>
      <p:sp>
        <p:nvSpPr>
          <p:cNvPr id="6" name="TextBox 6"/>
          <p:cNvSpPr txBox="1"/>
          <p:nvPr/>
        </p:nvSpPr>
        <p:spPr>
          <a:xfrm>
            <a:off x="2605715" y="3397716"/>
            <a:ext cx="7130408" cy="4141058"/>
          </a:xfrm>
          <a:prstGeom prst="rect">
            <a:avLst/>
          </a:prstGeom>
        </p:spPr>
        <p:txBody>
          <a:bodyPr lIns="0" tIns="0" rIns="0" bIns="0" rtlCol="0" anchor="t">
            <a:spAutoFit/>
          </a:bodyPr>
          <a:lstStyle/>
          <a:p>
            <a:pPr>
              <a:lnSpc>
                <a:spcPts val="6485"/>
              </a:lnSpc>
            </a:pPr>
            <a:r>
              <a:rPr lang="en-US" sz="6827" dirty="0">
                <a:solidFill>
                  <a:srgbClr val="1B512D"/>
                </a:solidFill>
                <a:latin typeface="Livvic Bold Bold"/>
              </a:rPr>
              <a:t>THÍ NGHIỆM 1: THÍ NGHIỆM CHỨNG MINH THÂN VẬN CHUYỂN NƯỚC</a:t>
            </a:r>
          </a:p>
        </p:txBody>
      </p:sp>
      <p:sp>
        <p:nvSpPr>
          <p:cNvPr id="7" name="TextBox 7"/>
          <p:cNvSpPr txBox="1"/>
          <p:nvPr/>
        </p:nvSpPr>
        <p:spPr>
          <a:xfrm>
            <a:off x="2380618" y="1611703"/>
            <a:ext cx="3085707" cy="203835"/>
          </a:xfrm>
          <a:prstGeom prst="rect">
            <a:avLst/>
          </a:prstGeom>
        </p:spPr>
        <p:txBody>
          <a:bodyPr lIns="0" tIns="0" rIns="0" bIns="0" rtlCol="0" anchor="t">
            <a:spAutoFit/>
          </a:bodyPr>
          <a:lstStyle/>
          <a:p>
            <a:pPr>
              <a:lnSpc>
                <a:spcPts val="1365"/>
              </a:lnSpc>
            </a:pPr>
            <a:r>
              <a:rPr lang="en-US" sz="2100" dirty="0">
                <a:solidFill>
                  <a:srgbClr val="000000"/>
                </a:solidFill>
                <a:latin typeface="Livvic Bold Bold"/>
              </a:rPr>
              <a:t>KHOA HỌC TỰ NHIÊN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4213" y="3304922"/>
            <a:ext cx="4408316" cy="44083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10580" y="3451679"/>
            <a:ext cx="3501087" cy="4114800"/>
          </a:xfrm>
          <a:prstGeom prst="rect">
            <a:avLst/>
          </a:prstGeom>
        </p:spPr>
      </p:pic>
      <p:pic>
        <p:nvPicPr>
          <p:cNvPr id="4" name="Picture 4"/>
          <p:cNvPicPr>
            <a:picLocks noChangeAspect="1"/>
          </p:cNvPicPr>
          <p:nvPr/>
        </p:nvPicPr>
        <p:blipFill>
          <a:blip r:embed="rId5"/>
          <a:srcRect/>
          <a:stretch>
            <a:fillRect/>
          </a:stretch>
        </p:blipFill>
        <p:spPr>
          <a:xfrm>
            <a:off x="5749603" y="4388316"/>
            <a:ext cx="2881665" cy="283844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0805" y="3205720"/>
            <a:ext cx="2259040" cy="4313202"/>
          </a:xfrm>
          <a:prstGeom prst="rect">
            <a:avLst/>
          </a:prstGeom>
        </p:spPr>
      </p:pic>
      <p:pic>
        <p:nvPicPr>
          <p:cNvPr id="6" name="Picture 6"/>
          <p:cNvPicPr>
            <a:picLocks noChangeAspect="1"/>
          </p:cNvPicPr>
          <p:nvPr/>
        </p:nvPicPr>
        <p:blipFill>
          <a:blip r:embed="rId8"/>
          <a:srcRect/>
          <a:stretch>
            <a:fillRect/>
          </a:stretch>
        </p:blipFill>
        <p:spPr>
          <a:xfrm>
            <a:off x="15439845" y="3359529"/>
            <a:ext cx="2848155" cy="4299102"/>
          </a:xfrm>
          <a:prstGeom prst="rect">
            <a:avLst/>
          </a:prstGeom>
        </p:spPr>
      </p:pic>
      <p:pic>
        <p:nvPicPr>
          <p:cNvPr id="7" name="Picture 7"/>
          <p:cNvPicPr>
            <a:picLocks noChangeAspect="1"/>
          </p:cNvPicPr>
          <p:nvPr/>
        </p:nvPicPr>
        <p:blipFill>
          <a:blip r:embed="rId9"/>
          <a:srcRect/>
          <a:stretch>
            <a:fillRect/>
          </a:stretch>
        </p:blipFill>
        <p:spPr>
          <a:xfrm>
            <a:off x="8631268" y="3451679"/>
            <a:ext cx="4711713" cy="4711713"/>
          </a:xfrm>
          <a:prstGeom prst="rect">
            <a:avLst/>
          </a:prstGeom>
        </p:spPr>
      </p:pic>
      <p:sp>
        <p:nvSpPr>
          <p:cNvPr id="8" name="TextBox 8"/>
          <p:cNvSpPr txBox="1"/>
          <p:nvPr/>
        </p:nvSpPr>
        <p:spPr>
          <a:xfrm>
            <a:off x="14310325" y="9635577"/>
            <a:ext cx="5897829" cy="651423"/>
          </a:xfrm>
          <a:prstGeom prst="rect">
            <a:avLst/>
          </a:prstGeom>
        </p:spPr>
        <p:txBody>
          <a:bodyPr lIns="0" tIns="0" rIns="0" bIns="0" rtlCol="0" anchor="t">
            <a:spAutoFit/>
          </a:bodyPr>
          <a:lstStyle/>
          <a:p>
            <a:pPr marL="0" lvl="0" indent="0">
              <a:lnSpc>
                <a:spcPts val="5044"/>
              </a:lnSpc>
              <a:spcBef>
                <a:spcPct val="0"/>
              </a:spcBef>
            </a:pPr>
            <a:r>
              <a:rPr lang="en-US" sz="3603" dirty="0">
                <a:solidFill>
                  <a:srgbClr val="001A47"/>
                </a:solidFill>
                <a:latin typeface="Poppins"/>
              </a:rPr>
              <a:t>KẾT NỐI TRI THỨC</a:t>
            </a:r>
          </a:p>
        </p:txBody>
      </p:sp>
      <p:sp>
        <p:nvSpPr>
          <p:cNvPr id="9" name="TextBox 9"/>
          <p:cNvSpPr txBox="1"/>
          <p:nvPr/>
        </p:nvSpPr>
        <p:spPr>
          <a:xfrm>
            <a:off x="1028700" y="377277"/>
            <a:ext cx="6359893" cy="651423"/>
          </a:xfrm>
          <a:prstGeom prst="rect">
            <a:avLst/>
          </a:prstGeom>
        </p:spPr>
        <p:txBody>
          <a:bodyPr lIns="0" tIns="0" rIns="0" bIns="0" rtlCol="0" anchor="t">
            <a:spAutoFit/>
          </a:bodyPr>
          <a:lstStyle/>
          <a:p>
            <a:pPr marL="0" lvl="0" indent="0" algn="just">
              <a:lnSpc>
                <a:spcPts val="5044"/>
              </a:lnSpc>
              <a:spcBef>
                <a:spcPct val="0"/>
              </a:spcBef>
            </a:pPr>
            <a:r>
              <a:rPr lang="en-US" sz="3603" dirty="0">
                <a:solidFill>
                  <a:srgbClr val="001A47"/>
                </a:solidFill>
                <a:latin typeface="Poppins"/>
              </a:rPr>
              <a:t>KHOA HỌC TỰ NHIÊN 7</a:t>
            </a:r>
          </a:p>
        </p:txBody>
      </p:sp>
      <p:sp>
        <p:nvSpPr>
          <p:cNvPr id="10" name="TextBox 10"/>
          <p:cNvSpPr txBox="1"/>
          <p:nvPr/>
        </p:nvSpPr>
        <p:spPr>
          <a:xfrm>
            <a:off x="9028807" y="4926330"/>
            <a:ext cx="230386" cy="396240"/>
          </a:xfrm>
          <a:prstGeom prst="rect">
            <a:avLst/>
          </a:prstGeom>
        </p:spPr>
        <p:txBody>
          <a:bodyPr lIns="0" tIns="0" rIns="0" bIns="0" rtlCol="0" anchor="t">
            <a:spAutoFit/>
          </a:bodyPr>
          <a:lstStyle/>
          <a:p>
            <a:pPr algn="ctr">
              <a:lnSpc>
                <a:spcPts val="3359"/>
              </a:lnSpc>
              <a:spcBef>
                <a:spcPct val="0"/>
              </a:spcBef>
            </a:pPr>
            <a:r>
              <a:rPr lang="en-US" sz="2400">
                <a:solidFill>
                  <a:srgbClr val="001A47"/>
                </a:solidFill>
                <a:latin typeface="Open Sans Bold"/>
              </a:rPr>
              <a:t>U</a:t>
            </a:r>
          </a:p>
        </p:txBody>
      </p:sp>
      <p:sp>
        <p:nvSpPr>
          <p:cNvPr id="11" name="TextBox 11"/>
          <p:cNvSpPr txBox="1"/>
          <p:nvPr/>
        </p:nvSpPr>
        <p:spPr>
          <a:xfrm>
            <a:off x="9028807" y="4926330"/>
            <a:ext cx="230386" cy="396240"/>
          </a:xfrm>
          <a:prstGeom prst="rect">
            <a:avLst/>
          </a:prstGeom>
        </p:spPr>
        <p:txBody>
          <a:bodyPr lIns="0" tIns="0" rIns="0" bIns="0" rtlCol="0" anchor="t">
            <a:spAutoFit/>
          </a:bodyPr>
          <a:lstStyle/>
          <a:p>
            <a:pPr algn="ctr">
              <a:lnSpc>
                <a:spcPts val="3359"/>
              </a:lnSpc>
              <a:spcBef>
                <a:spcPct val="0"/>
              </a:spcBef>
            </a:pPr>
            <a:r>
              <a:rPr lang="en-US" sz="2400">
                <a:solidFill>
                  <a:srgbClr val="001A47"/>
                </a:solidFill>
                <a:latin typeface="Open Sans Bold"/>
              </a:rPr>
              <a:t>U</a:t>
            </a:r>
          </a:p>
        </p:txBody>
      </p:sp>
      <p:sp>
        <p:nvSpPr>
          <p:cNvPr id="12" name="TextBox 12"/>
          <p:cNvSpPr txBox="1"/>
          <p:nvPr/>
        </p:nvSpPr>
        <p:spPr>
          <a:xfrm>
            <a:off x="4642445" y="1918716"/>
            <a:ext cx="8772724" cy="886807"/>
          </a:xfrm>
          <a:prstGeom prst="rect">
            <a:avLst/>
          </a:prstGeom>
        </p:spPr>
        <p:txBody>
          <a:bodyPr lIns="0" tIns="0" rIns="0" bIns="0" rtlCol="0" anchor="t">
            <a:spAutoFit/>
          </a:bodyPr>
          <a:lstStyle/>
          <a:p>
            <a:pPr marL="0" lvl="0" indent="0">
              <a:lnSpc>
                <a:spcPts val="6501"/>
              </a:lnSpc>
            </a:pPr>
            <a:r>
              <a:rPr lang="en-US" sz="6772">
                <a:solidFill>
                  <a:srgbClr val="5A5B82"/>
                </a:solidFill>
                <a:latin typeface="Maven Pro Bold"/>
              </a:rPr>
              <a:t>DỤNG CỤ, MẪU VẬT</a:t>
            </a:r>
          </a:p>
        </p:txBody>
      </p:sp>
      <p:sp>
        <p:nvSpPr>
          <p:cNvPr id="13" name="TextBox 12"/>
          <p:cNvSpPr txBox="1"/>
          <p:nvPr/>
        </p:nvSpPr>
        <p:spPr>
          <a:xfrm>
            <a:off x="381000" y="7886700"/>
            <a:ext cx="3273103" cy="584775"/>
          </a:xfrm>
          <a:prstGeom prst="rect">
            <a:avLst/>
          </a:prstGeom>
          <a:noFill/>
        </p:spPr>
        <p:txBody>
          <a:bodyPr wrap="square" rtlCol="0">
            <a:spAutoFit/>
          </a:bodyPr>
          <a:lstStyle/>
          <a:p>
            <a:r>
              <a:rPr lang="en-US" sz="3200" dirty="0" err="1" smtClean="0"/>
              <a:t>Cốc</a:t>
            </a:r>
            <a:r>
              <a:rPr lang="en-US" sz="3200" dirty="0" smtClean="0"/>
              <a:t> </a:t>
            </a:r>
            <a:r>
              <a:rPr lang="en-US" sz="3200" dirty="0" err="1" smtClean="0"/>
              <a:t>thủy</a:t>
            </a:r>
            <a:r>
              <a:rPr lang="en-US" sz="3200" dirty="0" smtClean="0"/>
              <a:t> </a:t>
            </a:r>
            <a:r>
              <a:rPr lang="en-US" sz="3200" dirty="0" err="1" smtClean="0"/>
              <a:t>tinh</a:t>
            </a:r>
            <a:endParaRPr lang="en-US" sz="3200" dirty="0"/>
          </a:p>
        </p:txBody>
      </p:sp>
      <p:sp>
        <p:nvSpPr>
          <p:cNvPr id="14" name="TextBox 13"/>
          <p:cNvSpPr txBox="1"/>
          <p:nvPr/>
        </p:nvSpPr>
        <p:spPr>
          <a:xfrm>
            <a:off x="3653426" y="7865663"/>
            <a:ext cx="3273103" cy="584775"/>
          </a:xfrm>
          <a:prstGeom prst="rect">
            <a:avLst/>
          </a:prstGeom>
          <a:noFill/>
        </p:spPr>
        <p:txBody>
          <a:bodyPr wrap="square" rtlCol="0">
            <a:spAutoFit/>
          </a:bodyPr>
          <a:lstStyle/>
          <a:p>
            <a:r>
              <a:rPr lang="en-US" sz="3200" dirty="0" err="1" smtClean="0"/>
              <a:t>Kính</a:t>
            </a:r>
            <a:r>
              <a:rPr lang="en-US" sz="3200" dirty="0" smtClean="0"/>
              <a:t> </a:t>
            </a:r>
            <a:r>
              <a:rPr lang="en-US" sz="3200" dirty="0" err="1" smtClean="0"/>
              <a:t>lúp</a:t>
            </a:r>
            <a:endParaRPr lang="en-US" sz="3200" dirty="0"/>
          </a:p>
        </p:txBody>
      </p:sp>
      <p:sp>
        <p:nvSpPr>
          <p:cNvPr id="15" name="TextBox 14"/>
          <p:cNvSpPr txBox="1"/>
          <p:nvPr/>
        </p:nvSpPr>
        <p:spPr>
          <a:xfrm>
            <a:off x="5870897" y="7824576"/>
            <a:ext cx="3273103" cy="584775"/>
          </a:xfrm>
          <a:prstGeom prst="rect">
            <a:avLst/>
          </a:prstGeom>
          <a:noFill/>
        </p:spPr>
        <p:txBody>
          <a:bodyPr wrap="square" rtlCol="0">
            <a:spAutoFit/>
          </a:bodyPr>
          <a:lstStyle/>
          <a:p>
            <a:r>
              <a:rPr lang="en-US" sz="3200" dirty="0" smtClean="0"/>
              <a:t>Dao </a:t>
            </a:r>
            <a:r>
              <a:rPr lang="en-US" sz="3200" dirty="0" err="1" smtClean="0"/>
              <a:t>mổ</a:t>
            </a:r>
            <a:endParaRPr lang="en-US" sz="3200" dirty="0"/>
          </a:p>
        </p:txBody>
      </p:sp>
      <p:sp>
        <p:nvSpPr>
          <p:cNvPr id="16" name="TextBox 15"/>
          <p:cNvSpPr txBox="1"/>
          <p:nvPr/>
        </p:nvSpPr>
        <p:spPr>
          <a:xfrm>
            <a:off x="9326529" y="7850280"/>
            <a:ext cx="3273103" cy="584775"/>
          </a:xfrm>
          <a:prstGeom prst="rect">
            <a:avLst/>
          </a:prstGeom>
          <a:noFill/>
        </p:spPr>
        <p:txBody>
          <a:bodyPr wrap="square" rtlCol="0">
            <a:spAutoFit/>
          </a:bodyPr>
          <a:lstStyle/>
          <a:p>
            <a:r>
              <a:rPr lang="en-US" sz="3200" dirty="0" err="1" smtClean="0"/>
              <a:t>Mực</a:t>
            </a:r>
            <a:r>
              <a:rPr lang="en-US" sz="3200" dirty="0" smtClean="0"/>
              <a:t> </a:t>
            </a:r>
            <a:r>
              <a:rPr lang="en-US" sz="3200" dirty="0" err="1" smtClean="0"/>
              <a:t>pha</a:t>
            </a:r>
            <a:r>
              <a:rPr lang="en-US" sz="3200" dirty="0" smtClean="0"/>
              <a:t> </a:t>
            </a:r>
            <a:r>
              <a:rPr lang="en-US" sz="3200" dirty="0" err="1" smtClean="0"/>
              <a:t>nước</a:t>
            </a:r>
            <a:endParaRPr lang="en-US" sz="3200" dirty="0"/>
          </a:p>
        </p:txBody>
      </p:sp>
      <p:sp>
        <p:nvSpPr>
          <p:cNvPr id="17" name="TextBox 16"/>
          <p:cNvSpPr txBox="1"/>
          <p:nvPr/>
        </p:nvSpPr>
        <p:spPr>
          <a:xfrm>
            <a:off x="13803293" y="7850279"/>
            <a:ext cx="4332307" cy="584775"/>
          </a:xfrm>
          <a:prstGeom prst="rect">
            <a:avLst/>
          </a:prstGeom>
          <a:noFill/>
        </p:spPr>
        <p:txBody>
          <a:bodyPr wrap="square" rtlCol="0">
            <a:spAutoFit/>
          </a:bodyPr>
          <a:lstStyle/>
          <a:p>
            <a:r>
              <a:rPr lang="en-US" sz="3200" dirty="0" err="1" smtClean="0"/>
              <a:t>Cần</a:t>
            </a:r>
            <a:r>
              <a:rPr lang="en-US" sz="3200" dirty="0" smtClean="0"/>
              <a:t> </a:t>
            </a:r>
            <a:r>
              <a:rPr lang="en-US" sz="3200" dirty="0" err="1" smtClean="0"/>
              <a:t>tay</a:t>
            </a:r>
            <a:r>
              <a:rPr lang="en-US" sz="3200" dirty="0" smtClean="0"/>
              <a:t> </a:t>
            </a:r>
            <a:r>
              <a:rPr lang="en-US" sz="3200" dirty="0" err="1" smtClean="0"/>
              <a:t>hoặc</a:t>
            </a:r>
            <a:r>
              <a:rPr lang="en-US" sz="3200" dirty="0" smtClean="0"/>
              <a:t> </a:t>
            </a:r>
            <a:r>
              <a:rPr lang="en-US" sz="3200" dirty="0" err="1" smtClean="0"/>
              <a:t>hoa</a:t>
            </a:r>
            <a:r>
              <a:rPr lang="en-US" sz="3200" dirty="0" smtClean="0"/>
              <a:t> </a:t>
            </a:r>
            <a:r>
              <a:rPr lang="en-US" sz="3200" dirty="0" err="1" smtClean="0"/>
              <a:t>hồng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2613509"/>
              </p:ext>
            </p:extLst>
          </p:nvPr>
        </p:nvGraphicFramePr>
        <p:xfrm>
          <a:off x="3048000" y="-22860"/>
          <a:ext cx="11759402" cy="10472081"/>
        </p:xfrm>
        <a:graphic>
          <a:graphicData uri="http://schemas.openxmlformats.org/drawingml/2006/table">
            <a:tbl>
              <a:tblPr firstRow="1" firstCol="1" bandRow="1">
                <a:tableStyleId>{5940675A-B579-460E-94D1-54222C63F5DA}</a:tableStyleId>
              </a:tblPr>
              <a:tblGrid>
                <a:gridCol w="11759402">
                  <a:extLst>
                    <a:ext uri="{9D8B030D-6E8A-4147-A177-3AD203B41FA5}">
                      <a16:colId xmlns="" xmlns:a16="http://schemas.microsoft.com/office/drawing/2014/main" val="351023161"/>
                    </a:ext>
                  </a:extLst>
                </a:gridCol>
              </a:tblGrid>
              <a:tr h="770467">
                <a:tc>
                  <a:txBody>
                    <a:bodyPr/>
                    <a:lstStyle/>
                    <a:p>
                      <a:pPr algn="ctr">
                        <a:lnSpc>
                          <a:spcPct val="115000"/>
                        </a:lnSpc>
                        <a:spcAft>
                          <a:spcPts val="0"/>
                        </a:spcAft>
                      </a:pPr>
                      <a:r>
                        <a:rPr lang="nl-NL" sz="2400" b="1" dirty="0">
                          <a:effectLst/>
                        </a:rPr>
                        <a:t>PHIẾU HỌC TẬP</a:t>
                      </a:r>
                      <a:endParaRPr lang="en-US" sz="2400" b="1" dirty="0">
                        <a:effectLst/>
                      </a:endParaRPr>
                    </a:p>
                    <a:p>
                      <a:pPr algn="ctr">
                        <a:lnSpc>
                          <a:spcPct val="115000"/>
                        </a:lnSpc>
                        <a:spcAft>
                          <a:spcPts val="0"/>
                        </a:spcAft>
                      </a:pPr>
                      <a:r>
                        <a:rPr lang="nl-NL" sz="2400" b="1" dirty="0">
                          <a:effectLst/>
                        </a:rPr>
                        <a:t>Thực hành: Chứng minh thân vận chuyển nước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62" marR="46362" marT="0" marB="0"/>
                </a:tc>
                <a:extLst>
                  <a:ext uri="{0D108BD9-81ED-4DB2-BD59-A6C34878D82A}">
                    <a16:rowId xmlns="" xmlns:a16="http://schemas.microsoft.com/office/drawing/2014/main" val="217431786"/>
                  </a:ext>
                </a:extLst>
              </a:tr>
              <a:tr h="9630833">
                <a:tc>
                  <a:txBody>
                    <a:bodyPr/>
                    <a:lstStyle/>
                    <a:p>
                      <a:pPr algn="just">
                        <a:lnSpc>
                          <a:spcPct val="115000"/>
                        </a:lnSpc>
                        <a:spcAft>
                          <a:spcPts val="0"/>
                        </a:spcAft>
                      </a:pPr>
                      <a:r>
                        <a:rPr lang="nl-NL" sz="2400" b="1" dirty="0">
                          <a:effectLst/>
                        </a:rPr>
                        <a:t>- Họ và tên:</a:t>
                      </a:r>
                      <a:endParaRPr lang="en-US" sz="2400" b="1" dirty="0">
                        <a:effectLst/>
                      </a:endParaRPr>
                    </a:p>
                    <a:p>
                      <a:pPr algn="just">
                        <a:lnSpc>
                          <a:spcPct val="115000"/>
                        </a:lnSpc>
                        <a:spcAft>
                          <a:spcPts val="0"/>
                        </a:spcAft>
                      </a:pPr>
                      <a:r>
                        <a:rPr lang="nl-NL" sz="2400" b="1" dirty="0">
                          <a:effectLst/>
                        </a:rPr>
                        <a:t>- Nhóm:</a:t>
                      </a:r>
                      <a:endParaRPr lang="en-US" sz="2400" b="1" dirty="0">
                        <a:effectLst/>
                      </a:endParaRPr>
                    </a:p>
                    <a:p>
                      <a:pPr algn="just">
                        <a:lnSpc>
                          <a:spcPct val="115000"/>
                        </a:lnSpc>
                        <a:spcAft>
                          <a:spcPts val="0"/>
                        </a:spcAft>
                      </a:pPr>
                      <a:r>
                        <a:rPr lang="nl-NL" sz="2400" b="1" dirty="0">
                          <a:effectLst/>
                        </a:rPr>
                        <a:t>1. Chuẩn bị:</a:t>
                      </a:r>
                      <a:endParaRPr lang="en-US" sz="2400" b="1"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b="1" dirty="0">
                          <a:effectLst/>
                        </a:rPr>
                        <a:t>2. Quy trình:</a:t>
                      </a:r>
                      <a:endParaRPr lang="en-US" sz="2400" b="1"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b="1" dirty="0">
                          <a:effectLst/>
                        </a:rPr>
                        <a:t>3. Hiện tượng/ kết quả:</a:t>
                      </a:r>
                      <a:endParaRPr lang="en-US" sz="2400" b="1"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dirty="0">
                          <a:effectLst/>
                        </a:rPr>
                        <a:t> </a:t>
                      </a:r>
                      <a:endParaRPr lang="en-US" sz="2400" dirty="0">
                        <a:effectLst/>
                      </a:endParaRPr>
                    </a:p>
                    <a:p>
                      <a:pPr algn="just">
                        <a:lnSpc>
                          <a:spcPct val="115000"/>
                        </a:lnSpc>
                        <a:spcAft>
                          <a:spcPts val="0"/>
                        </a:spcAft>
                      </a:pPr>
                      <a:r>
                        <a:rPr lang="nl-NL" sz="2400" b="1" dirty="0">
                          <a:effectLst/>
                        </a:rPr>
                        <a:t>4. Câu hỏi mở rộng:</a:t>
                      </a:r>
                      <a:endParaRPr lang="en-US" sz="2400" b="1" dirty="0">
                        <a:effectLst/>
                      </a:endParaRPr>
                    </a:p>
                    <a:p>
                      <a:pPr algn="just">
                        <a:lnSpc>
                          <a:spcPct val="115000"/>
                        </a:lnSpc>
                        <a:spcAft>
                          <a:spcPts val="0"/>
                        </a:spcAft>
                      </a:pPr>
                      <a:r>
                        <a:rPr lang="nl-NL" sz="2400" dirty="0">
                          <a:effectLst/>
                        </a:rPr>
                        <a:t>a. Tại sao trong thí nghiệm chứng minh thân vạn chuyển nước ta phải sử dụng nước pha màu?</a:t>
                      </a:r>
                      <a:endParaRPr lang="en-US" sz="2400" dirty="0">
                        <a:effectLst/>
                      </a:endParaRPr>
                    </a:p>
                    <a:p>
                      <a:pPr algn="just">
                        <a:lnSpc>
                          <a:spcPct val="115000"/>
                        </a:lnSpc>
                        <a:spcAft>
                          <a:spcPts val="0"/>
                        </a:spcAft>
                      </a:pPr>
                      <a:r>
                        <a:rPr lang="nl-NL" sz="2400" dirty="0">
                          <a:effectLst/>
                        </a:rPr>
                        <a:t>b. Đệm mà chúng ta nằm hàng ngày được làm từ mủ của cây cao su, mủ cao su chính là chất hữu cơ được vận chuyển trong mạch rây. Tại sao khi thu hoạch mủ, người ta lại rạch chéo thân cây mà không rạch ngang mặc dù rạch ngang thu được nhiều mủ hơn?</a:t>
                      </a:r>
                      <a:endParaRPr lang="en-US" sz="2400" dirty="0">
                        <a:effectLst/>
                      </a:endParaRPr>
                    </a:p>
                    <a:p>
                      <a:pPr algn="just">
                        <a:lnSpc>
                          <a:spcPct val="115000"/>
                        </a:lnSpc>
                        <a:spcAft>
                          <a:spcPts val="0"/>
                        </a:spcAft>
                      </a:pPr>
                      <a:r>
                        <a:rPr lang="nl-NL" sz="2400" dirty="0">
                          <a:effectLst/>
                        </a:rPr>
                        <a:t>c. Tại sao gọi dòng vận chuyển đi lên lại gọi là mạch gỗ? (cấu tạo mạch gỗ có điểm gì đặc biệt)?</a:t>
                      </a:r>
                      <a:endParaRPr lang="en-US" sz="2400" dirty="0">
                        <a:effectLst/>
                      </a:endParaRPr>
                    </a:p>
                    <a:p>
                      <a:pPr algn="just">
                        <a:lnSpc>
                          <a:spcPct val="115000"/>
                        </a:lnSpc>
                        <a:spcAft>
                          <a:spcPts val="0"/>
                        </a:spcAft>
                      </a:pPr>
                      <a:r>
                        <a:rPr lang="nl-NL" sz="2400" dirty="0">
                          <a:effectLst/>
                        </a:rPr>
                        <a:t>d. Tại sao gọi dòng vận chuyển đi xuống là mạch rây? (cấu tạo của mạch rây có đặc điểm gì đặc biệt?).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62" marR="46362" marT="0" marB="0"/>
                </a:tc>
                <a:extLst>
                  <a:ext uri="{0D108BD9-81ED-4DB2-BD59-A6C34878D82A}">
                    <a16:rowId xmlns="" xmlns:a16="http://schemas.microsoft.com/office/drawing/2014/main" val="3712181440"/>
                  </a:ext>
                </a:extLst>
              </a:tr>
            </a:tbl>
          </a:graphicData>
        </a:graphic>
      </p:graphicFrame>
    </p:spTree>
    <p:extLst>
      <p:ext uri="{BB962C8B-B14F-4D97-AF65-F5344CB8AC3E}">
        <p14:creationId xmlns:p14="http://schemas.microsoft.com/office/powerpoint/2010/main" val="417737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grpSp>
        <p:nvGrpSpPr>
          <p:cNvPr id="2" name="Group 2"/>
          <p:cNvGrpSpPr/>
          <p:nvPr/>
        </p:nvGrpSpPr>
        <p:grpSpPr>
          <a:xfrm>
            <a:off x="-8744" y="0"/>
            <a:ext cx="18288000" cy="10208185"/>
            <a:chOff x="0" y="0"/>
            <a:chExt cx="24384000" cy="13610913"/>
          </a:xfrm>
        </p:grpSpPr>
        <p:sp>
          <p:nvSpPr>
            <p:cNvPr id="3" name="AutoShape 3"/>
            <p:cNvSpPr/>
            <p:nvPr/>
          </p:nvSpPr>
          <p:spPr>
            <a:xfrm>
              <a:off x="0" y="0"/>
              <a:ext cx="12179300" cy="6845300"/>
            </a:xfrm>
            <a:prstGeom prst="rect">
              <a:avLst/>
            </a:prstGeom>
            <a:solidFill>
              <a:srgbClr val="81A453"/>
            </a:solidFill>
          </p:spPr>
        </p:sp>
        <p:sp>
          <p:nvSpPr>
            <p:cNvPr id="4" name="AutoShape 4"/>
            <p:cNvSpPr/>
            <p:nvPr/>
          </p:nvSpPr>
          <p:spPr>
            <a:xfrm>
              <a:off x="12204700" y="0"/>
              <a:ext cx="12179300" cy="6845300"/>
            </a:xfrm>
            <a:prstGeom prst="rect">
              <a:avLst/>
            </a:prstGeom>
            <a:solidFill>
              <a:srgbClr val="81A453"/>
            </a:solidFill>
          </p:spPr>
        </p:sp>
        <p:sp>
          <p:nvSpPr>
            <p:cNvPr id="5" name="AutoShape 5"/>
            <p:cNvSpPr/>
            <p:nvPr/>
          </p:nvSpPr>
          <p:spPr>
            <a:xfrm>
              <a:off x="6414124" y="6765613"/>
              <a:ext cx="12179300" cy="6845300"/>
            </a:xfrm>
            <a:prstGeom prst="rect">
              <a:avLst/>
            </a:prstGeom>
            <a:solidFill>
              <a:srgbClr val="81A453"/>
            </a:solidFill>
          </p:spPr>
        </p:sp>
      </p:grpSp>
      <p:grpSp>
        <p:nvGrpSpPr>
          <p:cNvPr id="7" name="Group 7"/>
          <p:cNvGrpSpPr/>
          <p:nvPr/>
        </p:nvGrpSpPr>
        <p:grpSpPr>
          <a:xfrm>
            <a:off x="1028700" y="1026795"/>
            <a:ext cx="4902070" cy="1128147"/>
            <a:chOff x="0" y="-38100"/>
            <a:chExt cx="6536093" cy="1504196"/>
          </a:xfrm>
        </p:grpSpPr>
        <p:sp>
          <p:nvSpPr>
            <p:cNvPr id="8" name="TextBox 8"/>
            <p:cNvSpPr txBox="1"/>
            <p:nvPr/>
          </p:nvSpPr>
          <p:spPr>
            <a:xfrm>
              <a:off x="0" y="884740"/>
              <a:ext cx="6536093" cy="581356"/>
            </a:xfrm>
            <a:prstGeom prst="rect">
              <a:avLst/>
            </a:prstGeom>
          </p:spPr>
          <p:txBody>
            <a:bodyPr lIns="0" tIns="0" rIns="0" bIns="0" rtlCol="0" anchor="t">
              <a:spAutoFit/>
            </a:bodyPr>
            <a:lstStyle/>
            <a:p>
              <a:pPr marL="0" lvl="0" indent="0" algn="l">
                <a:lnSpc>
                  <a:spcPts val="3359"/>
                </a:lnSpc>
                <a:spcBef>
                  <a:spcPct val="0"/>
                </a:spcBef>
              </a:pPr>
              <a:endParaRPr lang="en-US" sz="2400" u="none" spc="-74" dirty="0">
                <a:solidFill>
                  <a:srgbClr val="FFFFFF"/>
                </a:solidFill>
                <a:latin typeface="Vollkorn"/>
              </a:endParaRPr>
            </a:p>
          </p:txBody>
        </p:sp>
        <p:sp>
          <p:nvSpPr>
            <p:cNvPr id="9" name="TextBox 9"/>
            <p:cNvSpPr txBox="1"/>
            <p:nvPr/>
          </p:nvSpPr>
          <p:spPr>
            <a:xfrm>
              <a:off x="0" y="-38100"/>
              <a:ext cx="6536093" cy="581356"/>
            </a:xfrm>
            <a:prstGeom prst="rect">
              <a:avLst/>
            </a:prstGeom>
          </p:spPr>
          <p:txBody>
            <a:bodyPr lIns="0" tIns="0" rIns="0" bIns="0" rtlCol="0" anchor="t">
              <a:spAutoFit/>
            </a:bodyPr>
            <a:lstStyle/>
            <a:p>
              <a:pPr marL="0" lvl="0" indent="0" algn="l">
                <a:lnSpc>
                  <a:spcPts val="3359"/>
                </a:lnSpc>
                <a:spcBef>
                  <a:spcPct val="0"/>
                </a:spcBef>
              </a:pPr>
              <a:r>
                <a:rPr lang="en-US" sz="3600" u="none" dirty="0" err="1" smtClean="0">
                  <a:solidFill>
                    <a:srgbClr val="FFFFFF"/>
                  </a:solidFill>
                  <a:latin typeface="Open Sans Bold"/>
                </a:rPr>
                <a:t>Bước</a:t>
              </a:r>
              <a:r>
                <a:rPr lang="en-US" sz="3600" u="none" dirty="0" smtClean="0">
                  <a:solidFill>
                    <a:srgbClr val="FFFFFF"/>
                  </a:solidFill>
                  <a:latin typeface="Open Sans Bold"/>
                </a:rPr>
                <a:t> 1</a:t>
              </a:r>
              <a:endParaRPr lang="en-US" sz="3600" u="none" dirty="0">
                <a:solidFill>
                  <a:srgbClr val="FFFFFF"/>
                </a:solidFill>
                <a:latin typeface="Open Sans Bold"/>
              </a:endParaRPr>
            </a:p>
          </p:txBody>
        </p:sp>
      </p:grpSp>
      <p:sp>
        <p:nvSpPr>
          <p:cNvPr id="15" name="TextBox 15"/>
          <p:cNvSpPr txBox="1"/>
          <p:nvPr/>
        </p:nvSpPr>
        <p:spPr>
          <a:xfrm>
            <a:off x="12233077" y="7189518"/>
            <a:ext cx="5026223" cy="386715"/>
          </a:xfrm>
          <a:prstGeom prst="rect">
            <a:avLst/>
          </a:prstGeom>
        </p:spPr>
        <p:txBody>
          <a:bodyPr lIns="0" tIns="0" rIns="0" bIns="0" rtlCol="0" anchor="t">
            <a:spAutoFit/>
          </a:bodyPr>
          <a:lstStyle/>
          <a:p>
            <a:pPr marL="0" lvl="0" indent="0" algn="r">
              <a:lnSpc>
                <a:spcPts val="3359"/>
              </a:lnSpc>
              <a:spcBef>
                <a:spcPct val="0"/>
              </a:spcBef>
            </a:pPr>
            <a:r>
              <a:rPr lang="en-US" sz="2400" u="none">
                <a:solidFill>
                  <a:srgbClr val="FFFFFF"/>
                </a:solidFill>
                <a:latin typeface="Open Sans Bold"/>
              </a:rPr>
              <a:t>HANDS-ON PROJECTS</a:t>
            </a:r>
          </a:p>
        </p:txBody>
      </p:sp>
      <p:grpSp>
        <p:nvGrpSpPr>
          <p:cNvPr id="19" name="Group 19"/>
          <p:cNvGrpSpPr/>
          <p:nvPr/>
        </p:nvGrpSpPr>
        <p:grpSpPr>
          <a:xfrm>
            <a:off x="6275890" y="3709315"/>
            <a:ext cx="5736220" cy="2868369"/>
            <a:chOff x="0" y="0"/>
            <a:chExt cx="7648293" cy="3824493"/>
          </a:xfrm>
        </p:grpSpPr>
        <p:grpSp>
          <p:nvGrpSpPr>
            <p:cNvPr id="20" name="Group 20"/>
            <p:cNvGrpSpPr/>
            <p:nvPr/>
          </p:nvGrpSpPr>
          <p:grpSpPr>
            <a:xfrm>
              <a:off x="0" y="0"/>
              <a:ext cx="7648293" cy="3824493"/>
              <a:chOff x="0" y="0"/>
              <a:chExt cx="2404597" cy="1202407"/>
            </a:xfrm>
          </p:grpSpPr>
          <p:sp>
            <p:nvSpPr>
              <p:cNvPr id="21" name="Freeform 21"/>
              <p:cNvSpPr/>
              <p:nvPr/>
            </p:nvSpPr>
            <p:spPr>
              <a:xfrm>
                <a:off x="0" y="0"/>
                <a:ext cx="2404596" cy="1202407"/>
              </a:xfrm>
              <a:custGeom>
                <a:avLst/>
                <a:gdLst/>
                <a:ahLst/>
                <a:cxnLst/>
                <a:rect l="l" t="t" r="r" b="b"/>
                <a:pathLst>
                  <a:path w="2404596" h="1202407">
                    <a:moveTo>
                      <a:pt x="0" y="0"/>
                    </a:moveTo>
                    <a:lnTo>
                      <a:pt x="2404596" y="0"/>
                    </a:lnTo>
                    <a:lnTo>
                      <a:pt x="2404596" y="1202407"/>
                    </a:lnTo>
                    <a:lnTo>
                      <a:pt x="0" y="1202407"/>
                    </a:lnTo>
                    <a:close/>
                  </a:path>
                </a:pathLst>
              </a:custGeom>
              <a:solidFill>
                <a:srgbClr val="FFFFFF"/>
              </a:solidFill>
            </p:spPr>
          </p:sp>
        </p:grpSp>
        <p:sp>
          <p:nvSpPr>
            <p:cNvPr id="22" name="TextBox 22"/>
            <p:cNvSpPr txBox="1"/>
            <p:nvPr/>
          </p:nvSpPr>
          <p:spPr>
            <a:xfrm>
              <a:off x="759140" y="1338017"/>
              <a:ext cx="6130013" cy="1300859"/>
            </a:xfrm>
            <a:prstGeom prst="rect">
              <a:avLst/>
            </a:prstGeom>
          </p:spPr>
          <p:txBody>
            <a:bodyPr lIns="0" tIns="0" rIns="0" bIns="0" rtlCol="0" anchor="t">
              <a:spAutoFit/>
            </a:bodyPr>
            <a:lstStyle/>
            <a:p>
              <a:pPr marL="0" lvl="0" indent="0" algn="ctr">
                <a:lnSpc>
                  <a:spcPts val="7056"/>
                </a:lnSpc>
                <a:spcBef>
                  <a:spcPct val="0"/>
                </a:spcBef>
              </a:pPr>
              <a:r>
                <a:rPr lang="en-US" sz="7200" spc="-511">
                  <a:solidFill>
                    <a:srgbClr val="574839"/>
                  </a:solidFill>
                  <a:latin typeface="Open Sans Hebrew Bold"/>
                </a:rPr>
                <a:t>Quy trình</a:t>
              </a:r>
            </a:p>
          </p:txBody>
        </p:sp>
      </p:grpSp>
      <p:sp>
        <p:nvSpPr>
          <p:cNvPr id="24" name="TextBox 11"/>
          <p:cNvSpPr txBox="1"/>
          <p:nvPr/>
        </p:nvSpPr>
        <p:spPr>
          <a:xfrm>
            <a:off x="1009650" y="1802428"/>
            <a:ext cx="6457950" cy="1744067"/>
          </a:xfrm>
          <a:prstGeom prst="rect">
            <a:avLst/>
          </a:prstGeom>
        </p:spPr>
        <p:txBody>
          <a:bodyPr wrap="square" lIns="0" tIns="0" rIns="0" bIns="0" rtlCol="0" anchor="t">
            <a:spAutoFit/>
          </a:bodyPr>
          <a:lstStyle/>
          <a:p>
            <a:pPr lvl="0">
              <a:lnSpc>
                <a:spcPts val="3359"/>
              </a:lnSpc>
              <a:spcBef>
                <a:spcPct val="0"/>
              </a:spcBef>
            </a:pPr>
            <a:r>
              <a:rPr lang="en-US" sz="3200" dirty="0" err="1">
                <a:solidFill>
                  <a:schemeClr val="bg1"/>
                </a:solidFill>
                <a:latin typeface="Times New Roman" panose="02020603050405020304" pitchFamily="18" charset="0"/>
                <a:cs typeface="Times New Roman" panose="02020603050405020304" pitchFamily="18" charset="0"/>
              </a:rPr>
              <a:t>Dùng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dao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mổ</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cắt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ngang</a:t>
            </a:r>
            <a:r>
              <a:rPr lang="en-US" sz="3200" dirty="0">
                <a:solidFill>
                  <a:schemeClr val="bg1"/>
                </a:solidFill>
                <a:latin typeface="Times New Roman" panose="02020603050405020304" pitchFamily="18" charset="0"/>
                <a:cs typeface="Times New Roman" panose="02020603050405020304" pitchFamily="18" charset="0"/>
              </a:rPr>
              <a:t> qua </a:t>
            </a:r>
            <a:r>
              <a:rPr lang="en-US" sz="3200" dirty="0" err="1">
                <a:solidFill>
                  <a:schemeClr val="bg1"/>
                </a:solidFill>
                <a:latin typeface="Times New Roman" panose="02020603050405020304" pitchFamily="18" charset="0"/>
                <a:cs typeface="Times New Roman" panose="02020603050405020304" pitchFamily="18" charset="0"/>
              </a:rPr>
              <a:t>cuống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tây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rồi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cắm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cốc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màu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để</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chỗ</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thoáng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từ</a:t>
            </a:r>
            <a:r>
              <a:rPr lang="en-US" sz="3200" dirty="0">
                <a:solidFill>
                  <a:schemeClr val="bg1"/>
                </a:solidFill>
                <a:latin typeface="Times New Roman" panose="02020603050405020304" pitchFamily="18" charset="0"/>
                <a:cs typeface="Times New Roman" panose="02020603050405020304" pitchFamily="18" charset="0"/>
              </a:rPr>
              <a:t> 30 - 60 </a:t>
            </a:r>
            <a:r>
              <a:rPr lang="en-US" sz="3200" dirty="0" err="1">
                <a:solidFill>
                  <a:schemeClr val="bg1"/>
                </a:solidFill>
                <a:latin typeface="Times New Roman" panose="02020603050405020304" pitchFamily="18" charset="0"/>
                <a:cs typeface="Times New Roman" panose="02020603050405020304" pitchFamily="18" charset="0"/>
              </a:rPr>
              <a:t>phút</a:t>
            </a:r>
            <a:r>
              <a:rPr lang="en-US" sz="3200" dirty="0">
                <a:solidFill>
                  <a:schemeClr val="bg1"/>
                </a:solidFill>
                <a:latin typeface="Times New Roman" panose="02020603050405020304" pitchFamily="18" charset="0"/>
                <a:cs typeface="Times New Roman" panose="02020603050405020304" pitchFamily="18" charset="0"/>
              </a:rPr>
              <a:t>,</a:t>
            </a:r>
            <a:r>
              <a:rPr lang="en-US" sz="3200" b="1"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quan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sát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sự</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thay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a:t>
            </a:r>
            <a:r>
              <a:rPr lang="en-US" sz="3200" dirty="0" err="1" smtClean="0">
                <a:solidFill>
                  <a:schemeClr val="bg1"/>
                </a:solidFill>
                <a:latin typeface="Times New Roman" panose="02020603050405020304" pitchFamily="18" charset="0"/>
                <a:cs typeface="Times New Roman" panose="02020603050405020304" pitchFamily="18" charset="0"/>
              </a:rPr>
              <a:t>ổi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màu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cuống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a:t>
            </a:r>
            <a:endParaRPr lang="en-US" sz="2400" u="none" spc="-74" dirty="0">
              <a:solidFill>
                <a:srgbClr val="FFFFFF"/>
              </a:solidFill>
              <a:latin typeface="Times New Roman" panose="02020603050405020304" pitchFamily="18" charset="0"/>
              <a:cs typeface="Times New Roman" panose="02020603050405020304" pitchFamily="18" charset="0"/>
            </a:endParaRPr>
          </a:p>
        </p:txBody>
      </p:sp>
      <p:grpSp>
        <p:nvGrpSpPr>
          <p:cNvPr id="25" name="Group 7"/>
          <p:cNvGrpSpPr/>
          <p:nvPr/>
        </p:nvGrpSpPr>
        <p:grpSpPr>
          <a:xfrm>
            <a:off x="1172356" y="1167253"/>
            <a:ext cx="18893514" cy="1176803"/>
            <a:chOff x="0" y="-102975"/>
            <a:chExt cx="25191351" cy="1569071"/>
          </a:xfrm>
        </p:grpSpPr>
        <p:sp>
          <p:nvSpPr>
            <p:cNvPr id="26" name="TextBox 8"/>
            <p:cNvSpPr txBox="1"/>
            <p:nvPr/>
          </p:nvSpPr>
          <p:spPr>
            <a:xfrm>
              <a:off x="0" y="884740"/>
              <a:ext cx="6536093" cy="581356"/>
            </a:xfrm>
            <a:prstGeom prst="rect">
              <a:avLst/>
            </a:prstGeom>
          </p:spPr>
          <p:txBody>
            <a:bodyPr lIns="0" tIns="0" rIns="0" bIns="0" rtlCol="0" anchor="t">
              <a:spAutoFit/>
            </a:bodyPr>
            <a:lstStyle/>
            <a:p>
              <a:pPr marL="0" lvl="0" indent="0" algn="l">
                <a:lnSpc>
                  <a:spcPts val="3359"/>
                </a:lnSpc>
                <a:spcBef>
                  <a:spcPct val="0"/>
                </a:spcBef>
              </a:pPr>
              <a:endParaRPr lang="en-US" sz="2400" u="none" spc="-74" dirty="0">
                <a:solidFill>
                  <a:srgbClr val="FFFFFF"/>
                </a:solidFill>
                <a:latin typeface="Vollkorn"/>
              </a:endParaRPr>
            </a:p>
          </p:txBody>
        </p:sp>
        <p:sp>
          <p:nvSpPr>
            <p:cNvPr id="27" name="TextBox 9"/>
            <p:cNvSpPr txBox="1"/>
            <p:nvPr/>
          </p:nvSpPr>
          <p:spPr>
            <a:xfrm>
              <a:off x="18655258" y="-102975"/>
              <a:ext cx="6536093" cy="594864"/>
            </a:xfrm>
            <a:prstGeom prst="rect">
              <a:avLst/>
            </a:prstGeom>
          </p:spPr>
          <p:txBody>
            <a:bodyPr lIns="0" tIns="0" rIns="0" bIns="0" rtlCol="0" anchor="t">
              <a:spAutoFit/>
            </a:bodyPr>
            <a:lstStyle/>
            <a:p>
              <a:pPr marL="0" lvl="0" indent="0" algn="l">
                <a:lnSpc>
                  <a:spcPts val="3359"/>
                </a:lnSpc>
                <a:spcBef>
                  <a:spcPct val="0"/>
                </a:spcBef>
              </a:pPr>
              <a:r>
                <a:rPr lang="en-US" sz="3600" u="none" dirty="0" err="1" smtClean="0">
                  <a:solidFill>
                    <a:srgbClr val="FFFFFF"/>
                  </a:solidFill>
                  <a:latin typeface="Open Sans Bold"/>
                </a:rPr>
                <a:t>Bước</a:t>
              </a:r>
              <a:r>
                <a:rPr lang="en-US" sz="3600" u="none" dirty="0" smtClean="0">
                  <a:solidFill>
                    <a:srgbClr val="FFFFFF"/>
                  </a:solidFill>
                  <a:latin typeface="Open Sans Bold"/>
                </a:rPr>
                <a:t> 2</a:t>
              </a:r>
              <a:endParaRPr lang="en-US" sz="3600" u="none" dirty="0">
                <a:solidFill>
                  <a:srgbClr val="FFFFFF"/>
                </a:solidFill>
                <a:latin typeface="Open Sans Bold"/>
              </a:endParaRPr>
            </a:p>
          </p:txBody>
        </p:sp>
      </p:grpSp>
      <p:sp>
        <p:nvSpPr>
          <p:cNvPr id="31" name="TextBox 11"/>
          <p:cNvSpPr txBox="1"/>
          <p:nvPr/>
        </p:nvSpPr>
        <p:spPr>
          <a:xfrm>
            <a:off x="10707349" y="1784259"/>
            <a:ext cx="6457950" cy="1308050"/>
          </a:xfrm>
          <a:prstGeom prst="rect">
            <a:avLst/>
          </a:prstGeom>
        </p:spPr>
        <p:txBody>
          <a:bodyPr wrap="square" lIns="0" tIns="0" rIns="0" bIns="0" rtlCol="0" anchor="t">
            <a:spAutoFit/>
          </a:bodyPr>
          <a:lstStyle/>
          <a:p>
            <a:pPr lvl="0">
              <a:lnSpc>
                <a:spcPts val="3359"/>
              </a:lnSpc>
              <a:spcBef>
                <a:spcPct val="0"/>
              </a:spcBef>
            </a:pPr>
            <a:r>
              <a:rPr lang="en-US" sz="3200" dirty="0" err="1">
                <a:solidFill>
                  <a:schemeClr val="bg1"/>
                </a:solidFill>
                <a:latin typeface="Times New Roman" panose="02020603050405020304" pitchFamily="18" charset="0"/>
                <a:cs typeface="Times New Roman" panose="02020603050405020304" pitchFamily="18" charset="0"/>
              </a:rPr>
              <a:t>Dùng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dao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mổ</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cắt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ngang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phần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cuống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tây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bị</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nhuộm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màu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thành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ngắn</a:t>
            </a:r>
            <a:r>
              <a:rPr lang="en-US" sz="3200" dirty="0">
                <a:solidFill>
                  <a:schemeClr val="bg1"/>
                </a:solidFill>
                <a:latin typeface="Times New Roman" panose="02020603050405020304" pitchFamily="18" charset="0"/>
                <a:cs typeface="Times New Roman" panose="02020603050405020304" pitchFamily="18" charset="0"/>
              </a:rPr>
              <a: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u="none" spc="-74" dirty="0">
              <a:solidFill>
                <a:schemeClr val="bg1"/>
              </a:solidFill>
              <a:latin typeface="Times New Roman" panose="02020603050405020304" pitchFamily="18" charset="0"/>
              <a:cs typeface="Times New Roman" panose="02020603050405020304" pitchFamily="18" charset="0"/>
            </a:endParaRPr>
          </a:p>
        </p:txBody>
      </p:sp>
      <p:grpSp>
        <p:nvGrpSpPr>
          <p:cNvPr id="33" name="Group 7"/>
          <p:cNvGrpSpPr/>
          <p:nvPr/>
        </p:nvGrpSpPr>
        <p:grpSpPr>
          <a:xfrm>
            <a:off x="8244707" y="6977252"/>
            <a:ext cx="4902070" cy="1128147"/>
            <a:chOff x="0" y="-38100"/>
            <a:chExt cx="6536093" cy="1504196"/>
          </a:xfrm>
        </p:grpSpPr>
        <p:sp>
          <p:nvSpPr>
            <p:cNvPr id="34" name="TextBox 8"/>
            <p:cNvSpPr txBox="1"/>
            <p:nvPr/>
          </p:nvSpPr>
          <p:spPr>
            <a:xfrm>
              <a:off x="0" y="884740"/>
              <a:ext cx="6536093" cy="581356"/>
            </a:xfrm>
            <a:prstGeom prst="rect">
              <a:avLst/>
            </a:prstGeom>
          </p:spPr>
          <p:txBody>
            <a:bodyPr lIns="0" tIns="0" rIns="0" bIns="0" rtlCol="0" anchor="t">
              <a:spAutoFit/>
            </a:bodyPr>
            <a:lstStyle/>
            <a:p>
              <a:pPr marL="0" lvl="0" indent="0" algn="l">
                <a:lnSpc>
                  <a:spcPts val="3359"/>
                </a:lnSpc>
                <a:spcBef>
                  <a:spcPct val="0"/>
                </a:spcBef>
              </a:pPr>
              <a:endParaRPr lang="en-US" sz="2400" u="none" spc="-74" dirty="0">
                <a:solidFill>
                  <a:srgbClr val="FFFFFF"/>
                </a:solidFill>
                <a:latin typeface="Vollkorn"/>
              </a:endParaRPr>
            </a:p>
          </p:txBody>
        </p:sp>
        <p:sp>
          <p:nvSpPr>
            <p:cNvPr id="35" name="TextBox 9"/>
            <p:cNvSpPr txBox="1"/>
            <p:nvPr/>
          </p:nvSpPr>
          <p:spPr>
            <a:xfrm>
              <a:off x="0" y="-38100"/>
              <a:ext cx="6536093" cy="594864"/>
            </a:xfrm>
            <a:prstGeom prst="rect">
              <a:avLst/>
            </a:prstGeom>
          </p:spPr>
          <p:txBody>
            <a:bodyPr lIns="0" tIns="0" rIns="0" bIns="0" rtlCol="0" anchor="t">
              <a:spAutoFit/>
            </a:bodyPr>
            <a:lstStyle/>
            <a:p>
              <a:pPr marL="0" lvl="0" indent="0" algn="l">
                <a:lnSpc>
                  <a:spcPts val="3359"/>
                </a:lnSpc>
                <a:spcBef>
                  <a:spcPct val="0"/>
                </a:spcBef>
              </a:pPr>
              <a:r>
                <a:rPr lang="en-US" sz="3600" u="none" dirty="0" err="1" smtClean="0">
                  <a:solidFill>
                    <a:srgbClr val="FFFFFF"/>
                  </a:solidFill>
                  <a:latin typeface="Open Sans Bold"/>
                </a:rPr>
                <a:t>Bước</a:t>
              </a:r>
              <a:r>
                <a:rPr lang="en-US" sz="3600" u="none" dirty="0" smtClean="0">
                  <a:solidFill>
                    <a:srgbClr val="FFFFFF"/>
                  </a:solidFill>
                  <a:latin typeface="Open Sans Bold"/>
                </a:rPr>
                <a:t> 3</a:t>
              </a:r>
              <a:endParaRPr lang="en-US" sz="3600" u="none" dirty="0">
                <a:solidFill>
                  <a:srgbClr val="FFFFFF"/>
                </a:solidFill>
                <a:latin typeface="Open Sans Bold"/>
              </a:endParaRPr>
            </a:p>
          </p:txBody>
        </p:sp>
      </p:grpSp>
      <p:sp>
        <p:nvSpPr>
          <p:cNvPr id="39" name="TextBox 11"/>
          <p:cNvSpPr txBox="1"/>
          <p:nvPr/>
        </p:nvSpPr>
        <p:spPr>
          <a:xfrm>
            <a:off x="6277139" y="7649730"/>
            <a:ext cx="6457950" cy="872034"/>
          </a:xfrm>
          <a:prstGeom prst="rect">
            <a:avLst/>
          </a:prstGeom>
        </p:spPr>
        <p:txBody>
          <a:bodyPr wrap="square" lIns="0" tIns="0" rIns="0" bIns="0" rtlCol="0" anchor="t">
            <a:spAutoFit/>
          </a:bodyPr>
          <a:lstStyle/>
          <a:p>
            <a:pPr lvl="0">
              <a:lnSpc>
                <a:spcPts val="3359"/>
              </a:lnSpc>
              <a:spcBef>
                <a:spcPct val="0"/>
              </a:spcBef>
            </a:pPr>
            <a:r>
              <a:rPr lang="en-US" sz="3200" dirty="0" err="1">
                <a:solidFill>
                  <a:schemeClr val="bg1"/>
                </a:solidFill>
                <a:latin typeface="Times New Roman" panose="02020603050405020304" pitchFamily="18" charset="0"/>
                <a:cs typeface="Times New Roman" panose="02020603050405020304" pitchFamily="18" charset="0"/>
              </a:rPr>
              <a:t>Sử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dụng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kính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lúp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để</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quan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sát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mạch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dẫn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cuống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lá</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u="none" spc="-74"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2400300"/>
            <a:ext cx="10287000" cy="3139321"/>
          </a:xfrm>
          <a:prstGeom prst="rect">
            <a:avLst/>
          </a:prstGeom>
          <a:noFill/>
        </p:spPr>
        <p:txBody>
          <a:bodyPr wrap="square" rtlCol="0">
            <a:spAutoFit/>
          </a:bodyPr>
          <a:lstStyle/>
          <a:p>
            <a:r>
              <a:rPr lang="en-US" sz="6600" dirty="0" smtClean="0"/>
              <a:t>Video </a:t>
            </a:r>
            <a:r>
              <a:rPr lang="en-US" sz="6600" dirty="0" err="1" smtClean="0"/>
              <a:t>thí</a:t>
            </a:r>
            <a:r>
              <a:rPr lang="en-US" sz="6600" dirty="0" smtClean="0"/>
              <a:t> </a:t>
            </a:r>
            <a:r>
              <a:rPr lang="en-US" sz="6600" dirty="0" err="1" smtClean="0"/>
              <a:t>nghiệm</a:t>
            </a:r>
            <a:r>
              <a:rPr lang="en-US" sz="6600" dirty="0" smtClean="0"/>
              <a:t> 1 </a:t>
            </a:r>
            <a:r>
              <a:rPr lang="en-US" sz="6600" dirty="0" err="1" smtClean="0"/>
              <a:t>cho</a:t>
            </a:r>
            <a:r>
              <a:rPr lang="en-US" sz="6600" dirty="0" smtClean="0"/>
              <a:t> </a:t>
            </a:r>
            <a:r>
              <a:rPr lang="en-US" sz="6600" dirty="0" err="1" smtClean="0"/>
              <a:t>học</a:t>
            </a:r>
            <a:r>
              <a:rPr lang="en-US" sz="6600" dirty="0" smtClean="0"/>
              <a:t> </a:t>
            </a:r>
            <a:r>
              <a:rPr lang="en-US" sz="6600" dirty="0" err="1" smtClean="0"/>
              <a:t>sinh</a:t>
            </a:r>
            <a:r>
              <a:rPr lang="en-US" sz="6600" dirty="0" smtClean="0"/>
              <a:t> </a:t>
            </a:r>
            <a:r>
              <a:rPr lang="en-US" sz="6600" dirty="0" err="1" smtClean="0"/>
              <a:t>quan</a:t>
            </a:r>
            <a:r>
              <a:rPr lang="en-US" sz="6600" dirty="0" smtClean="0"/>
              <a:t> </a:t>
            </a:r>
            <a:r>
              <a:rPr lang="en-US" sz="6600" dirty="0" err="1" smtClean="0"/>
              <a:t>sát</a:t>
            </a:r>
            <a:r>
              <a:rPr lang="en-US" sz="6600" dirty="0" smtClean="0"/>
              <a:t> </a:t>
            </a:r>
            <a:r>
              <a:rPr lang="en-US" sz="6600" dirty="0" err="1" smtClean="0"/>
              <a:t>để</a:t>
            </a:r>
            <a:r>
              <a:rPr lang="en-US" sz="6600" dirty="0" smtClean="0"/>
              <a:t> so </a:t>
            </a:r>
            <a:r>
              <a:rPr lang="en-US" sz="6600" dirty="0" err="1" smtClean="0"/>
              <a:t>sánh</a:t>
            </a:r>
            <a:r>
              <a:rPr lang="en-US" sz="6600" dirty="0" smtClean="0"/>
              <a:t> </a:t>
            </a:r>
            <a:r>
              <a:rPr lang="en-US" sz="6600" dirty="0" err="1" smtClean="0"/>
              <a:t>với</a:t>
            </a:r>
            <a:r>
              <a:rPr lang="en-US" sz="6600" dirty="0" smtClean="0"/>
              <a:t> </a:t>
            </a:r>
            <a:r>
              <a:rPr lang="en-US" sz="6600" dirty="0" err="1" smtClean="0"/>
              <a:t>kết</a:t>
            </a:r>
            <a:r>
              <a:rPr lang="en-US" sz="6600" dirty="0" smtClean="0"/>
              <a:t> </a:t>
            </a:r>
            <a:r>
              <a:rPr lang="en-US" sz="6600" dirty="0" err="1" smtClean="0"/>
              <a:t>quả</a:t>
            </a:r>
            <a:r>
              <a:rPr lang="en-US" sz="6600" dirty="0" smtClean="0"/>
              <a:t> </a:t>
            </a:r>
            <a:r>
              <a:rPr lang="en-US" sz="6600" dirty="0" err="1" smtClean="0"/>
              <a:t>của</a:t>
            </a:r>
            <a:r>
              <a:rPr lang="en-US" sz="6600" dirty="0" smtClean="0"/>
              <a:t> </a:t>
            </a:r>
            <a:r>
              <a:rPr lang="en-US" sz="6600" dirty="0" err="1" smtClean="0"/>
              <a:t>mình</a:t>
            </a:r>
            <a:endParaRPr lang="en-US" sz="6600" dirty="0"/>
          </a:p>
        </p:txBody>
      </p:sp>
    </p:spTree>
    <p:extLst>
      <p:ext uri="{BB962C8B-B14F-4D97-AF65-F5344CB8AC3E}">
        <p14:creationId xmlns:p14="http://schemas.microsoft.com/office/powerpoint/2010/main" val="24503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8963C"/>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50233" cy="10287000"/>
            <a:chOff x="0" y="0"/>
            <a:chExt cx="2486375" cy="3479800"/>
          </a:xfrm>
        </p:grpSpPr>
        <p:sp>
          <p:nvSpPr>
            <p:cNvPr id="3" name="Freeform 3"/>
            <p:cNvSpPr/>
            <p:nvPr/>
          </p:nvSpPr>
          <p:spPr>
            <a:xfrm>
              <a:off x="0" y="0"/>
              <a:ext cx="2486375" cy="3479800"/>
            </a:xfrm>
            <a:custGeom>
              <a:avLst/>
              <a:gdLst/>
              <a:ahLst/>
              <a:cxnLst/>
              <a:rect l="l" t="t" r="r" b="b"/>
              <a:pathLst>
                <a:path w="2486375" h="3479800">
                  <a:moveTo>
                    <a:pt x="0" y="0"/>
                  </a:moveTo>
                  <a:lnTo>
                    <a:pt x="2486375" y="0"/>
                  </a:lnTo>
                  <a:lnTo>
                    <a:pt x="2486375" y="3479800"/>
                  </a:lnTo>
                  <a:lnTo>
                    <a:pt x="0" y="3479800"/>
                  </a:lnTo>
                  <a:close/>
                </a:path>
              </a:pathLst>
            </a:custGeom>
            <a:solidFill>
              <a:srgbClr val="9CBE5D"/>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1470" flipH="1">
            <a:off x="15783407" y="3767445"/>
            <a:ext cx="2078539" cy="58718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038600" y="768171"/>
            <a:ext cx="7639652" cy="196721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501004" y="9699839"/>
            <a:ext cx="4017692" cy="783450"/>
          </a:xfrm>
          <a:prstGeom prst="rect">
            <a:avLst/>
          </a:prstGeom>
        </p:spPr>
      </p:pic>
      <p:sp>
        <p:nvSpPr>
          <p:cNvPr id="16" name="TextBox 16"/>
          <p:cNvSpPr txBox="1"/>
          <p:nvPr/>
        </p:nvSpPr>
        <p:spPr>
          <a:xfrm>
            <a:off x="4724400" y="464077"/>
            <a:ext cx="8428415" cy="1976247"/>
          </a:xfrm>
          <a:prstGeom prst="rect">
            <a:avLst/>
          </a:prstGeom>
        </p:spPr>
        <p:txBody>
          <a:bodyPr lIns="0" tIns="0" rIns="0" bIns="0" rtlCol="0" anchor="t">
            <a:spAutoFit/>
          </a:bodyPr>
          <a:lstStyle/>
          <a:p>
            <a:pPr algn="ctr">
              <a:lnSpc>
                <a:spcPts val="7704"/>
              </a:lnSpc>
            </a:pPr>
            <a:r>
              <a:rPr lang="en-US" sz="7200" b="1" spc="907" dirty="0">
                <a:solidFill>
                  <a:srgbClr val="FFFFFF"/>
                </a:solidFill>
                <a:latin typeface="Times New Roman" panose="02020603050405020304" pitchFamily="18" charset="0"/>
                <a:cs typeface="Times New Roman" panose="02020603050405020304" pitchFamily="18" charset="0"/>
              </a:rPr>
              <a:t>KẾT QUẢ </a:t>
            </a:r>
          </a:p>
          <a:p>
            <a:pPr algn="ctr">
              <a:lnSpc>
                <a:spcPts val="7704"/>
              </a:lnSpc>
            </a:pPr>
            <a:r>
              <a:rPr lang="en-US" sz="7200" b="1" spc="907" dirty="0">
                <a:solidFill>
                  <a:srgbClr val="FFFFFF"/>
                </a:solidFill>
                <a:latin typeface="Times New Roman" panose="02020603050405020304" pitchFamily="18" charset="0"/>
                <a:cs typeface="Times New Roman" panose="02020603050405020304" pitchFamily="18" charset="0"/>
              </a:rPr>
              <a:t>THÍ NGHIỆM</a:t>
            </a:r>
          </a:p>
        </p:txBody>
      </p:sp>
      <p:pic>
        <p:nvPicPr>
          <p:cNvPr id="17" name="Picture 16"/>
          <p:cNvPicPr>
            <a:picLocks noChangeAspect="1"/>
          </p:cNvPicPr>
          <p:nvPr/>
        </p:nvPicPr>
        <p:blipFill>
          <a:blip r:embed="rId12"/>
          <a:stretch>
            <a:fillRect/>
          </a:stretch>
        </p:blipFill>
        <p:spPr>
          <a:xfrm>
            <a:off x="2011254" y="3208495"/>
            <a:ext cx="13725525" cy="55149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2404"/>
          <a:stretch>
            <a:fillRect/>
          </a:stretch>
        </p:blipFill>
        <p:spPr>
          <a:xfrm>
            <a:off x="-549803" y="-358970"/>
            <a:ext cx="6506584" cy="49937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14490"/>
          <a:stretch>
            <a:fillRect/>
          </a:stretch>
        </p:blipFill>
        <p:spPr>
          <a:xfrm>
            <a:off x="2129580" y="3859115"/>
            <a:ext cx="2594699" cy="137963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4046" r="10705"/>
          <a:stretch>
            <a:fillRect/>
          </a:stretch>
        </p:blipFill>
        <p:spPr>
          <a:xfrm>
            <a:off x="-2986460" y="3478791"/>
            <a:ext cx="7160156" cy="9348096"/>
          </a:xfrm>
          <a:prstGeom prst="rect">
            <a:avLst/>
          </a:prstGeom>
        </p:spPr>
      </p:pic>
      <p:grpSp>
        <p:nvGrpSpPr>
          <p:cNvPr id="5" name="Group 5"/>
          <p:cNvGrpSpPr/>
          <p:nvPr/>
        </p:nvGrpSpPr>
        <p:grpSpPr>
          <a:xfrm>
            <a:off x="5956781" y="2246553"/>
            <a:ext cx="11298042" cy="6708024"/>
            <a:chOff x="0" y="0"/>
            <a:chExt cx="2159023" cy="1281884"/>
          </a:xfrm>
        </p:grpSpPr>
        <p:sp>
          <p:nvSpPr>
            <p:cNvPr id="6" name="Freeform 6"/>
            <p:cNvSpPr/>
            <p:nvPr/>
          </p:nvSpPr>
          <p:spPr>
            <a:xfrm>
              <a:off x="0" y="0"/>
              <a:ext cx="2159023" cy="1281884"/>
            </a:xfrm>
            <a:custGeom>
              <a:avLst/>
              <a:gdLst/>
              <a:ahLst/>
              <a:cxnLst/>
              <a:rect l="l" t="t" r="r" b="b"/>
              <a:pathLst>
                <a:path w="2159023" h="1281884">
                  <a:moveTo>
                    <a:pt x="0" y="0"/>
                  </a:moveTo>
                  <a:lnTo>
                    <a:pt x="2159023" y="0"/>
                  </a:lnTo>
                  <a:lnTo>
                    <a:pt x="2159023" y="1281884"/>
                  </a:lnTo>
                  <a:lnTo>
                    <a:pt x="0" y="1281884"/>
                  </a:lnTo>
                  <a:close/>
                </a:path>
              </a:pathLst>
            </a:custGeom>
            <a:solidFill>
              <a:srgbClr val="90AC8E"/>
            </a:solidFill>
          </p:spPr>
        </p:sp>
      </p:gr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7995828" y="3859791"/>
            <a:ext cx="1107618" cy="2568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70128">
            <a:off x="3062580" y="8267931"/>
            <a:ext cx="2886474" cy="423349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973120">
            <a:off x="16169383" y="-2356429"/>
            <a:ext cx="2941834" cy="4314691"/>
          </a:xfrm>
          <a:prstGeom prst="rect">
            <a:avLst/>
          </a:prstGeom>
        </p:spPr>
      </p:pic>
      <p:sp>
        <p:nvSpPr>
          <p:cNvPr id="10" name="TextBox 10"/>
          <p:cNvSpPr txBox="1"/>
          <p:nvPr/>
        </p:nvSpPr>
        <p:spPr>
          <a:xfrm>
            <a:off x="7533186" y="3813715"/>
            <a:ext cx="8850539" cy="3764200"/>
          </a:xfrm>
          <a:prstGeom prst="rect">
            <a:avLst/>
          </a:prstGeom>
        </p:spPr>
        <p:txBody>
          <a:bodyPr lIns="0" tIns="0" rIns="0" bIns="0" rtlCol="0" anchor="t">
            <a:spAutoFit/>
          </a:bodyPr>
          <a:lstStyle/>
          <a:p>
            <a:pPr>
              <a:lnSpc>
                <a:spcPts val="7381"/>
              </a:lnSpc>
            </a:pPr>
            <a:r>
              <a:rPr lang="en-US" sz="7770" dirty="0">
                <a:solidFill>
                  <a:srgbClr val="1B512D"/>
                </a:solidFill>
                <a:latin typeface="Livvic Bold Bold"/>
              </a:rPr>
              <a:t>THÍ NGHIỆM 2: THÍ NGHIỆM CHỨNG MINH LÁ THOÁT HƠI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91472" y="3267378"/>
            <a:ext cx="7513740" cy="438092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972800" y="3044982"/>
            <a:ext cx="5208843" cy="4740047"/>
          </a:xfrm>
          <a:prstGeom prst="rect">
            <a:avLst/>
          </a:prstGeom>
        </p:spPr>
      </p:pic>
      <p:sp>
        <p:nvSpPr>
          <p:cNvPr id="4" name="TextBox 4"/>
          <p:cNvSpPr txBox="1"/>
          <p:nvPr/>
        </p:nvSpPr>
        <p:spPr>
          <a:xfrm>
            <a:off x="5362085" y="1670933"/>
            <a:ext cx="8772724" cy="886807"/>
          </a:xfrm>
          <a:prstGeom prst="rect">
            <a:avLst/>
          </a:prstGeom>
        </p:spPr>
        <p:txBody>
          <a:bodyPr lIns="0" tIns="0" rIns="0" bIns="0" rtlCol="0" anchor="t">
            <a:spAutoFit/>
          </a:bodyPr>
          <a:lstStyle/>
          <a:p>
            <a:pPr marL="0" lvl="0" indent="0">
              <a:lnSpc>
                <a:spcPts val="6501"/>
              </a:lnSpc>
            </a:pPr>
            <a:r>
              <a:rPr lang="en-US" sz="6772">
                <a:solidFill>
                  <a:srgbClr val="5A5B82"/>
                </a:solidFill>
                <a:latin typeface="Maven Pro Bold"/>
              </a:rPr>
              <a:t>DỤNG CỤ, MẪU VẬT</a:t>
            </a:r>
          </a:p>
        </p:txBody>
      </p:sp>
      <p:sp>
        <p:nvSpPr>
          <p:cNvPr id="5" name="TextBox 5"/>
          <p:cNvSpPr txBox="1"/>
          <p:nvPr/>
        </p:nvSpPr>
        <p:spPr>
          <a:xfrm>
            <a:off x="14134809" y="9635577"/>
            <a:ext cx="5897829" cy="651423"/>
          </a:xfrm>
          <a:prstGeom prst="rect">
            <a:avLst/>
          </a:prstGeom>
        </p:spPr>
        <p:txBody>
          <a:bodyPr lIns="0" tIns="0" rIns="0" bIns="0" rtlCol="0" anchor="t">
            <a:spAutoFit/>
          </a:bodyPr>
          <a:lstStyle/>
          <a:p>
            <a:pPr marL="0" lvl="0" indent="0">
              <a:lnSpc>
                <a:spcPts val="5044"/>
              </a:lnSpc>
              <a:spcBef>
                <a:spcPct val="0"/>
              </a:spcBef>
            </a:pPr>
            <a:r>
              <a:rPr lang="en-US" sz="3603" dirty="0">
                <a:solidFill>
                  <a:srgbClr val="001A47"/>
                </a:solidFill>
                <a:latin typeface="Poppins"/>
              </a:rPr>
              <a:t>KẾT NỐI TRI THỨC</a:t>
            </a:r>
          </a:p>
        </p:txBody>
      </p:sp>
      <p:sp>
        <p:nvSpPr>
          <p:cNvPr id="6" name="TextBox 6"/>
          <p:cNvSpPr txBox="1"/>
          <p:nvPr/>
        </p:nvSpPr>
        <p:spPr>
          <a:xfrm>
            <a:off x="1028700" y="377277"/>
            <a:ext cx="6359893" cy="651423"/>
          </a:xfrm>
          <a:prstGeom prst="rect">
            <a:avLst/>
          </a:prstGeom>
        </p:spPr>
        <p:txBody>
          <a:bodyPr lIns="0" tIns="0" rIns="0" bIns="0" rtlCol="0" anchor="t">
            <a:spAutoFit/>
          </a:bodyPr>
          <a:lstStyle/>
          <a:p>
            <a:pPr marL="0" lvl="0" indent="0" algn="just">
              <a:lnSpc>
                <a:spcPts val="5044"/>
              </a:lnSpc>
              <a:spcBef>
                <a:spcPct val="0"/>
              </a:spcBef>
            </a:pPr>
            <a:r>
              <a:rPr lang="en-US" sz="3603">
                <a:solidFill>
                  <a:srgbClr val="001A47"/>
                </a:solidFill>
                <a:latin typeface="Poppins"/>
              </a:rPr>
              <a:t>KHOA HỌC TỰ NHIÊN 7</a:t>
            </a:r>
          </a:p>
        </p:txBody>
      </p:sp>
      <p:sp>
        <p:nvSpPr>
          <p:cNvPr id="8" name="TextBox 7"/>
          <p:cNvSpPr txBox="1"/>
          <p:nvPr/>
        </p:nvSpPr>
        <p:spPr>
          <a:xfrm>
            <a:off x="1447800" y="7773162"/>
            <a:ext cx="8153400" cy="584775"/>
          </a:xfrm>
          <a:prstGeom prst="rect">
            <a:avLst/>
          </a:prstGeom>
          <a:noFill/>
        </p:spPr>
        <p:txBody>
          <a:bodyPr wrap="square" rtlCol="0">
            <a:spAutoFit/>
          </a:bodyPr>
          <a:lstStyle/>
          <a:p>
            <a:pPr algn="ctr"/>
            <a:r>
              <a:rPr lang="en-US" sz="3200" dirty="0" smtClean="0"/>
              <a:t>Hai </a:t>
            </a:r>
            <a:r>
              <a:rPr lang="en-US" sz="3200" dirty="0" err="1" smtClean="0"/>
              <a:t>chậu</a:t>
            </a:r>
            <a:r>
              <a:rPr lang="en-US" sz="3200" dirty="0" smtClean="0"/>
              <a:t> </a:t>
            </a:r>
            <a:r>
              <a:rPr lang="en-US" sz="3200" dirty="0" err="1" smtClean="0"/>
              <a:t>cây</a:t>
            </a:r>
            <a:r>
              <a:rPr lang="en-US" sz="3200" dirty="0" smtClean="0"/>
              <a:t> </a:t>
            </a:r>
            <a:r>
              <a:rPr lang="en-US" sz="3200" dirty="0" err="1" smtClean="0"/>
              <a:t>trong</a:t>
            </a:r>
            <a:r>
              <a:rPr lang="en-US" sz="3200" dirty="0" smtClean="0"/>
              <a:t> </a:t>
            </a:r>
            <a:r>
              <a:rPr lang="en-US" sz="3200" dirty="0" err="1" smtClean="0"/>
              <a:t>đó</a:t>
            </a:r>
            <a:r>
              <a:rPr lang="en-US" sz="3200" dirty="0" smtClean="0"/>
              <a:t> </a:t>
            </a:r>
            <a:r>
              <a:rPr lang="en-US" sz="3200" dirty="0" err="1" smtClean="0"/>
              <a:t>có</a:t>
            </a:r>
            <a:r>
              <a:rPr lang="en-US" sz="3200" dirty="0" smtClean="0"/>
              <a:t> </a:t>
            </a:r>
            <a:r>
              <a:rPr lang="en-US" sz="3200" dirty="0" err="1" smtClean="0"/>
              <a:t>một</a:t>
            </a:r>
            <a:r>
              <a:rPr lang="en-US" sz="3200" dirty="0" smtClean="0"/>
              <a:t> </a:t>
            </a:r>
            <a:r>
              <a:rPr lang="en-US" sz="3200" dirty="0" err="1" smtClean="0"/>
              <a:t>chậu</a:t>
            </a:r>
            <a:r>
              <a:rPr lang="en-US" sz="3200" dirty="0" smtClean="0"/>
              <a:t> </a:t>
            </a:r>
            <a:r>
              <a:rPr lang="en-US" sz="3200" dirty="0" err="1" smtClean="0"/>
              <a:t>ngắt</a:t>
            </a:r>
            <a:r>
              <a:rPr lang="en-US" sz="3200" dirty="0" smtClean="0"/>
              <a:t> </a:t>
            </a:r>
            <a:r>
              <a:rPr lang="en-US" sz="3200" dirty="0" err="1" smtClean="0"/>
              <a:t>hết</a:t>
            </a:r>
            <a:r>
              <a:rPr lang="en-US" sz="3200" dirty="0" smtClean="0"/>
              <a:t> </a:t>
            </a:r>
            <a:r>
              <a:rPr lang="en-US" sz="3200" dirty="0" err="1" smtClean="0"/>
              <a:t>lá</a:t>
            </a:r>
            <a:endParaRPr lang="en-US" sz="3200" dirty="0"/>
          </a:p>
        </p:txBody>
      </p:sp>
      <p:sp>
        <p:nvSpPr>
          <p:cNvPr id="9" name="TextBox 8"/>
          <p:cNvSpPr txBox="1"/>
          <p:nvPr/>
        </p:nvSpPr>
        <p:spPr>
          <a:xfrm>
            <a:off x="12344400" y="7785029"/>
            <a:ext cx="3273103" cy="584775"/>
          </a:xfrm>
          <a:prstGeom prst="rect">
            <a:avLst/>
          </a:prstGeom>
          <a:noFill/>
        </p:spPr>
        <p:txBody>
          <a:bodyPr wrap="square" rtlCol="0">
            <a:spAutoFit/>
          </a:bodyPr>
          <a:lstStyle/>
          <a:p>
            <a:r>
              <a:rPr lang="en-US" sz="3200" dirty="0" err="1" smtClean="0"/>
              <a:t>Túi</a:t>
            </a:r>
            <a:r>
              <a:rPr lang="en-US" sz="3200" dirty="0" smtClean="0"/>
              <a:t> nylon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691</Words>
  <Application>Microsoft Office PowerPoint</Application>
  <PresentationFormat>Custom</PresentationFormat>
  <Paragraphs>122</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Times New Roman</vt:lpstr>
      <vt:lpstr>Open Sans Hebrew Bold</vt:lpstr>
      <vt:lpstr>Poppins</vt:lpstr>
      <vt:lpstr>Maven Pro Bold Bold</vt:lpstr>
      <vt:lpstr>Livvic Bold Bold</vt:lpstr>
      <vt:lpstr>Maven Pro Bold</vt:lpstr>
      <vt:lpstr>Arial</vt:lpstr>
      <vt:lpstr>Open Sans Bold</vt:lpstr>
      <vt:lpstr>Intro Rust</vt:lpstr>
      <vt:lpstr>Calibri</vt:lpstr>
      <vt:lpstr>Vollkorn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32: Thực hành: chứng minh thân vận chuyển nước và lá thoát hơi nước</dc:title>
  <cp:lastModifiedBy>Administrator</cp:lastModifiedBy>
  <cp:revision>7</cp:revision>
  <dcterms:created xsi:type="dcterms:W3CDTF">2006-08-16T00:00:00Z</dcterms:created>
  <dcterms:modified xsi:type="dcterms:W3CDTF">2022-06-26T07:33:09Z</dcterms:modified>
  <dc:identifier>DAFErFeerj4</dc:identifier>
</cp:coreProperties>
</file>