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98" r:id="rId3"/>
    <p:sldId id="503" r:id="rId4"/>
    <p:sldId id="550" r:id="rId6"/>
    <p:sldId id="497" r:id="rId7"/>
    <p:sldId id="551" r:id="rId8"/>
    <p:sldId id="552" r:id="rId9"/>
    <p:sldId id="553" r:id="rId10"/>
    <p:sldId id="515" r:id="rId11"/>
    <p:sldId id="559" r:id="rId12"/>
    <p:sldId id="554" r:id="rId13"/>
    <p:sldId id="568" r:id="rId14"/>
    <p:sldId id="521" r:id="rId15"/>
    <p:sldId id="534" r:id="rId16"/>
    <p:sldId id="567" r:id="rId17"/>
    <p:sldId id="555" r:id="rId18"/>
    <p:sldId id="527" r:id="rId19"/>
    <p:sldId id="519" r:id="rId20"/>
    <p:sldId id="53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showGuides="1">
      <p:cViewPr varScale="1">
        <p:scale>
          <a:sx n="83" d="100"/>
          <a:sy n="83" d="100"/>
        </p:scale>
        <p:origin x="-1459" y="-77"/>
      </p:cViewPr>
      <p:guideLst>
        <p:guide orient="horz" pos="2160"/>
        <p:guide pos="286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Đất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feralit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hiếm tới 65%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ở các tỉnh trung du và miền núi, từ độ cao 1600 đến 1700m trở xuống</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gồm</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vôi phân bố ở Tây Bắc,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ông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ắc và Bắc Trung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ộ</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bazan phân bố ở Tây Nguyên và Đông Nam Bộ.</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ó chứa nhiều oxit sắt và oxit nhôm tạo nên màu đỏ vàng.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L</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ớp vỏ phong hóa dày thoáng khí, dễ thoát nước, đất chua, nghèo các chất badơ và mùn.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feralit trên đá badan và đá vôi có độ phì cao nhất.</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p>
        <a:p>
          <a:pPr algn="just"/>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Trong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nông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nghiệp</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cây công nghiệp lâu năm (chè, cà phê, cao su, hồ tiêu,…), cây dược liệu (quế, hồi, sâm,…)</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loại cây ăn quả như: bưởi, cam, xoài…</a:t>
          </a:r>
          <a:endParaRPr lang="en-US" sz="1600" dirty="0" smtClean="0">
            <a:solidFill>
              <a:schemeClr val="tx1"/>
            </a:solidFill>
            <a:latin typeface="Cambria" panose="02040503050406030204" pitchFamily="18" charset="0"/>
            <a:ea typeface="Cambria" panose="02040503050406030204" pitchFamily="18" charset="0"/>
          </a:endParaRPr>
        </a:p>
        <a:p>
          <a:pPr algn="just"/>
          <a:endParaRPr lang="en-US" sz="16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Chiếm khoảng 24%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hủ yếu ở đồng bằng sông Hồng, đồng bằng sông Cửu Long và các đồng bằng duyên hải miền Trung.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có</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độ phì cao, rất giàu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Hồng: ít chua, tơi xốp, giàu chất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Cửu Long: đất phù sa ngọt có độ phì cao.</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Đất phù sa ở dải đồng bằng ven biển miền Trung: độ phì thấp hơn, nhiều cát, ít phù sa sông.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algn="just"/>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p>
        <a:p>
          <a:pPr algn="just"/>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anose="02040503050406030204" pitchFamily="18" charset="0"/>
            <a:ea typeface="Cambria" panose="02040503050406030204" pitchFamily="18" charset="0"/>
          </a:endParaRPr>
        </a:p>
        <a:p>
          <a:pPr algn="just"/>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thủy sản: </a:t>
          </a:r>
          <a:r>
            <a:rPr lang="en-US" sz="1600" dirty="0" smtClean="0">
              <a:solidFill>
                <a:schemeClr val="tx1"/>
              </a:solidFill>
              <a:latin typeface="Cambria" panose="02040503050406030204" pitchFamily="18" charset="0"/>
              <a:ea typeface="Cambria" panose="02040503050406030204" pitchFamily="18" charset="0"/>
            </a:rPr>
            <a:t>v</a:t>
          </a:r>
          <a:r>
            <a:rPr lang="vi-VN" sz="1600" dirty="0" smtClean="0">
              <a:solidFill>
                <a:schemeClr val="tx1"/>
              </a:solidFill>
              <a:latin typeface="Cambria" panose="02040503050406030204" pitchFamily="18" charset="0"/>
              <a:ea typeface="Cambria" panose="02040503050406030204" pitchFamily="18" charset="0"/>
            </a:rPr>
            <a:t>ùng đất phèn, đất mặn tạo điều kiện thuận lợi cho việc đánh bắt thuỷ sản</a:t>
          </a:r>
          <a:r>
            <a:rPr lang="en-US" sz="1600" dirty="0" smtClean="0">
              <a:solidFill>
                <a:schemeClr val="tx1"/>
              </a:solidFill>
              <a:latin typeface="Cambria" panose="02040503050406030204" pitchFamily="18" charset="0"/>
              <a:ea typeface="Cambria" panose="02040503050406030204" pitchFamily="18" charset="0"/>
            </a:rPr>
            <a:t>, ở</a:t>
          </a:r>
          <a:r>
            <a:rPr lang="vi-VN" sz="1600" dirty="0" smtClean="0">
              <a:solidFill>
                <a:schemeClr val="tx1"/>
              </a:solidFill>
              <a:latin typeface="Cambria" panose="02040503050406030204" pitchFamily="18" charset="0"/>
              <a:ea typeface="Cambria" panose="02040503050406030204"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anose="02040503050406030204" pitchFamily="18" charset="0"/>
            <a:ea typeface="Cambria" panose="02040503050406030204" pitchFamily="18" charset="0"/>
          </a:endParaRPr>
        </a:p>
        <a:p>
          <a:pPr algn="just"/>
          <a:endParaRPr lang="en-US" sz="16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001001" cy="5518093"/>
        <a:chOff x="0" y="0"/>
        <a:chExt cx="8001001" cy="5518093"/>
      </a:xfrm>
    </dsp:grpSpPr>
    <dsp:sp modelId="{C7497E28-FAE4-42DA-8D9D-5B4659273D7A}">
      <dsp:nvSpPr>
        <dsp:cNvPr id="4" name="Block Arc 3"/>
        <dsp:cNvSpPr/>
      </dsp:nvSpPr>
      <dsp:spPr bwMode="white">
        <a:xfrm>
          <a:off x="-6173918" y="-967112"/>
          <a:ext cx="7452317" cy="7452317"/>
        </a:xfrm>
        <a:prstGeom prst="blockArc">
          <a:avLst>
            <a:gd name="adj1" fmla="val 18900000"/>
            <a:gd name="adj2" fmla="val 2700000"/>
            <a:gd name="adj3" fmla="val 242"/>
          </a:avLst>
        </a:prstGeom>
      </dsp:spPr>
      <dsp:style>
        <a:lnRef idx="2">
          <a:schemeClr val="accent1">
            <a:shade val="60000"/>
          </a:schemeClr>
        </a:lnRef>
        <a:fillRef idx="0">
          <a:schemeClr val="accent1"/>
        </a:fillRef>
        <a:effectRef idx="0">
          <a:scrgbClr r="0" g="0" b="0"/>
        </a:effectRef>
        <a:fontRef idx="minor"/>
      </dsp:style>
      <dsp:txXfrm>
        <a:off x="-6173918" y="-967112"/>
        <a:ext cx="7452317" cy="7452317"/>
      </dsp:txXfrm>
    </dsp:sp>
    <dsp:sp modelId="{534504B8-3AD3-4D7F-BA10-772C4BC9F4DA}">
      <dsp:nvSpPr>
        <dsp:cNvPr id="7" name="Rectangles 6"/>
        <dsp:cNvSpPr/>
      </dsp:nvSpPr>
      <dsp:spPr bwMode="white">
        <a:xfrm>
          <a:off x="842061" y="551809"/>
          <a:ext cx="7158940" cy="1103619"/>
        </a:xfrm>
        <a:prstGeom prst="rect">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Đất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feralit</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hiếm tới 65%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ở các tỉnh trung du và miền núi, từ độ cao 1600 đến 1700m trở xuống</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gồm</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vôi phân bố ở Tây Bắc,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ông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ắc và Bắc Trung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B</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ộ</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ất feralit trên đá bazan phân bố ở Tây Nguyên và Đông Nam Bộ.</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842061" y="551809"/>
        <a:ext cx="7158940" cy="1103619"/>
      </dsp:txXfrm>
    </dsp:sp>
    <dsp:sp modelId="{467C472B-F399-46AE-B017-5DC56BBEA7D7}">
      <dsp:nvSpPr>
        <dsp:cNvPr id="8" name="Oval 7"/>
        <dsp:cNvSpPr/>
      </dsp:nvSpPr>
      <dsp:spPr bwMode="white">
        <a:xfrm>
          <a:off x="152299" y="413857"/>
          <a:ext cx="1379523" cy="1379523"/>
        </a:xfrm>
        <a:prstGeom prst="ellipse">
          <a:avLst/>
        </a:prstGeom>
        <a:blipFill rotWithShape="0">
          <a:blip r:embed="rId1"/>
          <a:stretch>
            <a:fillRect/>
          </a:stretch>
        </a:blipFill>
      </dsp:spPr>
      <dsp:style>
        <a:lnRef idx="2">
          <a:schemeClr val="accent1"/>
        </a:lnRef>
        <a:fillRef idx="1">
          <a:schemeClr val="lt1"/>
        </a:fillRef>
        <a:effectRef idx="0">
          <a:scrgbClr r="0" g="0" b="0"/>
        </a:effectRef>
        <a:fontRef idx="minor"/>
      </dsp:style>
      <dsp:txXfrm>
        <a:off x="152299" y="413857"/>
        <a:ext cx="1379523" cy="1379523"/>
      </dsp:txXfrm>
    </dsp:sp>
    <dsp:sp modelId="{DD97E049-4A6C-47F8-8707-C5FFDBF743ED}">
      <dsp:nvSpPr>
        <dsp:cNvPr id="9" name="Rectangles 8"/>
        <dsp:cNvSpPr/>
      </dsp:nvSpPr>
      <dsp:spPr bwMode="white">
        <a:xfrm>
          <a:off x="1217141" y="2152449"/>
          <a:ext cx="6757775" cy="1103619"/>
        </a:xfrm>
        <a:prstGeom prst="rect">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ó chứa nhiều oxit sắt và oxit nhôm tạo nên màu đỏ vàng.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L</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ớp vỏ phong hóa dày thoáng khí, dễ thoát nước, đất chua, nghèo các chất badơ và mùn.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feralit trên đá badan và đá vôi có độ phì cao nhất.</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1217141" y="2152449"/>
        <a:ext cx="6757775" cy="1103619"/>
      </dsp:txXfrm>
    </dsp:sp>
    <dsp:sp modelId="{9D6C96D5-59F1-4074-AA4E-276172A59D56}">
      <dsp:nvSpPr>
        <dsp:cNvPr id="10" name="Oval 9"/>
        <dsp:cNvSpPr/>
      </dsp:nvSpPr>
      <dsp:spPr bwMode="white">
        <a:xfrm>
          <a:off x="553465" y="2069285"/>
          <a:ext cx="1379523" cy="1379523"/>
        </a:xfrm>
        <a:prstGeom prst="ellipse">
          <a:avLst/>
        </a:prstGeom>
        <a:blipFill rotWithShape="0">
          <a:blip r:embed="rId2"/>
          <a:stretch>
            <a:fillRect/>
          </a:stretch>
        </a:blipFill>
      </dsp:spPr>
      <dsp:style>
        <a:lnRef idx="2">
          <a:schemeClr val="accent1"/>
        </a:lnRef>
        <a:fillRef idx="1">
          <a:schemeClr val="lt1"/>
        </a:fillRef>
        <a:effectRef idx="0">
          <a:scrgbClr r="0" g="0" b="0"/>
        </a:effectRef>
        <a:fontRef idx="minor"/>
      </dsp:style>
      <dsp:txXfrm>
        <a:off x="553465" y="2069285"/>
        <a:ext cx="1379523" cy="1379523"/>
      </dsp:txXfrm>
    </dsp:sp>
    <dsp:sp modelId="{A0E9B536-5134-4AC7-990D-17E1F41843BA}">
      <dsp:nvSpPr>
        <dsp:cNvPr id="11" name="Rectangles 10"/>
        <dsp:cNvSpPr/>
      </dsp:nvSpPr>
      <dsp:spPr bwMode="white">
        <a:xfrm>
          <a:off x="842061" y="3862665"/>
          <a:ext cx="7158940" cy="1103619"/>
        </a:xfrm>
        <a:prstGeom prst="rect">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Trong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nông</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nghiệp</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cây công nghiệp lâu năm (chè, cà phê, cao su, hồ tiêu,…), cây dược liệu (quế, hồi, sâm,…)</a:t>
          </a:r>
          <a:r>
            <a:rPr lang="en-US" sz="1600" dirty="0" smtClean="0">
              <a:solidFill>
                <a:schemeClr val="tx1"/>
              </a:solidFill>
              <a:latin typeface="Cambria" panose="02040503050406030204" pitchFamily="18" charset="0"/>
              <a:ea typeface="Cambria" panose="02040503050406030204" pitchFamily="18" charset="0"/>
            </a:rPr>
            <a:t>, t</a:t>
          </a:r>
          <a:r>
            <a:rPr lang="vi-VN" sz="1600" dirty="0" smtClean="0">
              <a:solidFill>
                <a:schemeClr val="tx1"/>
              </a:solidFill>
              <a:latin typeface="Cambria" panose="02040503050406030204" pitchFamily="18" charset="0"/>
              <a:ea typeface="Cambria" panose="02040503050406030204" pitchFamily="18" charset="0"/>
            </a:rPr>
            <a:t>rồng các loại cây ăn quả như: bưởi, cam, xoài…</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dsp:txBody>
      <dsp:txXfrm>
        <a:off x="842061" y="3862665"/>
        <a:ext cx="7158940" cy="1103619"/>
      </dsp:txXfrm>
    </dsp:sp>
    <dsp:sp modelId="{BB02C15B-25BD-4CA5-8B62-85830BA892A9}">
      <dsp:nvSpPr>
        <dsp:cNvPr id="12" name="Oval 11"/>
        <dsp:cNvSpPr/>
      </dsp:nvSpPr>
      <dsp:spPr bwMode="white">
        <a:xfrm>
          <a:off x="152299" y="3724713"/>
          <a:ext cx="1379523" cy="1379523"/>
        </a:xfrm>
        <a:prstGeom prst="ellipse">
          <a:avLst/>
        </a:prstGeom>
        <a:blipFill rotWithShape="0">
          <a:blip r:embed="rId3"/>
          <a:stretch>
            <a:fillRect/>
          </a:stretch>
        </a:blipFill>
      </dsp:spPr>
      <dsp:style>
        <a:lnRef idx="2">
          <a:schemeClr val="accent1"/>
        </a:lnRef>
        <a:fillRef idx="1">
          <a:schemeClr val="lt1"/>
        </a:fillRef>
        <a:effectRef idx="0">
          <a:scrgbClr r="0" g="0" b="0"/>
        </a:effectRef>
        <a:fontRef idx="minor"/>
      </dsp:style>
      <dsp:txXfrm>
        <a:off x="152299" y="3724713"/>
        <a:ext cx="1379523" cy="1379523"/>
      </dsp:txXfrm>
    </dsp:sp>
    <dsp:sp modelId="{28F6DBF1-E187-4C38-B1F1-C875CC0EEA2D}">
      <dsp:nvSpPr>
        <dsp:cNvPr id="3" name="Rectangles 2" hidden="1"/>
        <dsp:cNvSpPr/>
      </dsp:nvSpPr>
      <dsp:spPr bwMode="white">
        <a:xfrm>
          <a:off x="156305" y="118982"/>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118982"/>
        <a:ext cx="36000" cy="36000"/>
      </dsp:txXfrm>
    </dsp:sp>
    <dsp:sp modelId="{175AA276-58F2-4DD9-80FC-A508711E986D}">
      <dsp:nvSpPr>
        <dsp:cNvPr id="5" name="Rectangles 4" hidden="1"/>
        <dsp:cNvSpPr/>
      </dsp:nvSpPr>
      <dsp:spPr bwMode="white">
        <a:xfrm>
          <a:off x="1242399" y="27410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242399" y="2741047"/>
        <a:ext cx="36000" cy="36000"/>
      </dsp:txXfrm>
    </dsp:sp>
    <dsp:sp modelId="{99D1BCB1-BBEC-4020-AF46-9B84DFEEEB12}">
      <dsp:nvSpPr>
        <dsp:cNvPr id="6" name="Rectangles 5" hidden="1"/>
        <dsp:cNvSpPr/>
      </dsp:nvSpPr>
      <dsp:spPr bwMode="white">
        <a:xfrm>
          <a:off x="156305" y="5363111"/>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5363111"/>
        <a:ext cx="36000" cy="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001001" cy="5518093"/>
        <a:chOff x="0" y="0"/>
        <a:chExt cx="8001001" cy="5518093"/>
      </a:xfrm>
    </dsp:grpSpPr>
    <dsp:sp modelId="{C7497E28-FAE4-42DA-8D9D-5B4659273D7A}">
      <dsp:nvSpPr>
        <dsp:cNvPr id="4" name="Block Arc 3"/>
        <dsp:cNvSpPr/>
      </dsp:nvSpPr>
      <dsp:spPr bwMode="white">
        <a:xfrm>
          <a:off x="-6173918" y="-967112"/>
          <a:ext cx="7452317" cy="7452317"/>
        </a:xfrm>
        <a:prstGeom prst="blockArc">
          <a:avLst>
            <a:gd name="adj1" fmla="val 18900000"/>
            <a:gd name="adj2" fmla="val 2700000"/>
            <a:gd name="adj3" fmla="val 242"/>
          </a:avLst>
        </a:prstGeom>
      </dsp:spPr>
      <dsp:style>
        <a:lnRef idx="2">
          <a:schemeClr val="accent1">
            <a:shade val="60000"/>
          </a:schemeClr>
        </a:lnRef>
        <a:fillRef idx="0">
          <a:schemeClr val="accent1"/>
        </a:fillRef>
        <a:effectRef idx="0">
          <a:scrgbClr r="0" g="0" b="0"/>
        </a:effectRef>
        <a:fontRef idx="minor"/>
      </dsp:style>
      <dsp:txXfrm>
        <a:off x="-6173918" y="-967112"/>
        <a:ext cx="7452317" cy="7452317"/>
      </dsp:txXfrm>
    </dsp:sp>
    <dsp:sp modelId="{534504B8-3AD3-4D7F-BA10-772C4BC9F4DA}">
      <dsp:nvSpPr>
        <dsp:cNvPr id="7" name="Rectangles 6"/>
        <dsp:cNvSpPr/>
      </dsp:nvSpPr>
      <dsp:spPr bwMode="white">
        <a:xfrm>
          <a:off x="842061" y="551809"/>
          <a:ext cx="7158940" cy="1103619"/>
        </a:xfrm>
        <a:prstGeom prst="rect">
          <a:avLst/>
        </a:prstGeom>
        <a:solidFill>
          <a:srgbClr val="99FF66"/>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Chiếm khoảng 24% diện tích đất tự nhiên.</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Phân bố</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c</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hủ yếu ở đồng bằng sông Hồng, đồng bằng sông Cửu Long và các đồng bằng duyên hải miền Trung.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842061" y="551809"/>
        <a:ext cx="7158940" cy="1103619"/>
      </dsp:txXfrm>
    </dsp:sp>
    <dsp:sp modelId="{467C472B-F399-46AE-B017-5DC56BBEA7D7}">
      <dsp:nvSpPr>
        <dsp:cNvPr id="8" name="Oval 7"/>
        <dsp:cNvSpPr/>
      </dsp:nvSpPr>
      <dsp:spPr bwMode="white">
        <a:xfrm>
          <a:off x="152299" y="413857"/>
          <a:ext cx="1379523" cy="1379523"/>
        </a:xfrm>
        <a:prstGeom prst="ellipse">
          <a:avLst/>
        </a:prstGeom>
        <a:blipFill rotWithShape="0">
          <a:blip r:embed="rId1"/>
          <a:stretch>
            <a:fillRect/>
          </a:stretch>
        </a:blipFill>
      </dsp:spPr>
      <dsp:style>
        <a:lnRef idx="2">
          <a:schemeClr val="accent1"/>
        </a:lnRef>
        <a:fillRef idx="1">
          <a:schemeClr val="lt1"/>
        </a:fillRef>
        <a:effectRef idx="0">
          <a:scrgbClr r="0" g="0" b="0"/>
        </a:effectRef>
        <a:fontRef idx="minor"/>
      </dsp:style>
      <dsp:txXfrm>
        <a:off x="152299" y="413857"/>
        <a:ext cx="1379523" cy="1379523"/>
      </dsp:txXfrm>
    </dsp:sp>
    <dsp:sp modelId="{DD97E049-4A6C-47F8-8707-C5FFDBF743ED}">
      <dsp:nvSpPr>
        <dsp:cNvPr id="9" name="Rectangles 8"/>
        <dsp:cNvSpPr/>
      </dsp:nvSpPr>
      <dsp:spPr bwMode="white">
        <a:xfrm>
          <a:off x="1217141" y="2154474"/>
          <a:ext cx="6757775" cy="1103619"/>
        </a:xfrm>
        <a:prstGeom prst="rect">
          <a:avLst/>
        </a:prstGeom>
        <a:solidFill>
          <a:srgbClr val="BCFCD4"/>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Đặc</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1" dirty="0" err="1" smtClean="0">
              <a:solidFill>
                <a:schemeClr val="tx1"/>
              </a:solidFill>
              <a:effectLst/>
              <a:latin typeface="Cambria" panose="02040503050406030204" pitchFamily="18" charset="0"/>
              <a:ea typeface="Cambria" panose="02040503050406030204" pitchFamily="18" charset="0"/>
              <a:cs typeface="Times New Roman" panose="02020603050405020304"/>
            </a:rPr>
            <a:t>điểm</a:t>
          </a:r>
          <a:r>
            <a:rPr lang="en-US" sz="1600" b="1"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en-US" sz="1600" b="0" dirty="0" err="1" smtClean="0">
              <a:solidFill>
                <a:schemeClr val="tx1"/>
              </a:solidFill>
              <a:effectLst/>
              <a:latin typeface="Cambria" panose="02040503050406030204" pitchFamily="18" charset="0"/>
              <a:ea typeface="Cambria" panose="02040503050406030204" pitchFamily="18" charset="0"/>
              <a:cs typeface="Times New Roman" panose="02020603050405020304"/>
            </a:rPr>
            <a:t>có</a:t>
          </a: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độ phì cao, rất giàu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Hồng: ít chua, tơi xốp, giàu chất dinh dưỡng.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Đất phù sa sông Cửu Long: đất phù sa ngọt có độ phì cao.</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r>
            <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 </a:t>
          </a:r>
          <a:r>
            <a:rPr lang="vi-VN" sz="1600" b="0" dirty="0" smtClean="0">
              <a:solidFill>
                <a:schemeClr val="tx1"/>
              </a:solidFill>
              <a:effectLst/>
              <a:latin typeface="Cambria" panose="02040503050406030204" pitchFamily="18" charset="0"/>
              <a:ea typeface="Cambria" panose="02040503050406030204" pitchFamily="18" charset="0"/>
              <a:cs typeface="Times New Roman" panose="02020603050405020304"/>
            </a:rPr>
            <a:t>Đất phù sa ở dải đồng bằng ven biển miền Trung: độ phì thấp hơn, nhiều cát, ít phù sa sông.</a:t>
          </a: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a:p>
          <a:pPr lvl="0" algn="just">
            <a:lnSpc>
              <a:spcPct val="100000"/>
            </a:lnSpc>
            <a:spcBef>
              <a:spcPct val="0"/>
            </a:spcBef>
            <a:spcAft>
              <a:spcPct val="35000"/>
            </a:spcAft>
          </a:pPr>
          <a:endParaRPr lang="en-US" sz="1600" b="0" dirty="0" smtClean="0">
            <a:solidFill>
              <a:schemeClr val="tx1"/>
            </a:solidFill>
            <a:effectLst/>
            <a:latin typeface="Cambria" panose="02040503050406030204" pitchFamily="18" charset="0"/>
            <a:ea typeface="Cambria" panose="02040503050406030204" pitchFamily="18" charset="0"/>
            <a:cs typeface="Times New Roman" panose="02020603050405020304"/>
          </a:endParaRPr>
        </a:p>
      </dsp:txBody>
      <dsp:txXfrm>
        <a:off x="1217141" y="2154474"/>
        <a:ext cx="6757775" cy="1103619"/>
      </dsp:txXfrm>
    </dsp:sp>
    <dsp:sp modelId="{9D6C96D5-59F1-4074-AA4E-276172A59D56}">
      <dsp:nvSpPr>
        <dsp:cNvPr id="10" name="Oval 9"/>
        <dsp:cNvSpPr/>
      </dsp:nvSpPr>
      <dsp:spPr bwMode="white">
        <a:xfrm>
          <a:off x="553465" y="2069285"/>
          <a:ext cx="1379523" cy="1379523"/>
        </a:xfrm>
        <a:prstGeom prst="ellipse">
          <a:avLst/>
        </a:prstGeom>
        <a:blipFill rotWithShape="0">
          <a:blip r:embed="rId2"/>
          <a:stretch>
            <a:fillRect/>
          </a:stretch>
        </a:blipFill>
      </dsp:spPr>
      <dsp:style>
        <a:lnRef idx="2">
          <a:schemeClr val="accent1"/>
        </a:lnRef>
        <a:fillRef idx="1">
          <a:schemeClr val="lt1"/>
        </a:fillRef>
        <a:effectRef idx="0">
          <a:scrgbClr r="0" g="0" b="0"/>
        </a:effectRef>
        <a:fontRef idx="minor"/>
      </dsp:style>
      <dsp:txXfrm>
        <a:off x="553465" y="2069285"/>
        <a:ext cx="1379523" cy="1379523"/>
      </dsp:txXfrm>
    </dsp:sp>
    <dsp:sp modelId="{A0E9B536-5134-4AC7-990D-17E1F41843BA}">
      <dsp:nvSpPr>
        <dsp:cNvPr id="11" name="Rectangles 10"/>
        <dsp:cNvSpPr/>
      </dsp:nvSpPr>
      <dsp:spPr bwMode="white">
        <a:xfrm>
          <a:off x="842061" y="3862665"/>
          <a:ext cx="7158940" cy="1103619"/>
        </a:xfrm>
        <a:prstGeom prst="rect">
          <a:avLst/>
        </a:prstGeom>
        <a:solidFill>
          <a:srgbClr val="FFCCFF"/>
        </a:solidFill>
      </dsp:spPr>
      <dsp:style>
        <a:lnRef idx="2">
          <a:schemeClr val="lt1"/>
        </a:lnRef>
        <a:fillRef idx="1">
          <a:schemeClr val="accent1"/>
        </a:fillRef>
        <a:effectRef idx="0">
          <a:scrgbClr r="0" g="0" b="0"/>
        </a:effectRef>
        <a:fontRef idx="minor">
          <a:schemeClr val="lt1"/>
        </a:fontRef>
      </dsp:style>
      <dsp:txBody>
        <a:bodyPr lIns="87599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Giá</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trị</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sử</a:t>
          </a:r>
          <a:r>
            <a:rPr lang="en-US" sz="1600" b="1" dirty="0" smtClean="0">
              <a:solidFill>
                <a:schemeClr val="tx1"/>
              </a:solidFill>
              <a:latin typeface="Cambria" panose="02040503050406030204" pitchFamily="18" charset="0"/>
              <a:ea typeface="Cambria" panose="02040503050406030204" pitchFamily="18" charset="0"/>
            </a:rPr>
            <a:t> </a:t>
          </a:r>
          <a:r>
            <a:rPr lang="en-US" sz="1600" b="1" dirty="0" err="1" smtClean="0">
              <a:solidFill>
                <a:schemeClr val="tx1"/>
              </a:solidFill>
              <a:latin typeface="Cambria" panose="02040503050406030204" pitchFamily="18" charset="0"/>
              <a:ea typeface="Cambria" panose="02040503050406030204" pitchFamily="18" charset="0"/>
            </a:rPr>
            <a:t>dụng</a:t>
          </a:r>
          <a:r>
            <a:rPr lang="en-US" sz="1600" dirty="0" smtClean="0">
              <a:solidFill>
                <a:schemeClr val="tx1"/>
              </a:solidFill>
              <a:latin typeface="Cambria" panose="02040503050406030204" pitchFamily="18" charset="0"/>
              <a:ea typeface="Cambria" panose="02040503050406030204" pitchFamily="18" charset="0"/>
            </a:rPr>
            <a:t>:</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 </a:t>
          </a:r>
          <a:r>
            <a:rPr lang="vi-VN" sz="1600" dirty="0" smtClean="0">
              <a:solidFill>
                <a:schemeClr val="tx1"/>
              </a:solidFill>
              <a:latin typeface="Cambria" panose="02040503050406030204" pitchFamily="18" charset="0"/>
              <a:ea typeface="Cambria" panose="02040503050406030204"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r>
            <a:rPr lang="en-US" sz="1600" dirty="0" smtClean="0">
              <a:solidFill>
                <a:schemeClr val="tx1"/>
              </a:solidFill>
              <a:latin typeface="Cambria" panose="02040503050406030204" pitchFamily="18" charset="0"/>
              <a:ea typeface="Cambria" panose="02040503050406030204" pitchFamily="18" charset="0"/>
            </a:rPr>
            <a:t>+</a:t>
          </a:r>
          <a:r>
            <a:rPr lang="vi-VN" sz="1600" dirty="0" smtClean="0">
              <a:solidFill>
                <a:schemeClr val="tx1"/>
              </a:solidFill>
              <a:latin typeface="Cambria" panose="02040503050406030204" pitchFamily="18" charset="0"/>
              <a:ea typeface="Cambria" panose="02040503050406030204" pitchFamily="18" charset="0"/>
            </a:rPr>
            <a:t> Trong thủy sản: </a:t>
          </a:r>
          <a:r>
            <a:rPr lang="en-US" sz="1600" dirty="0" smtClean="0">
              <a:solidFill>
                <a:schemeClr val="tx1"/>
              </a:solidFill>
              <a:latin typeface="Cambria" panose="02040503050406030204" pitchFamily="18" charset="0"/>
              <a:ea typeface="Cambria" panose="02040503050406030204" pitchFamily="18" charset="0"/>
            </a:rPr>
            <a:t>v</a:t>
          </a:r>
          <a:r>
            <a:rPr lang="vi-VN" sz="1600" dirty="0" smtClean="0">
              <a:solidFill>
                <a:schemeClr val="tx1"/>
              </a:solidFill>
              <a:latin typeface="Cambria" panose="02040503050406030204" pitchFamily="18" charset="0"/>
              <a:ea typeface="Cambria" panose="02040503050406030204" pitchFamily="18" charset="0"/>
            </a:rPr>
            <a:t>ùng đất phèn, đất mặn tạo điều kiện thuận lợi cho việc đánh bắt thuỷ sản</a:t>
          </a:r>
          <a:r>
            <a:rPr lang="en-US" sz="1600" dirty="0" smtClean="0">
              <a:solidFill>
                <a:schemeClr val="tx1"/>
              </a:solidFill>
              <a:latin typeface="Cambria" panose="02040503050406030204" pitchFamily="18" charset="0"/>
              <a:ea typeface="Cambria" panose="02040503050406030204" pitchFamily="18" charset="0"/>
            </a:rPr>
            <a:t>, ở</a:t>
          </a:r>
          <a:r>
            <a:rPr lang="vi-VN" sz="1600" dirty="0" smtClean="0">
              <a:solidFill>
                <a:schemeClr val="tx1"/>
              </a:solidFill>
              <a:latin typeface="Cambria" panose="02040503050406030204" pitchFamily="18" charset="0"/>
              <a:ea typeface="Cambria" panose="02040503050406030204"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anose="02040503050406030204" pitchFamily="18" charset="0"/>
            <a:ea typeface="Cambria" panose="02040503050406030204" pitchFamily="18" charset="0"/>
          </a:endParaRPr>
        </a:p>
        <a:p>
          <a:pPr lvl="0" algn="just">
            <a:lnSpc>
              <a:spcPct val="100000"/>
            </a:lnSpc>
            <a:spcBef>
              <a:spcPct val="0"/>
            </a:spcBef>
            <a:spcAft>
              <a:spcPct val="35000"/>
            </a:spcAft>
          </a:pPr>
          <a:endParaRPr lang="en-US" sz="1600" dirty="0" smtClean="0">
            <a:solidFill>
              <a:schemeClr val="tx1"/>
            </a:solidFill>
            <a:latin typeface="Cambria" panose="02040503050406030204" pitchFamily="18" charset="0"/>
            <a:ea typeface="Cambria" panose="02040503050406030204" pitchFamily="18" charset="0"/>
          </a:endParaRPr>
        </a:p>
      </dsp:txBody>
      <dsp:txXfrm>
        <a:off x="842061" y="3862665"/>
        <a:ext cx="7158940" cy="1103619"/>
      </dsp:txXfrm>
    </dsp:sp>
    <dsp:sp modelId="{BB02C15B-25BD-4CA5-8B62-85830BA892A9}">
      <dsp:nvSpPr>
        <dsp:cNvPr id="12" name="Oval 11"/>
        <dsp:cNvSpPr/>
      </dsp:nvSpPr>
      <dsp:spPr bwMode="white">
        <a:xfrm>
          <a:off x="152299" y="3724713"/>
          <a:ext cx="1379523" cy="1379523"/>
        </a:xfrm>
        <a:prstGeom prst="ellipse">
          <a:avLst/>
        </a:prstGeom>
        <a:blipFill rotWithShape="0">
          <a:blip r:embed="rId3"/>
          <a:stretch>
            <a:fillRect/>
          </a:stretch>
        </a:blipFill>
      </dsp:spPr>
      <dsp:style>
        <a:lnRef idx="2">
          <a:schemeClr val="accent1"/>
        </a:lnRef>
        <a:fillRef idx="1">
          <a:schemeClr val="lt1"/>
        </a:fillRef>
        <a:effectRef idx="0">
          <a:scrgbClr r="0" g="0" b="0"/>
        </a:effectRef>
        <a:fontRef idx="minor"/>
      </dsp:style>
      <dsp:txXfrm>
        <a:off x="152299" y="3724713"/>
        <a:ext cx="1379523" cy="1379523"/>
      </dsp:txXfrm>
    </dsp:sp>
    <dsp:sp modelId="{28F6DBF1-E187-4C38-B1F1-C875CC0EEA2D}">
      <dsp:nvSpPr>
        <dsp:cNvPr id="3" name="Rectangles 2" hidden="1"/>
        <dsp:cNvSpPr/>
      </dsp:nvSpPr>
      <dsp:spPr bwMode="white">
        <a:xfrm>
          <a:off x="156305" y="118982"/>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118982"/>
        <a:ext cx="36000" cy="36000"/>
      </dsp:txXfrm>
    </dsp:sp>
    <dsp:sp modelId="{175AA276-58F2-4DD9-80FC-A508711E986D}">
      <dsp:nvSpPr>
        <dsp:cNvPr id="5" name="Rectangles 4" hidden="1"/>
        <dsp:cNvSpPr/>
      </dsp:nvSpPr>
      <dsp:spPr bwMode="white">
        <a:xfrm>
          <a:off x="1242399" y="27410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242399" y="2741047"/>
        <a:ext cx="36000" cy="36000"/>
      </dsp:txXfrm>
    </dsp:sp>
    <dsp:sp modelId="{99D1BCB1-BBEC-4020-AF46-9B84DFEEEB12}">
      <dsp:nvSpPr>
        <dsp:cNvPr id="6" name="Rectangles 5" hidden="1"/>
        <dsp:cNvSpPr/>
      </dsp:nvSpPr>
      <dsp:spPr bwMode="white">
        <a:xfrm>
          <a:off x="156305" y="5363111"/>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56305" y="5363111"/>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10.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10.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9.jpe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png"/><Relationship Id="rId10" Type="http://schemas.openxmlformats.org/officeDocument/2006/relationships/notesSlide" Target="../notesSlides/notesSlide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9.jpe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jpe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image" Target="../media/image17.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5.jpe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image" Target="../media/image19.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5.jpe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314450"/>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9</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 THỔ NHƯỠNG VIỆT NAM</a:t>
            </a:r>
            <a:r>
              <a:rPr lang="en-US" sz="2400" b="1" dirty="0">
                <a:solidFill>
                  <a:srgbClr val="FFFF00"/>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FFFF00"/>
              </a:solidFill>
              <a:effectLst>
                <a:outerShdw blurRad="38100" dist="38100" dir="2700000" algn="tl">
                  <a:srgbClr val="000000">
                    <a:alpha val="43137"/>
                  </a:srgbClr>
                </a:outerShdw>
              </a:effectLst>
              <a:latin typeface="Cambria" panose="02040503050406030204" pitchFamily="18" charset="0"/>
            </a:endParaRPr>
          </a:p>
          <a:p>
            <a:pPr algn="ct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Trồng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lúa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phù</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sa</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Nuôi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tôm</a:t>
            </a:r>
            <a:r>
              <a:rPr lang="en-US" dirty="0" smtClean="0">
                <a:latin typeface="Cambria" panose="02040503050406030204" pitchFamily="18" charset="0"/>
                <a:ea typeface="Cambria" panose="02040503050406030204" pitchFamily="18" charset="0"/>
              </a:rPr>
              <a:t> ở ĐB.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Cửu</a:t>
            </a:r>
            <a:r>
              <a:rPr lang="en-US" dirty="0" smtClean="0">
                <a:latin typeface="Cambria" panose="02040503050406030204" pitchFamily="18" charset="0"/>
                <a:ea typeface="Cambria" panose="02040503050406030204" pitchFamily="18" charset="0"/>
              </a:rPr>
              <a:t> Long</a:t>
            </a:r>
            <a:endParaRPr lang="en-US" dirty="0">
              <a:latin typeface="Cambria" panose="02040503050406030204" pitchFamily="18" charset="0"/>
              <a:ea typeface="Cambria" panose="02040503050406030204"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Trồng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phê</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feralit</a:t>
            </a:r>
            <a:endParaRPr lang="en-US" dirty="0">
              <a:latin typeface="Cambria" panose="02040503050406030204" pitchFamily="18" charset="0"/>
              <a:ea typeface="Cambria" panose="02040503050406030204"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Trồng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rừng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đầu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nguồn</a:t>
            </a:r>
            <a:endParaRPr lang="en-US" dirty="0">
              <a:latin typeface="Cambria" panose="02040503050406030204" pitchFamily="18" charset="0"/>
              <a:ea typeface="Cambria" panose="02040503050406030204" pitchFamily="18" charset="0"/>
            </a:endParaRPr>
          </a:p>
        </p:txBody>
      </p:sp>
      <p:sp>
        <p:nvSpPr>
          <p:cNvPr id="26" name="Title 1"/>
          <p:cNvSpPr txBox="1"/>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anose="02040503050406030204" pitchFamily="18" charset="0"/>
                <a:ea typeface="Cambria" panose="02040503050406030204" pitchFamily="18" charset="0"/>
              </a:rPr>
              <a:t>HỌC SINH XÁC ĐỊNH PHẦN MÀU CAM NHẠT</a:t>
            </a:r>
            <a:endParaRPr lang="en-US" b="1" dirty="0">
              <a:solidFill>
                <a:srgbClr val="0D30D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graphicFrame>
        <p:nvGraphicFramePr>
          <p:cNvPr id="2" name="Diagram 1"/>
          <p:cNvGraphicFramePr/>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a:t>
            </a:r>
            <a:r>
              <a:rPr lang="vi-VN"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Nhóm</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đất</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feralit</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anose="02040503050406030204" pitchFamily="18" charset="0"/>
                <a:ea typeface="Cambria" panose="02040503050406030204" pitchFamily="18" charset="0"/>
              </a:rPr>
              <a:t>- Chiếm tới 65% diện tích đất tự nhiên.</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Phân </a:t>
            </a:r>
            <a:r>
              <a:rPr lang="vi-VN" sz="1700" b="1" dirty="0" smtClean="0">
                <a:latin typeface="Cambria" panose="02040503050406030204" pitchFamily="18" charset="0"/>
                <a:ea typeface="Cambria" panose="02040503050406030204" pitchFamily="18" charset="0"/>
              </a:rPr>
              <a:t>bố</a:t>
            </a:r>
            <a:r>
              <a:rPr lang="en-US" sz="1700" b="1" dirty="0" smtClean="0">
                <a:latin typeface="Cambria" panose="02040503050406030204" pitchFamily="18" charset="0"/>
                <a:ea typeface="Cambria" panose="02040503050406030204" pitchFamily="18" charset="0"/>
              </a:rPr>
              <a:t>:</a:t>
            </a:r>
            <a:r>
              <a:rPr lang="vi-VN" sz="1700" b="1" dirty="0" smtClean="0">
                <a:latin typeface="Cambria" panose="02040503050406030204" pitchFamily="18" charset="0"/>
                <a:ea typeface="Cambria" panose="02040503050406030204" pitchFamily="18" charset="0"/>
              </a:rPr>
              <a:t> </a:t>
            </a:r>
            <a:r>
              <a:rPr lang="vi-VN" sz="1700" dirty="0">
                <a:latin typeface="Cambria" panose="02040503050406030204" pitchFamily="18" charset="0"/>
                <a:ea typeface="Cambria" panose="02040503050406030204" pitchFamily="18" charset="0"/>
              </a:rPr>
              <a:t>ở các tỉnh trung du và miền núi, từ độ cao 1600 đến 1700m trở xuống. </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Đặc điểm:</a:t>
            </a:r>
            <a:endParaRPr lang="vi-VN" sz="1700" b="1"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Chứa nhiều oxit sắt và oxit nhôm tạo nên màu đỏ vàng.</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Có lớp vỏ phong hóa dày thoáng khí, dễ thoát nước, đất chua, nghèo các chất badơ và mùn.</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vi-VN" sz="1700" b="1" dirty="0">
                <a:latin typeface="Cambria" panose="02040503050406030204" pitchFamily="18" charset="0"/>
                <a:ea typeface="Cambria" panose="02040503050406030204" pitchFamily="18" charset="0"/>
              </a:rPr>
              <a:t>- Giá trị sử dụng: </a:t>
            </a:r>
            <a:endParaRPr lang="vi-VN" sz="1700" b="1" dirty="0">
              <a:latin typeface="Cambria" panose="02040503050406030204" pitchFamily="18" charset="0"/>
              <a:ea typeface="Cambria" panose="02040503050406030204" pitchFamily="18" charset="0"/>
            </a:endParaRPr>
          </a:p>
          <a:p>
            <a:pPr algn="just">
              <a:spcBef>
                <a:spcPts val="600"/>
              </a:spcBef>
              <a:spcAft>
                <a:spcPts val="0"/>
              </a:spcAft>
            </a:pPr>
            <a:r>
              <a:rPr lang="vi-VN" sz="1700" dirty="0">
                <a:latin typeface="Cambria" panose="02040503050406030204" pitchFamily="18" charset="0"/>
                <a:ea typeface="Cambria" panose="02040503050406030204" pitchFamily="18" charset="0"/>
              </a:rPr>
              <a:t>+ Trong lâm nghiệp: thích hợp phát triển rừng sản </a:t>
            </a:r>
            <a:r>
              <a:rPr lang="vi-VN" sz="1700" dirty="0" smtClean="0">
                <a:latin typeface="Cambria" panose="02040503050406030204" pitchFamily="18" charset="0"/>
                <a:ea typeface="Cambria" panose="02040503050406030204" pitchFamily="18" charset="0"/>
              </a:rPr>
              <a:t>xuất</a:t>
            </a:r>
            <a:r>
              <a:rPr lang="en-US" sz="1700" dirty="0" smtClean="0">
                <a:latin typeface="Cambria" panose="02040503050406030204" pitchFamily="18" charset="0"/>
                <a:ea typeface="Cambria" panose="02040503050406030204" pitchFamily="18" charset="0"/>
              </a:rPr>
              <a:t>.</a:t>
            </a:r>
            <a:endParaRPr lang="vi-VN" sz="1700" dirty="0">
              <a:latin typeface="Cambria" panose="02040503050406030204" pitchFamily="18" charset="0"/>
              <a:ea typeface="Cambria" panose="02040503050406030204" pitchFamily="18" charset="0"/>
            </a:endParaRPr>
          </a:p>
          <a:p>
            <a:pPr algn="just">
              <a:spcBef>
                <a:spcPts val="600"/>
              </a:spcBef>
              <a:spcAft>
                <a:spcPts val="0"/>
              </a:spcAft>
            </a:pPr>
            <a:r>
              <a:rPr lang="en-US" sz="1700" dirty="0" smtClean="0">
                <a:latin typeface="Cambria" panose="02040503050406030204" pitchFamily="18" charset="0"/>
                <a:ea typeface="Cambria" panose="02040503050406030204" pitchFamily="18" charset="0"/>
              </a:rPr>
              <a:t>+</a:t>
            </a:r>
            <a:r>
              <a:rPr lang="vi-VN" sz="1700" dirty="0" smtClean="0">
                <a:latin typeface="Cambria" panose="02040503050406030204" pitchFamily="18" charset="0"/>
                <a:ea typeface="Cambria" panose="02040503050406030204" pitchFamily="18" charset="0"/>
              </a:rPr>
              <a:t> </a:t>
            </a:r>
            <a:r>
              <a:rPr lang="vi-VN" sz="1700" dirty="0">
                <a:latin typeface="Cambria" panose="02040503050406030204" pitchFamily="18" charset="0"/>
                <a:ea typeface="Cambria" panose="02040503050406030204" pitchFamily="18" charset="0"/>
              </a:rPr>
              <a:t>Trong nông nghiệp: trồng các cây công nghiệp lâu </a:t>
            </a:r>
            <a:r>
              <a:rPr lang="vi-VN" sz="1700" dirty="0" smtClean="0">
                <a:latin typeface="Cambria" panose="02040503050406030204" pitchFamily="18" charset="0"/>
                <a:ea typeface="Cambria" panose="02040503050406030204" pitchFamily="18" charset="0"/>
              </a:rPr>
              <a:t>năm</a:t>
            </a:r>
            <a:r>
              <a:rPr lang="en-US" sz="1700" dirty="0" smtClean="0">
                <a:latin typeface="Cambria" panose="02040503050406030204" pitchFamily="18" charset="0"/>
                <a:ea typeface="Cambria" panose="02040503050406030204" pitchFamily="18" charset="0"/>
              </a:rPr>
              <a:t>, </a:t>
            </a:r>
            <a:r>
              <a:rPr lang="vi-VN" sz="1700" dirty="0" smtClean="0">
                <a:latin typeface="Cambria" panose="02040503050406030204" pitchFamily="18" charset="0"/>
                <a:ea typeface="Cambria" panose="02040503050406030204" pitchFamily="18" charset="0"/>
              </a:rPr>
              <a:t>cây </a:t>
            </a:r>
            <a:r>
              <a:rPr lang="vi-VN" sz="1700" dirty="0">
                <a:latin typeface="Cambria" panose="02040503050406030204" pitchFamily="18" charset="0"/>
                <a:ea typeface="Cambria" panose="02040503050406030204" pitchFamily="18" charset="0"/>
              </a:rPr>
              <a:t>dược liệu </a:t>
            </a:r>
            <a:r>
              <a:rPr lang="vi-VN" sz="1700" dirty="0" smtClean="0">
                <a:latin typeface="Cambria" panose="02040503050406030204" pitchFamily="18" charset="0"/>
                <a:ea typeface="Cambria" panose="02040503050406030204" pitchFamily="18" charset="0"/>
              </a:rPr>
              <a:t>và </a:t>
            </a:r>
            <a:r>
              <a:rPr lang="vi-VN" sz="1700" dirty="0">
                <a:latin typeface="Cambria" panose="02040503050406030204" pitchFamily="18" charset="0"/>
                <a:ea typeface="Cambria" panose="02040503050406030204" pitchFamily="18" charset="0"/>
              </a:rPr>
              <a:t>các loại cây ăn </a:t>
            </a:r>
            <a:r>
              <a:rPr lang="vi-VN" sz="1700" dirty="0" smtClean="0">
                <a:latin typeface="Cambria" panose="02040503050406030204" pitchFamily="18" charset="0"/>
                <a:ea typeface="Cambria" panose="02040503050406030204" pitchFamily="18" charset="0"/>
              </a:rPr>
              <a:t>quả</a:t>
            </a:r>
            <a:r>
              <a:rPr lang="en-US" sz="1700" dirty="0" smtClean="0">
                <a:latin typeface="Cambria" panose="02040503050406030204" pitchFamily="18" charset="0"/>
                <a:ea typeface="Cambria" panose="02040503050406030204" pitchFamily="18" charset="0"/>
              </a:rPr>
              <a:t>.</a:t>
            </a:r>
            <a:endParaRPr lang="vi-VN" sz="1700" dirty="0">
              <a:latin typeface="Cambria" panose="02040503050406030204" pitchFamily="18" charset="0"/>
              <a:ea typeface="Cambria" panose="020405030504060302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anose="02040503050406030204" pitchFamily="18" charset="0"/>
                <a:ea typeface="Cambria" panose="02040503050406030204" pitchFamily="18" charset="0"/>
              </a:rPr>
              <a:t>HỌC SINH XÁC ĐỊNH PHẦN MÀU XANH</a:t>
            </a:r>
            <a:endParaRPr lang="en-US" b="1" dirty="0">
              <a:solidFill>
                <a:srgbClr val="0D30D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a:t>
            </a:r>
            <a:endParaRPr lang="en-US" sz="2400" b="1" dirty="0">
              <a:solidFill>
                <a:srgbClr val="0D30DD"/>
              </a:solidFill>
              <a:latin typeface="Cambria" panose="02040503050406030204" pitchFamily="18" charset="0"/>
            </a:endParaRPr>
          </a:p>
        </p:txBody>
      </p:sp>
      <p:graphicFrame>
        <p:nvGraphicFramePr>
          <p:cNvPr id="2" name="Diagram 1"/>
          <p:cNvGraphicFramePr/>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4</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anose="02040503050406030204" pitchFamily="18" charset="0"/>
              </a:rPr>
              <a:t>EM CÓ BIẾT?</a:t>
            </a:r>
            <a:endParaRPr lang="en-US" sz="2400" b="1" dirty="0">
              <a:solidFill>
                <a:srgbClr val="FF0000"/>
              </a:solidFill>
              <a:latin typeface="Cambria" panose="02040503050406030204"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panose="02020603050405020304"/>
                <a:ea typeface="Times New Roman" panose="02020603050405020304"/>
              </a:rPr>
              <a:t>- Đá mẹ là nguồn gốc cung cấp vật chất vô cơ cho đất. Đá mẹ có ảnh hưởng đến màu sắc và tính chất của đất.</a:t>
            </a:r>
            <a:endParaRPr lang="vi-VN" sz="2000" dirty="0">
              <a:solidFill>
                <a:srgbClr val="0D30DD"/>
              </a:solidFill>
              <a:latin typeface="Times New Roman" panose="02020603050405020304"/>
              <a:ea typeface="Times New Roman" panose="02020603050405020304"/>
            </a:endParaRPr>
          </a:p>
          <a:p>
            <a:pPr algn="just"/>
            <a:r>
              <a:rPr lang="vi-VN" sz="2000" dirty="0">
                <a:solidFill>
                  <a:srgbClr val="0D30DD"/>
                </a:solidFill>
                <a:latin typeface="Times New Roman" panose="02020603050405020304"/>
                <a:ea typeface="Times New Roman" panose="02020603050405020304"/>
              </a:rPr>
              <a:t>- Khí hậu, đặc biệt là nhiệt độ và lượng mưa, quyết định mức độ rửa trôi, thúc đẩy quá trình hòa tan, tích tụ hữu cơ.</a:t>
            </a:r>
            <a:endParaRPr lang="vi-VN" sz="2000" dirty="0">
              <a:solidFill>
                <a:srgbClr val="0D30DD"/>
              </a:solidFill>
              <a:latin typeface="Times New Roman" panose="02020603050405020304"/>
              <a:ea typeface="Times New Roman" panose="02020603050405020304"/>
            </a:endParaRPr>
          </a:p>
          <a:p>
            <a:pPr algn="just"/>
            <a:r>
              <a:rPr lang="vi-VN" sz="2000" dirty="0">
                <a:solidFill>
                  <a:srgbClr val="0D30DD"/>
                </a:solidFill>
                <a:latin typeface="Times New Roman" panose="02020603050405020304"/>
                <a:ea typeface="Times New Roman" panose="02020603050405020304"/>
              </a:rPr>
              <a:t>- Sinh vật đóng vai trò quan trọng trong quá trình hình thành đất. Thực vât cung cấp vật chất hữu cơ, vi sinh vật phân giải xác súc vật tạo mùn, động vật làm đất tơi xốp hơn.</a:t>
            </a:r>
            <a:endParaRPr lang="vi-VN" sz="2000" dirty="0">
              <a:solidFill>
                <a:srgbClr val="0D30DD"/>
              </a:solidFill>
              <a:latin typeface="Times New Roman" panose="02020603050405020304"/>
              <a:ea typeface="Times New Roman" panose="02020603050405020304"/>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gridCol w="6327329"/>
              </a:tblGrid>
              <a:tr h="370840">
                <a:tc>
                  <a:txBody>
                    <a:bodyPr/>
                    <a:lstStyle/>
                    <a:p>
                      <a:pPr algn="ctr">
                        <a:lnSpc>
                          <a:spcPct val="110000"/>
                        </a:lnSpc>
                        <a:spcBef>
                          <a:spcPts val="600"/>
                        </a:spcBef>
                        <a:spcAft>
                          <a:spcPts val="0"/>
                        </a:spcAft>
                      </a:pPr>
                      <a:r>
                        <a:rPr lang="vi-VN" sz="2000" b="1" dirty="0">
                          <a:effectLst/>
                          <a:latin typeface="Cambria" panose="02040503050406030204" pitchFamily="18" charset="0"/>
                          <a:ea typeface="Cambria" panose="02040503050406030204" pitchFamily="18" charset="0"/>
                          <a:cs typeface="Times New Roman" panose="02020603050405020304"/>
                        </a:rPr>
                        <a:t>Nhóm đất</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anose="02040503050406030204" pitchFamily="18" charset="0"/>
                          <a:ea typeface="Cambria" panose="02040503050406030204" pitchFamily="18" charset="0"/>
                          <a:cs typeface="Times New Roman" panose="02020603050405020304"/>
                        </a:rPr>
                        <a:t>Giá trị sử dụng</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3259">
                <a:tc>
                  <a:txBody>
                    <a:bodyPr/>
                    <a:lstStyle/>
                    <a:p>
                      <a:pPr algn="ctr">
                        <a:lnSpc>
                          <a:spcPct val="110000"/>
                        </a:lnSpc>
                        <a:spcBef>
                          <a:spcPts val="600"/>
                        </a:spcBef>
                        <a:spcAft>
                          <a:spcPts val="0"/>
                        </a:spcAft>
                      </a:pPr>
                      <a:r>
                        <a:rPr lang="vi-VN" sz="2000" dirty="0">
                          <a:effectLst/>
                          <a:latin typeface="Cambria" panose="02040503050406030204" pitchFamily="18" charset="0"/>
                          <a:ea typeface="Cambria" panose="02040503050406030204" pitchFamily="18" charset="0"/>
                          <a:cs typeface="Times New Roman" panose="02020603050405020304"/>
                        </a:rPr>
                        <a:t>Đất feralit</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lâm nghiệp: thích hợp phát triển rừng sản xuất.</a:t>
                      </a:r>
                      <a:endParaRPr lang="vi-VN" sz="2000" dirty="0" smtClean="0">
                        <a:effectLst/>
                        <a:latin typeface="Cambria" panose="02040503050406030204" pitchFamily="18" charset="0"/>
                        <a:ea typeface="Cambria" panose="02040503050406030204" pitchFamily="18" charset="0"/>
                        <a:cs typeface="Times New Roman" panose="02020603050405020304"/>
                      </a:endParaRPr>
                    </a:p>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nông nghiệp: trồng các cây công nghiệp lâu năm, cây dược liệu và các loại cây ăn quả.</a:t>
                      </a:r>
                      <a:endParaRPr lang="vi-VN"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lnSpc>
                          <a:spcPct val="110000"/>
                        </a:lnSpc>
                        <a:spcBef>
                          <a:spcPts val="600"/>
                        </a:spcBef>
                        <a:spcAft>
                          <a:spcPts val="0"/>
                        </a:spcAft>
                      </a:pPr>
                      <a:r>
                        <a:rPr lang="vi-VN" sz="2000" dirty="0">
                          <a:effectLst/>
                          <a:latin typeface="Cambria" panose="02040503050406030204" pitchFamily="18" charset="0"/>
                          <a:ea typeface="Cambria" panose="02040503050406030204" pitchFamily="18" charset="0"/>
                          <a:cs typeface="Times New Roman" panose="02020603050405020304"/>
                        </a:rPr>
                        <a:t>Đất </a:t>
                      </a:r>
                      <a:endParaRPr lang="en-US" sz="2000" dirty="0" smtClean="0">
                        <a:effectLst/>
                        <a:latin typeface="Cambria" panose="02040503050406030204" pitchFamily="18" charset="0"/>
                        <a:ea typeface="Cambria" panose="02040503050406030204" pitchFamily="18" charset="0"/>
                        <a:cs typeface="Times New Roman" panose="02020603050405020304"/>
                      </a:endParaRPr>
                    </a:p>
                    <a:p>
                      <a:pPr algn="ctr">
                        <a:lnSpc>
                          <a:spcPct val="110000"/>
                        </a:lnSpc>
                        <a:spcBef>
                          <a:spcPts val="600"/>
                        </a:spcBef>
                        <a:spcAft>
                          <a:spcPts val="0"/>
                        </a:spcAft>
                      </a:pPr>
                      <a:r>
                        <a:rPr lang="vi-VN" sz="2000" dirty="0" smtClean="0">
                          <a:effectLst/>
                          <a:latin typeface="Cambria" panose="02040503050406030204" pitchFamily="18" charset="0"/>
                          <a:ea typeface="Cambria" panose="02040503050406030204" pitchFamily="18" charset="0"/>
                          <a:cs typeface="Times New Roman" panose="02020603050405020304"/>
                        </a:rPr>
                        <a:t>phù </a:t>
                      </a:r>
                      <a:r>
                        <a:rPr lang="vi-VN" sz="2000" dirty="0">
                          <a:effectLst/>
                          <a:latin typeface="Cambria" panose="02040503050406030204" pitchFamily="18" charset="0"/>
                          <a:ea typeface="Cambria" panose="02040503050406030204" pitchFamily="18" charset="0"/>
                          <a:cs typeface="Times New Roman" panose="02020603050405020304"/>
                        </a:rPr>
                        <a:t>sa</a:t>
                      </a:r>
                      <a:endParaRPr lang="en-US"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 </a:t>
                      </a:r>
                      <a:r>
                        <a:rPr lang="vi-VN" sz="2000" dirty="0" smtClean="0">
                          <a:effectLst/>
                          <a:latin typeface="Cambria" panose="02040503050406030204" pitchFamily="18" charset="0"/>
                          <a:ea typeface="Cambria" panose="02040503050406030204" pitchFamily="18" charset="0"/>
                          <a:cs typeface="Times New Roman" panose="02020603050405020304"/>
                        </a:rPr>
                        <a:t>Trong nông nghiệp: sản xuất lương thực, cây công nghiệp hàng năm và cây ăn quả.</a:t>
                      </a:r>
                      <a:endParaRPr lang="vi-VN" sz="2000" dirty="0" smtClean="0">
                        <a:effectLst/>
                        <a:latin typeface="Cambria" panose="02040503050406030204" pitchFamily="18" charset="0"/>
                        <a:ea typeface="Cambria" panose="02040503050406030204" pitchFamily="18" charset="0"/>
                        <a:cs typeface="Times New Roman" panose="02020603050405020304"/>
                      </a:endParaRPr>
                    </a:p>
                    <a:p>
                      <a:pPr algn="just">
                        <a:lnSpc>
                          <a:spcPct val="110000"/>
                        </a:lnSpc>
                        <a:spcBef>
                          <a:spcPts val="600"/>
                        </a:spcBef>
                        <a:spcAft>
                          <a:spcPts val="0"/>
                        </a:spcAft>
                      </a:pPr>
                      <a:r>
                        <a:rPr lang="en-US" sz="2000" dirty="0" smtClean="0">
                          <a:effectLst/>
                          <a:latin typeface="Cambria" panose="02040503050406030204" pitchFamily="18" charset="0"/>
                          <a:ea typeface="Cambria" panose="02040503050406030204" pitchFamily="18" charset="0"/>
                          <a:cs typeface="Times New Roman" panose="02020603050405020304"/>
                        </a:rPr>
                        <a:t>-</a:t>
                      </a:r>
                      <a:r>
                        <a:rPr lang="vi-VN" sz="2000" dirty="0" smtClean="0">
                          <a:effectLst/>
                          <a:latin typeface="Cambria" panose="02040503050406030204" pitchFamily="18" charset="0"/>
                          <a:ea typeface="Cambria" panose="02040503050406030204" pitchFamily="18" charset="0"/>
                          <a:cs typeface="Times New Roman" panose="02020603050405020304"/>
                        </a:rPr>
                        <a:t> Trong thủy sản: thuận lợi cho việc đánh bắt và nuôi trồng thủy sản.</a:t>
                      </a:r>
                      <a:endParaRPr lang="vi-VN" sz="20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panose="02020603050405020304" pitchFamily="18" charset="0"/>
                <a:cs typeface="Times New Roman" panose="02020603050405020304" pitchFamily="18" charset="0"/>
              </a:rPr>
              <a:t>b</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anose="02040503050406030204" pitchFamily="18" charset="0"/>
                <a:ea typeface="Cambria" panose="02040503050406030204" pitchFamily="18" charset="0"/>
                <a:cs typeface="Times New Roman" panose="02020603050405020304"/>
              </a:rPr>
              <a:t>TÀI NGUYÊN ĐẤT Ở TPHCM</a:t>
            </a:r>
            <a:endParaRPr lang="en-US" b="1" dirty="0" smtClean="0">
              <a:solidFill>
                <a:srgbClr val="0D30DD"/>
              </a:solidFill>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b="1" dirty="0">
                <a:latin typeface="Cambria" panose="02040503050406030204" pitchFamily="18" charset="0"/>
                <a:ea typeface="Cambria" panose="02040503050406030204" pitchFamily="18" charset="0"/>
                <a:cs typeface="Times New Roman" panose="02020603050405020304"/>
              </a:rPr>
              <a:t> - Đất xám phù sa </a:t>
            </a:r>
            <a:r>
              <a:rPr lang="vi-VN" b="1" dirty="0" smtClean="0">
                <a:latin typeface="Cambria" panose="02040503050406030204" pitchFamily="18" charset="0"/>
                <a:ea typeface="Cambria" panose="02040503050406030204" pitchFamily="18" charset="0"/>
                <a:cs typeface="Times New Roman" panose="02020603050405020304"/>
              </a:rPr>
              <a:t>cổ</a:t>
            </a:r>
            <a:r>
              <a:rPr lang="en-US" b="1" dirty="0" smtClean="0">
                <a:latin typeface="Cambria" panose="02040503050406030204" pitchFamily="18" charset="0"/>
                <a:ea typeface="Cambria" panose="02040503050406030204" pitchFamily="18" charset="0"/>
                <a:cs typeface="Times New Roman" panose="02020603050405020304"/>
              </a:rPr>
              <a:t>:</a:t>
            </a:r>
            <a:r>
              <a:rPr lang="vi-VN" b="1"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tuy </a:t>
            </a:r>
            <a:r>
              <a:rPr lang="vi-VN" dirty="0">
                <a:latin typeface="Cambria" panose="02040503050406030204" pitchFamily="18" charset="0"/>
                <a:ea typeface="Cambria" panose="02040503050406030204" pitchFamily="18" charset="0"/>
                <a:cs typeface="Times New Roman" panose="02020603050405020304"/>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endParaRPr lang="vi-VN" dirty="0">
              <a:latin typeface="Cambria" panose="02040503050406030204" pitchFamily="18" charset="0"/>
              <a:ea typeface="Cambria" panose="02040503050406030204" pitchFamily="18" charset="0"/>
              <a:cs typeface="Times New Roman" panose="02020603050405020304"/>
            </a:endParaRPr>
          </a:p>
          <a:p>
            <a:pPr algn="just">
              <a:lnSpc>
                <a:spcPct val="115000"/>
              </a:lnSpc>
              <a:spcBef>
                <a:spcPts val="600"/>
              </a:spcBef>
              <a:spcAft>
                <a:spcPts val="0"/>
              </a:spcAft>
            </a:pPr>
            <a:r>
              <a:rPr lang="vi-VN" b="1" dirty="0" smtClean="0">
                <a:latin typeface="Cambria" panose="02040503050406030204" pitchFamily="18" charset="0"/>
                <a:ea typeface="Cambria" panose="02040503050406030204" pitchFamily="18" charset="0"/>
                <a:cs typeface="Times New Roman" panose="02020603050405020304"/>
              </a:rPr>
              <a:t>- </a:t>
            </a:r>
            <a:r>
              <a:rPr lang="vi-VN" b="1" dirty="0">
                <a:latin typeface="Cambria" panose="02040503050406030204" pitchFamily="18" charset="0"/>
                <a:ea typeface="Cambria" panose="02040503050406030204" pitchFamily="18" charset="0"/>
                <a:cs typeface="Times New Roman" panose="02020603050405020304"/>
              </a:rPr>
              <a:t>Đất phù </a:t>
            </a:r>
            <a:r>
              <a:rPr lang="vi-VN" b="1" dirty="0" smtClean="0">
                <a:latin typeface="Cambria" panose="02040503050406030204" pitchFamily="18" charset="0"/>
                <a:ea typeface="Cambria" panose="02040503050406030204" pitchFamily="18" charset="0"/>
                <a:cs typeface="Times New Roman" panose="02020603050405020304"/>
              </a:rPr>
              <a:t>sa</a:t>
            </a:r>
            <a:r>
              <a:rPr lang="en-US" b="1" dirty="0" smtClean="0">
                <a:latin typeface="Cambria" panose="02040503050406030204" pitchFamily="18" charset="0"/>
                <a:ea typeface="Cambria" panose="02040503050406030204" pitchFamily="18" charset="0"/>
                <a:cs typeface="Times New Roman" panose="02020603050405020304"/>
              </a:rPr>
              <a:t>:</a:t>
            </a:r>
            <a:r>
              <a:rPr lang="vi-VN" b="1"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được </a:t>
            </a:r>
            <a:r>
              <a:rPr lang="vi-VN" dirty="0">
                <a:latin typeface="Cambria" panose="02040503050406030204" pitchFamily="18" charset="0"/>
                <a:ea typeface="Cambria" panose="02040503050406030204" pitchFamily="18" charset="0"/>
                <a:cs typeface="Times New Roman" panose="02020603050405020304"/>
              </a:rPr>
              <a:t>khai thác để trồng </a:t>
            </a:r>
            <a:r>
              <a:rPr lang="vi-VN" dirty="0" smtClean="0">
                <a:latin typeface="Cambria" panose="02040503050406030204" pitchFamily="18" charset="0"/>
                <a:ea typeface="Cambria" panose="02040503050406030204" pitchFamily="18" charset="0"/>
                <a:cs typeface="Times New Roman" panose="02020603050405020304"/>
              </a:rPr>
              <a:t>lúa</a:t>
            </a:r>
            <a:r>
              <a:rPr lang="en-US" dirty="0" smtClean="0">
                <a:latin typeface="Cambria" panose="02040503050406030204" pitchFamily="18" charset="0"/>
                <a:ea typeface="Cambria" panose="02040503050406030204" pitchFamily="18" charset="0"/>
                <a:cs typeface="Times New Roman" panose="02020603050405020304"/>
              </a:rPr>
              <a:t>, </a:t>
            </a:r>
            <a:r>
              <a:rPr lang="vi-VN" dirty="0" smtClean="0">
                <a:latin typeface="Cambria" panose="02040503050406030204" pitchFamily="18" charset="0"/>
                <a:ea typeface="Cambria" panose="02040503050406030204" pitchFamily="18" charset="0"/>
                <a:cs typeface="Times New Roman" panose="02020603050405020304"/>
              </a:rPr>
              <a:t>trồng </a:t>
            </a:r>
            <a:r>
              <a:rPr lang="vi-VN" dirty="0">
                <a:latin typeface="Cambria" panose="02040503050406030204" pitchFamily="18" charset="0"/>
                <a:ea typeface="Cambria" panose="02040503050406030204" pitchFamily="18" charset="0"/>
                <a:cs typeface="Times New Roman" panose="02020603050405020304"/>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anose="02040503050406030204" pitchFamily="18" charset="0"/>
              <a:ea typeface="Cambria" panose="02040503050406030204" pitchFamily="18" charset="0"/>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a:fillRect/>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a:fillRect/>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anose="02040503050406030204" pitchFamily="18" charset="0"/>
            </a:endParaRP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ndParaRPr>
          </a:p>
        </p:txBody>
      </p:sp>
      <p:sp>
        <p:nvSpPr>
          <p:cNvPr id="11" name="Title 1"/>
          <p:cNvSpPr txBox="1"/>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anose="02040503050406030204" pitchFamily="18" charset="0"/>
              </a:rPr>
              <a:t>BÀI 9</a:t>
            </a:r>
            <a:endParaRPr lang="en-US" sz="2700" b="1" dirty="0">
              <a:effectLst>
                <a:outerShdw blurRad="38100" dist="38100" dir="2700000" algn="tl">
                  <a:srgbClr val="000000">
                    <a:alpha val="43137"/>
                  </a:srgbClr>
                </a:outerShdw>
              </a:effectLst>
              <a:latin typeface="Cambria" panose="02040503050406030204"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endParaRPr>
          </a:p>
        </p:txBody>
      </p:sp>
      <p:sp>
        <p:nvSpPr>
          <p:cNvPr id="16" name="Title 1"/>
          <p:cNvSpPr txBox="1"/>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a:t>
            </a:r>
            <a:endPar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8/</a:t>
            </a:r>
            <a:endParaRPr lang="en-US" sz="2500" b="1" dirty="0">
              <a:ln w="10541" cmpd="sng">
                <a:solidFill>
                  <a:schemeClr val="accent1">
                    <a:shade val="88000"/>
                    <a:satMod val="110000"/>
                  </a:schemeClr>
                </a:solidFill>
                <a:prstDash val="solid"/>
              </a:ln>
              <a:solidFill>
                <a:srgbClr val="002060"/>
              </a:solidFill>
              <a:latin typeface="Cambria" panose="02040503050406030204"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endPar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1"/>
          <p:cNvSpPr txBox="1"/>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anose="02040503050406030204"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3" name="Title 1"/>
          <p:cNvSpPr txBox="1"/>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rPr>
              <a:t>BÀI 9. THỔ NHƯỠNG VIỆT NAM</a:t>
            </a:r>
            <a:endPar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endParaRPr>
          </a:p>
          <a:p>
            <a:r>
              <a:rPr lang="en-US" sz="2400" b="1" dirty="0" smtClean="0">
                <a:solidFill>
                  <a:srgbClr val="00B050"/>
                </a:solidFill>
                <a:effectLst>
                  <a:outerShdw blurRad="38100" dist="38100" dir="2700000" algn="tl">
                    <a:srgbClr val="000000">
                      <a:alpha val="43137"/>
                    </a:srgbClr>
                  </a:outerShdw>
                </a:effectLst>
                <a:latin typeface="Cambria" panose="02040503050406030204"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anose="02040503050406030204"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29" name="Title 1"/>
          <p:cNvSpPr txBox="1"/>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anose="02040503050406030204"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0" name="Title 1"/>
          <p:cNvSpPr txBox="1"/>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1</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7" name="Title 1"/>
          <p:cNvSpPr txBox="1"/>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2</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3</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4</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TÍNH CHẤT NHIỆT ĐỚI GIÓ MÙA CỦA LỚP PHỦ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THỔ </a:t>
            </a:r>
            <a:r>
              <a:rPr lang="vi-VN" sz="2400" b="1" dirty="0">
                <a:solidFill>
                  <a:srgbClr val="0D30DD"/>
                </a:solidFill>
                <a:latin typeface="Cambria" panose="02040503050406030204" pitchFamily="18" charset="0"/>
              </a:rPr>
              <a:t>NHƯỠNG</a:t>
            </a:r>
            <a:endParaRPr lang="vi-VN"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Thổ </a:t>
            </a:r>
            <a:r>
              <a:rPr lang="vi-VN" sz="2200" dirty="0">
                <a:latin typeface="Cambria" panose="02040503050406030204" pitchFamily="18" charset="0"/>
                <a:ea typeface="Cambria" panose="02040503050406030204" pitchFamily="18" charset="0"/>
              </a:rPr>
              <a:t>nhưỡng là lớp vật chất mỏng, vụn bở, bao phủ trên bề mặt các lục địa và đảo, được đặc trưng bởi độ phì.</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Các </a:t>
            </a:r>
            <a:r>
              <a:rPr lang="vi-VN" sz="2200" dirty="0">
                <a:latin typeface="Cambria" panose="02040503050406030204" pitchFamily="18" charset="0"/>
                <a:ea typeface="Cambria" panose="02040503050406030204" pitchFamily="18" charset="0"/>
              </a:rPr>
              <a:t>nhân tố hình thành đất ở nước ta: đá mẹ, khí hậu, sinh vật, địa hình, thời gian, con người.</a:t>
            </a:r>
            <a:endParaRPr lang="vi-VN" sz="2200" dirty="0">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Cày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cấy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trong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nghiệp</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Thổ</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nhưỡng</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TÍNH CHẤT NHIỆT ĐỚI GIÓ MÙA CỦA LỚP PHỦ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THỔ </a:t>
            </a:r>
            <a:r>
              <a:rPr lang="vi-VN" sz="2400" b="1" dirty="0">
                <a:solidFill>
                  <a:srgbClr val="0D30DD"/>
                </a:solidFill>
                <a:latin typeface="Cambria" panose="02040503050406030204" pitchFamily="18" charset="0"/>
              </a:rPr>
              <a:t>NHƯỠNG</a:t>
            </a:r>
            <a:endParaRPr lang="vi-VN"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anose="02040503050406030204" pitchFamily="18" charset="0"/>
                <a:ea typeface="Cambria" panose="02040503050406030204" pitchFamily="18" charset="0"/>
              </a:rPr>
              <a:t>- Ở khu vực nhiệt đới ẩm gió mùa, quá trình phong hoá diễn ra với cường độ mạnh.</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Lượng mưa tập trung theo mùa rửa trôi các chất badơ dễ tan đồng thời tích tụ oxit sắt và oxit nhôm.</a:t>
            </a:r>
            <a:endParaRPr lang="vi-VN" sz="2200" dirty="0">
              <a:latin typeface="Cambria" panose="02040503050406030204" pitchFamily="18" charset="0"/>
              <a:ea typeface="Cambria" panose="02040503050406030204" pitchFamily="18" charset="0"/>
            </a:endParaRPr>
          </a:p>
          <a:p>
            <a:pPr algn="just">
              <a:spcBef>
                <a:spcPts val="600"/>
              </a:spcBef>
              <a:spcAft>
                <a:spcPts val="0"/>
              </a:spcAft>
            </a:pPr>
            <a:r>
              <a:rPr lang="vi-VN" sz="2200" dirty="0">
                <a:latin typeface="Cambria" panose="02040503050406030204" pitchFamily="18" charset="0"/>
                <a:ea typeface="Cambria" panose="02040503050406030204" pitchFamily="18" charset="0"/>
              </a:rPr>
              <a:t>- Một số nơi mất đi lớp phủ thực vật.</a:t>
            </a:r>
            <a:endParaRPr lang="vi-VN" sz="2200" dirty="0">
              <a:latin typeface="Cambria" panose="02040503050406030204" pitchFamily="18" charset="0"/>
              <a:ea typeface="Cambria" panose="02040503050406030204" pitchFamily="18" charset="0"/>
            </a:endParaRP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Đồi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trọc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mất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lớp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phủ</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thực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vật</a:t>
            </a:r>
            <a:endParaRPr lang="en-US" dirty="0">
              <a:latin typeface="Cambria" panose="02040503050406030204" pitchFamily="18" charset="0"/>
              <a:ea typeface="Cambria" panose="02040503050406030204"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Mùa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mưa</a:t>
            </a:r>
            <a:endParaRPr lang="en-US" dirty="0">
              <a:latin typeface="Cambria" panose="02040503050406030204" pitchFamily="18" charset="0"/>
              <a:ea typeface="Cambria" panose="02040503050406030204" pitchFamily="18" charset="0"/>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TÍNH CHẤT NHIỆT ĐỚI GIÓ MÙA CỦA LỚP PHỦ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THỔ </a:t>
            </a:r>
            <a:r>
              <a:rPr lang="vi-VN" sz="2400" b="1" dirty="0">
                <a:solidFill>
                  <a:srgbClr val="0D30DD"/>
                </a:solidFill>
                <a:latin typeface="Cambria" panose="02040503050406030204" pitchFamily="18" charset="0"/>
              </a:rPr>
              <a:t>NHƯỠNG</a:t>
            </a:r>
            <a:endParaRPr lang="vi-VN"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hiện</a:t>
            </a:r>
            <a:r>
              <a:rPr lang="en-US"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rPr>
              <a:t>+</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Lớp thổ nhưỡng dày.</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Quá </a:t>
            </a:r>
            <a:r>
              <a:rPr lang="vi-VN" sz="2000" dirty="0">
                <a:latin typeface="Cambria" panose="02040503050406030204" pitchFamily="18" charset="0"/>
                <a:ea typeface="Cambria" panose="02040503050406030204" pitchFamily="18" charset="0"/>
              </a:rPr>
              <a:t>trình feralit là quá trình hình thành đất đặc trưng của nước ta.</a:t>
            </a:r>
            <a:endParaRPr lang="vi-VN" sz="2000" dirty="0">
              <a:latin typeface="Cambria" panose="02040503050406030204" pitchFamily="18" charset="0"/>
              <a:ea typeface="Cambria" panose="02040503050406030204" pitchFamily="18" charset="0"/>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Đất </a:t>
            </a:r>
            <a:r>
              <a:rPr lang="vi-VN" sz="2000" dirty="0">
                <a:latin typeface="Cambria" panose="02040503050406030204" pitchFamily="18" charset="0"/>
                <a:ea typeface="Cambria" panose="02040503050406030204" pitchFamily="18" charset="0"/>
              </a:rPr>
              <a:t>feralit thường bị rửa trôi, xói mòn mạnh</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t>
            </a:r>
            <a:r>
              <a:rPr lang="vi-VN" sz="2000" dirty="0" smtClean="0">
                <a:latin typeface="Cambria" panose="02040503050406030204" pitchFamily="18" charset="0"/>
                <a:ea typeface="Cambria" panose="02040503050406030204" pitchFamily="18" charset="0"/>
              </a:rPr>
              <a:t>ó </a:t>
            </a:r>
            <a:r>
              <a:rPr lang="vi-VN" sz="2000" dirty="0">
                <a:latin typeface="Cambria" panose="02040503050406030204" pitchFamily="18" charset="0"/>
                <a:ea typeface="Cambria" panose="02040503050406030204" pitchFamily="18" charset="0"/>
              </a:rPr>
              <a:t>3 nhóm đất </a:t>
            </a:r>
            <a:r>
              <a:rPr lang="vi-VN" sz="2000" dirty="0" smtClean="0">
                <a:latin typeface="Cambria" panose="02040503050406030204" pitchFamily="18" charset="0"/>
                <a:ea typeface="Cambria" panose="02040503050406030204" pitchFamily="18" charset="0"/>
              </a:rPr>
              <a:t>chính:</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đất </a:t>
            </a:r>
            <a:r>
              <a:rPr lang="vi-VN" sz="2000" dirty="0">
                <a:latin typeface="Cambria" panose="02040503050406030204" pitchFamily="18" charset="0"/>
                <a:ea typeface="Cambria" panose="02040503050406030204" pitchFamily="18" charset="0"/>
              </a:rPr>
              <a:t>feralit, đất phù sa và đất mùn núi cao.</a:t>
            </a:r>
            <a:endParaRPr lang="vi-VN" sz="2000" dirty="0">
              <a:latin typeface="Cambria" panose="02040503050406030204" pitchFamily="18" charset="0"/>
              <a:ea typeface="Cambria" panose="02040503050406030204" pitchFamily="18"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anose="02040503050406030204" pitchFamily="18" charset="0"/>
                <a:ea typeface="Cambria" panose="02040503050406030204" pitchFamily="18" charset="0"/>
              </a:rPr>
              <a:t>- Lớp phủ thổ nhưỡng dày.</a:t>
            </a:r>
            <a:endParaRPr lang="vi-VN" sz="2400" dirty="0">
              <a:latin typeface="Cambria" panose="02040503050406030204" pitchFamily="18" charset="0"/>
              <a:ea typeface="Cambria" panose="02040503050406030204" pitchFamily="18" charset="0"/>
            </a:endParaRPr>
          </a:p>
          <a:p>
            <a:pPr algn="just">
              <a:spcBef>
                <a:spcPts val="600"/>
              </a:spcBef>
              <a:spcAft>
                <a:spcPts val="0"/>
              </a:spcAft>
            </a:pPr>
            <a:r>
              <a:rPr lang="vi-VN" sz="2400" dirty="0">
                <a:latin typeface="Cambria" panose="02040503050406030204" pitchFamily="18" charset="0"/>
                <a:ea typeface="Cambria" panose="02040503050406030204" pitchFamily="18" charset="0"/>
              </a:rPr>
              <a:t>- Quá trình feralit là quá trình hình thành đất đặc trưng của nước ta.</a:t>
            </a:r>
            <a:endParaRPr lang="vi-VN" sz="2400" dirty="0">
              <a:latin typeface="Cambria" panose="02040503050406030204" pitchFamily="18" charset="0"/>
              <a:ea typeface="Cambria" panose="02040503050406030204" pitchFamily="18" charset="0"/>
            </a:endParaRPr>
          </a:p>
          <a:p>
            <a:pPr algn="just">
              <a:spcBef>
                <a:spcPts val="600"/>
              </a:spcBef>
              <a:spcAft>
                <a:spcPts val="0"/>
              </a:spcAft>
            </a:pPr>
            <a:r>
              <a:rPr lang="vi-VN" sz="2400" dirty="0">
                <a:latin typeface="Cambria" panose="02040503050406030204" pitchFamily="18" charset="0"/>
                <a:ea typeface="Cambria" panose="02040503050406030204" pitchFamily="18" charset="0"/>
              </a:rPr>
              <a:t>- Đất feralit thường bị rửa trôi, xói mòn mạnh.</a:t>
            </a:r>
            <a:endParaRPr lang="vi-VN" sz="2400" dirty="0">
              <a:latin typeface="Cambria" panose="02040503050406030204" pitchFamily="18" charset="0"/>
              <a:ea typeface="Cambria" panose="02040503050406030204"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TÍNH CHẤT NHIỆT ĐỚI GIÓ MÙA CỦA LỚP PHỦ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THỔ </a:t>
            </a:r>
            <a:r>
              <a:rPr lang="vi-VN" sz="2400" b="1" dirty="0">
                <a:solidFill>
                  <a:srgbClr val="0D30DD"/>
                </a:solidFill>
                <a:latin typeface="Cambria" panose="02040503050406030204" pitchFamily="18" charset="0"/>
              </a:rPr>
              <a:t>NHƯỠNG</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BA NHÓM ĐẤT CHÍNH </a:t>
            </a:r>
            <a:endParaRPr lang="en-US" sz="2400" b="1" dirty="0">
              <a:solidFill>
                <a:srgbClr val="0D30DD"/>
              </a:solidFill>
              <a:latin typeface="Cambria" panose="02040503050406030204"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endParaRPr lang="en-US" sz="1850" b="1" dirty="0" smtClean="0">
              <a:solidFill>
                <a:srgbClr val="00B050"/>
              </a:solidFill>
              <a:latin typeface="Cambria" panose="02040503050406030204" pitchFamily="18" charset="0"/>
              <a:ea typeface="Cambria" panose="02040503050406030204" pitchFamily="18" charset="0"/>
            </a:endParaRP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endParaRPr lang="en-US" sz="1850" b="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5060</Words>
  <Application>WPS Presentation</Application>
  <PresentationFormat>On-screen Show (4:3)</PresentationFormat>
  <Paragraphs>222</Paragraphs>
  <Slides>18</Slides>
  <Notes>3</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18</vt:i4>
      </vt:variant>
    </vt:vector>
  </HeadingPairs>
  <TitlesOfParts>
    <vt:vector size="28" baseType="lpstr">
      <vt:lpstr>Arial</vt:lpstr>
      <vt:lpstr>SimSun</vt:lpstr>
      <vt:lpstr>Wingdings</vt:lpstr>
      <vt:lpstr>Times New Roman</vt:lpstr>
      <vt:lpstr>Cambria</vt:lpstr>
      <vt:lpstr>Microsoft YaHei</vt:lpstr>
      <vt:lpstr>Arial Unicode MS</vt:lpstr>
      <vt:lpstr>Calibri</vt:lpstr>
      <vt:lpstr>Times New Roman</vt:lpstr>
      <vt:lpstr>Office Theme</vt:lpstr>
      <vt:lpstr>PowerPoint 演示文稿</vt:lpstr>
      <vt:lpstr>THỔ NHƯỠNG VIỆT NAM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427</cp:revision>
  <dcterms:created xsi:type="dcterms:W3CDTF">2016-02-15T14:28:00Z</dcterms:created>
  <dcterms:modified xsi:type="dcterms:W3CDTF">2023-12-17T14:27:05Z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9933ABFCB74F40BE84FBED505D46C289_13</vt:lpwstr>
  </property>
  <property fmtid="{D5CDD505-2E9C-101B-9397-08002B2CF9AE}" pid="3" name="KSOProductBuildVer">
    <vt:lpwstr>1033-12.2.0.13359</vt:lpwstr>
  </property>
</Properties>
</file>